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192" y="2146414"/>
            <a:ext cx="6881614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57735" y="3948074"/>
            <a:ext cx="4428528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4943" y="2778556"/>
            <a:ext cx="2374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2087"/>
            <a:ext cx="8072119" cy="343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684" y="646311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192" y="2146414"/>
            <a:ext cx="687641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1910" marR="5080" indent="-2569845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rlito"/>
                <a:cs typeface="Carlito"/>
              </a:rPr>
              <a:t>Object Oriented</a:t>
            </a:r>
            <a:r>
              <a:rPr sz="4400" spc="-9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Programming  I</a:t>
            </a:r>
            <a:r>
              <a:rPr lang="en-US" sz="4400" spc="-5" dirty="0">
                <a:latin typeface="Carlito"/>
                <a:cs typeface="Carlito"/>
              </a:rPr>
              <a:t>C</a:t>
            </a:r>
            <a:r>
              <a:rPr sz="4400" spc="-5" dirty="0">
                <a:latin typeface="Carlito"/>
                <a:cs typeface="Carlito"/>
              </a:rPr>
              <a:t>T-120</a:t>
            </a:r>
            <a:r>
              <a:rPr lang="en-US" sz="4400" spc="-5" dirty="0">
                <a:latin typeface="Carlito"/>
                <a:cs typeface="Carlito"/>
              </a:rPr>
              <a:t>3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4220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Dr. </a:t>
            </a:r>
            <a:r>
              <a:rPr spc="-10" dirty="0"/>
              <a:t>Jesmin </a:t>
            </a:r>
            <a:r>
              <a:rPr spc="-5" dirty="0"/>
              <a:t>Akhter  Associate Professor, </a:t>
            </a:r>
            <a:r>
              <a:rPr spc="-10" dirty="0"/>
              <a:t>IIT,</a:t>
            </a:r>
            <a:r>
              <a:rPr spc="-90" dirty="0"/>
              <a:t> </a:t>
            </a:r>
            <a:r>
              <a:rPr spc="-5" dirty="0"/>
              <a:t>JU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472" y="646311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373" y="1534528"/>
            <a:ext cx="8560435" cy="4642485"/>
            <a:chOff x="207373" y="1534528"/>
            <a:chExt cx="8560435" cy="4642485"/>
          </a:xfrm>
        </p:grpSpPr>
        <p:sp>
          <p:nvSpPr>
            <p:cNvPr id="3" name="object 3"/>
            <p:cNvSpPr/>
            <p:nvPr/>
          </p:nvSpPr>
          <p:spPr>
            <a:xfrm>
              <a:off x="273096" y="1651092"/>
              <a:ext cx="8422167" cy="44184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135" y="1539290"/>
              <a:ext cx="8550910" cy="4632960"/>
            </a:xfrm>
            <a:custGeom>
              <a:avLst/>
              <a:gdLst/>
              <a:ahLst/>
              <a:cxnLst/>
              <a:rect l="l" t="t" r="r" b="b"/>
              <a:pathLst>
                <a:path w="8550910" h="4632960">
                  <a:moveTo>
                    <a:pt x="0" y="0"/>
                  </a:moveTo>
                  <a:lnTo>
                    <a:pt x="8550864" y="0"/>
                  </a:lnTo>
                  <a:lnTo>
                    <a:pt x="8550864" y="4632909"/>
                  </a:lnTo>
                  <a:lnTo>
                    <a:pt x="0" y="46329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29200" y="2362200"/>
            <a:ext cx="2133600" cy="646430"/>
          </a:xfrm>
          <a:prstGeom prst="rect">
            <a:avLst/>
          </a:prstGeom>
          <a:ln w="9525">
            <a:solidFill>
              <a:srgbClr val="4F80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Compile-time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5096471"/>
            <a:ext cx="4038600" cy="923925"/>
          </a:xfrm>
          <a:prstGeom prst="rect">
            <a:avLst/>
          </a:prstGeom>
          <a:ln w="9525">
            <a:solidFill>
              <a:srgbClr val="4F80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40386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rlito"/>
                <a:cs typeface="Carlito"/>
              </a:rPr>
              <a:t>Because ArithmeticException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ArrayIndexOutOfBoundsException is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sub class 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Exception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288" y="462394"/>
            <a:ext cx="5233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B050"/>
                </a:solidFill>
                <a:latin typeface="Carlito"/>
                <a:cs typeface="Carlito"/>
              </a:rPr>
              <a:t>Nested try</a:t>
            </a:r>
            <a:r>
              <a:rPr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B050"/>
                </a:solidFill>
                <a:latin typeface="Carlito"/>
                <a:cs typeface="Carlito"/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087"/>
            <a:ext cx="7996555" cy="343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101923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try block within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try block is known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5" dirty="0">
                <a:latin typeface="Carlito"/>
                <a:cs typeface="Carlito"/>
              </a:rPr>
              <a:t>nested try  block in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java.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Carlito"/>
                <a:cs typeface="Carlito"/>
              </a:rPr>
              <a:t>Why use nested try</a:t>
            </a:r>
            <a:r>
              <a:rPr sz="2600" b="1" spc="-10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block:</a:t>
            </a:r>
            <a:endParaRPr sz="26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0"/>
              </a:spcBef>
              <a:buSzPct val="101923"/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Sometimes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situation may </a:t>
            </a:r>
            <a:r>
              <a:rPr sz="2600" dirty="0">
                <a:latin typeface="Carlito"/>
                <a:cs typeface="Carlito"/>
              </a:rPr>
              <a:t>arise </a:t>
            </a:r>
            <a:r>
              <a:rPr sz="2600" spc="-5" dirty="0">
                <a:latin typeface="Carlito"/>
                <a:cs typeface="Carlito"/>
              </a:rPr>
              <a:t>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part 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block  may cause one error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the entire block itself may  cause </a:t>
            </a:r>
            <a:r>
              <a:rPr sz="2600" dirty="0">
                <a:latin typeface="Carlito"/>
                <a:cs typeface="Carlito"/>
              </a:rPr>
              <a:t>another </a:t>
            </a:r>
            <a:r>
              <a:rPr sz="2600" spc="-5" dirty="0">
                <a:latin typeface="Carlito"/>
                <a:cs typeface="Carlito"/>
              </a:rPr>
              <a:t>error. In such cases, exception handlers  have to be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nested.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10"/>
            <a:ext cx="156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015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Syntax: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6625" y="452437"/>
            <a:ext cx="3081655" cy="6153150"/>
            <a:chOff x="3476625" y="452437"/>
            <a:chExt cx="3081655" cy="6153150"/>
          </a:xfrm>
        </p:grpSpPr>
        <p:sp>
          <p:nvSpPr>
            <p:cNvPr id="4" name="object 4"/>
            <p:cNvSpPr/>
            <p:nvPr/>
          </p:nvSpPr>
          <p:spPr>
            <a:xfrm>
              <a:off x="3546870" y="497442"/>
              <a:ext cx="1998690" cy="59155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1387" y="457200"/>
              <a:ext cx="3072130" cy="6143625"/>
            </a:xfrm>
            <a:custGeom>
              <a:avLst/>
              <a:gdLst/>
              <a:ahLst/>
              <a:cxnLst/>
              <a:rect l="l" t="t" r="r" b="b"/>
              <a:pathLst>
                <a:path w="3072129" h="6143625">
                  <a:moveTo>
                    <a:pt x="0" y="0"/>
                  </a:moveTo>
                  <a:lnTo>
                    <a:pt x="3071812" y="0"/>
                  </a:lnTo>
                  <a:lnTo>
                    <a:pt x="3071812" y="6143625"/>
                  </a:lnTo>
                  <a:lnTo>
                    <a:pt x="0" y="61436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56373"/>
            <a:ext cx="7115175" cy="6725920"/>
            <a:chOff x="533400" y="56373"/>
            <a:chExt cx="7115175" cy="6725920"/>
          </a:xfrm>
        </p:grpSpPr>
        <p:sp>
          <p:nvSpPr>
            <p:cNvPr id="3" name="object 3"/>
            <p:cNvSpPr/>
            <p:nvPr/>
          </p:nvSpPr>
          <p:spPr>
            <a:xfrm>
              <a:off x="651880" y="56373"/>
              <a:ext cx="6807123" cy="43689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4419599"/>
              <a:ext cx="7115060" cy="236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943" y="2778556"/>
            <a:ext cx="2371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B050"/>
                </a:solidFill>
              </a:rPr>
              <a:t>Thank</a:t>
            </a:r>
            <a:r>
              <a:rPr spc="-90" dirty="0">
                <a:solidFill>
                  <a:srgbClr val="00B050"/>
                </a:solidFill>
              </a:rPr>
              <a:t> </a:t>
            </a:r>
            <a:r>
              <a:rPr spc="-5" dirty="0">
                <a:solidFill>
                  <a:srgbClr val="00B05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9472" y="646311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93" y="3083356"/>
            <a:ext cx="4944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B050"/>
                </a:solidFill>
                <a:latin typeface="Carlito"/>
                <a:cs typeface="Carlito"/>
              </a:rPr>
              <a:t>Exception</a:t>
            </a:r>
            <a:r>
              <a:rPr b="1" spc="-2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00B050"/>
                </a:solidFill>
                <a:latin typeface="Carlito"/>
                <a:cs typeface="Carlito"/>
              </a:rPr>
              <a:t>Handling-2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9472" y="646311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30274"/>
            <a:ext cx="8451850" cy="47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In some cases, more </a:t>
            </a:r>
            <a:r>
              <a:rPr sz="2700" spc="-10" dirty="0">
                <a:latin typeface="Carlito"/>
                <a:cs typeface="Carlito"/>
              </a:rPr>
              <a:t>than </a:t>
            </a:r>
            <a:r>
              <a:rPr sz="2700" spc="-5" dirty="0">
                <a:latin typeface="Carlito"/>
                <a:cs typeface="Carlito"/>
              </a:rPr>
              <a:t>one exception could be raised  by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single piece of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code.</a:t>
            </a:r>
            <a:endParaRPr sz="27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45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To handle </a:t>
            </a:r>
            <a:r>
              <a:rPr sz="2700" spc="-10" dirty="0">
                <a:latin typeface="Carlito"/>
                <a:cs typeface="Carlito"/>
              </a:rPr>
              <a:t>this type </a:t>
            </a:r>
            <a:r>
              <a:rPr sz="2700" spc="-5" dirty="0">
                <a:latin typeface="Carlito"/>
                <a:cs typeface="Carlito"/>
              </a:rPr>
              <a:t>of situation, you can specify </a:t>
            </a:r>
            <a:r>
              <a:rPr sz="2700" spc="-10" dirty="0">
                <a:latin typeface="Carlito"/>
                <a:cs typeface="Carlito"/>
              </a:rPr>
              <a:t>two </a:t>
            </a:r>
            <a:r>
              <a:rPr sz="2700" spc="-5" dirty="0">
                <a:latin typeface="Carlito"/>
                <a:cs typeface="Carlito"/>
              </a:rPr>
              <a:t>or  more catch clauses, each catching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different </a:t>
            </a:r>
            <a:r>
              <a:rPr sz="2700" spc="-10" dirty="0">
                <a:latin typeface="Carlito"/>
                <a:cs typeface="Carlito"/>
              </a:rPr>
              <a:t>type </a:t>
            </a:r>
            <a:r>
              <a:rPr sz="2700" spc="-5" dirty="0">
                <a:latin typeface="Carlito"/>
                <a:cs typeface="Carlito"/>
              </a:rPr>
              <a:t>of  exception.</a:t>
            </a:r>
            <a:endParaRPr sz="27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50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When </a:t>
            </a:r>
            <a:r>
              <a:rPr sz="2700" dirty="0">
                <a:latin typeface="Carlito"/>
                <a:cs typeface="Carlito"/>
              </a:rPr>
              <a:t>an </a:t>
            </a:r>
            <a:r>
              <a:rPr sz="2700" spc="-5" dirty="0">
                <a:latin typeface="Carlito"/>
                <a:cs typeface="Carlito"/>
              </a:rPr>
              <a:t>exception is </a:t>
            </a:r>
            <a:r>
              <a:rPr sz="2700" spc="-10" dirty="0">
                <a:latin typeface="Carlito"/>
                <a:cs typeface="Carlito"/>
              </a:rPr>
              <a:t>thrown, </a:t>
            </a:r>
            <a:r>
              <a:rPr sz="2700" spc="-5" dirty="0">
                <a:latin typeface="Carlito"/>
                <a:cs typeface="Carlito"/>
              </a:rPr>
              <a:t>each catch statement is  inspected in order,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first one whose </a:t>
            </a:r>
            <a:r>
              <a:rPr sz="2700" spc="-10" dirty="0">
                <a:latin typeface="Carlito"/>
                <a:cs typeface="Carlito"/>
              </a:rPr>
              <a:t>type </a:t>
            </a:r>
            <a:r>
              <a:rPr sz="2700" spc="-5" dirty="0">
                <a:latin typeface="Carlito"/>
                <a:cs typeface="Carlito"/>
              </a:rPr>
              <a:t>matches  </a:t>
            </a:r>
            <a:r>
              <a:rPr sz="2700" spc="-10" dirty="0">
                <a:latin typeface="Carlito"/>
                <a:cs typeface="Carlito"/>
              </a:rPr>
              <a:t>that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exception is</a:t>
            </a:r>
            <a:r>
              <a:rPr sz="2700" spc="5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executed.</a:t>
            </a:r>
            <a:endParaRPr sz="2700" dirty="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45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After one catch statement executes, the others are  bypassed, and execution continues </a:t>
            </a:r>
            <a:r>
              <a:rPr sz="2700" dirty="0">
                <a:latin typeface="Carlito"/>
                <a:cs typeface="Carlito"/>
              </a:rPr>
              <a:t>after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try </a:t>
            </a:r>
            <a:r>
              <a:rPr sz="2700" dirty="0">
                <a:latin typeface="Carlito"/>
                <a:cs typeface="Carlito"/>
              </a:rPr>
              <a:t>/ </a:t>
            </a:r>
            <a:r>
              <a:rPr sz="2700" spc="-5" dirty="0">
                <a:latin typeface="Carlito"/>
                <a:cs typeface="Carlito"/>
              </a:rPr>
              <a:t>catch  block.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73" y="1039491"/>
            <a:ext cx="8193477" cy="522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991" y="350069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 Clauses </a:t>
            </a:r>
            <a:r>
              <a:rPr sz="3200" b="1" dirty="0">
                <a:solidFill>
                  <a:srgbClr val="00B050"/>
                </a:solidFill>
                <a:latin typeface="Carlito"/>
                <a:cs typeface="Carlito"/>
              </a:rPr>
              <a:t>: </a:t>
            </a:r>
            <a:r>
              <a:rPr sz="3200" b="1" spc="-10" dirty="0">
                <a:solidFill>
                  <a:srgbClr val="00B050"/>
                </a:solidFill>
                <a:latin typeface="Carlito"/>
                <a:cs typeface="Carlito"/>
              </a:rPr>
              <a:t>Example</a:t>
            </a:r>
            <a:r>
              <a:rPr sz="3200" b="1" spc="-8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rlito"/>
                <a:cs typeface="Carlito"/>
              </a:rPr>
              <a:t>1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472" y="646311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1274"/>
            <a:ext cx="685545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0185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The output generated by running it both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ways: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719" y="2647926"/>
            <a:ext cx="8492175" cy="2307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472" y="646311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572" y="6475819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59" y="1574291"/>
            <a:ext cx="8677148" cy="494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7800" y="2362200"/>
            <a:ext cx="1981200" cy="923925"/>
          </a:xfrm>
          <a:prstGeom prst="rect">
            <a:avLst/>
          </a:prstGeom>
          <a:ln w="9525">
            <a:solidFill>
              <a:srgbClr val="4F80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rlito"/>
                <a:cs typeface="Carlito"/>
              </a:rPr>
              <a:t>Output:</a:t>
            </a:r>
            <a:endParaRPr sz="1800">
              <a:latin typeface="Carlito"/>
              <a:cs typeface="Carlito"/>
            </a:endParaRPr>
          </a:p>
          <a:p>
            <a:pPr marL="90805" marR="24637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task1 completed  rest of the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code...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7930" y="350069"/>
            <a:ext cx="5741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 Clauses: </a:t>
            </a:r>
            <a:r>
              <a:rPr sz="3200" b="1" spc="-10" dirty="0">
                <a:solidFill>
                  <a:srgbClr val="00B050"/>
                </a:solidFill>
                <a:latin typeface="Carlito"/>
                <a:cs typeface="Carlito"/>
              </a:rPr>
              <a:t>Example</a:t>
            </a:r>
            <a:r>
              <a:rPr sz="3200" b="1" spc="-6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rlito"/>
                <a:cs typeface="Carlito"/>
              </a:rPr>
              <a:t>2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610461"/>
            <a:ext cx="7994015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SzPct val="101785"/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Rule </a:t>
            </a:r>
            <a:r>
              <a:rPr sz="2800" spc="-5" dirty="0">
                <a:latin typeface="Carlito"/>
                <a:cs typeface="Carlito"/>
              </a:rPr>
              <a:t>1: 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time only one Exception is occurred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and  at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time only one catch block is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executed.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7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Rule </a:t>
            </a:r>
            <a:r>
              <a:rPr sz="2700" spc="-5" dirty="0">
                <a:latin typeface="Carlito"/>
                <a:cs typeface="Carlito"/>
              </a:rPr>
              <a:t>2: When you use multiple catch statements, it is  important to remember that exception subclasses  must come before </a:t>
            </a:r>
            <a:r>
              <a:rPr sz="2700" dirty="0">
                <a:latin typeface="Carlito"/>
                <a:cs typeface="Carlito"/>
              </a:rPr>
              <a:t>any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their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super-classes.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972" y="989964"/>
            <a:ext cx="7578090" cy="5361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969578"/>
            <a:ext cx="8069580" cy="4839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79375" indent="-342900" algn="just">
              <a:lnSpc>
                <a:spcPts val="2920"/>
              </a:lnSpc>
              <a:spcBef>
                <a:spcPts val="459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If you </a:t>
            </a:r>
            <a:r>
              <a:rPr sz="2700" spc="-10" dirty="0">
                <a:latin typeface="Carlito"/>
                <a:cs typeface="Carlito"/>
              </a:rPr>
              <a:t>try </a:t>
            </a:r>
            <a:r>
              <a:rPr sz="2700" spc="-5" dirty="0">
                <a:latin typeface="Carlito"/>
                <a:cs typeface="Carlito"/>
              </a:rPr>
              <a:t>to compile </a:t>
            </a:r>
            <a:r>
              <a:rPr sz="2700" spc="-10" dirty="0">
                <a:latin typeface="Carlito"/>
                <a:cs typeface="Carlito"/>
              </a:rPr>
              <a:t>this </a:t>
            </a:r>
            <a:r>
              <a:rPr sz="2700" spc="-5" dirty="0">
                <a:latin typeface="Carlito"/>
                <a:cs typeface="Carlito"/>
              </a:rPr>
              <a:t>program, you will receive </a:t>
            </a:r>
            <a:r>
              <a:rPr sz="2700" dirty="0">
                <a:latin typeface="Carlito"/>
                <a:cs typeface="Carlito"/>
              </a:rPr>
              <a:t>an  </a:t>
            </a:r>
            <a:r>
              <a:rPr sz="2700" spc="-5" dirty="0">
                <a:latin typeface="Carlito"/>
                <a:cs typeface="Carlito"/>
              </a:rPr>
              <a:t>error message stating </a:t>
            </a:r>
            <a:r>
              <a:rPr sz="2700" spc="-10" dirty="0">
                <a:latin typeface="Carlito"/>
                <a:cs typeface="Carlito"/>
              </a:rPr>
              <a:t>that the </a:t>
            </a:r>
            <a:r>
              <a:rPr sz="2700" spc="-5" dirty="0">
                <a:latin typeface="Carlito"/>
                <a:cs typeface="Carlito"/>
              </a:rPr>
              <a:t>second catch</a:t>
            </a:r>
            <a:r>
              <a:rPr sz="2700" spc="-3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statement  is unreachable because the exception has already  been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caught.</a:t>
            </a:r>
            <a:endParaRPr sz="2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5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Since </a:t>
            </a:r>
            <a:r>
              <a:rPr sz="2700" spc="-10" dirty="0">
                <a:latin typeface="Carlito"/>
                <a:cs typeface="Carlito"/>
              </a:rPr>
              <a:t>ArithmeticException </a:t>
            </a:r>
            <a:r>
              <a:rPr sz="2700" spc="-5" dirty="0">
                <a:latin typeface="Carlito"/>
                <a:cs typeface="Carlito"/>
              </a:rPr>
              <a:t>is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5" dirty="0">
                <a:latin typeface="Carlito"/>
                <a:cs typeface="Carlito"/>
              </a:rPr>
              <a:t>subclass of Exception, 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first catch statement will handle </a:t>
            </a:r>
            <a:r>
              <a:rPr sz="2700" dirty="0">
                <a:latin typeface="Carlito"/>
                <a:cs typeface="Carlito"/>
              </a:rPr>
              <a:t>all </a:t>
            </a:r>
            <a:r>
              <a:rPr sz="2700" spc="-5" dirty="0">
                <a:latin typeface="Carlito"/>
                <a:cs typeface="Carlito"/>
              </a:rPr>
              <a:t>Exception-  based errors, including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ArithmeticException.</a:t>
            </a:r>
            <a:endParaRPr sz="2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 dirty="0">
              <a:latin typeface="Carlito"/>
              <a:cs typeface="Carlito"/>
            </a:endParaRPr>
          </a:p>
          <a:p>
            <a:pPr marL="355600" marR="81280" indent="-342900" algn="just">
              <a:lnSpc>
                <a:spcPts val="2920"/>
              </a:lnSpc>
              <a:spcBef>
                <a:spcPts val="5"/>
              </a:spcBef>
              <a:buSzPct val="101851"/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This means </a:t>
            </a:r>
            <a:r>
              <a:rPr sz="2700" spc="-10" dirty="0">
                <a:latin typeface="Carlito"/>
                <a:cs typeface="Carlito"/>
              </a:rPr>
              <a:t>that the </a:t>
            </a:r>
            <a:r>
              <a:rPr sz="2700" spc="-5" dirty="0">
                <a:latin typeface="Carlito"/>
                <a:cs typeface="Carlito"/>
              </a:rPr>
              <a:t>second catch statement will</a:t>
            </a:r>
            <a:r>
              <a:rPr sz="2700" spc="-39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never  execute. To fix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problem, reverse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order of </a:t>
            </a:r>
            <a:r>
              <a:rPr sz="2700" spc="-10" dirty="0">
                <a:latin typeface="Carlito"/>
                <a:cs typeface="Carlito"/>
              </a:rPr>
              <a:t>the  </a:t>
            </a:r>
            <a:r>
              <a:rPr sz="2700" spc="-5" dirty="0">
                <a:latin typeface="Carlito"/>
                <a:cs typeface="Carlito"/>
              </a:rPr>
              <a:t>catch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statements.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193" y="350069"/>
            <a:ext cx="3804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Multiple catch</a:t>
            </a:r>
            <a:r>
              <a:rPr sz="3200" b="1" spc="-8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00B050"/>
                </a:solidFill>
                <a:latin typeface="Carlito"/>
                <a:cs typeface="Carlito"/>
              </a:rPr>
              <a:t>Clauses</a:t>
            </a:r>
            <a:endParaRPr sz="32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375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Carlito</vt:lpstr>
      <vt:lpstr>Office Theme</vt:lpstr>
      <vt:lpstr>PowerPoint Presentation</vt:lpstr>
      <vt:lpstr>Exception Handling-2</vt:lpstr>
      <vt:lpstr>Multiple catch Clauses</vt:lpstr>
      <vt:lpstr>Multiple catch Clauses : Example 1</vt:lpstr>
      <vt:lpstr>Multiple catch Clauses</vt:lpstr>
      <vt:lpstr>Multiple catch Clauses: Example 2</vt:lpstr>
      <vt:lpstr>Multiple catch Clauses</vt:lpstr>
      <vt:lpstr>Multiple catch Clauses</vt:lpstr>
      <vt:lpstr>Multiple catch Clauses</vt:lpstr>
      <vt:lpstr>Multiple catch Clauses</vt:lpstr>
      <vt:lpstr>Nested try Statements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Zamzar</dc:creator>
  <cp:lastModifiedBy> </cp:lastModifiedBy>
  <cp:revision>2</cp:revision>
  <dcterms:created xsi:type="dcterms:W3CDTF">2020-04-02T15:12:01Z</dcterms:created>
  <dcterms:modified xsi:type="dcterms:W3CDTF">2020-04-04T13:40:17Z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2020-04-02T00:00:00Z</vt:filetime>
  </property>
</Properties>
</file>