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4" r:id="rId2"/>
    <p:sldId id="257" r:id="rId3"/>
    <p:sldId id="277" r:id="rId4"/>
    <p:sldId id="293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305" r:id="rId14"/>
    <p:sldId id="281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1798-39D9-4E0B-A584-92E5B8EEDAA7}" type="datetimeFigureOut">
              <a:rPr lang="en-US" smtClean="0"/>
              <a:pPr/>
              <a:t>04-Apr-20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4223-45A3-44A9-BE72-D0705A655E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53E0-6DAD-4C3D-B592-48D40E64753E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CBD1-A77D-4E5E-A9AA-ABCE6A80C3E2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C166-B26C-4CF0-A52B-FD7D63193E27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35-0A57-4710-9749-DD1BD02E6DAE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32E5-A8AE-4702-9D2B-733AC9D12327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78F4-9D81-425E-AEB2-F08F9E74D6E0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88D2-58A2-4811-BD90-DB26E81ECF19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6CAE-157F-4D78-9F48-01D66D907150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65A2-4091-4CE1-8BAC-6B31B1816724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661B-6DFE-4268-A72F-D52AA15DE52F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E67-84BD-420E-AEC9-51039C70F262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0A2-FD9A-409E-A68D-4047BF902359}" type="datetime1">
              <a:rPr lang="en-US" smtClean="0"/>
              <a:pPr/>
              <a:t>04-Apr-20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9B3E-97E0-47D8-9C64-F0A56F830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ICT-1203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13716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Jesmin</a:t>
            </a:r>
            <a:r>
              <a:rPr lang="en-US" dirty="0"/>
              <a:t> </a:t>
            </a:r>
            <a:r>
              <a:rPr lang="en-US" dirty="0" err="1"/>
              <a:t>Akhter</a:t>
            </a:r>
            <a:endParaRPr lang="en-US" dirty="0"/>
          </a:p>
          <a:p>
            <a:r>
              <a:rPr lang="en-US" dirty="0"/>
              <a:t>Associate Professor, IIT, JU</a:t>
            </a:r>
          </a:p>
        </p:txBody>
      </p:sp>
    </p:spTree>
    <p:extLst>
      <p:ext uri="{BB962C8B-B14F-4D97-AF65-F5344CB8AC3E}">
        <p14:creationId xmlns:p14="http://schemas.microsoft.com/office/powerpoint/2010/main" val="30199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Following is an example of an incorrect program that tries to throw an exception that it does not catch. Because the program does not specify a throws clause to declare this fact, the program will not compile.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35000"/>
          </a:blip>
          <a:srcRect/>
          <a:stretch>
            <a:fillRect/>
          </a:stretch>
        </p:blipFill>
        <p:spPr bwMode="auto">
          <a:xfrm>
            <a:off x="734964" y="3393978"/>
            <a:ext cx="7717291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throws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make this example compile, you need to make two changes. First, you need to declare that </a:t>
            </a:r>
            <a:r>
              <a:rPr lang="en-US" sz="2400" dirty="0" err="1"/>
              <a:t>throwOne</a:t>
            </a:r>
            <a:r>
              <a:rPr lang="en-US" sz="2400" dirty="0"/>
              <a:t>( ) throw </a:t>
            </a:r>
            <a:r>
              <a:rPr lang="en-US" sz="2400" dirty="0" err="1"/>
              <a:t>IllegalAccessException</a:t>
            </a:r>
            <a:r>
              <a:rPr lang="en-US" sz="2400" dirty="0"/>
              <a:t>. Second, main( ) must define a try / catch statement that catches this exception.</a:t>
            </a:r>
          </a:p>
          <a:p>
            <a:pPr algn="just"/>
            <a:r>
              <a:rPr lang="en-US" sz="2400" b="1" dirty="0"/>
              <a:t>The corrected example is shown here: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-37000"/>
          </a:blip>
          <a:srcRect/>
          <a:stretch>
            <a:fillRect/>
          </a:stretch>
        </p:blipFill>
        <p:spPr bwMode="auto">
          <a:xfrm>
            <a:off x="319559" y="2868564"/>
            <a:ext cx="85192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throws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Here is the output generated by running this example program:</a:t>
            </a:r>
          </a:p>
          <a:p>
            <a:pPr>
              <a:buNone/>
            </a:pPr>
            <a:r>
              <a:rPr lang="en-US" sz="2700" dirty="0"/>
              <a:t>		</a:t>
            </a:r>
            <a:r>
              <a:rPr lang="en-US" sz="2700" b="1" dirty="0">
                <a:solidFill>
                  <a:srgbClr val="FF0000"/>
                </a:solidFill>
              </a:rPr>
              <a:t>inside </a:t>
            </a:r>
            <a:r>
              <a:rPr lang="en-US" sz="2700" b="1" dirty="0" err="1">
                <a:solidFill>
                  <a:srgbClr val="FF0000"/>
                </a:solidFill>
              </a:rPr>
              <a:t>throwOne</a:t>
            </a:r>
            <a:endParaRPr lang="en-US" sz="27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700" b="1" dirty="0">
                <a:solidFill>
                  <a:srgbClr val="FF0000"/>
                </a:solidFill>
              </a:rPr>
              <a:t>		caught </a:t>
            </a:r>
            <a:r>
              <a:rPr lang="en-US" sz="2700" b="1" dirty="0" err="1">
                <a:solidFill>
                  <a:srgbClr val="FF0000"/>
                </a:solidFill>
              </a:rPr>
              <a:t>java.lang.IllegalAccessException</a:t>
            </a:r>
            <a:r>
              <a:rPr lang="en-US" sz="2700" b="1" dirty="0">
                <a:solidFill>
                  <a:srgbClr val="FF0000"/>
                </a:solidFill>
              </a:rPr>
              <a:t>: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throws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</a:t>
            </a:r>
            <a:br>
              <a:rPr lang="en-US" dirty="0"/>
            </a:br>
            <a:r>
              <a:rPr lang="en-US" dirty="0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Solve two example program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Explain those programs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Submit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22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Java’s Built-in Exceptions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944"/>
            <a:ext cx="8229600" cy="5211763"/>
          </a:xfrm>
        </p:spPr>
        <p:txBody>
          <a:bodyPr>
            <a:normAutofit/>
          </a:bodyPr>
          <a:lstStyle/>
          <a:p>
            <a:r>
              <a:rPr lang="en-US" sz="2500" dirty="0"/>
              <a:t>Inside the standard package </a:t>
            </a:r>
            <a:r>
              <a:rPr lang="en-US" sz="2500" dirty="0" err="1"/>
              <a:t>java.lang</a:t>
            </a:r>
            <a:r>
              <a:rPr lang="en-US" sz="2500" dirty="0"/>
              <a:t>, Java defines several exception classes.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248" y="1390965"/>
            <a:ext cx="7560294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Exception Handling-2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throw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So far, you have only been catching exceptions that are thrown by the Java run-time system.</a:t>
            </a:r>
          </a:p>
          <a:p>
            <a:pPr algn="just"/>
            <a:r>
              <a:rPr lang="en-US" sz="2700" dirty="0"/>
              <a:t>However, it is possible for your program to throw an exception explicitly, using the throw statement. 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general form of throw is shown here:</a:t>
            </a:r>
          </a:p>
          <a:p>
            <a:pPr algn="just">
              <a:buNone/>
            </a:pPr>
            <a:r>
              <a:rPr lang="en-US" sz="2700" dirty="0"/>
              <a:t>			</a:t>
            </a:r>
            <a:r>
              <a:rPr lang="en-US" sz="2700" dirty="0">
                <a:solidFill>
                  <a:srgbClr val="FF0000"/>
                </a:solidFill>
              </a:rPr>
              <a:t>throw  exception;</a:t>
            </a:r>
            <a:endParaRPr lang="en-US" sz="2700" i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700" dirty="0"/>
              <a:t>	</a:t>
            </a:r>
            <a:r>
              <a:rPr lang="en-US" sz="2800" dirty="0"/>
              <a:t>Let's see the example of throw </a:t>
            </a:r>
            <a:r>
              <a:rPr lang="en-US" sz="2800" dirty="0" err="1"/>
              <a:t>IOException</a:t>
            </a:r>
            <a:r>
              <a:rPr lang="en-US" sz="2800" dirty="0"/>
              <a:t>.</a:t>
            </a:r>
          </a:p>
          <a:p>
            <a:pPr algn="just">
              <a:buNone/>
            </a:pPr>
            <a:r>
              <a:rPr lang="en-US" sz="2800" dirty="0"/>
              <a:t>		throw new </a:t>
            </a:r>
            <a:r>
              <a:rPr lang="en-US" sz="2800" dirty="0" err="1"/>
              <a:t>IOException</a:t>
            </a:r>
            <a:r>
              <a:rPr lang="en-US" sz="2800" dirty="0"/>
              <a:t>("sorry device error); 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5702817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43600" y="2590800"/>
            <a:ext cx="31242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this example, we have created the validate method that takes integer value as a parameter. If the age is less than 18, we are throwing the </a:t>
            </a:r>
            <a:r>
              <a:rPr lang="en-US" sz="2000" dirty="0" err="1"/>
              <a:t>ArithmeticException</a:t>
            </a:r>
            <a:r>
              <a:rPr lang="en-US" sz="2000" dirty="0"/>
              <a:t> otherwise print a message 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6096000"/>
            <a:ext cx="5715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Exception in thread main </a:t>
            </a:r>
            <a:r>
              <a:rPr kumimoji="0" 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java.lang.ArithmeticException:not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valid</a:t>
            </a: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throw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066800"/>
            <a:ext cx="3048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Sample program that creates and throws an exception.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700" dirty="0"/>
              <a:t>Sample program that creates and throws an exception.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31000" contrast="-13000"/>
          </a:blip>
          <a:srcRect/>
          <a:stretch>
            <a:fillRect/>
          </a:stretch>
        </p:blipFill>
        <p:spPr bwMode="auto">
          <a:xfrm>
            <a:off x="534062" y="1600200"/>
            <a:ext cx="7738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throw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This program gets two chances to deal with the same error. First, main( ) sets up an exception context and then calls </a:t>
            </a:r>
            <a:r>
              <a:rPr lang="en-US" sz="2600" dirty="0" err="1"/>
              <a:t>demoproc</a:t>
            </a:r>
            <a:r>
              <a:rPr lang="en-US" sz="2600" dirty="0"/>
              <a:t>( ).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demoproc</a:t>
            </a:r>
            <a:r>
              <a:rPr lang="en-US" sz="2600" dirty="0"/>
              <a:t>( ) method then sets up another exception-handling context and immediately throws a new instance of </a:t>
            </a:r>
            <a:r>
              <a:rPr lang="en-US" sz="2600" dirty="0" err="1"/>
              <a:t>NullPointerException</a:t>
            </a:r>
            <a:r>
              <a:rPr lang="en-US" sz="2600" dirty="0"/>
              <a:t>, which is caught on the next line. </a:t>
            </a:r>
          </a:p>
          <a:p>
            <a:pPr algn="just"/>
            <a:r>
              <a:rPr lang="en-US" sz="2600" dirty="0"/>
              <a:t>The exception is then </a:t>
            </a:r>
            <a:r>
              <a:rPr lang="en-US" sz="2600" dirty="0" err="1"/>
              <a:t>rethrown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Here is the resulting output:</a:t>
            </a:r>
          </a:p>
          <a:p>
            <a:pPr algn="just">
              <a:buNone/>
            </a:pPr>
            <a:r>
              <a:rPr lang="en-US" sz="2600" dirty="0"/>
              <a:t>		</a:t>
            </a:r>
            <a:r>
              <a:rPr lang="en-US" sz="2600" b="1" dirty="0">
                <a:solidFill>
                  <a:srgbClr val="FF0000"/>
                </a:solidFill>
              </a:rPr>
              <a:t>Caught inside </a:t>
            </a:r>
            <a:r>
              <a:rPr lang="en-US" sz="2600" b="1" dirty="0" err="1">
                <a:solidFill>
                  <a:srgbClr val="FF0000"/>
                </a:solidFill>
              </a:rPr>
              <a:t>demoproc</a:t>
            </a:r>
            <a:r>
              <a:rPr lang="en-US" sz="2600" b="1" dirty="0">
                <a:solidFill>
                  <a:srgbClr val="FF0000"/>
                </a:solidFill>
              </a:rPr>
              <a:t>.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		</a:t>
            </a:r>
            <a:r>
              <a:rPr lang="en-US" sz="2600" b="1" dirty="0" err="1">
                <a:solidFill>
                  <a:srgbClr val="FF0000"/>
                </a:solidFill>
              </a:rPr>
              <a:t>Recaught</a:t>
            </a:r>
            <a:r>
              <a:rPr lang="en-US" sz="2600" b="1" dirty="0">
                <a:solidFill>
                  <a:srgbClr val="FF0000"/>
                </a:solidFill>
              </a:rPr>
              <a:t>: </a:t>
            </a:r>
            <a:r>
              <a:rPr lang="en-US" sz="2600" b="1" dirty="0" err="1">
                <a:solidFill>
                  <a:srgbClr val="FF0000"/>
                </a:solidFill>
              </a:rPr>
              <a:t>java.lang.NullPointerException</a:t>
            </a:r>
            <a:r>
              <a:rPr lang="en-US" sz="2600" b="1" dirty="0">
                <a:solidFill>
                  <a:srgbClr val="FF0000"/>
                </a:solidFill>
              </a:rPr>
              <a:t>: demo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throw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476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2700" dirty="0"/>
              <a:t>The program also illustrates how to create one of Java’s standard exception objects.</a:t>
            </a:r>
          </a:p>
          <a:p>
            <a:pPr algn="just">
              <a:buNone/>
            </a:pPr>
            <a:r>
              <a:rPr lang="en-US" sz="2700" dirty="0"/>
              <a:t>		</a:t>
            </a:r>
            <a:r>
              <a:rPr lang="en-US" sz="2700" dirty="0">
                <a:solidFill>
                  <a:srgbClr val="FF0000"/>
                </a:solidFill>
              </a:rPr>
              <a:t>throw new </a:t>
            </a:r>
            <a:r>
              <a:rPr lang="en-US" sz="2700" dirty="0" err="1">
                <a:solidFill>
                  <a:srgbClr val="FF0000"/>
                </a:solidFill>
              </a:rPr>
              <a:t>NullPointerException</a:t>
            </a:r>
            <a:r>
              <a:rPr lang="en-US" sz="2700" dirty="0">
                <a:solidFill>
                  <a:srgbClr val="FF0000"/>
                </a:solidFill>
              </a:rPr>
              <a:t>("demo");</a:t>
            </a:r>
          </a:p>
          <a:p>
            <a:pPr algn="just"/>
            <a:r>
              <a:rPr lang="en-US" sz="2700" dirty="0"/>
              <a:t>Here, new is used to construct an instance of </a:t>
            </a:r>
            <a:r>
              <a:rPr lang="en-US" sz="2700" dirty="0" err="1"/>
              <a:t>NullPointerException</a:t>
            </a:r>
            <a:r>
              <a:rPr lang="en-US" sz="2700" dirty="0"/>
              <a:t>. </a:t>
            </a:r>
          </a:p>
          <a:p>
            <a:pPr algn="just"/>
            <a:r>
              <a:rPr lang="en-US" sz="2700" dirty="0"/>
              <a:t>Many of Java’s built-in run-time exceptions have at least two constructors: one with no parameter and one that takes a string parameter. </a:t>
            </a:r>
          </a:p>
          <a:p>
            <a:pPr algn="just"/>
            <a:r>
              <a:rPr lang="en-US" sz="2700" dirty="0"/>
              <a:t>When the second form is used, the argument specifies a string that describes the exception. This string is displayed when the object is used as an argument to print( ) or </a:t>
            </a:r>
            <a:r>
              <a:rPr lang="en-US" sz="2700" dirty="0" err="1"/>
              <a:t>println</a:t>
            </a:r>
            <a:r>
              <a:rPr lang="en-US" sz="2700" dirty="0"/>
              <a:t>( 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throw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throws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If a method is capable of causing an exception that it does not handle, it must specify this behavior so that callers of the method can guard themselves against that exception.</a:t>
            </a:r>
          </a:p>
          <a:p>
            <a:pPr algn="just"/>
            <a:r>
              <a:rPr lang="en-US" sz="2600" dirty="0"/>
              <a:t>You do this by including a throws clause in the method’s declaration. </a:t>
            </a:r>
          </a:p>
          <a:p>
            <a:pPr algn="just"/>
            <a:r>
              <a:rPr lang="en-US" sz="2600" dirty="0"/>
              <a:t>A throws clause lists the types of exceptions that a method might throw.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This is the general form of a method declaration that includes a throws clause:</a:t>
            </a:r>
          </a:p>
          <a:p>
            <a:pPr algn="just"/>
            <a:endParaRPr lang="en-US" sz="2600" b="1" dirty="0"/>
          </a:p>
          <a:p>
            <a:pPr algn="just"/>
            <a:endParaRPr lang="en-US" sz="2600" b="1" dirty="0"/>
          </a:p>
          <a:p>
            <a:pPr algn="just"/>
            <a:endParaRPr lang="en-US" sz="2600" b="1" dirty="0"/>
          </a:p>
          <a:p>
            <a:pPr algn="just"/>
            <a:endParaRPr lang="en-US" sz="2600" b="1" dirty="0"/>
          </a:p>
          <a:p>
            <a:pPr algn="just"/>
            <a:endParaRPr lang="en-US" sz="2600" b="1" dirty="0"/>
          </a:p>
          <a:p>
            <a:pPr algn="just"/>
            <a:r>
              <a:rPr lang="en-US" sz="2600" dirty="0"/>
              <a:t>Here, exception-list is a comma-separated list of the exceptions that a method can throw.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7581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9B3E-97E0-47D8-9C64-F0A56F830C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throws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455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Wingdings</vt:lpstr>
      <vt:lpstr>Office Theme</vt:lpstr>
      <vt:lpstr>Object Oriented Programming ICT-1203</vt:lpstr>
      <vt:lpstr>Exception Handling-2</vt:lpstr>
      <vt:lpstr>throw</vt:lpstr>
      <vt:lpstr>throw</vt:lpstr>
      <vt:lpstr>throw</vt:lpstr>
      <vt:lpstr>throw</vt:lpstr>
      <vt:lpstr>throw</vt:lpstr>
      <vt:lpstr>throws</vt:lpstr>
      <vt:lpstr>throws</vt:lpstr>
      <vt:lpstr>throws</vt:lpstr>
      <vt:lpstr>throws</vt:lpstr>
      <vt:lpstr>throws</vt:lpstr>
      <vt:lpstr>Assignment  finally</vt:lpstr>
      <vt:lpstr>Java’s Built-in Exceptions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 </cp:lastModifiedBy>
  <cp:revision>85</cp:revision>
  <dcterms:created xsi:type="dcterms:W3CDTF">2016-01-20T03:51:35Z</dcterms:created>
  <dcterms:modified xsi:type="dcterms:W3CDTF">2020-04-04T14:15:20Z</dcterms:modified>
</cp:coreProperties>
</file>