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01" r:id="rId2"/>
    <p:sldId id="288" r:id="rId3"/>
    <p:sldId id="257" r:id="rId4"/>
    <p:sldId id="258" r:id="rId5"/>
    <p:sldId id="291" r:id="rId6"/>
    <p:sldId id="259" r:id="rId7"/>
    <p:sldId id="292" r:id="rId8"/>
    <p:sldId id="290" r:id="rId9"/>
    <p:sldId id="293" r:id="rId10"/>
    <p:sldId id="294" r:id="rId11"/>
    <p:sldId id="260" r:id="rId12"/>
    <p:sldId id="261" r:id="rId13"/>
    <p:sldId id="262" r:id="rId14"/>
    <p:sldId id="263" r:id="rId15"/>
    <p:sldId id="264" r:id="rId16"/>
    <p:sldId id="265" r:id="rId17"/>
    <p:sldId id="266" r:id="rId18"/>
    <p:sldId id="267" r:id="rId19"/>
    <p:sldId id="268" r:id="rId20"/>
    <p:sldId id="269" r:id="rId21"/>
    <p:sldId id="300" r:id="rId22"/>
    <p:sldId id="299" r:id="rId23"/>
    <p:sldId id="302" r:id="rId24"/>
    <p:sldId id="303" r:id="rId25"/>
    <p:sldId id="304" r:id="rId26"/>
    <p:sldId id="29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dce18e0ba8ec67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06T10:57:24.184" idx="1">
    <p:pos x="10" y="10"/>
    <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9A82DD-EA2F-4050-B979-1E7B933D1764}" type="datetimeFigureOut">
              <a:rPr lang="en-US" smtClean="0"/>
              <a:pPr/>
              <a:t>06-Apr-20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98D986-E00D-4399-99D6-A0E769A31FF2}" type="slidenum">
              <a:rPr lang="en-US" smtClean="0"/>
              <a:pPr/>
              <a:t>‹#›</a:t>
            </a:fld>
            <a:endParaRPr lang="en-US"/>
          </a:p>
        </p:txBody>
      </p:sp>
    </p:spTree>
    <p:extLst>
      <p:ext uri="{BB962C8B-B14F-4D97-AF65-F5344CB8AC3E}">
        <p14:creationId xmlns:p14="http://schemas.microsoft.com/office/powerpoint/2010/main" val="2806522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Note: At a time one thread is executed only.</a:t>
            </a:r>
          </a:p>
          <a:p>
            <a:endParaRPr lang="en-US" dirty="0"/>
          </a:p>
        </p:txBody>
      </p:sp>
      <p:sp>
        <p:nvSpPr>
          <p:cNvPr id="4" name="Slide Number Placeholder 3"/>
          <p:cNvSpPr>
            <a:spLocks noGrp="1"/>
          </p:cNvSpPr>
          <p:nvPr>
            <p:ph type="sldNum" sz="quarter" idx="10"/>
          </p:nvPr>
        </p:nvSpPr>
        <p:spPr/>
        <p:txBody>
          <a:bodyPr/>
          <a:lstStyle/>
          <a:p>
            <a:fld id="{0898D986-E00D-4399-99D6-A0E769A31FF2}" type="slidenum">
              <a:rPr lang="en-US" smtClean="0"/>
              <a:pPr/>
              <a:t>9</a:t>
            </a:fld>
            <a:endParaRPr lang="en-US"/>
          </a:p>
        </p:txBody>
      </p:sp>
    </p:spTree>
    <p:extLst>
      <p:ext uri="{BB962C8B-B14F-4D97-AF65-F5344CB8AC3E}">
        <p14:creationId xmlns:p14="http://schemas.microsoft.com/office/powerpoint/2010/main" val="3542711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98D986-E00D-4399-99D6-A0E769A31FF2}" type="slidenum">
              <a:rPr lang="en-US" smtClean="0"/>
              <a:pPr/>
              <a:t>12</a:t>
            </a:fld>
            <a:endParaRPr lang="en-US"/>
          </a:p>
        </p:txBody>
      </p:sp>
    </p:spTree>
    <p:extLst>
      <p:ext uri="{BB962C8B-B14F-4D97-AF65-F5344CB8AC3E}">
        <p14:creationId xmlns:p14="http://schemas.microsoft.com/office/powerpoint/2010/main" val="1104157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98D986-E00D-4399-99D6-A0E769A31FF2}" type="slidenum">
              <a:rPr lang="en-US" smtClean="0"/>
              <a:pPr/>
              <a:t>15</a:t>
            </a:fld>
            <a:endParaRPr lang="en-US"/>
          </a:p>
        </p:txBody>
      </p:sp>
    </p:spTree>
    <p:extLst>
      <p:ext uri="{BB962C8B-B14F-4D97-AF65-F5344CB8AC3E}">
        <p14:creationId xmlns:p14="http://schemas.microsoft.com/office/powerpoint/2010/main" val="4252814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94B271-F9BC-4B95-BD21-73287A6D3FBF}" type="datetime1">
              <a:rPr lang="en-US" smtClean="0"/>
              <a:pPr/>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BA56A-EB38-4E9B-A5DB-8B5B229C081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1F913D-F786-477E-AE26-439CF8313E7E}" type="datetime1">
              <a:rPr lang="en-US" smtClean="0"/>
              <a:pPr/>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BA56A-EB38-4E9B-A5DB-8B5B229C08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371999-9B36-4149-99BC-0C20B9B92F65}" type="datetime1">
              <a:rPr lang="en-US" smtClean="0"/>
              <a:pPr/>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BA56A-EB38-4E9B-A5DB-8B5B229C08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45FC2-B0E7-4C6D-9658-9BD20AE358CC}" type="datetime1">
              <a:rPr lang="en-US" smtClean="0"/>
              <a:pPr/>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BA56A-EB38-4E9B-A5DB-8B5B229C08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97C941-4D96-4710-B965-6BF715C44371}" type="datetime1">
              <a:rPr lang="en-US" smtClean="0"/>
              <a:pPr/>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BA56A-EB38-4E9B-A5DB-8B5B229C081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D58872-4540-4925-AD97-8607E540B03F}" type="datetime1">
              <a:rPr lang="en-US" smtClean="0"/>
              <a:pPr/>
              <a:t>06-Apr-20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BA56A-EB38-4E9B-A5DB-8B5B229C08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6463E9-9624-4BCE-AB97-0907E45221E4}" type="datetime1">
              <a:rPr lang="en-US" smtClean="0"/>
              <a:pPr/>
              <a:t>06-Apr-20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ABA56A-EB38-4E9B-A5DB-8B5B229C081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5F0B55-0022-42FF-BB74-ED112C3921AE}" type="datetime1">
              <a:rPr lang="en-US" smtClean="0"/>
              <a:pPr/>
              <a:t>06-Apr-20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ABA56A-EB38-4E9B-A5DB-8B5B229C08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DC493B-E0B4-44D8-AF8D-4445183AEB03}" type="datetime1">
              <a:rPr lang="en-US" smtClean="0"/>
              <a:pPr/>
              <a:t>06-Apr-20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ABA56A-EB38-4E9B-A5DB-8B5B229C08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8C5434-BABC-4AB4-A7D9-9FAB9C0AE3F8}" type="datetime1">
              <a:rPr lang="en-US" smtClean="0"/>
              <a:pPr/>
              <a:t>06-Apr-20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BA56A-EB38-4E9B-A5DB-8B5B229C08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39398C-1C55-48B8-9ABC-A2979FD99D31}" type="datetime1">
              <a:rPr lang="en-US" smtClean="0"/>
              <a:pPr/>
              <a:t>06-Apr-20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BA56A-EB38-4E9B-A5DB-8B5B229C081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5DB49D-1617-4BAD-BC53-C9DFE11D6618}" type="datetime1">
              <a:rPr lang="en-US" smtClean="0"/>
              <a:pPr/>
              <a:t>06-Apr-20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ABA56A-EB38-4E9B-A5DB-8B5B229C081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Oriented Programming</a:t>
            </a:r>
            <a:br>
              <a:rPr lang="en-US" dirty="0"/>
            </a:br>
            <a:r>
              <a:rPr lang="en-US" dirty="0"/>
              <a:t>ICT-1203</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
        <p:nvSpPr>
          <p:cNvPr id="6" name="Subtitle 2"/>
          <p:cNvSpPr>
            <a:spLocks noGrp="1"/>
          </p:cNvSpPr>
          <p:nvPr/>
        </p:nvSpPr>
        <p:spPr>
          <a:xfrm>
            <a:off x="1371600" y="41148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Dr. </a:t>
            </a:r>
            <a:r>
              <a:rPr lang="en-US" dirty="0" err="1"/>
              <a:t>Jesmin</a:t>
            </a:r>
            <a:r>
              <a:rPr lang="en-US" dirty="0"/>
              <a:t> </a:t>
            </a:r>
            <a:r>
              <a:rPr lang="en-US" dirty="0" err="1"/>
              <a:t>Akhter</a:t>
            </a:r>
            <a:endParaRPr lang="en-US" dirty="0"/>
          </a:p>
          <a:p>
            <a:r>
              <a:rPr lang="en-US" dirty="0"/>
              <a:t>Associate Professor, IIT, JU</a:t>
            </a:r>
          </a:p>
        </p:txBody>
      </p:sp>
    </p:spTree>
    <p:extLst>
      <p:ext uri="{BB962C8B-B14F-4D97-AF65-F5344CB8AC3E}">
        <p14:creationId xmlns:p14="http://schemas.microsoft.com/office/powerpoint/2010/main" val="3186565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6ABA56A-EB38-4E9B-A5DB-8B5B229C0817}" type="slidenum">
              <a:rPr lang="en-US" smtClean="0"/>
              <a:pPr/>
              <a:t>10</a:t>
            </a:fld>
            <a:endParaRPr lang="en-US"/>
          </a:p>
        </p:txBody>
      </p:sp>
      <p:pic>
        <p:nvPicPr>
          <p:cNvPr id="1026" name="Picture 2"/>
          <p:cNvPicPr>
            <a:picLocks noChangeAspect="1" noChangeArrowheads="1"/>
          </p:cNvPicPr>
          <p:nvPr/>
        </p:nvPicPr>
        <p:blipFill>
          <a:blip r:embed="rId2"/>
          <a:srcRect/>
          <a:stretch>
            <a:fillRect/>
          </a:stretch>
        </p:blipFill>
        <p:spPr bwMode="auto">
          <a:xfrm>
            <a:off x="914400" y="336464"/>
            <a:ext cx="7189460" cy="4943561"/>
          </a:xfrm>
          <a:prstGeom prst="rect">
            <a:avLst/>
          </a:prstGeom>
          <a:noFill/>
          <a:ln w="9525">
            <a:noFill/>
            <a:miter lim="800000"/>
            <a:headEnd/>
            <a:tailEnd/>
          </a:ln>
          <a:effectLst/>
        </p:spPr>
      </p:pic>
      <p:sp>
        <p:nvSpPr>
          <p:cNvPr id="6" name="Rectangle 5"/>
          <p:cNvSpPr/>
          <p:nvPr/>
        </p:nvSpPr>
        <p:spPr>
          <a:xfrm>
            <a:off x="381000" y="5462018"/>
            <a:ext cx="8382000" cy="1107996"/>
          </a:xfrm>
          <a:prstGeom prst="rect">
            <a:avLst/>
          </a:prstGeom>
        </p:spPr>
        <p:txBody>
          <a:bodyPr wrap="square">
            <a:spAutoFit/>
          </a:bodyPr>
          <a:lstStyle/>
          <a:p>
            <a:r>
              <a:rPr lang="en-US" sz="2200" dirty="0"/>
              <a:t>As shown in the above figure, thread is executed inside the process. There is context-switching between the threads. There can be multiple processes inside the OS and one process can have multiple threads.</a:t>
            </a:r>
          </a:p>
        </p:txBody>
      </p:sp>
      <p:sp>
        <p:nvSpPr>
          <p:cNvPr id="7" name="TextBox 6"/>
          <p:cNvSpPr txBox="1"/>
          <p:nvPr/>
        </p:nvSpPr>
        <p:spPr>
          <a:xfrm>
            <a:off x="484969" y="2833126"/>
            <a:ext cx="533400" cy="369332"/>
          </a:xfrm>
          <a:prstGeom prst="rect">
            <a:avLst/>
          </a:prstGeom>
          <a:noFill/>
          <a:ln>
            <a:solidFill>
              <a:schemeClr val="accent1"/>
            </a:solidFill>
          </a:ln>
        </p:spPr>
        <p:txBody>
          <a:bodyPr wrap="square" rtlCol="0">
            <a:spAutoFit/>
          </a:bodyPr>
          <a:lstStyle/>
          <a:p>
            <a:r>
              <a:rPr lang="en-US" dirty="0"/>
              <a:t>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Autofit/>
          </a:bodyPr>
          <a:lstStyle/>
          <a:p>
            <a:pPr>
              <a:buNone/>
            </a:pPr>
            <a:r>
              <a:rPr lang="en-US" sz="2600" dirty="0"/>
              <a:t>Threads exist in several states. </a:t>
            </a:r>
          </a:p>
          <a:p>
            <a:r>
              <a:rPr lang="en-US" sz="2600" dirty="0"/>
              <a:t>A thread can be </a:t>
            </a:r>
            <a:r>
              <a:rPr lang="en-US" sz="2600" dirty="0">
                <a:solidFill>
                  <a:srgbClr val="FF0000"/>
                </a:solidFill>
              </a:rPr>
              <a:t>running</a:t>
            </a:r>
            <a:r>
              <a:rPr lang="en-US" sz="2600" dirty="0"/>
              <a:t>.</a:t>
            </a:r>
          </a:p>
          <a:p>
            <a:r>
              <a:rPr lang="en-US" sz="2600" dirty="0"/>
              <a:t>It can be ready to run as soon as it gets CPU time. </a:t>
            </a:r>
          </a:p>
          <a:p>
            <a:r>
              <a:rPr lang="en-US" sz="2600" dirty="0"/>
              <a:t>A </a:t>
            </a:r>
            <a:r>
              <a:rPr lang="en-US" sz="2600" dirty="0">
                <a:solidFill>
                  <a:srgbClr val="FF0000"/>
                </a:solidFill>
              </a:rPr>
              <a:t>running</a:t>
            </a:r>
            <a:r>
              <a:rPr lang="en-US" sz="2600" dirty="0"/>
              <a:t> thread can be </a:t>
            </a:r>
            <a:r>
              <a:rPr lang="en-US" sz="2600" dirty="0">
                <a:solidFill>
                  <a:srgbClr val="FF0000"/>
                </a:solidFill>
              </a:rPr>
              <a:t>suspended</a:t>
            </a:r>
            <a:r>
              <a:rPr lang="en-US" sz="2600" dirty="0"/>
              <a:t>, which temporarily halts its activity. </a:t>
            </a:r>
          </a:p>
          <a:p>
            <a:r>
              <a:rPr lang="en-US" sz="2600" dirty="0"/>
              <a:t>A </a:t>
            </a:r>
            <a:r>
              <a:rPr lang="en-US" sz="2600" dirty="0">
                <a:solidFill>
                  <a:srgbClr val="FF0000"/>
                </a:solidFill>
              </a:rPr>
              <a:t>suspende</a:t>
            </a:r>
            <a:r>
              <a:rPr lang="en-US" sz="2600" dirty="0"/>
              <a:t>d thread can then be </a:t>
            </a:r>
            <a:r>
              <a:rPr lang="en-US" sz="2600" dirty="0">
                <a:solidFill>
                  <a:srgbClr val="FF0000"/>
                </a:solidFill>
              </a:rPr>
              <a:t>resumed</a:t>
            </a:r>
            <a:r>
              <a:rPr lang="en-US" sz="2600" dirty="0"/>
              <a:t>, allowing it to  up where it left off. </a:t>
            </a:r>
          </a:p>
          <a:p>
            <a:r>
              <a:rPr lang="en-US" sz="2600" dirty="0"/>
              <a:t>A thread can be </a:t>
            </a:r>
            <a:r>
              <a:rPr lang="en-US" sz="2600" dirty="0">
                <a:solidFill>
                  <a:srgbClr val="FF0000"/>
                </a:solidFill>
              </a:rPr>
              <a:t>blocked</a:t>
            </a:r>
            <a:r>
              <a:rPr lang="en-US" sz="2600" dirty="0"/>
              <a:t> when waiting for a resource.</a:t>
            </a:r>
          </a:p>
          <a:p>
            <a:r>
              <a:rPr lang="en-US" sz="2600" dirty="0"/>
              <a:t>At any time, a thread can be </a:t>
            </a:r>
            <a:r>
              <a:rPr lang="en-US" sz="2600" dirty="0">
                <a:solidFill>
                  <a:srgbClr val="FF0000"/>
                </a:solidFill>
              </a:rPr>
              <a:t>terminated</a:t>
            </a:r>
            <a:r>
              <a:rPr lang="en-US" sz="2600" dirty="0"/>
              <a:t>, which halts its execution immediately. Once terminated, a thread cannot be resumed.</a:t>
            </a:r>
          </a:p>
        </p:txBody>
      </p:sp>
      <p:sp>
        <p:nvSpPr>
          <p:cNvPr id="4" name="Slide Number Placeholder 3"/>
          <p:cNvSpPr>
            <a:spLocks noGrp="1"/>
          </p:cNvSpPr>
          <p:nvPr>
            <p:ph type="sldNum" sz="quarter" idx="12"/>
          </p:nvPr>
        </p:nvSpPr>
        <p:spPr/>
        <p:txBody>
          <a:bodyPr/>
          <a:lstStyle/>
          <a:p>
            <a:fld id="{76ABA56A-EB38-4E9B-A5DB-8B5B229C0817}" type="slidenum">
              <a:rPr lang="en-US" smtClean="0"/>
              <a:pPr/>
              <a:t>11</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600" b="1" dirty="0">
                <a:solidFill>
                  <a:srgbClr val="00B050"/>
                </a:solidFill>
              </a:rPr>
              <a:t>States of a thread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The Java Thread class defines several methods that help manage threads. Several of those used are shown here:</a:t>
            </a:r>
          </a:p>
        </p:txBody>
      </p:sp>
      <p:pic>
        <p:nvPicPr>
          <p:cNvPr id="1026" name="Picture 2"/>
          <p:cNvPicPr>
            <a:picLocks noChangeAspect="1" noChangeArrowheads="1"/>
          </p:cNvPicPr>
          <p:nvPr/>
        </p:nvPicPr>
        <p:blipFill>
          <a:blip r:embed="rId3"/>
          <a:srcRect/>
          <a:stretch>
            <a:fillRect/>
          </a:stretch>
        </p:blipFill>
        <p:spPr bwMode="auto">
          <a:xfrm>
            <a:off x="22116" y="2743200"/>
            <a:ext cx="9106058" cy="27432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76ABA56A-EB38-4E9B-A5DB-8B5B229C0817}" type="slidenum">
              <a:rPr lang="en-US" smtClean="0"/>
              <a:pPr/>
              <a:t>12</a:t>
            </a:fld>
            <a:endParaRPr lang="en-US"/>
          </a:p>
        </p:txBody>
      </p:sp>
      <p:sp>
        <p:nvSpPr>
          <p:cNvPr id="6" name="Title 1"/>
          <p:cNvSpPr>
            <a:spLocks noGrp="1"/>
          </p:cNvSpPr>
          <p:nvPr>
            <p:ph type="title"/>
          </p:nvPr>
        </p:nvSpPr>
        <p:spPr>
          <a:xfrm>
            <a:off x="457200" y="274638"/>
            <a:ext cx="8229600" cy="1143000"/>
          </a:xfrm>
        </p:spPr>
        <p:txBody>
          <a:bodyPr>
            <a:normAutofit/>
          </a:bodyPr>
          <a:lstStyle/>
          <a:p>
            <a:r>
              <a:rPr lang="en-US" sz="3600" b="1" dirty="0">
                <a:solidFill>
                  <a:srgbClr val="00B050"/>
                </a:solidFill>
              </a:rPr>
              <a:t>States of a thread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b="1" dirty="0">
                <a:solidFill>
                  <a:srgbClr val="00B050"/>
                </a:solidFill>
              </a:rPr>
              <a:t>The Main Thread</a:t>
            </a:r>
            <a:endParaRPr lang="en-US" sz="3600" dirty="0">
              <a:solidFill>
                <a:srgbClr val="00B050"/>
              </a:solidFill>
            </a:endParaRPr>
          </a:p>
        </p:txBody>
      </p:sp>
      <p:sp>
        <p:nvSpPr>
          <p:cNvPr id="3" name="Content Placeholder 2"/>
          <p:cNvSpPr>
            <a:spLocks noGrp="1"/>
          </p:cNvSpPr>
          <p:nvPr>
            <p:ph idx="1"/>
          </p:nvPr>
        </p:nvSpPr>
        <p:spPr>
          <a:xfrm>
            <a:off x="381000" y="1371600"/>
            <a:ext cx="8229600" cy="4525963"/>
          </a:xfrm>
        </p:spPr>
        <p:txBody>
          <a:bodyPr>
            <a:noAutofit/>
          </a:bodyPr>
          <a:lstStyle/>
          <a:p>
            <a:r>
              <a:rPr lang="en-US" sz="2600" dirty="0"/>
              <a:t>When a Java program starts up, one thread begins running immediately. </a:t>
            </a:r>
          </a:p>
          <a:p>
            <a:r>
              <a:rPr lang="en-US" sz="2600" dirty="0"/>
              <a:t>This is usually called the main thread of your program, because it is the one that is executed when your program begins.</a:t>
            </a:r>
          </a:p>
          <a:p>
            <a:r>
              <a:rPr lang="en-US" sz="2600" dirty="0"/>
              <a:t>The main thread is important for two reasons:</a:t>
            </a:r>
          </a:p>
          <a:p>
            <a:pPr>
              <a:buNone/>
            </a:pPr>
            <a:r>
              <a:rPr lang="en-US" sz="2600" dirty="0"/>
              <a:t>		1) It is the thread from which other “child” 	threads will be spawned.</a:t>
            </a:r>
          </a:p>
          <a:p>
            <a:pPr>
              <a:buNone/>
            </a:pPr>
            <a:r>
              <a:rPr lang="en-US" sz="2600" dirty="0"/>
              <a:t>		 2) Often, it must be the last thread to finish 	execution because it performs various 	shutdown 	actions.</a:t>
            </a:r>
          </a:p>
        </p:txBody>
      </p:sp>
      <p:sp>
        <p:nvSpPr>
          <p:cNvPr id="4" name="Slide Number Placeholder 3"/>
          <p:cNvSpPr>
            <a:spLocks noGrp="1"/>
          </p:cNvSpPr>
          <p:nvPr>
            <p:ph type="sldNum" sz="quarter" idx="12"/>
          </p:nvPr>
        </p:nvSpPr>
        <p:spPr/>
        <p:txBody>
          <a:bodyPr/>
          <a:lstStyle/>
          <a:p>
            <a:fld id="{76ABA56A-EB38-4E9B-A5DB-8B5B229C0817}"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Although the main thread is created automatically when your program is started, it can be controlled through a Thread object. </a:t>
            </a:r>
          </a:p>
          <a:p>
            <a:r>
              <a:rPr lang="en-US" sz="2600" dirty="0"/>
              <a:t>To do so, you must obtain a reference to it by  calling the method </a:t>
            </a:r>
            <a:r>
              <a:rPr lang="en-US" sz="2600" dirty="0" err="1">
                <a:solidFill>
                  <a:srgbClr val="FF0000"/>
                </a:solidFill>
              </a:rPr>
              <a:t>currentThread</a:t>
            </a:r>
            <a:r>
              <a:rPr lang="en-US" sz="2600" dirty="0">
                <a:solidFill>
                  <a:srgbClr val="FF0000"/>
                </a:solidFill>
              </a:rPr>
              <a:t>(), </a:t>
            </a:r>
            <a:r>
              <a:rPr lang="en-US" sz="2600" dirty="0"/>
              <a:t>which is a public static member of Thread.</a:t>
            </a:r>
          </a:p>
          <a:p>
            <a:r>
              <a:rPr lang="en-US" sz="2600" dirty="0"/>
              <a:t>This method returns a reference to the thread in which it is called. Once you have a reference to the main thread, you can control it just like any other thread.</a:t>
            </a:r>
          </a:p>
        </p:txBody>
      </p:sp>
      <p:sp>
        <p:nvSpPr>
          <p:cNvPr id="4" name="Slide Number Placeholder 3"/>
          <p:cNvSpPr>
            <a:spLocks noGrp="1"/>
          </p:cNvSpPr>
          <p:nvPr>
            <p:ph type="sldNum" sz="quarter" idx="12"/>
          </p:nvPr>
        </p:nvSpPr>
        <p:spPr/>
        <p:txBody>
          <a:bodyPr/>
          <a:lstStyle/>
          <a:p>
            <a:fld id="{76ABA56A-EB38-4E9B-A5DB-8B5B229C0817}" type="slidenum">
              <a:rPr lang="en-US" smtClean="0"/>
              <a:pPr/>
              <a:t>14</a:t>
            </a:fld>
            <a:endParaRPr lang="en-US"/>
          </a:p>
        </p:txBody>
      </p:sp>
      <p:sp>
        <p:nvSpPr>
          <p:cNvPr id="5" name="Title 1"/>
          <p:cNvSpPr>
            <a:spLocks noGrp="1"/>
          </p:cNvSpPr>
          <p:nvPr>
            <p:ph type="title"/>
          </p:nvPr>
        </p:nvSpPr>
        <p:spPr>
          <a:xfrm>
            <a:off x="457200" y="274638"/>
            <a:ext cx="8229600" cy="868362"/>
          </a:xfrm>
        </p:spPr>
        <p:txBody>
          <a:bodyPr>
            <a:normAutofit/>
          </a:bodyPr>
          <a:lstStyle/>
          <a:p>
            <a:r>
              <a:rPr lang="en-US" sz="3600" b="1" dirty="0">
                <a:solidFill>
                  <a:srgbClr val="00B050"/>
                </a:solidFill>
              </a:rPr>
              <a:t>The Main Thread</a:t>
            </a:r>
            <a:endParaRPr lang="en-US" sz="3600" dirty="0">
              <a:solidFill>
                <a:srgbClr val="00B05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2"/>
            <a:ext cx="8229600" cy="411162"/>
          </a:xfrm>
        </p:spPr>
        <p:txBody>
          <a:bodyPr>
            <a:noAutofit/>
          </a:bodyPr>
          <a:lstStyle/>
          <a:p>
            <a:r>
              <a:rPr lang="en-US" sz="3400" b="1" dirty="0">
                <a:solidFill>
                  <a:srgbClr val="00B050"/>
                </a:solidFill>
              </a:rPr>
              <a:t>Example 1</a:t>
            </a:r>
          </a:p>
        </p:txBody>
      </p:sp>
      <p:pic>
        <p:nvPicPr>
          <p:cNvPr id="2050" name="Picture 2"/>
          <p:cNvPicPr>
            <a:picLocks noChangeAspect="1" noChangeArrowheads="1"/>
          </p:cNvPicPr>
          <p:nvPr/>
        </p:nvPicPr>
        <p:blipFill>
          <a:blip r:embed="rId3"/>
          <a:srcRect/>
          <a:stretch>
            <a:fillRect/>
          </a:stretch>
        </p:blipFill>
        <p:spPr bwMode="auto">
          <a:xfrm>
            <a:off x="762000" y="665704"/>
            <a:ext cx="7467599" cy="6154615"/>
          </a:xfrm>
          <a:prstGeom prst="rect">
            <a:avLst/>
          </a:prstGeom>
          <a:noFill/>
          <a:ln w="9525">
            <a:solidFill>
              <a:schemeClr val="accent1"/>
            </a:solidFill>
            <a:miter lim="800000"/>
            <a:headEnd/>
            <a:tailEnd/>
          </a:ln>
          <a:effectLst/>
        </p:spPr>
      </p:pic>
      <p:sp>
        <p:nvSpPr>
          <p:cNvPr id="4" name="Slide Number Placeholder 3"/>
          <p:cNvSpPr>
            <a:spLocks noGrp="1"/>
          </p:cNvSpPr>
          <p:nvPr>
            <p:ph type="sldNum" sz="quarter" idx="12"/>
          </p:nvPr>
        </p:nvSpPr>
        <p:spPr/>
        <p:txBody>
          <a:bodyPr/>
          <a:lstStyle/>
          <a:p>
            <a:fld id="{76ABA56A-EB38-4E9B-A5DB-8B5B229C0817}"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700" dirty="0">
                <a:solidFill>
                  <a:srgbClr val="00B050"/>
                </a:solidFill>
              </a:rPr>
              <a:t>Explanation of previous program</a:t>
            </a:r>
          </a:p>
        </p:txBody>
      </p:sp>
      <p:sp>
        <p:nvSpPr>
          <p:cNvPr id="3" name="Content Placeholder 2"/>
          <p:cNvSpPr>
            <a:spLocks noGrp="1"/>
          </p:cNvSpPr>
          <p:nvPr>
            <p:ph idx="1"/>
          </p:nvPr>
        </p:nvSpPr>
        <p:spPr>
          <a:xfrm>
            <a:off x="457200" y="1417638"/>
            <a:ext cx="8229600" cy="5059362"/>
          </a:xfrm>
        </p:spPr>
        <p:txBody>
          <a:bodyPr>
            <a:noAutofit/>
          </a:bodyPr>
          <a:lstStyle/>
          <a:p>
            <a:r>
              <a:rPr lang="en-US" sz="2600" dirty="0"/>
              <a:t>In this program, a reference to the current thread (the main thread, in this case) is obtained by calling </a:t>
            </a:r>
            <a:r>
              <a:rPr lang="en-US" sz="2600" dirty="0" err="1"/>
              <a:t>currentThread</a:t>
            </a:r>
            <a:r>
              <a:rPr lang="en-US" sz="2600" dirty="0"/>
              <a:t>(), and this reference is stored in the local variable t. </a:t>
            </a:r>
          </a:p>
          <a:p>
            <a:r>
              <a:rPr lang="en-US" sz="2600" dirty="0"/>
              <a:t>Next, the program displays information about the thread.</a:t>
            </a:r>
          </a:p>
          <a:p>
            <a:r>
              <a:rPr lang="en-US" sz="2600" dirty="0"/>
              <a:t>The program then calls </a:t>
            </a:r>
            <a:r>
              <a:rPr lang="en-US" sz="2600" dirty="0" err="1"/>
              <a:t>setName</a:t>
            </a:r>
            <a:r>
              <a:rPr lang="en-US" sz="2600" dirty="0"/>
              <a:t>() to change the internal name of the thread. Information about the thread is then redisplayed.</a:t>
            </a:r>
          </a:p>
          <a:p>
            <a:r>
              <a:rPr lang="en-US" sz="2600" dirty="0"/>
              <a:t>Next, a loop counts down from five, pausing one second between each line. The pause is accomplished by the sleep() method.</a:t>
            </a:r>
          </a:p>
        </p:txBody>
      </p:sp>
      <p:sp>
        <p:nvSpPr>
          <p:cNvPr id="4" name="Slide Number Placeholder 3"/>
          <p:cNvSpPr>
            <a:spLocks noGrp="1"/>
          </p:cNvSpPr>
          <p:nvPr>
            <p:ph type="sldNum" sz="quarter" idx="12"/>
          </p:nvPr>
        </p:nvSpPr>
        <p:spPr/>
        <p:txBody>
          <a:bodyPr/>
          <a:lstStyle/>
          <a:p>
            <a:fld id="{76ABA56A-EB38-4E9B-A5DB-8B5B229C0817}"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Here is the output generated by this program:</a:t>
            </a:r>
          </a:p>
          <a:p>
            <a:pPr>
              <a:buNone/>
            </a:pPr>
            <a:r>
              <a:rPr lang="en-US" sz="2600" dirty="0"/>
              <a:t>	Current thread: Thread[main,5,main]</a:t>
            </a:r>
          </a:p>
          <a:p>
            <a:pPr>
              <a:buNone/>
            </a:pPr>
            <a:r>
              <a:rPr lang="en-US" sz="2600" dirty="0"/>
              <a:t>	After name change: Thread[My Thread,5,main]</a:t>
            </a:r>
          </a:p>
          <a:p>
            <a:pPr>
              <a:buNone/>
            </a:pPr>
            <a:r>
              <a:rPr lang="en-US" sz="2600" dirty="0"/>
              <a:t>	5</a:t>
            </a:r>
          </a:p>
          <a:p>
            <a:pPr>
              <a:buNone/>
            </a:pPr>
            <a:r>
              <a:rPr lang="en-US" sz="2600" dirty="0"/>
              <a:t>	4</a:t>
            </a:r>
          </a:p>
          <a:p>
            <a:pPr>
              <a:buNone/>
            </a:pPr>
            <a:r>
              <a:rPr lang="en-US" sz="2600" dirty="0"/>
              <a:t>	3</a:t>
            </a:r>
          </a:p>
          <a:p>
            <a:pPr>
              <a:buNone/>
            </a:pPr>
            <a:r>
              <a:rPr lang="en-US" sz="2600" dirty="0"/>
              <a:t>	2</a:t>
            </a:r>
          </a:p>
          <a:p>
            <a:pPr>
              <a:buNone/>
            </a:pPr>
            <a:r>
              <a:rPr lang="en-US" sz="2600" dirty="0"/>
              <a:t>	1</a:t>
            </a:r>
          </a:p>
        </p:txBody>
      </p:sp>
      <p:sp>
        <p:nvSpPr>
          <p:cNvPr id="4" name="Slide Number Placeholder 3"/>
          <p:cNvSpPr>
            <a:spLocks noGrp="1"/>
          </p:cNvSpPr>
          <p:nvPr>
            <p:ph type="sldNum" sz="quarter" idx="12"/>
          </p:nvPr>
        </p:nvSpPr>
        <p:spPr/>
        <p:txBody>
          <a:bodyPr/>
          <a:lstStyle/>
          <a:p>
            <a:fld id="{76ABA56A-EB38-4E9B-A5DB-8B5B229C0817}" type="slidenum">
              <a:rPr lang="en-US" smtClean="0"/>
              <a:pPr/>
              <a:t>17</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600" b="1" dirty="0">
                <a:solidFill>
                  <a:srgbClr val="00B050"/>
                </a:solidFill>
              </a:rPr>
              <a:t>Explanation of previous program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287962"/>
          </a:xfrm>
        </p:spPr>
        <p:txBody>
          <a:bodyPr>
            <a:noAutofit/>
          </a:bodyPr>
          <a:lstStyle/>
          <a:p>
            <a:r>
              <a:rPr lang="en-US" sz="2700" dirty="0"/>
              <a:t>This displays, in order: the name of the thread, its priority, and the name of its group. </a:t>
            </a:r>
          </a:p>
          <a:p>
            <a:r>
              <a:rPr lang="en-US" sz="2700" dirty="0"/>
              <a:t>By default, the name of the main thread is main. Its priority is 5, which is the default value, and main is also the name of the group of threads to which this thread belongs. </a:t>
            </a:r>
          </a:p>
          <a:p>
            <a:r>
              <a:rPr lang="en-US" sz="2700" dirty="0"/>
              <a:t>A thread group is a data structure that controls the state of a collection of threads as a whole. </a:t>
            </a:r>
          </a:p>
          <a:p>
            <a:r>
              <a:rPr lang="en-US" sz="2700" dirty="0"/>
              <a:t>After the name of the thread is changed, t is again output. This time, the new name of the thread is displayed.</a:t>
            </a:r>
          </a:p>
        </p:txBody>
      </p:sp>
      <p:sp>
        <p:nvSpPr>
          <p:cNvPr id="4" name="Slide Number Placeholder 3"/>
          <p:cNvSpPr>
            <a:spLocks noGrp="1"/>
          </p:cNvSpPr>
          <p:nvPr>
            <p:ph type="sldNum" sz="quarter" idx="12"/>
          </p:nvPr>
        </p:nvSpPr>
        <p:spPr/>
        <p:txBody>
          <a:bodyPr/>
          <a:lstStyle/>
          <a:p>
            <a:fld id="{76ABA56A-EB38-4E9B-A5DB-8B5B229C0817}" type="slidenum">
              <a:rPr lang="en-US" smtClean="0"/>
              <a:pPr/>
              <a:t>18</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600" b="1" dirty="0">
                <a:solidFill>
                  <a:srgbClr val="00B050"/>
                </a:solidFill>
              </a:rPr>
              <a:t>Explanation of previous program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700" dirty="0"/>
              <a:t>The sleep( ) method causes the thread from which it is called to suspend execution for the specified period of milliseconds.</a:t>
            </a:r>
          </a:p>
          <a:p>
            <a:r>
              <a:rPr lang="en-US" sz="2700" dirty="0"/>
              <a:t>you can set the name of a thread by using </a:t>
            </a:r>
            <a:r>
              <a:rPr lang="en-US" sz="2700" dirty="0" err="1"/>
              <a:t>setName</a:t>
            </a:r>
            <a:r>
              <a:rPr lang="en-US" sz="2700" dirty="0"/>
              <a:t>().</a:t>
            </a:r>
          </a:p>
        </p:txBody>
      </p:sp>
      <p:sp>
        <p:nvSpPr>
          <p:cNvPr id="4" name="Slide Number Placeholder 3"/>
          <p:cNvSpPr>
            <a:spLocks noGrp="1"/>
          </p:cNvSpPr>
          <p:nvPr>
            <p:ph type="sldNum" sz="quarter" idx="12"/>
          </p:nvPr>
        </p:nvSpPr>
        <p:spPr/>
        <p:txBody>
          <a:bodyPr/>
          <a:lstStyle/>
          <a:p>
            <a:fld id="{76ABA56A-EB38-4E9B-A5DB-8B5B229C0817}" type="slidenum">
              <a:rPr lang="en-US" smtClean="0"/>
              <a:pPr/>
              <a:t>19</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600" b="1" dirty="0">
                <a:solidFill>
                  <a:srgbClr val="00B050"/>
                </a:solidFill>
              </a:rPr>
              <a:t>Explanation of previous program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81200"/>
            <a:ext cx="8229600" cy="1143000"/>
          </a:xfrm>
        </p:spPr>
        <p:txBody>
          <a:bodyPr/>
          <a:lstStyle/>
          <a:p>
            <a:r>
              <a:rPr lang="en-US" b="1" dirty="0">
                <a:solidFill>
                  <a:srgbClr val="00B050"/>
                </a:solidFill>
              </a:rPr>
              <a:t>Multithreaded Programming-1</a:t>
            </a:r>
            <a:endParaRPr lang="en-US" dirty="0">
              <a:solidFill>
                <a:srgbClr val="00B050"/>
              </a:solidFill>
            </a:endParaRPr>
          </a:p>
        </p:txBody>
      </p:sp>
      <p:sp>
        <p:nvSpPr>
          <p:cNvPr id="4" name="Slide Number Placeholder 3"/>
          <p:cNvSpPr>
            <a:spLocks noGrp="1"/>
          </p:cNvSpPr>
          <p:nvPr>
            <p:ph type="sldNum" sz="quarter" idx="12"/>
          </p:nvPr>
        </p:nvSpPr>
        <p:spPr/>
        <p:txBody>
          <a:bodyPr/>
          <a:lstStyle/>
          <a:p>
            <a:fld id="{76ABA56A-EB38-4E9B-A5DB-8B5B229C0817}"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B050"/>
                </a:solidFill>
              </a:rPr>
              <a:t>Creating a Thread</a:t>
            </a:r>
            <a:endParaRPr lang="en-US" sz="3600" dirty="0">
              <a:solidFill>
                <a:srgbClr val="00B050"/>
              </a:solidFill>
            </a:endParaRPr>
          </a:p>
        </p:txBody>
      </p:sp>
      <p:sp>
        <p:nvSpPr>
          <p:cNvPr id="3" name="Content Placeholder 2"/>
          <p:cNvSpPr>
            <a:spLocks noGrp="1"/>
          </p:cNvSpPr>
          <p:nvPr>
            <p:ph idx="1"/>
          </p:nvPr>
        </p:nvSpPr>
        <p:spPr/>
        <p:txBody>
          <a:bodyPr>
            <a:normAutofit/>
          </a:bodyPr>
          <a:lstStyle/>
          <a:p>
            <a:r>
              <a:rPr lang="en-US" sz="2700" dirty="0"/>
              <a:t>In the most general sense, you create a thread by instantiating an object of type Thread. </a:t>
            </a:r>
          </a:p>
          <a:p>
            <a:endParaRPr lang="en-US" sz="2700" dirty="0"/>
          </a:p>
          <a:p>
            <a:r>
              <a:rPr lang="en-US" sz="2700" dirty="0"/>
              <a:t>Java defines </a:t>
            </a:r>
            <a:r>
              <a:rPr lang="en-US" sz="2700" dirty="0">
                <a:solidFill>
                  <a:srgbClr val="FF0000"/>
                </a:solidFill>
              </a:rPr>
              <a:t>two</a:t>
            </a:r>
            <a:r>
              <a:rPr lang="en-US" sz="2700" dirty="0"/>
              <a:t> ways to create thread:</a:t>
            </a:r>
          </a:p>
          <a:p>
            <a:pPr>
              <a:buNone/>
            </a:pPr>
            <a:r>
              <a:rPr lang="en-US" sz="2400" dirty="0"/>
              <a:t>	</a:t>
            </a:r>
            <a:r>
              <a:rPr lang="en-US" sz="2600" dirty="0"/>
              <a:t>• By extending Thread class.</a:t>
            </a:r>
          </a:p>
          <a:p>
            <a:pPr>
              <a:buNone/>
            </a:pPr>
            <a:r>
              <a:rPr lang="en-US" sz="2600" dirty="0"/>
              <a:t>	• By implementing </a:t>
            </a:r>
            <a:r>
              <a:rPr lang="en-US" sz="2600" dirty="0" err="1"/>
              <a:t>Runnable</a:t>
            </a:r>
            <a:r>
              <a:rPr lang="en-US" sz="2600" dirty="0"/>
              <a:t> interface</a:t>
            </a:r>
            <a:r>
              <a:rPr lang="en-US" sz="2700" dirty="0"/>
              <a:t>.</a:t>
            </a:r>
          </a:p>
          <a:p>
            <a:pPr algn="just">
              <a:buNone/>
            </a:pPr>
            <a:r>
              <a:rPr lang="en-US" sz="2700" dirty="0"/>
              <a:t>	</a:t>
            </a:r>
          </a:p>
        </p:txBody>
      </p:sp>
      <p:sp>
        <p:nvSpPr>
          <p:cNvPr id="4" name="Slide Number Placeholder 3"/>
          <p:cNvSpPr>
            <a:spLocks noGrp="1"/>
          </p:cNvSpPr>
          <p:nvPr>
            <p:ph type="sldNum" sz="quarter" idx="12"/>
          </p:nvPr>
        </p:nvSpPr>
        <p:spPr/>
        <p:txBody>
          <a:bodyPr/>
          <a:lstStyle/>
          <a:p>
            <a:fld id="{76ABA56A-EB38-4E9B-A5DB-8B5B229C0817}"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500" b="1" dirty="0"/>
              <a:t>Java Thread Example by extending Thread class</a:t>
            </a:r>
          </a:p>
          <a:p>
            <a:endParaRPr lang="en-US" sz="2500" b="1" dirty="0"/>
          </a:p>
        </p:txBody>
      </p:sp>
      <p:sp>
        <p:nvSpPr>
          <p:cNvPr id="4" name="Slide Number Placeholder 3"/>
          <p:cNvSpPr>
            <a:spLocks noGrp="1"/>
          </p:cNvSpPr>
          <p:nvPr>
            <p:ph type="sldNum" sz="quarter" idx="12"/>
          </p:nvPr>
        </p:nvSpPr>
        <p:spPr/>
        <p:txBody>
          <a:bodyPr/>
          <a:lstStyle/>
          <a:p>
            <a:fld id="{76ABA56A-EB38-4E9B-A5DB-8B5B229C0817}" type="slidenum">
              <a:rPr lang="en-US" smtClean="0"/>
              <a:pPr/>
              <a:t>21</a:t>
            </a:fld>
            <a:endParaRPr lang="en-US"/>
          </a:p>
        </p:txBody>
      </p:sp>
      <p:sp>
        <p:nvSpPr>
          <p:cNvPr id="6" name="Rectangle 5"/>
          <p:cNvSpPr/>
          <p:nvPr/>
        </p:nvSpPr>
        <p:spPr>
          <a:xfrm>
            <a:off x="1828800" y="2136339"/>
            <a:ext cx="5334000" cy="3277820"/>
          </a:xfrm>
          <a:prstGeom prst="rect">
            <a:avLst/>
          </a:prstGeom>
          <a:ln>
            <a:solidFill>
              <a:schemeClr val="accent1"/>
            </a:solidFill>
          </a:ln>
        </p:spPr>
        <p:txBody>
          <a:bodyPr wrap="square">
            <a:spAutoFit/>
          </a:bodyPr>
          <a:lstStyle/>
          <a:p>
            <a:r>
              <a:rPr lang="en-US" sz="2300" dirty="0"/>
              <a:t>class Multi extends Thread{  </a:t>
            </a:r>
          </a:p>
          <a:p>
            <a:r>
              <a:rPr lang="en-US" sz="2300" dirty="0"/>
              <a:t>public void run(){  </a:t>
            </a:r>
          </a:p>
          <a:p>
            <a:r>
              <a:rPr lang="en-US" sz="2300" dirty="0" err="1"/>
              <a:t>System.out.println</a:t>
            </a:r>
            <a:r>
              <a:rPr lang="en-US" sz="2300" dirty="0"/>
              <a:t>("thread is running...");  </a:t>
            </a:r>
          </a:p>
          <a:p>
            <a:r>
              <a:rPr lang="en-US" sz="2300" dirty="0"/>
              <a:t>}  </a:t>
            </a:r>
          </a:p>
          <a:p>
            <a:r>
              <a:rPr lang="en-US" sz="2300" dirty="0"/>
              <a:t>public static void main(String </a:t>
            </a:r>
            <a:r>
              <a:rPr lang="en-US" sz="2300" dirty="0" err="1"/>
              <a:t>args</a:t>
            </a:r>
            <a:r>
              <a:rPr lang="en-US" sz="2300" dirty="0"/>
              <a:t>[]){  </a:t>
            </a:r>
          </a:p>
          <a:p>
            <a:r>
              <a:rPr lang="en-US" sz="2300" dirty="0"/>
              <a:t>Multi t1=new Multi();  </a:t>
            </a:r>
          </a:p>
          <a:p>
            <a:r>
              <a:rPr lang="en-US" sz="2300" dirty="0"/>
              <a:t>t1.start();  </a:t>
            </a:r>
          </a:p>
          <a:p>
            <a:r>
              <a:rPr lang="en-US" sz="2300" dirty="0"/>
              <a:t> }  </a:t>
            </a:r>
          </a:p>
          <a:p>
            <a:r>
              <a:rPr lang="en-US" sz="2300" dirty="0"/>
              <a:t>}  </a:t>
            </a:r>
          </a:p>
        </p:txBody>
      </p:sp>
      <p:sp>
        <p:nvSpPr>
          <p:cNvPr id="1025" name="Rectangle 1"/>
          <p:cNvSpPr>
            <a:spLocks noChangeArrowheads="1"/>
          </p:cNvSpPr>
          <p:nvPr/>
        </p:nvSpPr>
        <p:spPr bwMode="auto">
          <a:xfrm>
            <a:off x="2667000" y="5638800"/>
            <a:ext cx="3657600" cy="430887"/>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Unicode MS" pitchFamily="34" charset="-128"/>
                <a:cs typeface="Arial" pitchFamily="34" charset="0"/>
              </a:rPr>
              <a:t>Output: thread is running...</a:t>
            </a:r>
            <a:r>
              <a:rPr kumimoji="0" lang="en-US" sz="2200" b="0" i="0" u="none" strike="noStrike" cap="none" normalizeH="0" baseline="0" dirty="0">
                <a:ln>
                  <a:noFill/>
                </a:ln>
                <a:solidFill>
                  <a:schemeClr val="tx1"/>
                </a:solidFill>
                <a:effectLst/>
                <a:latin typeface="Arial" pitchFamily="34" charset="0"/>
                <a:cs typeface="Arial" pitchFamily="34" charset="0"/>
              </a:rPr>
              <a:t> </a:t>
            </a:r>
          </a:p>
        </p:txBody>
      </p:sp>
      <p:sp>
        <p:nvSpPr>
          <p:cNvPr id="8" name="Title 1"/>
          <p:cNvSpPr>
            <a:spLocks noGrp="1"/>
          </p:cNvSpPr>
          <p:nvPr>
            <p:ph type="title"/>
          </p:nvPr>
        </p:nvSpPr>
        <p:spPr>
          <a:xfrm>
            <a:off x="457200" y="274638"/>
            <a:ext cx="8229600" cy="1143000"/>
          </a:xfrm>
        </p:spPr>
        <p:txBody>
          <a:bodyPr>
            <a:normAutofit/>
          </a:bodyPr>
          <a:lstStyle/>
          <a:p>
            <a:r>
              <a:rPr lang="en-US" sz="3600" b="1" dirty="0">
                <a:solidFill>
                  <a:srgbClr val="00B050"/>
                </a:solidFill>
              </a:rPr>
              <a:t>Creating a Thread</a:t>
            </a:r>
            <a:endParaRPr lang="en-US" sz="3600" dirty="0">
              <a:solidFill>
                <a:srgbClr val="00B05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rmAutofit/>
          </a:bodyPr>
          <a:lstStyle/>
          <a:p>
            <a:r>
              <a:rPr lang="en-US" sz="2500" dirty="0"/>
              <a:t>Java Thread Example by implementing </a:t>
            </a:r>
            <a:r>
              <a:rPr lang="en-US" sz="2500" dirty="0" err="1"/>
              <a:t>Runnable</a:t>
            </a:r>
            <a:r>
              <a:rPr lang="en-US" sz="2500" dirty="0"/>
              <a:t> interface:</a:t>
            </a:r>
          </a:p>
          <a:p>
            <a:endParaRPr lang="en-US" sz="2500" dirty="0"/>
          </a:p>
        </p:txBody>
      </p:sp>
      <p:sp>
        <p:nvSpPr>
          <p:cNvPr id="4" name="Slide Number Placeholder 3"/>
          <p:cNvSpPr>
            <a:spLocks noGrp="1"/>
          </p:cNvSpPr>
          <p:nvPr>
            <p:ph type="sldNum" sz="quarter" idx="12"/>
          </p:nvPr>
        </p:nvSpPr>
        <p:spPr/>
        <p:txBody>
          <a:bodyPr/>
          <a:lstStyle/>
          <a:p>
            <a:fld id="{76ABA56A-EB38-4E9B-A5DB-8B5B229C0817}" type="slidenum">
              <a:rPr lang="en-US" smtClean="0"/>
              <a:pPr/>
              <a:t>22</a:t>
            </a:fld>
            <a:endParaRPr lang="en-US"/>
          </a:p>
        </p:txBody>
      </p:sp>
      <p:sp>
        <p:nvSpPr>
          <p:cNvPr id="5" name="Rectangle 4"/>
          <p:cNvSpPr/>
          <p:nvPr/>
        </p:nvSpPr>
        <p:spPr>
          <a:xfrm>
            <a:off x="29496" y="2057400"/>
            <a:ext cx="5715000" cy="3985706"/>
          </a:xfrm>
          <a:prstGeom prst="rect">
            <a:avLst/>
          </a:prstGeom>
          <a:ln>
            <a:solidFill>
              <a:schemeClr val="accent1"/>
            </a:solidFill>
          </a:ln>
        </p:spPr>
        <p:txBody>
          <a:bodyPr wrap="square">
            <a:spAutoFit/>
          </a:bodyPr>
          <a:lstStyle/>
          <a:p>
            <a:r>
              <a:rPr lang="en-US" sz="2300" dirty="0"/>
              <a:t>class Multi3 implements </a:t>
            </a:r>
            <a:r>
              <a:rPr lang="en-US" sz="2300" dirty="0" err="1"/>
              <a:t>Runnable</a:t>
            </a:r>
            <a:r>
              <a:rPr lang="en-US" sz="2300" dirty="0"/>
              <a:t>{  </a:t>
            </a:r>
          </a:p>
          <a:p>
            <a:r>
              <a:rPr lang="en-US" sz="2300" dirty="0"/>
              <a:t>public void run(){  </a:t>
            </a:r>
          </a:p>
          <a:p>
            <a:r>
              <a:rPr lang="en-US" sz="2300" dirty="0" err="1"/>
              <a:t>System.out.println</a:t>
            </a:r>
            <a:r>
              <a:rPr lang="en-US" sz="2300" dirty="0"/>
              <a:t>("thread is running...");  </a:t>
            </a:r>
          </a:p>
          <a:p>
            <a:r>
              <a:rPr lang="en-US" sz="2300" dirty="0"/>
              <a:t>}  </a:t>
            </a:r>
          </a:p>
          <a:p>
            <a:r>
              <a:rPr lang="en-US" sz="2300" dirty="0"/>
              <a:t>  </a:t>
            </a:r>
          </a:p>
          <a:p>
            <a:r>
              <a:rPr lang="en-US" sz="2300" dirty="0"/>
              <a:t>public static void main(String </a:t>
            </a:r>
            <a:r>
              <a:rPr lang="en-US" sz="2300" dirty="0" err="1"/>
              <a:t>args</a:t>
            </a:r>
            <a:r>
              <a:rPr lang="en-US" sz="2300" dirty="0"/>
              <a:t>[]){  </a:t>
            </a:r>
          </a:p>
          <a:p>
            <a:r>
              <a:rPr lang="en-US" sz="2300" dirty="0"/>
              <a:t>Multi3 m1=new Multi3();  </a:t>
            </a:r>
          </a:p>
          <a:p>
            <a:r>
              <a:rPr lang="en-US" sz="2300" dirty="0"/>
              <a:t>Thread t1 =new Thread(m1);  </a:t>
            </a:r>
          </a:p>
          <a:p>
            <a:r>
              <a:rPr lang="en-US" sz="2300" dirty="0"/>
              <a:t>t1.start();  </a:t>
            </a:r>
          </a:p>
          <a:p>
            <a:r>
              <a:rPr lang="en-US" sz="2300" dirty="0"/>
              <a:t> }  </a:t>
            </a:r>
          </a:p>
          <a:p>
            <a:r>
              <a:rPr lang="en-US" sz="2300" dirty="0"/>
              <a:t>}  </a:t>
            </a:r>
          </a:p>
        </p:txBody>
      </p:sp>
      <p:sp>
        <p:nvSpPr>
          <p:cNvPr id="6" name="Title 1"/>
          <p:cNvSpPr>
            <a:spLocks noGrp="1"/>
          </p:cNvSpPr>
          <p:nvPr>
            <p:ph type="title"/>
          </p:nvPr>
        </p:nvSpPr>
        <p:spPr>
          <a:xfrm>
            <a:off x="457200" y="274638"/>
            <a:ext cx="8229600" cy="1143000"/>
          </a:xfrm>
        </p:spPr>
        <p:txBody>
          <a:bodyPr>
            <a:normAutofit/>
          </a:bodyPr>
          <a:lstStyle/>
          <a:p>
            <a:r>
              <a:rPr lang="en-US" sz="3600" b="1" dirty="0">
                <a:solidFill>
                  <a:srgbClr val="00B050"/>
                </a:solidFill>
              </a:rPr>
              <a:t>Creating a Thread</a:t>
            </a:r>
            <a:endParaRPr lang="en-US" sz="3600" dirty="0">
              <a:solidFill>
                <a:srgbClr val="00B050"/>
              </a:solidFill>
            </a:endParaRPr>
          </a:p>
        </p:txBody>
      </p:sp>
      <p:sp>
        <p:nvSpPr>
          <p:cNvPr id="7" name="Rectangle 1"/>
          <p:cNvSpPr>
            <a:spLocks noChangeArrowheads="1"/>
          </p:cNvSpPr>
          <p:nvPr/>
        </p:nvSpPr>
        <p:spPr bwMode="auto">
          <a:xfrm>
            <a:off x="914400" y="6172200"/>
            <a:ext cx="3657600" cy="430887"/>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Unicode MS" pitchFamily="34" charset="-128"/>
                <a:cs typeface="Arial" pitchFamily="34" charset="0"/>
              </a:rPr>
              <a:t>Output: thread is running...</a:t>
            </a:r>
            <a:r>
              <a:rPr kumimoji="0" lang="en-US" sz="2200" b="0" i="0" u="none" strike="noStrike" cap="none" normalizeH="0" baseline="0" dirty="0">
                <a:ln>
                  <a:noFill/>
                </a:ln>
                <a:solidFill>
                  <a:schemeClr val="tx1"/>
                </a:solidFill>
                <a:effectLst/>
                <a:latin typeface="Arial" pitchFamily="34" charset="0"/>
                <a:cs typeface="Arial" pitchFamily="34" charset="0"/>
              </a:rPr>
              <a:t> </a:t>
            </a:r>
          </a:p>
        </p:txBody>
      </p:sp>
      <p:sp>
        <p:nvSpPr>
          <p:cNvPr id="8" name="Rectangle 7"/>
          <p:cNvSpPr/>
          <p:nvPr/>
        </p:nvSpPr>
        <p:spPr>
          <a:xfrm>
            <a:off x="5776452" y="2209800"/>
            <a:ext cx="3352800" cy="3816429"/>
          </a:xfrm>
          <a:prstGeom prst="rect">
            <a:avLst/>
          </a:prstGeom>
          <a:ln>
            <a:solidFill>
              <a:schemeClr val="accent1"/>
            </a:solidFill>
          </a:ln>
        </p:spPr>
        <p:txBody>
          <a:bodyPr wrap="square">
            <a:spAutoFit/>
          </a:bodyPr>
          <a:lstStyle/>
          <a:p>
            <a:r>
              <a:rPr lang="en-US" sz="2200" dirty="0"/>
              <a:t>If you are not extending the Thread class, your class object would not be treated as a thread object. So you need to </a:t>
            </a:r>
            <a:r>
              <a:rPr lang="en-US" sz="2200" dirty="0" err="1"/>
              <a:t>explicitely</a:t>
            </a:r>
            <a:r>
              <a:rPr lang="en-US" sz="2200" dirty="0"/>
              <a:t> create Thread class object. We are passing the object of your class that implements </a:t>
            </a:r>
            <a:r>
              <a:rPr lang="en-US" sz="2200" dirty="0" err="1"/>
              <a:t>Runnable</a:t>
            </a:r>
            <a:r>
              <a:rPr lang="en-US" sz="2200" dirty="0"/>
              <a:t> so that your class run() method may execute.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600" dirty="0"/>
              <a:t>Thread class:</a:t>
            </a:r>
          </a:p>
          <a:p>
            <a:r>
              <a:rPr lang="en-US" sz="2600" dirty="0"/>
              <a:t>Thread class provide constructors and methods to create and perform operations on a thread. Thread class extends Object class and implements </a:t>
            </a:r>
            <a:r>
              <a:rPr lang="en-US" sz="2600" dirty="0" err="1"/>
              <a:t>Runnable</a:t>
            </a:r>
            <a:r>
              <a:rPr lang="en-US" sz="2600" dirty="0"/>
              <a:t> interface.</a:t>
            </a:r>
          </a:p>
          <a:p>
            <a:r>
              <a:rPr lang="en-US" sz="2600" dirty="0"/>
              <a:t>Commonly used Constructors of Thread class:</a:t>
            </a:r>
          </a:p>
          <a:p>
            <a:pPr lvl="1"/>
            <a:r>
              <a:rPr lang="en-US" sz="2600" dirty="0"/>
              <a:t>Thread()</a:t>
            </a:r>
          </a:p>
          <a:p>
            <a:pPr lvl="1"/>
            <a:r>
              <a:rPr lang="en-US" sz="2600" dirty="0"/>
              <a:t>Thread(String name)</a:t>
            </a:r>
          </a:p>
          <a:p>
            <a:pPr lvl="1"/>
            <a:r>
              <a:rPr lang="en-US" sz="2600" dirty="0"/>
              <a:t>Thread(</a:t>
            </a:r>
            <a:r>
              <a:rPr lang="en-US" sz="2600" dirty="0" err="1"/>
              <a:t>Runnable</a:t>
            </a:r>
            <a:r>
              <a:rPr lang="en-US" sz="2600" dirty="0"/>
              <a:t> r)</a:t>
            </a:r>
          </a:p>
          <a:p>
            <a:pPr lvl="1"/>
            <a:r>
              <a:rPr lang="en-US" sz="2600" dirty="0"/>
              <a:t>Thread(</a:t>
            </a:r>
            <a:r>
              <a:rPr lang="en-US" sz="2600" dirty="0" err="1"/>
              <a:t>Runnable</a:t>
            </a:r>
            <a:r>
              <a:rPr lang="en-US" sz="2600" dirty="0"/>
              <a:t> r, String name)</a:t>
            </a:r>
          </a:p>
          <a:p>
            <a:pPr algn="just"/>
            <a:endParaRPr lang="en-US" sz="2600" dirty="0"/>
          </a:p>
          <a:p>
            <a:pPr algn="just"/>
            <a:endParaRPr lang="en-US" sz="2600" dirty="0"/>
          </a:p>
        </p:txBody>
      </p:sp>
      <p:sp>
        <p:nvSpPr>
          <p:cNvPr id="4" name="Slide Number Placeholder 3"/>
          <p:cNvSpPr>
            <a:spLocks noGrp="1"/>
          </p:cNvSpPr>
          <p:nvPr>
            <p:ph type="sldNum" sz="quarter" idx="12"/>
          </p:nvPr>
        </p:nvSpPr>
        <p:spPr/>
        <p:txBody>
          <a:bodyPr/>
          <a:lstStyle/>
          <a:p>
            <a:fld id="{76ABA56A-EB38-4E9B-A5DB-8B5B229C0817}" type="slidenum">
              <a:rPr lang="en-US" smtClean="0"/>
              <a:pPr/>
              <a:t>23</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600" b="1" dirty="0">
                <a:solidFill>
                  <a:srgbClr val="00B050"/>
                </a:solidFill>
              </a:rPr>
              <a:t>Creating a Thread</a:t>
            </a:r>
            <a:endParaRPr lang="en-US" sz="3600" dirty="0">
              <a:solidFill>
                <a:srgbClr val="00B050"/>
              </a:solidFill>
            </a:endParaRPr>
          </a:p>
        </p:txBody>
      </p:sp>
    </p:spTree>
    <p:extLst>
      <p:ext uri="{BB962C8B-B14F-4D97-AF65-F5344CB8AC3E}">
        <p14:creationId xmlns:p14="http://schemas.microsoft.com/office/powerpoint/2010/main" val="1734804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a:bodyPr>
          <a:lstStyle/>
          <a:p>
            <a:r>
              <a:rPr lang="en-US" sz="2600" dirty="0"/>
              <a:t>Commonly used methods of Thread class:</a:t>
            </a:r>
          </a:p>
          <a:p>
            <a:endParaRPr lang="en-US" sz="2600" dirty="0"/>
          </a:p>
        </p:txBody>
      </p:sp>
      <p:sp>
        <p:nvSpPr>
          <p:cNvPr id="4" name="Slide Number Placeholder 3"/>
          <p:cNvSpPr>
            <a:spLocks noGrp="1"/>
          </p:cNvSpPr>
          <p:nvPr>
            <p:ph type="sldNum" sz="quarter" idx="12"/>
          </p:nvPr>
        </p:nvSpPr>
        <p:spPr/>
        <p:txBody>
          <a:bodyPr/>
          <a:lstStyle/>
          <a:p>
            <a:fld id="{76ABA56A-EB38-4E9B-A5DB-8B5B229C0817}" type="slidenum">
              <a:rPr lang="en-US" smtClean="0"/>
              <a:pPr/>
              <a:t>24</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600" b="1" dirty="0">
                <a:solidFill>
                  <a:srgbClr val="00B050"/>
                </a:solidFill>
              </a:rPr>
              <a:t>Creating a Thread</a:t>
            </a:r>
            <a:endParaRPr lang="en-US" sz="3600" dirty="0">
              <a:solidFill>
                <a:srgbClr val="00B050"/>
              </a:solidFill>
            </a:endParaRPr>
          </a:p>
        </p:txBody>
      </p:sp>
      <p:pic>
        <p:nvPicPr>
          <p:cNvPr id="2050" name="Picture 2"/>
          <p:cNvPicPr>
            <a:picLocks noChangeAspect="1" noChangeArrowheads="1"/>
          </p:cNvPicPr>
          <p:nvPr/>
        </p:nvPicPr>
        <p:blipFill>
          <a:blip r:embed="rId2"/>
          <a:srcRect/>
          <a:stretch>
            <a:fillRect/>
          </a:stretch>
        </p:blipFill>
        <p:spPr bwMode="auto">
          <a:xfrm>
            <a:off x="457200" y="1905000"/>
            <a:ext cx="8301037" cy="4463639"/>
          </a:xfrm>
          <a:prstGeom prst="rect">
            <a:avLst/>
          </a:prstGeom>
          <a:noFill/>
          <a:ln w="9525">
            <a:noFill/>
            <a:miter lim="800000"/>
            <a:headEnd/>
            <a:tailEnd/>
          </a:ln>
          <a:effectLst/>
        </p:spPr>
      </p:pic>
    </p:spTree>
    <p:extLst>
      <p:ext uri="{BB962C8B-B14F-4D97-AF65-F5344CB8AC3E}">
        <p14:creationId xmlns:p14="http://schemas.microsoft.com/office/powerpoint/2010/main" val="3931953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47800"/>
            <a:ext cx="8229600" cy="4525963"/>
          </a:xfrm>
        </p:spPr>
        <p:txBody>
          <a:bodyPr>
            <a:normAutofit/>
          </a:bodyPr>
          <a:lstStyle/>
          <a:p>
            <a:r>
              <a:rPr lang="en-US" sz="2600" dirty="0"/>
              <a:t>Commonly used methods of Thread class:</a:t>
            </a:r>
          </a:p>
        </p:txBody>
      </p:sp>
      <p:sp>
        <p:nvSpPr>
          <p:cNvPr id="4" name="Slide Number Placeholder 3"/>
          <p:cNvSpPr>
            <a:spLocks noGrp="1"/>
          </p:cNvSpPr>
          <p:nvPr>
            <p:ph type="sldNum" sz="quarter" idx="12"/>
          </p:nvPr>
        </p:nvSpPr>
        <p:spPr/>
        <p:txBody>
          <a:bodyPr/>
          <a:lstStyle/>
          <a:p>
            <a:fld id="{76ABA56A-EB38-4E9B-A5DB-8B5B229C0817}" type="slidenum">
              <a:rPr lang="en-US" smtClean="0"/>
              <a:pPr/>
              <a:t>25</a:t>
            </a:fld>
            <a:endParaRPr lang="en-US"/>
          </a:p>
        </p:txBody>
      </p:sp>
      <p:pic>
        <p:nvPicPr>
          <p:cNvPr id="3074" name="Picture 2"/>
          <p:cNvPicPr>
            <a:picLocks noChangeAspect="1" noChangeArrowheads="1"/>
          </p:cNvPicPr>
          <p:nvPr/>
        </p:nvPicPr>
        <p:blipFill>
          <a:blip r:embed="rId2"/>
          <a:srcRect/>
          <a:stretch>
            <a:fillRect/>
          </a:stretch>
        </p:blipFill>
        <p:spPr bwMode="auto">
          <a:xfrm>
            <a:off x="228600" y="2045042"/>
            <a:ext cx="8677275" cy="4812958"/>
          </a:xfrm>
          <a:prstGeom prst="rect">
            <a:avLst/>
          </a:prstGeom>
          <a:noFill/>
          <a:ln w="9525">
            <a:noFill/>
            <a:miter lim="800000"/>
            <a:headEnd/>
            <a:tailEnd/>
          </a:ln>
          <a:effectLst/>
        </p:spPr>
      </p:pic>
      <p:sp>
        <p:nvSpPr>
          <p:cNvPr id="6" name="Title 1"/>
          <p:cNvSpPr>
            <a:spLocks noGrp="1"/>
          </p:cNvSpPr>
          <p:nvPr>
            <p:ph type="title"/>
          </p:nvPr>
        </p:nvSpPr>
        <p:spPr>
          <a:xfrm>
            <a:off x="457200" y="274638"/>
            <a:ext cx="8229600" cy="1143000"/>
          </a:xfrm>
        </p:spPr>
        <p:txBody>
          <a:bodyPr>
            <a:normAutofit/>
          </a:bodyPr>
          <a:lstStyle/>
          <a:p>
            <a:r>
              <a:rPr lang="en-US" sz="3600" b="1" dirty="0">
                <a:solidFill>
                  <a:srgbClr val="00B050"/>
                </a:solidFill>
              </a:rPr>
              <a:t>Creating a Thread</a:t>
            </a:r>
            <a:endParaRPr lang="en-US" sz="3600" dirty="0">
              <a:solidFill>
                <a:srgbClr val="00B050"/>
              </a:solidFill>
            </a:endParaRPr>
          </a:p>
        </p:txBody>
      </p:sp>
    </p:spTree>
    <p:extLst>
      <p:ext uri="{BB962C8B-B14F-4D97-AF65-F5344CB8AC3E}">
        <p14:creationId xmlns:p14="http://schemas.microsoft.com/office/powerpoint/2010/main" val="357094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dirty="0">
                <a:solidFill>
                  <a:srgbClr val="00B050"/>
                </a:solidFill>
              </a:rPr>
              <a:t>Thank you</a:t>
            </a:r>
          </a:p>
        </p:txBody>
      </p:sp>
      <p:sp>
        <p:nvSpPr>
          <p:cNvPr id="4" name="Slide Number Placeholder 3"/>
          <p:cNvSpPr>
            <a:spLocks noGrp="1"/>
          </p:cNvSpPr>
          <p:nvPr>
            <p:ph type="sldNum" sz="quarter" idx="12"/>
          </p:nvPr>
        </p:nvSpPr>
        <p:spPr/>
        <p:txBody>
          <a:bodyPr/>
          <a:lstStyle/>
          <a:p>
            <a:fld id="{76ABA56A-EB38-4E9B-A5DB-8B5B229C0817}" type="slidenum">
              <a:rPr lang="en-US" smtClean="0"/>
              <a:pPr/>
              <a:t>26</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B050"/>
                </a:solidFill>
              </a:rPr>
              <a:t>Introduction</a:t>
            </a:r>
          </a:p>
        </p:txBody>
      </p:sp>
      <p:sp>
        <p:nvSpPr>
          <p:cNvPr id="3" name="Content Placeholder 2"/>
          <p:cNvSpPr>
            <a:spLocks noGrp="1"/>
          </p:cNvSpPr>
          <p:nvPr>
            <p:ph idx="1"/>
          </p:nvPr>
        </p:nvSpPr>
        <p:spPr/>
        <p:txBody>
          <a:bodyPr>
            <a:normAutofit/>
          </a:bodyPr>
          <a:lstStyle/>
          <a:p>
            <a:r>
              <a:rPr lang="en-US" sz="2700" dirty="0"/>
              <a:t>Java provides built-in support for multithreaded programming. </a:t>
            </a:r>
          </a:p>
          <a:p>
            <a:r>
              <a:rPr lang="en-US" sz="2700" dirty="0"/>
              <a:t>A multithreaded program contains two or more parts that can run concurrently. Each part of such a program is called a thread, and each thread defines a separate path of execution. </a:t>
            </a:r>
          </a:p>
          <a:p>
            <a:r>
              <a:rPr lang="en-US" sz="2700" dirty="0"/>
              <a:t>Thus, multithreading is a specialized form of multitasking.</a:t>
            </a:r>
          </a:p>
        </p:txBody>
      </p:sp>
      <p:sp>
        <p:nvSpPr>
          <p:cNvPr id="4" name="Slide Number Placeholder 3"/>
          <p:cNvSpPr>
            <a:spLocks noGrp="1"/>
          </p:cNvSpPr>
          <p:nvPr>
            <p:ph type="sldNum" sz="quarter" idx="12"/>
          </p:nvPr>
        </p:nvSpPr>
        <p:spPr/>
        <p:txBody>
          <a:bodyPr/>
          <a:lstStyle/>
          <a:p>
            <a:fld id="{76ABA56A-EB38-4E9B-A5DB-8B5B229C0817}"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700" dirty="0">
                <a:solidFill>
                  <a:srgbClr val="FF0000"/>
                </a:solidFill>
              </a:rPr>
              <a:t>Two</a:t>
            </a:r>
            <a:r>
              <a:rPr lang="en-US" sz="2700" dirty="0"/>
              <a:t> distinct types of multitasking: </a:t>
            </a:r>
          </a:p>
          <a:p>
            <a:pPr lvl="1" algn="just"/>
            <a:r>
              <a:rPr lang="en-US" sz="2400" dirty="0"/>
              <a:t>process-based Multitasking(Multiprocessing) </a:t>
            </a:r>
          </a:p>
          <a:p>
            <a:pPr lvl="1" algn="just"/>
            <a:r>
              <a:rPr lang="en-US" sz="2400" dirty="0"/>
              <a:t>thread-based Multitasking(Multithreading)</a:t>
            </a:r>
          </a:p>
        </p:txBody>
      </p:sp>
      <p:sp>
        <p:nvSpPr>
          <p:cNvPr id="4" name="Slide Number Placeholder 3"/>
          <p:cNvSpPr>
            <a:spLocks noGrp="1"/>
          </p:cNvSpPr>
          <p:nvPr>
            <p:ph type="sldNum" sz="quarter" idx="12"/>
          </p:nvPr>
        </p:nvSpPr>
        <p:spPr/>
        <p:txBody>
          <a:bodyPr/>
          <a:lstStyle/>
          <a:p>
            <a:fld id="{76ABA56A-EB38-4E9B-A5DB-8B5B229C0817}" type="slidenum">
              <a:rPr lang="en-US" smtClean="0"/>
              <a:pPr/>
              <a:t>4</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600" b="1" dirty="0">
                <a:solidFill>
                  <a:srgbClr val="00B050"/>
                </a:solidFill>
              </a:rPr>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029200"/>
          </a:xfrm>
        </p:spPr>
        <p:txBody>
          <a:bodyPr>
            <a:noAutofit/>
          </a:bodyPr>
          <a:lstStyle/>
          <a:p>
            <a:pPr marL="342900" lvl="1" indent="-342900">
              <a:buNone/>
            </a:pPr>
            <a:r>
              <a:rPr lang="en-US" sz="2500" b="1" dirty="0">
                <a:solidFill>
                  <a:srgbClr val="00B050"/>
                </a:solidFill>
              </a:rPr>
              <a:t>Process-based Multitasking(Multiprocessing) :</a:t>
            </a:r>
          </a:p>
          <a:p>
            <a:pPr marL="342900" lvl="1" indent="-342900">
              <a:buNone/>
            </a:pPr>
            <a:endParaRPr lang="en-US" sz="2500" dirty="0"/>
          </a:p>
          <a:p>
            <a:r>
              <a:rPr lang="en-US" sz="2500" dirty="0"/>
              <a:t>A process is, in essence, a program that is executing.</a:t>
            </a:r>
          </a:p>
          <a:p>
            <a:r>
              <a:rPr lang="en-US" sz="2500" dirty="0"/>
              <a:t>Each process have </a:t>
            </a:r>
            <a:r>
              <a:rPr lang="en-US" sz="2500" dirty="0">
                <a:solidFill>
                  <a:srgbClr val="FF0000"/>
                </a:solidFill>
              </a:rPr>
              <a:t>its own address in memory </a:t>
            </a:r>
            <a:r>
              <a:rPr lang="en-US" sz="2500" dirty="0"/>
              <a:t>i.e. each process allocates separate memory area. </a:t>
            </a:r>
          </a:p>
          <a:p>
            <a:r>
              <a:rPr lang="en-US" sz="2500" dirty="0"/>
              <a:t>Thus, process-based multitasking is the feature that allows your computer to run two or more programs concurrently. </a:t>
            </a:r>
          </a:p>
          <a:p>
            <a:pPr marL="742950" lvl="2" indent="-342900"/>
            <a:r>
              <a:rPr lang="en-US" sz="2300" dirty="0"/>
              <a:t>For example, process-based multitasking enables you to run the Java compiler at the same time that you are using a text editor or visiting a web site.</a:t>
            </a:r>
          </a:p>
          <a:p>
            <a:r>
              <a:rPr lang="en-US" sz="2500" dirty="0"/>
              <a:t>Cost of communication between the process is high.</a:t>
            </a:r>
          </a:p>
          <a:p>
            <a:r>
              <a:rPr lang="en-US" sz="2500" dirty="0"/>
              <a:t>Switching from one process to another require some time for saving and loading registers, memory maps, updating lists etc.</a:t>
            </a:r>
          </a:p>
          <a:p>
            <a:pPr lvl="1" algn="just"/>
            <a:endParaRPr lang="en-US" sz="2500" dirty="0"/>
          </a:p>
          <a:p>
            <a:pPr lvl="1" algn="just"/>
            <a:endParaRPr lang="en-US" sz="2500" dirty="0"/>
          </a:p>
          <a:p>
            <a:endParaRPr lang="en-US" sz="2500" dirty="0"/>
          </a:p>
        </p:txBody>
      </p:sp>
      <p:sp>
        <p:nvSpPr>
          <p:cNvPr id="4" name="Slide Number Placeholder 3"/>
          <p:cNvSpPr>
            <a:spLocks noGrp="1"/>
          </p:cNvSpPr>
          <p:nvPr>
            <p:ph type="sldNum" sz="quarter" idx="12"/>
          </p:nvPr>
        </p:nvSpPr>
        <p:spPr/>
        <p:txBody>
          <a:bodyPr/>
          <a:lstStyle/>
          <a:p>
            <a:fld id="{76ABA56A-EB38-4E9B-A5DB-8B5B229C0817}"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686800" cy="4953000"/>
          </a:xfrm>
        </p:spPr>
        <p:txBody>
          <a:bodyPr>
            <a:noAutofit/>
          </a:bodyPr>
          <a:lstStyle/>
          <a:p>
            <a:pPr algn="just">
              <a:buNone/>
            </a:pPr>
            <a:r>
              <a:rPr lang="en-US" sz="2600" b="1" dirty="0">
                <a:solidFill>
                  <a:srgbClr val="00B050"/>
                </a:solidFill>
              </a:rPr>
              <a:t>Thread-based Multitasking (Multithreading):</a:t>
            </a:r>
          </a:p>
          <a:p>
            <a:pPr algn="just">
              <a:buNone/>
            </a:pPr>
            <a:endParaRPr lang="en-US" sz="2600" b="1" dirty="0"/>
          </a:p>
          <a:p>
            <a:r>
              <a:rPr lang="en-US" sz="2600" dirty="0"/>
              <a:t>Threads share the same address space.</a:t>
            </a:r>
          </a:p>
          <a:p>
            <a:r>
              <a:rPr lang="en-US" sz="2600" dirty="0"/>
              <a:t>In a thread-based multitasking environment, the thread is the smallest unit of dispatchable code. This means that a single program can perform two or more tasks simultaneously. </a:t>
            </a:r>
          </a:p>
          <a:p>
            <a:pPr lvl="1"/>
            <a:r>
              <a:rPr lang="en-US" sz="2300" dirty="0"/>
              <a:t>For instance, a text editor can format text at the same time that it is printing, as long as these two actions are being performed by two separate threads.</a:t>
            </a:r>
          </a:p>
          <a:p>
            <a:r>
              <a:rPr lang="en-US" sz="2600" dirty="0"/>
              <a:t>Cost of communication between the thread is low.</a:t>
            </a:r>
          </a:p>
          <a:p>
            <a:pPr algn="just"/>
            <a:endParaRPr lang="en-US" sz="2600" dirty="0"/>
          </a:p>
        </p:txBody>
      </p:sp>
      <p:sp>
        <p:nvSpPr>
          <p:cNvPr id="4" name="Slide Number Placeholder 3"/>
          <p:cNvSpPr>
            <a:spLocks noGrp="1"/>
          </p:cNvSpPr>
          <p:nvPr>
            <p:ph type="sldNum" sz="quarter" idx="12"/>
          </p:nvPr>
        </p:nvSpPr>
        <p:spPr/>
        <p:txBody>
          <a:bodyPr/>
          <a:lstStyle/>
          <a:p>
            <a:fld id="{76ABA56A-EB38-4E9B-A5DB-8B5B229C0817}"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Multiprocessing and multithreading, both are used to achieve multitasking. But we use multithreading than multiprocessing because threads share a common memory area. They don't allocate separate memory area so saves memory, and context-switching between the threads takes less time than process.</a:t>
            </a:r>
          </a:p>
          <a:p>
            <a:r>
              <a:rPr lang="en-US" sz="2600" b="1" dirty="0"/>
              <a:t>Note: </a:t>
            </a:r>
            <a:r>
              <a:rPr lang="en-US" sz="2600" dirty="0">
                <a:solidFill>
                  <a:srgbClr val="FF0000"/>
                </a:solidFill>
              </a:rPr>
              <a:t>At least one process is required for each thread.</a:t>
            </a:r>
          </a:p>
          <a:p>
            <a:pPr algn="just"/>
            <a:endParaRPr lang="en-US" sz="2600" b="1" dirty="0">
              <a:solidFill>
                <a:srgbClr val="FF0000"/>
              </a:solidFill>
            </a:endParaRPr>
          </a:p>
          <a:p>
            <a:pPr algn="just"/>
            <a:endParaRPr lang="en-US" sz="2600" dirty="0"/>
          </a:p>
        </p:txBody>
      </p:sp>
      <p:sp>
        <p:nvSpPr>
          <p:cNvPr id="4" name="Slide Number Placeholder 3"/>
          <p:cNvSpPr>
            <a:spLocks noGrp="1"/>
          </p:cNvSpPr>
          <p:nvPr>
            <p:ph type="sldNum" sz="quarter" idx="12"/>
          </p:nvPr>
        </p:nvSpPr>
        <p:spPr/>
        <p:txBody>
          <a:bodyPr/>
          <a:lstStyle/>
          <a:p>
            <a:fld id="{76ABA56A-EB38-4E9B-A5DB-8B5B229C0817}"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763" y="685800"/>
            <a:ext cx="8229600" cy="4648200"/>
          </a:xfrm>
        </p:spPr>
        <p:txBody>
          <a:bodyPr>
            <a:normAutofit lnSpcReduction="10000"/>
          </a:bodyPr>
          <a:lstStyle/>
          <a:p>
            <a:r>
              <a:rPr lang="en-US" sz="2600" b="1" dirty="0">
                <a:solidFill>
                  <a:srgbClr val="00B050"/>
                </a:solidFill>
              </a:rPr>
              <a:t>Advantages of Java Multithreading:</a:t>
            </a:r>
          </a:p>
          <a:p>
            <a:pPr marL="0" indent="0">
              <a:buNone/>
            </a:pPr>
            <a:endParaRPr lang="en-US" sz="2600" b="1" dirty="0"/>
          </a:p>
          <a:p>
            <a:pPr>
              <a:buNone/>
            </a:pPr>
            <a:r>
              <a:rPr lang="en-US" sz="2600" dirty="0"/>
              <a:t>	1) It doesn't block the user because threads are independent and you can perform multiple operations at same time.</a:t>
            </a:r>
          </a:p>
          <a:p>
            <a:pPr>
              <a:buNone/>
            </a:pPr>
            <a:endParaRPr lang="en-US" sz="2600" dirty="0"/>
          </a:p>
          <a:p>
            <a:pPr>
              <a:buNone/>
            </a:pPr>
            <a:r>
              <a:rPr lang="en-US" sz="2600" dirty="0"/>
              <a:t>	2) You can perform many operations together so it saves time.</a:t>
            </a:r>
          </a:p>
          <a:p>
            <a:pPr>
              <a:buNone/>
            </a:pPr>
            <a:endParaRPr lang="en-US" sz="2600" dirty="0"/>
          </a:p>
          <a:p>
            <a:pPr>
              <a:buNone/>
            </a:pPr>
            <a:r>
              <a:rPr lang="en-US" sz="2600" dirty="0"/>
              <a:t>	3) Threads are independent so it doesn't affect other threads if exception occur in a single thread.</a:t>
            </a:r>
          </a:p>
          <a:p>
            <a:endParaRPr lang="en-US" sz="2600" dirty="0"/>
          </a:p>
        </p:txBody>
      </p:sp>
      <p:sp>
        <p:nvSpPr>
          <p:cNvPr id="4" name="Slide Number Placeholder 3"/>
          <p:cNvSpPr>
            <a:spLocks noGrp="1"/>
          </p:cNvSpPr>
          <p:nvPr>
            <p:ph type="sldNum" sz="quarter" idx="12"/>
          </p:nvPr>
        </p:nvSpPr>
        <p:spPr/>
        <p:txBody>
          <a:bodyPr/>
          <a:lstStyle/>
          <a:p>
            <a:fld id="{76ABA56A-EB38-4E9B-A5DB-8B5B229C0817}"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1"/>
            <a:ext cx="8229600" cy="3429000"/>
          </a:xfrm>
        </p:spPr>
        <p:txBody>
          <a:bodyPr>
            <a:normAutofit lnSpcReduction="10000"/>
          </a:bodyPr>
          <a:lstStyle/>
          <a:p>
            <a:pPr algn="ctr">
              <a:buNone/>
            </a:pPr>
            <a:r>
              <a:rPr lang="en-US" b="1" dirty="0">
                <a:solidFill>
                  <a:srgbClr val="00B050"/>
                </a:solidFill>
              </a:rPr>
              <a:t>What is Thread in java</a:t>
            </a:r>
          </a:p>
          <a:p>
            <a:pPr>
              <a:buNone/>
            </a:pPr>
            <a:endParaRPr lang="en-US" sz="2500" b="1" dirty="0"/>
          </a:p>
          <a:p>
            <a:r>
              <a:rPr lang="en-US" sz="2500" dirty="0"/>
              <a:t>A thread is a lightweight sub process, a smallest unit of processing. It is a separate path of execution.</a:t>
            </a:r>
          </a:p>
          <a:p>
            <a:endParaRPr lang="en-US" sz="2500" dirty="0"/>
          </a:p>
          <a:p>
            <a:r>
              <a:rPr lang="en-US" sz="2500" dirty="0"/>
              <a:t>Threads are independent, if there occurs exception in one thread, it doesn't affect other threads. It shares a common memory area.</a:t>
            </a:r>
          </a:p>
          <a:p>
            <a:pPr algn="just">
              <a:buNone/>
            </a:pPr>
            <a:endParaRPr lang="en-US" sz="2500" dirty="0"/>
          </a:p>
          <a:p>
            <a:pPr algn="just">
              <a:buNone/>
            </a:pPr>
            <a:endParaRPr lang="en-US" sz="2500" dirty="0"/>
          </a:p>
          <a:p>
            <a:pPr algn="just">
              <a:buNone/>
            </a:pPr>
            <a:endParaRPr lang="en-US" sz="2500" dirty="0"/>
          </a:p>
        </p:txBody>
      </p:sp>
      <p:sp>
        <p:nvSpPr>
          <p:cNvPr id="4" name="Slide Number Placeholder 3"/>
          <p:cNvSpPr>
            <a:spLocks noGrp="1"/>
          </p:cNvSpPr>
          <p:nvPr>
            <p:ph type="sldNum" sz="quarter" idx="12"/>
          </p:nvPr>
        </p:nvSpPr>
        <p:spPr/>
        <p:txBody>
          <a:bodyPr/>
          <a:lstStyle/>
          <a:p>
            <a:fld id="{76ABA56A-EB38-4E9B-A5DB-8B5B229C0817}"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TotalTime>
  <Words>1183</Words>
  <Application>Microsoft Office PowerPoint</Application>
  <PresentationFormat>On-screen Show (4:3)</PresentationFormat>
  <Paragraphs>164</Paragraphs>
  <Slides>26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Arial Unicode MS</vt:lpstr>
      <vt:lpstr>Calibri</vt:lpstr>
      <vt:lpstr>Office Theme</vt:lpstr>
      <vt:lpstr>Object Oriented Programming ICT-1203</vt:lpstr>
      <vt:lpstr>Multithreaded Programming-1</vt:lpstr>
      <vt:lpstr>Introduction</vt:lpstr>
      <vt:lpstr>Introduction</vt:lpstr>
      <vt:lpstr>PowerPoint Presentation</vt:lpstr>
      <vt:lpstr>PowerPoint Presentation</vt:lpstr>
      <vt:lpstr>PowerPoint Presentation</vt:lpstr>
      <vt:lpstr>PowerPoint Presentation</vt:lpstr>
      <vt:lpstr>PowerPoint Presentation</vt:lpstr>
      <vt:lpstr>PowerPoint Presentation</vt:lpstr>
      <vt:lpstr>States of a thread</vt:lpstr>
      <vt:lpstr>States of a thread</vt:lpstr>
      <vt:lpstr>The Main Thread</vt:lpstr>
      <vt:lpstr>The Main Thread</vt:lpstr>
      <vt:lpstr>Example 1</vt:lpstr>
      <vt:lpstr>Explanation of previous program</vt:lpstr>
      <vt:lpstr>Explanation of previous program</vt:lpstr>
      <vt:lpstr>Explanation of previous program</vt:lpstr>
      <vt:lpstr>Explanation of previous program</vt:lpstr>
      <vt:lpstr>Creating a Thread</vt:lpstr>
      <vt:lpstr>Creating a Thread</vt:lpstr>
      <vt:lpstr>Creating a Thread</vt:lpstr>
      <vt:lpstr>Creating a Thread</vt:lpstr>
      <vt:lpstr>Creating a Thread</vt:lpstr>
      <vt:lpstr>Creating a Thread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 </cp:lastModifiedBy>
  <cp:revision>82</cp:revision>
  <dcterms:created xsi:type="dcterms:W3CDTF">2016-01-19T10:13:33Z</dcterms:created>
  <dcterms:modified xsi:type="dcterms:W3CDTF">2020-04-06T05:04:46Z</dcterms:modified>
</cp:coreProperties>
</file>