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5" r:id="rId2"/>
    <p:sldId id="288" r:id="rId3"/>
    <p:sldId id="299" r:id="rId4"/>
    <p:sldId id="301" r:id="rId5"/>
    <p:sldId id="302" r:id="rId6"/>
    <p:sldId id="303" r:id="rId7"/>
    <p:sldId id="306" r:id="rId8"/>
    <p:sldId id="305" r:id="rId9"/>
    <p:sldId id="307" r:id="rId10"/>
    <p:sldId id="308" r:id="rId11"/>
    <p:sldId id="309" r:id="rId12"/>
    <p:sldId id="310" r:id="rId13"/>
    <p:sldId id="337" r:id="rId14"/>
    <p:sldId id="338" r:id="rId15"/>
    <p:sldId id="339" r:id="rId16"/>
    <p:sldId id="340" r:id="rId17"/>
    <p:sldId id="341" r:id="rId18"/>
    <p:sldId id="342" r:id="rId19"/>
    <p:sldId id="343" r:id="rId20"/>
    <p:sldId id="344" r:id="rId21"/>
    <p:sldId id="345" r:id="rId22"/>
    <p:sldId id="346" r:id="rId23"/>
    <p:sldId id="29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A82DD-EA2F-4050-B979-1E7B933D1764}" type="datetimeFigureOut">
              <a:rPr lang="en-US" smtClean="0"/>
              <a:pPr/>
              <a:t>06-Apr-20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98D986-E00D-4399-99D6-A0E769A31FF2}" type="slidenum">
              <a:rPr lang="en-US" smtClean="0"/>
              <a:pPr/>
              <a:t>‹#›</a:t>
            </a:fld>
            <a:endParaRPr lang="en-US"/>
          </a:p>
        </p:txBody>
      </p:sp>
    </p:spTree>
    <p:extLst>
      <p:ext uri="{BB962C8B-B14F-4D97-AF65-F5344CB8AC3E}">
        <p14:creationId xmlns:p14="http://schemas.microsoft.com/office/powerpoint/2010/main" val="2890968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4B271-F9BC-4B95-BD21-73287A6D3FBF}"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F913D-F786-477E-AE26-439CF8313E7E}"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371999-9B36-4149-99BC-0C20B9B92F65}"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F45FC2-B0E7-4C6D-9658-9BD20AE358CC}"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97C941-4D96-4710-B965-6BF715C44371}" type="datetime1">
              <a:rPr lang="en-US" smtClean="0"/>
              <a:pPr/>
              <a:t>06-Apr-20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D58872-4540-4925-AD97-8607E540B03F}"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6463E9-9624-4BCE-AB97-0907E45221E4}" type="datetime1">
              <a:rPr lang="en-US" smtClean="0"/>
              <a:pPr/>
              <a:t>06-Apr-20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5F0B55-0022-42FF-BB74-ED112C3921AE}" type="datetime1">
              <a:rPr lang="en-US" smtClean="0"/>
              <a:pPr/>
              <a:t>06-Apr-20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C493B-E0B4-44D8-AF8D-4445183AEB03}" type="datetime1">
              <a:rPr lang="en-US" smtClean="0"/>
              <a:pPr/>
              <a:t>06-Apr-20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C5434-BABC-4AB4-A7D9-9FAB9C0AE3F8}"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9398C-1C55-48B8-9ABC-A2979FD99D31}" type="datetime1">
              <a:rPr lang="en-US" smtClean="0"/>
              <a:pPr/>
              <a:t>06-Apr-20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ABA56A-EB38-4E9B-A5DB-8B5B229C08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DB49D-1617-4BAD-BC53-C9DFE11D6618}" type="datetime1">
              <a:rPr lang="en-US" smtClean="0"/>
              <a:pPr/>
              <a:t>06-Apr-20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BA56A-EB38-4E9B-A5DB-8B5B229C08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16718"/>
            <a:ext cx="7772400" cy="1470025"/>
          </a:xfrm>
        </p:spPr>
        <p:txBody>
          <a:bodyPr/>
          <a:lstStyle/>
          <a:p>
            <a:r>
              <a:rPr lang="en-US" dirty="0"/>
              <a:t>Object Oriented Programming</a:t>
            </a:r>
            <a:br>
              <a:rPr lang="en-US" dirty="0"/>
            </a:br>
            <a:r>
              <a:rPr lang="en-US" dirty="0"/>
              <a:t>ICT-1203</a:t>
            </a:r>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
        <p:nvSpPr>
          <p:cNvPr id="6" name="Subtitle 2"/>
          <p:cNvSpPr>
            <a:spLocks noGrp="1"/>
          </p:cNvSpPr>
          <p:nvPr/>
        </p:nvSpPr>
        <p:spPr>
          <a:xfrm>
            <a:off x="1295400" y="3505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Dr. </a:t>
            </a:r>
            <a:r>
              <a:rPr lang="en-US" dirty="0" err="1"/>
              <a:t>Jesmin</a:t>
            </a:r>
            <a:r>
              <a:rPr lang="en-US" dirty="0"/>
              <a:t> </a:t>
            </a:r>
            <a:r>
              <a:rPr lang="en-US" dirty="0" err="1"/>
              <a:t>Akhter</a:t>
            </a:r>
            <a:endParaRPr lang="en-US" dirty="0"/>
          </a:p>
          <a:p>
            <a:r>
              <a:rPr lang="en-US" dirty="0"/>
              <a:t>Associate Professor, IIT, JU</a:t>
            </a:r>
          </a:p>
        </p:txBody>
      </p:sp>
    </p:spTree>
    <p:extLst>
      <p:ext uri="{BB962C8B-B14F-4D97-AF65-F5344CB8AC3E}">
        <p14:creationId xmlns:p14="http://schemas.microsoft.com/office/powerpoint/2010/main" val="318656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10</a:t>
            </a:fld>
            <a:endParaRPr lang="en-US"/>
          </a:p>
        </p:txBody>
      </p:sp>
      <p:sp>
        <p:nvSpPr>
          <p:cNvPr id="7" name="Rectangle 6"/>
          <p:cNvSpPr/>
          <p:nvPr/>
        </p:nvSpPr>
        <p:spPr>
          <a:xfrm>
            <a:off x="533400" y="46704"/>
            <a:ext cx="5562600" cy="6878806"/>
          </a:xfrm>
          <a:prstGeom prst="rect">
            <a:avLst/>
          </a:prstGeom>
          <a:ln>
            <a:solidFill>
              <a:schemeClr val="accent1"/>
            </a:solidFill>
          </a:ln>
        </p:spPr>
        <p:txBody>
          <a:bodyPr wrap="square">
            <a:spAutoFit/>
          </a:bodyPr>
          <a:lstStyle/>
          <a:p>
            <a:r>
              <a:rPr lang="en-US" sz="2100" dirty="0"/>
              <a:t>class TestJoinMethod2 extends Thread{  </a:t>
            </a:r>
          </a:p>
          <a:p>
            <a:r>
              <a:rPr lang="en-US" sz="2100" dirty="0"/>
              <a:t> public void run(){  </a:t>
            </a:r>
          </a:p>
          <a:p>
            <a:r>
              <a:rPr lang="en-US" sz="2100" dirty="0"/>
              <a:t>  for(</a:t>
            </a:r>
            <a:r>
              <a:rPr lang="en-US" sz="2100" dirty="0" err="1"/>
              <a:t>int</a:t>
            </a:r>
            <a:r>
              <a:rPr lang="en-US" sz="2100" dirty="0"/>
              <a:t> </a:t>
            </a:r>
            <a:r>
              <a:rPr lang="en-US" sz="2100" dirty="0" err="1"/>
              <a:t>i</a:t>
            </a:r>
            <a:r>
              <a:rPr lang="en-US" sz="2100" dirty="0"/>
              <a:t>=1;i&lt;=5;i++){  </a:t>
            </a:r>
          </a:p>
          <a:p>
            <a:r>
              <a:rPr lang="en-US" sz="2100" dirty="0"/>
              <a:t>   try{  </a:t>
            </a:r>
          </a:p>
          <a:p>
            <a:r>
              <a:rPr lang="en-US" sz="2100" dirty="0"/>
              <a:t>    </a:t>
            </a:r>
            <a:r>
              <a:rPr lang="en-US" sz="2100" dirty="0" err="1"/>
              <a:t>Thread.sleep</a:t>
            </a:r>
            <a:r>
              <a:rPr lang="en-US" sz="2100" dirty="0"/>
              <a:t>(500);  </a:t>
            </a:r>
          </a:p>
          <a:p>
            <a:r>
              <a:rPr lang="en-US" sz="2100" dirty="0"/>
              <a:t>   }catch(Exception e){</a:t>
            </a:r>
            <a:r>
              <a:rPr lang="en-US" sz="2100" dirty="0" err="1"/>
              <a:t>System.out.println</a:t>
            </a:r>
            <a:r>
              <a:rPr lang="en-US" sz="2100" dirty="0"/>
              <a:t>(e);}  </a:t>
            </a:r>
          </a:p>
          <a:p>
            <a:r>
              <a:rPr lang="en-US" sz="2100" dirty="0"/>
              <a:t>  </a:t>
            </a:r>
            <a:r>
              <a:rPr lang="en-US" sz="2100" dirty="0" err="1"/>
              <a:t>System.out.println</a:t>
            </a:r>
            <a:r>
              <a:rPr lang="en-US" sz="2100" dirty="0"/>
              <a:t>(</a:t>
            </a:r>
            <a:r>
              <a:rPr lang="en-US" sz="2100" dirty="0" err="1"/>
              <a:t>i</a:t>
            </a:r>
            <a:r>
              <a:rPr lang="en-US" sz="2100" dirty="0"/>
              <a:t>);  </a:t>
            </a:r>
          </a:p>
          <a:p>
            <a:r>
              <a:rPr lang="en-US" sz="2100" dirty="0"/>
              <a:t>  }  </a:t>
            </a:r>
          </a:p>
          <a:p>
            <a:r>
              <a:rPr lang="en-US" sz="2100" dirty="0"/>
              <a:t> }  </a:t>
            </a:r>
          </a:p>
          <a:p>
            <a:r>
              <a:rPr lang="en-US" sz="2100" dirty="0"/>
              <a:t>public static void main(String </a:t>
            </a:r>
            <a:r>
              <a:rPr lang="en-US" sz="2100" dirty="0" err="1"/>
              <a:t>args</a:t>
            </a:r>
            <a:r>
              <a:rPr lang="en-US" sz="2100" dirty="0"/>
              <a:t>[]){  </a:t>
            </a:r>
          </a:p>
          <a:p>
            <a:r>
              <a:rPr lang="en-US" sz="2100" dirty="0"/>
              <a:t> TestJoinMethod2 t1=new TestJoinMethod2();  </a:t>
            </a:r>
          </a:p>
          <a:p>
            <a:r>
              <a:rPr lang="en-US" sz="2100" dirty="0"/>
              <a:t> TestJoinMethod2 t2=new TestJoinMethod2();  </a:t>
            </a:r>
          </a:p>
          <a:p>
            <a:r>
              <a:rPr lang="en-US" sz="2100" dirty="0"/>
              <a:t> TestJoinMethod2 t3=new TestJoinMethod2();  </a:t>
            </a:r>
          </a:p>
          <a:p>
            <a:r>
              <a:rPr lang="en-US" sz="2100" dirty="0"/>
              <a:t> t1.start();  </a:t>
            </a:r>
          </a:p>
          <a:p>
            <a:r>
              <a:rPr lang="en-US" sz="2100" dirty="0"/>
              <a:t> try{  </a:t>
            </a:r>
          </a:p>
          <a:p>
            <a:r>
              <a:rPr lang="en-US" sz="2100" dirty="0"/>
              <a:t>  t1.join(1500);  </a:t>
            </a:r>
          </a:p>
          <a:p>
            <a:r>
              <a:rPr lang="en-US" sz="2100" dirty="0"/>
              <a:t> }catch(Exception e){</a:t>
            </a:r>
            <a:r>
              <a:rPr lang="en-US" sz="2100" dirty="0" err="1"/>
              <a:t>System.out.println</a:t>
            </a:r>
            <a:r>
              <a:rPr lang="en-US" sz="2100" dirty="0"/>
              <a:t>(e);}  </a:t>
            </a:r>
          </a:p>
          <a:p>
            <a:r>
              <a:rPr lang="en-US" sz="2100" dirty="0"/>
              <a:t> t2.start();  </a:t>
            </a:r>
          </a:p>
          <a:p>
            <a:r>
              <a:rPr lang="en-US" sz="2100" dirty="0"/>
              <a:t> t3.start();  </a:t>
            </a:r>
          </a:p>
          <a:p>
            <a:r>
              <a:rPr lang="en-US" sz="2100" dirty="0"/>
              <a:t> }  </a:t>
            </a:r>
          </a:p>
          <a:p>
            <a:r>
              <a:rPr lang="en-US" sz="2100" dirty="0"/>
              <a:t>}</a:t>
            </a:r>
          </a:p>
        </p:txBody>
      </p:sp>
      <p:pic>
        <p:nvPicPr>
          <p:cNvPr id="41987" name="Picture 3"/>
          <p:cNvPicPr>
            <a:picLocks noChangeAspect="1" noChangeArrowheads="1"/>
          </p:cNvPicPr>
          <p:nvPr/>
        </p:nvPicPr>
        <p:blipFill>
          <a:blip r:embed="rId2"/>
          <a:srcRect/>
          <a:stretch>
            <a:fillRect/>
          </a:stretch>
        </p:blipFill>
        <p:spPr bwMode="auto">
          <a:xfrm>
            <a:off x="6172200" y="228600"/>
            <a:ext cx="1143000" cy="5681382"/>
          </a:xfrm>
          <a:prstGeom prst="rect">
            <a:avLst/>
          </a:prstGeom>
          <a:noFill/>
          <a:ln w="9525">
            <a:noFill/>
            <a:miter lim="800000"/>
            <a:headEnd/>
            <a:tailEnd/>
          </a:ln>
          <a:effectLst/>
        </p:spPr>
      </p:pic>
      <p:sp>
        <p:nvSpPr>
          <p:cNvPr id="9" name="Rectangle 8"/>
          <p:cNvSpPr/>
          <p:nvPr/>
        </p:nvSpPr>
        <p:spPr>
          <a:xfrm>
            <a:off x="7391400" y="2057400"/>
            <a:ext cx="1524000" cy="3970318"/>
          </a:xfrm>
          <a:prstGeom prst="rect">
            <a:avLst/>
          </a:prstGeom>
          <a:ln>
            <a:solidFill>
              <a:schemeClr val="accent1"/>
            </a:solidFill>
          </a:ln>
        </p:spPr>
        <p:txBody>
          <a:bodyPr wrap="square">
            <a:spAutoFit/>
          </a:bodyPr>
          <a:lstStyle/>
          <a:p>
            <a:r>
              <a:rPr lang="en-US" sz="2100" dirty="0"/>
              <a:t>In the above example, when t1 is completes its task for 1500 </a:t>
            </a:r>
            <a:r>
              <a:rPr lang="en-US" sz="2100" dirty="0" err="1"/>
              <a:t>miliseconds</a:t>
            </a:r>
            <a:r>
              <a:rPr lang="en-US" sz="2100" dirty="0"/>
              <a:t>(3 times) then t2 and t3 starts executing.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solidFill>
                  <a:srgbClr val="00B050"/>
                </a:solidFill>
              </a:rPr>
              <a:t>getName</a:t>
            </a:r>
            <a:r>
              <a:rPr lang="en-US" sz="3200" dirty="0">
                <a:solidFill>
                  <a:srgbClr val="00B050"/>
                </a:solidFill>
              </a:rPr>
              <a:t>(),</a:t>
            </a:r>
            <a:r>
              <a:rPr lang="en-US" sz="3200" dirty="0" err="1">
                <a:solidFill>
                  <a:srgbClr val="00B050"/>
                </a:solidFill>
              </a:rPr>
              <a:t>setName</a:t>
            </a:r>
            <a:r>
              <a:rPr lang="en-US" sz="3200" dirty="0">
                <a:solidFill>
                  <a:srgbClr val="00B050"/>
                </a:solidFill>
              </a:rPr>
              <a:t>(String) and </a:t>
            </a:r>
            <a:r>
              <a:rPr lang="en-US" sz="3200" dirty="0" err="1">
                <a:solidFill>
                  <a:srgbClr val="00B050"/>
                </a:solidFill>
              </a:rPr>
              <a:t>getId</a:t>
            </a:r>
            <a:r>
              <a:rPr lang="en-US" sz="3200" dirty="0">
                <a:solidFill>
                  <a:srgbClr val="00B050"/>
                </a:solidFill>
              </a:rPr>
              <a:t>() method:</a:t>
            </a:r>
          </a:p>
        </p:txBody>
      </p:sp>
      <p:sp>
        <p:nvSpPr>
          <p:cNvPr id="3" name="Content Placeholder 2"/>
          <p:cNvSpPr>
            <a:spLocks noGrp="1"/>
          </p:cNvSpPr>
          <p:nvPr>
            <p:ph idx="1"/>
          </p:nvPr>
        </p:nvSpPr>
        <p:spPr/>
        <p:txBody>
          <a:bodyPr>
            <a:normAutofit/>
          </a:bodyPr>
          <a:lstStyle/>
          <a:p>
            <a:r>
              <a:rPr lang="en-US" sz="2600" dirty="0"/>
              <a:t>public String </a:t>
            </a:r>
            <a:r>
              <a:rPr lang="en-US" sz="2600" dirty="0" err="1"/>
              <a:t>getName</a:t>
            </a:r>
            <a:r>
              <a:rPr lang="en-US" sz="2600" dirty="0"/>
              <a:t>()</a:t>
            </a:r>
          </a:p>
          <a:p>
            <a:r>
              <a:rPr lang="en-US" sz="2600" dirty="0"/>
              <a:t>public void </a:t>
            </a:r>
            <a:r>
              <a:rPr lang="en-US" sz="2600" dirty="0" err="1"/>
              <a:t>setName</a:t>
            </a:r>
            <a:r>
              <a:rPr lang="en-US" sz="2600" dirty="0"/>
              <a:t>(String name)</a:t>
            </a:r>
          </a:p>
          <a:p>
            <a:r>
              <a:rPr lang="en-US" sz="2600" dirty="0"/>
              <a:t>public long </a:t>
            </a:r>
            <a:r>
              <a:rPr lang="en-US" sz="2600" dirty="0" err="1"/>
              <a:t>getId</a:t>
            </a:r>
            <a:r>
              <a:rPr lang="en-US" sz="2600" dirty="0"/>
              <a:t>()</a:t>
            </a:r>
          </a:p>
        </p:txBody>
      </p:sp>
      <p:sp>
        <p:nvSpPr>
          <p:cNvPr id="4" name="Slide Number Placeholder 3"/>
          <p:cNvSpPr>
            <a:spLocks noGrp="1"/>
          </p:cNvSpPr>
          <p:nvPr>
            <p:ph type="sldNum" sz="quarter" idx="12"/>
          </p:nvPr>
        </p:nvSpPr>
        <p:spPr/>
        <p:txBody>
          <a:bodyPr/>
          <a:lstStyle/>
          <a:p>
            <a:fld id="{76ABA56A-EB38-4E9B-A5DB-8B5B229C0817}"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ABA56A-EB38-4E9B-A5DB-8B5B229C0817}" type="slidenum">
              <a:rPr lang="en-US" smtClean="0"/>
              <a:pPr/>
              <a:t>12</a:t>
            </a:fld>
            <a:endParaRPr lang="en-US"/>
          </a:p>
        </p:txBody>
      </p:sp>
      <p:sp>
        <p:nvSpPr>
          <p:cNvPr id="5" name="Rectangle 4"/>
          <p:cNvSpPr/>
          <p:nvPr/>
        </p:nvSpPr>
        <p:spPr>
          <a:xfrm>
            <a:off x="228600" y="458956"/>
            <a:ext cx="7010400" cy="5632311"/>
          </a:xfrm>
          <a:prstGeom prst="rect">
            <a:avLst/>
          </a:prstGeom>
          <a:ln>
            <a:solidFill>
              <a:schemeClr val="accent1"/>
            </a:solidFill>
          </a:ln>
        </p:spPr>
        <p:txBody>
          <a:bodyPr wrap="square">
            <a:spAutoFit/>
          </a:bodyPr>
          <a:lstStyle/>
          <a:p>
            <a:r>
              <a:rPr lang="en-US" sz="2000" dirty="0"/>
              <a:t>class TestJoinMethod3 extends Thread{  </a:t>
            </a:r>
          </a:p>
          <a:p>
            <a:r>
              <a:rPr lang="en-US" sz="2000" dirty="0"/>
              <a:t>  public void run(){  </a:t>
            </a:r>
          </a:p>
          <a:p>
            <a:r>
              <a:rPr lang="en-US" sz="2000" dirty="0"/>
              <a:t>   </a:t>
            </a:r>
            <a:r>
              <a:rPr lang="en-US" sz="2000" dirty="0" err="1"/>
              <a:t>System.out.println</a:t>
            </a:r>
            <a:r>
              <a:rPr lang="en-US" sz="2000" dirty="0"/>
              <a:t>("running...");  </a:t>
            </a:r>
          </a:p>
          <a:p>
            <a:r>
              <a:rPr lang="en-US" sz="2000" dirty="0"/>
              <a:t>  }  </a:t>
            </a:r>
          </a:p>
          <a:p>
            <a:r>
              <a:rPr lang="en-US" sz="2000" dirty="0"/>
              <a:t> public static void main(String </a:t>
            </a:r>
            <a:r>
              <a:rPr lang="en-US" sz="2000" dirty="0" err="1"/>
              <a:t>args</a:t>
            </a:r>
            <a:r>
              <a:rPr lang="en-US" sz="2000" dirty="0"/>
              <a:t>[]){  </a:t>
            </a:r>
          </a:p>
          <a:p>
            <a:r>
              <a:rPr lang="en-US" sz="2000" dirty="0"/>
              <a:t>  TestJoinMethod3 t1=new TestJoinMethod3();  </a:t>
            </a:r>
          </a:p>
          <a:p>
            <a:r>
              <a:rPr lang="en-US" sz="2000" dirty="0"/>
              <a:t>  TestJoinMethod3 t2=new TestJoinMethod3();  </a:t>
            </a:r>
          </a:p>
          <a:p>
            <a:r>
              <a:rPr lang="en-US" sz="2000" dirty="0"/>
              <a:t>  </a:t>
            </a:r>
            <a:r>
              <a:rPr lang="en-US" sz="2000" dirty="0" err="1"/>
              <a:t>System.out.println</a:t>
            </a:r>
            <a:r>
              <a:rPr lang="en-US" sz="2000" dirty="0"/>
              <a:t>("Name of t1:"+t1.getName());  </a:t>
            </a:r>
          </a:p>
          <a:p>
            <a:r>
              <a:rPr lang="en-US" sz="2000" dirty="0"/>
              <a:t>  </a:t>
            </a:r>
            <a:r>
              <a:rPr lang="en-US" sz="2000" dirty="0" err="1"/>
              <a:t>System.out.println</a:t>
            </a:r>
            <a:r>
              <a:rPr lang="en-US" sz="2000" dirty="0"/>
              <a:t>("Name of t2:"+t2.getName());  </a:t>
            </a:r>
          </a:p>
          <a:p>
            <a:r>
              <a:rPr lang="en-US" sz="2000" dirty="0"/>
              <a:t>  </a:t>
            </a:r>
            <a:r>
              <a:rPr lang="en-US" sz="2000" dirty="0" err="1"/>
              <a:t>System.out.println</a:t>
            </a:r>
            <a:r>
              <a:rPr lang="en-US" sz="2000" dirty="0"/>
              <a:t>("id of t1:"+t1.getId());  </a:t>
            </a:r>
          </a:p>
          <a:p>
            <a:r>
              <a:rPr lang="en-US" sz="2000" dirty="0"/>
              <a:t>  </a:t>
            </a:r>
          </a:p>
          <a:p>
            <a:r>
              <a:rPr lang="en-US" sz="2000" dirty="0"/>
              <a:t>  t1.start();  </a:t>
            </a:r>
          </a:p>
          <a:p>
            <a:r>
              <a:rPr lang="en-US" sz="2000" dirty="0"/>
              <a:t>  t1.setName(“ICT");  </a:t>
            </a:r>
          </a:p>
          <a:p>
            <a:r>
              <a:rPr lang="en-US" sz="2000" dirty="0"/>
              <a:t>  </a:t>
            </a:r>
            <a:r>
              <a:rPr lang="en-US" sz="2000" dirty="0" err="1"/>
              <a:t>System.out.println</a:t>
            </a:r>
            <a:r>
              <a:rPr lang="en-US" sz="2000" dirty="0"/>
              <a:t>("After changing name of t1:"+t1.getName());</a:t>
            </a:r>
          </a:p>
          <a:p>
            <a:r>
              <a:rPr lang="en-US" sz="2000" dirty="0"/>
              <a:t>  t2.start();  </a:t>
            </a:r>
          </a:p>
          <a:p>
            <a:r>
              <a:rPr lang="en-US" sz="2000" dirty="0"/>
              <a:t>  </a:t>
            </a:r>
          </a:p>
          <a:p>
            <a:r>
              <a:rPr lang="en-US" sz="2000" dirty="0"/>
              <a:t> }  </a:t>
            </a:r>
          </a:p>
          <a:p>
            <a:r>
              <a:rPr lang="en-US" sz="2000" dirty="0"/>
              <a:t>}</a:t>
            </a:r>
          </a:p>
        </p:txBody>
      </p:sp>
      <p:sp>
        <p:nvSpPr>
          <p:cNvPr id="45057" name="Rectangle 1"/>
          <p:cNvSpPr>
            <a:spLocks noChangeArrowheads="1"/>
          </p:cNvSpPr>
          <p:nvPr/>
        </p:nvSpPr>
        <p:spPr bwMode="auto">
          <a:xfrm>
            <a:off x="5663376" y="1447800"/>
            <a:ext cx="3429000" cy="2031325"/>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Name of t1:Thread-0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Name of t2:Thread-1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id of t1:8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After </a:t>
            </a:r>
            <a:r>
              <a:rPr kumimoji="0" lang="en-US" b="0" i="0" u="none" strike="noStrike" cap="none" normalizeH="0" baseline="0" dirty="0" err="1">
                <a:ln>
                  <a:noFill/>
                </a:ln>
                <a:solidFill>
                  <a:srgbClr val="000000"/>
                </a:solidFill>
                <a:effectLst/>
                <a:latin typeface="Arial Unicode MS" pitchFamily="34" charset="-128"/>
                <a:cs typeface="Arial" pitchFamily="34" charset="0"/>
              </a:rPr>
              <a:t>changling</a:t>
            </a:r>
            <a:r>
              <a:rPr kumimoji="0" lang="en-US" b="0" i="0" u="none" strike="noStrike" cap="none" normalizeH="0" baseline="0" dirty="0">
                <a:ln>
                  <a:noFill/>
                </a:ln>
                <a:solidFill>
                  <a:srgbClr val="000000"/>
                </a:solidFill>
                <a:effectLst/>
                <a:latin typeface="Arial Unicode MS" pitchFamily="34" charset="-128"/>
                <a:cs typeface="Arial" pitchFamily="34" charset="0"/>
              </a:rPr>
              <a:t> name of t1: ICT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1200"/>
            <a:ext cx="8229600" cy="1143000"/>
          </a:xfrm>
        </p:spPr>
        <p:txBody>
          <a:bodyPr/>
          <a:lstStyle/>
          <a:p>
            <a:r>
              <a:rPr lang="en-US" b="1" dirty="0">
                <a:solidFill>
                  <a:srgbClr val="00B050"/>
                </a:solidFill>
              </a:rPr>
              <a:t>Multithreaded Programming-3</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76ABA56A-EB38-4E9B-A5DB-8B5B229C0817}" type="slidenum">
              <a:rPr lang="en-US" smtClean="0"/>
              <a:pPr/>
              <a:t>13</a:t>
            </a:fld>
            <a:endParaRPr lang="en-US"/>
          </a:p>
        </p:txBody>
      </p:sp>
    </p:spTree>
    <p:extLst>
      <p:ext uri="{BB962C8B-B14F-4D97-AF65-F5344CB8AC3E}">
        <p14:creationId xmlns:p14="http://schemas.microsoft.com/office/powerpoint/2010/main" val="90693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Thread Priorities</a:t>
            </a:r>
            <a:endParaRPr lang="en-US" dirty="0">
              <a:solidFill>
                <a:srgbClr val="00B050"/>
              </a:solidFill>
            </a:endParaRPr>
          </a:p>
        </p:txBody>
      </p:sp>
      <p:sp>
        <p:nvSpPr>
          <p:cNvPr id="3" name="Content Placeholder 2"/>
          <p:cNvSpPr>
            <a:spLocks noGrp="1"/>
          </p:cNvSpPr>
          <p:nvPr>
            <p:ph idx="1"/>
          </p:nvPr>
        </p:nvSpPr>
        <p:spPr/>
        <p:txBody>
          <a:bodyPr>
            <a:normAutofit lnSpcReduction="10000"/>
          </a:bodyPr>
          <a:lstStyle/>
          <a:p>
            <a:pPr algn="just"/>
            <a:r>
              <a:rPr lang="en-US" sz="2600" dirty="0"/>
              <a:t>Thread priorities are used by the thread scheduler to decide when each thread should be allowed to run. </a:t>
            </a:r>
          </a:p>
          <a:p>
            <a:pPr algn="just"/>
            <a:endParaRPr lang="en-US" sz="2600" dirty="0"/>
          </a:p>
          <a:p>
            <a:pPr algn="just"/>
            <a:r>
              <a:rPr lang="en-US" sz="2600" dirty="0"/>
              <a:t>In theory, higher-priority threads get more CPU time than lower-priority threads.</a:t>
            </a:r>
          </a:p>
          <a:p>
            <a:pPr algn="just"/>
            <a:endParaRPr lang="en-US" sz="2600" dirty="0"/>
          </a:p>
          <a:p>
            <a:pPr algn="just"/>
            <a:r>
              <a:rPr lang="en-US" sz="2600" dirty="0"/>
              <a:t>A higher-priority thread can also preempt a lower-priority one. For instance, when a lower-priority thread is running and a higher-priority thread resumes (from sleeping or waiting on I/O, for example), it will preempt the lower-priority thread.</a:t>
            </a:r>
          </a:p>
        </p:txBody>
      </p:sp>
      <p:sp>
        <p:nvSpPr>
          <p:cNvPr id="4" name="Slide Number Placeholder 3"/>
          <p:cNvSpPr>
            <a:spLocks noGrp="1"/>
          </p:cNvSpPr>
          <p:nvPr>
            <p:ph type="sldNum" sz="quarter" idx="12"/>
          </p:nvPr>
        </p:nvSpPr>
        <p:spPr/>
        <p:txBody>
          <a:bodyPr/>
          <a:lstStyle/>
          <a:p>
            <a:fld id="{8744815D-2064-46FB-B095-923F8C001B56}" type="slidenum">
              <a:rPr lang="en-US" smtClean="0"/>
              <a:pPr/>
              <a:t>14</a:t>
            </a:fld>
            <a:endParaRPr lang="en-US"/>
          </a:p>
        </p:txBody>
      </p:sp>
    </p:spTree>
    <p:extLst>
      <p:ext uri="{BB962C8B-B14F-4D97-AF65-F5344CB8AC3E}">
        <p14:creationId xmlns:p14="http://schemas.microsoft.com/office/powerpoint/2010/main" val="290354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a:bodyPr>
          <a:lstStyle/>
          <a:p>
            <a:r>
              <a:rPr lang="en-US" sz="2600" dirty="0"/>
              <a:t>To set a thread’s priority, use the </a:t>
            </a:r>
            <a:r>
              <a:rPr lang="en-US" sz="2600" dirty="0" err="1"/>
              <a:t>setPriority</a:t>
            </a:r>
            <a:r>
              <a:rPr lang="en-US" sz="2600" dirty="0"/>
              <a:t>( ) method, which is a member of Thread. This is its general form:</a:t>
            </a:r>
          </a:p>
          <a:p>
            <a:pPr>
              <a:buNone/>
            </a:pPr>
            <a:r>
              <a:rPr lang="en-US" sz="2600" dirty="0"/>
              <a:t>			</a:t>
            </a:r>
            <a:r>
              <a:rPr lang="en-US" sz="2600" dirty="0">
                <a:solidFill>
                  <a:srgbClr val="FF0000"/>
                </a:solidFill>
              </a:rPr>
              <a:t>final void </a:t>
            </a:r>
            <a:r>
              <a:rPr lang="en-US" sz="2600" dirty="0" err="1">
                <a:solidFill>
                  <a:srgbClr val="FF0000"/>
                </a:solidFill>
              </a:rPr>
              <a:t>setPriority</a:t>
            </a:r>
            <a:r>
              <a:rPr lang="en-US" sz="2600" dirty="0">
                <a:solidFill>
                  <a:srgbClr val="FF0000"/>
                </a:solidFill>
              </a:rPr>
              <a:t>(</a:t>
            </a:r>
            <a:r>
              <a:rPr lang="en-US" sz="2600" dirty="0" err="1">
                <a:solidFill>
                  <a:srgbClr val="FF0000"/>
                </a:solidFill>
              </a:rPr>
              <a:t>int</a:t>
            </a:r>
            <a:r>
              <a:rPr lang="en-US" sz="2600" dirty="0">
                <a:solidFill>
                  <a:srgbClr val="FF0000"/>
                </a:solidFill>
              </a:rPr>
              <a:t> </a:t>
            </a:r>
            <a:r>
              <a:rPr lang="en-US" sz="2600" i="1" dirty="0">
                <a:solidFill>
                  <a:srgbClr val="FF0000"/>
                </a:solidFill>
              </a:rPr>
              <a:t>level)</a:t>
            </a:r>
          </a:p>
          <a:p>
            <a:r>
              <a:rPr lang="en-US" sz="2600" dirty="0"/>
              <a:t>Here, </a:t>
            </a:r>
            <a:r>
              <a:rPr lang="en-US" sz="2600" i="1" dirty="0"/>
              <a:t>level specifies the new priority setting for the calling thread. The value of level </a:t>
            </a:r>
            <a:r>
              <a:rPr lang="en-US" sz="2600" dirty="0"/>
              <a:t>must be within the range MIN_PRIORITY and MAX_PRIORITY. Currently, these values are 1 and 10, respectively. </a:t>
            </a:r>
          </a:p>
          <a:p>
            <a:endParaRPr lang="en-US" sz="2600" dirty="0"/>
          </a:p>
          <a:p>
            <a:r>
              <a:rPr lang="en-US" sz="2600" dirty="0"/>
              <a:t>To return a thread to default priority, specify NORM_PRIORITY, which is currently 5. </a:t>
            </a:r>
            <a:endParaRPr lang="en-US" sz="2600" dirty="0">
              <a:solidFill>
                <a:srgbClr val="FF0000"/>
              </a:solidFill>
            </a:endParaRPr>
          </a:p>
        </p:txBody>
      </p:sp>
      <p:sp>
        <p:nvSpPr>
          <p:cNvPr id="4" name="Slide Number Placeholder 3"/>
          <p:cNvSpPr>
            <a:spLocks noGrp="1"/>
          </p:cNvSpPr>
          <p:nvPr>
            <p:ph type="sldNum" sz="quarter" idx="12"/>
          </p:nvPr>
        </p:nvSpPr>
        <p:spPr/>
        <p:txBody>
          <a:bodyPr/>
          <a:lstStyle/>
          <a:p>
            <a:fld id="{8744815D-2064-46FB-B095-923F8C001B56}" type="slidenum">
              <a:rPr lang="en-US" smtClean="0"/>
              <a:pPr/>
              <a:t>15</a:t>
            </a:fld>
            <a:endParaRPr lang="en-US"/>
          </a:p>
        </p:txBody>
      </p:sp>
    </p:spTree>
    <p:extLst>
      <p:ext uri="{BB962C8B-B14F-4D97-AF65-F5344CB8AC3E}">
        <p14:creationId xmlns:p14="http://schemas.microsoft.com/office/powerpoint/2010/main" val="103883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819400"/>
          </a:xfrm>
        </p:spPr>
        <p:txBody>
          <a:bodyPr>
            <a:normAutofit/>
          </a:bodyPr>
          <a:lstStyle/>
          <a:p>
            <a:r>
              <a:rPr lang="en-US" sz="2600" dirty="0"/>
              <a:t>You can obtain the current priority setting by calling the </a:t>
            </a:r>
            <a:r>
              <a:rPr lang="en-US" sz="2600" dirty="0" err="1"/>
              <a:t>getPriority</a:t>
            </a:r>
            <a:r>
              <a:rPr lang="en-US" sz="2600" dirty="0"/>
              <a:t>( ) method of Thread, shown here:</a:t>
            </a:r>
          </a:p>
          <a:p>
            <a:pPr>
              <a:buNone/>
            </a:pPr>
            <a:r>
              <a:rPr lang="en-US" sz="2600" dirty="0"/>
              <a:t>			</a:t>
            </a:r>
            <a:r>
              <a:rPr lang="en-US" sz="2600" dirty="0">
                <a:solidFill>
                  <a:srgbClr val="FF0000"/>
                </a:solidFill>
              </a:rPr>
              <a:t>final </a:t>
            </a:r>
            <a:r>
              <a:rPr lang="en-US" sz="2600" dirty="0" err="1">
                <a:solidFill>
                  <a:srgbClr val="FF0000"/>
                </a:solidFill>
              </a:rPr>
              <a:t>int</a:t>
            </a:r>
            <a:r>
              <a:rPr lang="en-US" sz="2600" dirty="0">
                <a:solidFill>
                  <a:srgbClr val="FF0000"/>
                </a:solidFill>
              </a:rPr>
              <a:t> </a:t>
            </a:r>
            <a:r>
              <a:rPr lang="en-US" sz="2600" dirty="0" err="1">
                <a:solidFill>
                  <a:srgbClr val="FF0000"/>
                </a:solidFill>
              </a:rPr>
              <a:t>getPriority</a:t>
            </a:r>
            <a:r>
              <a:rPr lang="en-US" sz="2600" dirty="0">
                <a:solidFill>
                  <a:srgbClr val="FF0000"/>
                </a:solidFill>
              </a:rPr>
              <a:t>( )</a:t>
            </a:r>
          </a:p>
          <a:p>
            <a:r>
              <a:rPr lang="en-US" sz="2800" dirty="0" err="1"/>
              <a:t>getPriority</a:t>
            </a:r>
            <a:r>
              <a:rPr lang="en-US" sz="2800" dirty="0"/>
              <a:t>() method is used to get the priority of the thread.</a:t>
            </a:r>
            <a:endParaRPr lang="en-US" sz="2600" dirty="0">
              <a:solidFill>
                <a:srgbClr val="FF0000"/>
              </a:solidFill>
            </a:endParaRPr>
          </a:p>
        </p:txBody>
      </p:sp>
      <p:sp>
        <p:nvSpPr>
          <p:cNvPr id="4" name="Slide Number Placeholder 3"/>
          <p:cNvSpPr>
            <a:spLocks noGrp="1"/>
          </p:cNvSpPr>
          <p:nvPr>
            <p:ph type="sldNum" sz="quarter" idx="12"/>
          </p:nvPr>
        </p:nvSpPr>
        <p:spPr/>
        <p:txBody>
          <a:bodyPr/>
          <a:lstStyle/>
          <a:p>
            <a:fld id="{8744815D-2064-46FB-B095-923F8C001B56}" type="slidenum">
              <a:rPr lang="en-US" smtClean="0"/>
              <a:pPr/>
              <a:t>16</a:t>
            </a:fld>
            <a:endParaRPr lang="en-US"/>
          </a:p>
        </p:txBody>
      </p:sp>
    </p:spTree>
    <p:extLst>
      <p:ext uri="{BB962C8B-B14F-4D97-AF65-F5344CB8AC3E}">
        <p14:creationId xmlns:p14="http://schemas.microsoft.com/office/powerpoint/2010/main" val="172497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00B050"/>
                </a:solidFill>
              </a:rPr>
              <a:t>Example 1 : Default Thread Priority</a:t>
            </a:r>
          </a:p>
        </p:txBody>
      </p:sp>
      <p:pic>
        <p:nvPicPr>
          <p:cNvPr id="2050" name="Picture 2"/>
          <p:cNvPicPr>
            <a:picLocks noChangeAspect="1" noChangeArrowheads="1"/>
          </p:cNvPicPr>
          <p:nvPr/>
        </p:nvPicPr>
        <p:blipFill>
          <a:blip r:embed="rId2"/>
          <a:srcRect/>
          <a:stretch>
            <a:fillRect/>
          </a:stretch>
        </p:blipFill>
        <p:spPr bwMode="auto">
          <a:xfrm>
            <a:off x="457200" y="914400"/>
            <a:ext cx="7086599" cy="5064167"/>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17</a:t>
            </a:fld>
            <a:endParaRPr lang="en-US"/>
          </a:p>
        </p:txBody>
      </p:sp>
    </p:spTree>
    <p:extLst>
      <p:ext uri="{BB962C8B-B14F-4D97-AF65-F5344CB8AC3E}">
        <p14:creationId xmlns:p14="http://schemas.microsoft.com/office/powerpoint/2010/main" val="240463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988" y="990600"/>
            <a:ext cx="8229600" cy="4525963"/>
          </a:xfrm>
        </p:spPr>
        <p:txBody>
          <a:bodyPr>
            <a:normAutofit fontScale="92500" lnSpcReduction="10000"/>
          </a:bodyPr>
          <a:lstStyle/>
          <a:p>
            <a:r>
              <a:rPr lang="en-US" dirty="0"/>
              <a:t>Output of previous program:</a:t>
            </a:r>
          </a:p>
          <a:p>
            <a:pPr>
              <a:buNone/>
            </a:pPr>
            <a:r>
              <a:rPr lang="en-US" dirty="0"/>
              <a:t>			5</a:t>
            </a:r>
          </a:p>
          <a:p>
            <a:pPr>
              <a:buNone/>
            </a:pPr>
            <a:r>
              <a:rPr lang="en-US" dirty="0"/>
              <a:t>			5</a:t>
            </a:r>
          </a:p>
          <a:p>
            <a:r>
              <a:rPr lang="en-US" dirty="0"/>
              <a:t>Default priority of the thread is 5.</a:t>
            </a:r>
          </a:p>
          <a:p>
            <a:r>
              <a:rPr lang="en-US" dirty="0"/>
              <a:t>Each thread has normal priority at the time of creation. We can change or modify the thread priority in the following example 2.</a:t>
            </a:r>
          </a:p>
          <a:p>
            <a:pPr>
              <a:buNone/>
            </a:pPr>
            <a:endParaRPr lang="en-US" dirty="0"/>
          </a:p>
          <a:p>
            <a:pPr>
              <a:buNone/>
            </a:pPr>
            <a:r>
              <a:rPr lang="en-US" dirty="0"/>
              <a:t>	</a:t>
            </a:r>
          </a:p>
        </p:txBody>
      </p:sp>
      <p:sp>
        <p:nvSpPr>
          <p:cNvPr id="4" name="Slide Number Placeholder 3"/>
          <p:cNvSpPr>
            <a:spLocks noGrp="1"/>
          </p:cNvSpPr>
          <p:nvPr>
            <p:ph type="sldNum" sz="quarter" idx="12"/>
          </p:nvPr>
        </p:nvSpPr>
        <p:spPr/>
        <p:txBody>
          <a:bodyPr/>
          <a:lstStyle/>
          <a:p>
            <a:fld id="{8744815D-2064-46FB-B095-923F8C001B56}" type="slidenum">
              <a:rPr lang="en-US" smtClean="0"/>
              <a:pPr/>
              <a:t>18</a:t>
            </a:fld>
            <a:endParaRPr lang="en-US"/>
          </a:p>
        </p:txBody>
      </p:sp>
    </p:spTree>
    <p:extLst>
      <p:ext uri="{BB962C8B-B14F-4D97-AF65-F5344CB8AC3E}">
        <p14:creationId xmlns:p14="http://schemas.microsoft.com/office/powerpoint/2010/main" val="302511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rmAutofit fontScale="90000"/>
          </a:bodyPr>
          <a:lstStyle/>
          <a:p>
            <a:r>
              <a:rPr lang="en-US" dirty="0">
                <a:solidFill>
                  <a:srgbClr val="00B050"/>
                </a:solidFill>
              </a:rPr>
              <a:t>Example 2 : Setting Priority</a:t>
            </a:r>
          </a:p>
        </p:txBody>
      </p:sp>
      <p:pic>
        <p:nvPicPr>
          <p:cNvPr id="3074" name="Picture 2"/>
          <p:cNvPicPr>
            <a:picLocks noChangeAspect="1" noChangeArrowheads="1"/>
          </p:cNvPicPr>
          <p:nvPr/>
        </p:nvPicPr>
        <p:blipFill>
          <a:blip r:embed="rId2"/>
          <a:srcRect/>
          <a:stretch>
            <a:fillRect/>
          </a:stretch>
        </p:blipFill>
        <p:spPr bwMode="auto">
          <a:xfrm>
            <a:off x="533400" y="457200"/>
            <a:ext cx="6248400" cy="23642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3400" y="2819400"/>
            <a:ext cx="6248400" cy="3886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744815D-2064-46FB-B095-923F8C001B56}" type="slidenum">
              <a:rPr lang="en-US" smtClean="0"/>
              <a:pPr/>
              <a:t>19</a:t>
            </a:fld>
            <a:endParaRPr lang="en-US"/>
          </a:p>
        </p:txBody>
      </p:sp>
    </p:spTree>
    <p:extLst>
      <p:ext uri="{BB962C8B-B14F-4D97-AF65-F5344CB8AC3E}">
        <p14:creationId xmlns:p14="http://schemas.microsoft.com/office/powerpoint/2010/main" val="90940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143000"/>
          </a:xfrm>
        </p:spPr>
        <p:txBody>
          <a:bodyPr/>
          <a:lstStyle/>
          <a:p>
            <a:r>
              <a:rPr lang="en-US" b="1" dirty="0">
                <a:solidFill>
                  <a:srgbClr val="00B050"/>
                </a:solidFill>
              </a:rPr>
              <a:t>Multithreaded Programming-2</a:t>
            </a:r>
            <a:endParaRPr lang="en-US" dirty="0">
              <a:solidFill>
                <a:srgbClr val="00B050"/>
              </a:solidFill>
            </a:endParaRPr>
          </a:p>
        </p:txBody>
      </p:sp>
      <p:sp>
        <p:nvSpPr>
          <p:cNvPr id="4" name="Slide Number Placeholder 3"/>
          <p:cNvSpPr>
            <a:spLocks noGrp="1"/>
          </p:cNvSpPr>
          <p:nvPr>
            <p:ph type="sldNum" sz="quarter" idx="12"/>
          </p:nvPr>
        </p:nvSpPr>
        <p:spPr/>
        <p:txBody>
          <a:bodyPr/>
          <a:lstStyle/>
          <a:p>
            <a:fld id="{76ABA56A-EB38-4E9B-A5DB-8B5B229C0817}"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Output of previous program:</a:t>
            </a:r>
          </a:p>
          <a:p>
            <a:pPr>
              <a:buNone/>
            </a:pPr>
            <a:r>
              <a:rPr lang="en-US" dirty="0"/>
              <a:t>	Thread-0 has priority 1 </a:t>
            </a:r>
          </a:p>
          <a:p>
            <a:pPr>
              <a:buNone/>
            </a:pPr>
            <a:r>
              <a:rPr lang="en-US" dirty="0"/>
              <a:t>	Thread-2 has priority 5 </a:t>
            </a:r>
          </a:p>
          <a:p>
            <a:pPr>
              <a:buNone/>
            </a:pPr>
            <a:r>
              <a:rPr lang="en-US" dirty="0"/>
              <a:t>	Thread-1 has priority 10</a:t>
            </a:r>
          </a:p>
        </p:txBody>
      </p:sp>
      <p:sp>
        <p:nvSpPr>
          <p:cNvPr id="4" name="Slide Number Placeholder 3"/>
          <p:cNvSpPr>
            <a:spLocks noGrp="1"/>
          </p:cNvSpPr>
          <p:nvPr>
            <p:ph type="sldNum" sz="quarter" idx="12"/>
          </p:nvPr>
        </p:nvSpPr>
        <p:spPr/>
        <p:txBody>
          <a:bodyPr/>
          <a:lstStyle/>
          <a:p>
            <a:fld id="{8744815D-2064-46FB-B095-923F8C001B56}" type="slidenum">
              <a:rPr lang="en-US" smtClean="0"/>
              <a:pPr/>
              <a:t>20</a:t>
            </a:fld>
            <a:endParaRPr lang="en-US"/>
          </a:p>
        </p:txBody>
      </p:sp>
    </p:spTree>
    <p:extLst>
      <p:ext uri="{BB962C8B-B14F-4D97-AF65-F5344CB8AC3E}">
        <p14:creationId xmlns:p14="http://schemas.microsoft.com/office/powerpoint/2010/main" val="2093319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0" y="145068"/>
            <a:ext cx="7523084" cy="648433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744815D-2064-46FB-B095-923F8C001B56}" type="slidenum">
              <a:rPr lang="en-US" smtClean="0"/>
              <a:pPr/>
              <a:t>21</a:t>
            </a:fld>
            <a:endParaRPr lang="en-US"/>
          </a:p>
        </p:txBody>
      </p:sp>
    </p:spTree>
    <p:extLst>
      <p:ext uri="{BB962C8B-B14F-4D97-AF65-F5344CB8AC3E}">
        <p14:creationId xmlns:p14="http://schemas.microsoft.com/office/powerpoint/2010/main" val="227208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4525963"/>
          </a:xfrm>
        </p:spPr>
        <p:txBody>
          <a:bodyPr/>
          <a:lstStyle/>
          <a:p>
            <a:r>
              <a:rPr lang="en-US" dirty="0"/>
              <a:t>Output of previous program:</a:t>
            </a:r>
          </a:p>
          <a:p>
            <a:pPr>
              <a:buNone/>
            </a:pPr>
            <a:r>
              <a:rPr lang="en-US" dirty="0"/>
              <a:t>	thread = Thread[Admin Thread,1,main] Thread priority = 1</a:t>
            </a:r>
          </a:p>
        </p:txBody>
      </p:sp>
      <p:sp>
        <p:nvSpPr>
          <p:cNvPr id="4" name="Slide Number Placeholder 3"/>
          <p:cNvSpPr>
            <a:spLocks noGrp="1"/>
          </p:cNvSpPr>
          <p:nvPr>
            <p:ph type="sldNum" sz="quarter" idx="12"/>
          </p:nvPr>
        </p:nvSpPr>
        <p:spPr/>
        <p:txBody>
          <a:bodyPr/>
          <a:lstStyle/>
          <a:p>
            <a:fld id="{8744815D-2064-46FB-B095-923F8C001B56}" type="slidenum">
              <a:rPr lang="en-US" smtClean="0"/>
              <a:pPr/>
              <a:t>22</a:t>
            </a:fld>
            <a:endParaRPr lang="en-US"/>
          </a:p>
        </p:txBody>
      </p:sp>
    </p:spTree>
    <p:extLst>
      <p:ext uri="{BB962C8B-B14F-4D97-AF65-F5344CB8AC3E}">
        <p14:creationId xmlns:p14="http://schemas.microsoft.com/office/powerpoint/2010/main" val="27109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solidFill>
                  <a:srgbClr val="00B050"/>
                </a:solidFill>
              </a:rPr>
              <a:t>Thank you</a:t>
            </a:r>
          </a:p>
        </p:txBody>
      </p:sp>
      <p:sp>
        <p:nvSpPr>
          <p:cNvPr id="4" name="Slide Number Placeholder 3"/>
          <p:cNvSpPr>
            <a:spLocks noGrp="1"/>
          </p:cNvSpPr>
          <p:nvPr>
            <p:ph type="sldNum" sz="quarter" idx="12"/>
          </p:nvPr>
        </p:nvSpPr>
        <p:spPr/>
        <p:txBody>
          <a:bodyPr/>
          <a:lstStyle/>
          <a:p>
            <a:fld id="{76ABA56A-EB38-4E9B-A5DB-8B5B229C0817}"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Thread Scheduler in Java</a:t>
            </a:r>
          </a:p>
        </p:txBody>
      </p:sp>
      <p:sp>
        <p:nvSpPr>
          <p:cNvPr id="3" name="Content Placeholder 2"/>
          <p:cNvSpPr>
            <a:spLocks noGrp="1"/>
          </p:cNvSpPr>
          <p:nvPr>
            <p:ph idx="1"/>
          </p:nvPr>
        </p:nvSpPr>
        <p:spPr/>
        <p:txBody>
          <a:bodyPr>
            <a:normAutofit/>
          </a:bodyPr>
          <a:lstStyle/>
          <a:p>
            <a:r>
              <a:rPr lang="en-US" sz="2600" dirty="0"/>
              <a:t>Thread scheduler in java is the part of the JVM that decides which thread should run.</a:t>
            </a:r>
          </a:p>
          <a:p>
            <a:r>
              <a:rPr lang="en-US" sz="2600" dirty="0"/>
              <a:t>There is no guarantee that which </a:t>
            </a:r>
            <a:r>
              <a:rPr lang="en-US" sz="2600" dirty="0" err="1"/>
              <a:t>runnable</a:t>
            </a:r>
            <a:r>
              <a:rPr lang="en-US" sz="2600" dirty="0"/>
              <a:t> thread will be chosen to run by the thread scheduler.</a:t>
            </a:r>
          </a:p>
          <a:p>
            <a:r>
              <a:rPr lang="en-US" sz="2600" dirty="0"/>
              <a:t>Only one thread at a time can run in a single process.</a:t>
            </a:r>
          </a:p>
          <a:p>
            <a:r>
              <a:rPr lang="en-US" sz="2600" dirty="0"/>
              <a:t>The thread scheduler mainly uses preemptive or time slicing scheduling to schedule the threads.</a:t>
            </a:r>
          </a:p>
          <a:p>
            <a:pPr algn="just"/>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Sleep method in java</a:t>
            </a:r>
          </a:p>
        </p:txBody>
      </p:sp>
      <p:sp>
        <p:nvSpPr>
          <p:cNvPr id="3" name="Content Placeholder 2"/>
          <p:cNvSpPr>
            <a:spLocks noGrp="1"/>
          </p:cNvSpPr>
          <p:nvPr>
            <p:ph idx="1"/>
          </p:nvPr>
        </p:nvSpPr>
        <p:spPr/>
        <p:txBody>
          <a:bodyPr>
            <a:normAutofit/>
          </a:bodyPr>
          <a:lstStyle/>
          <a:p>
            <a:r>
              <a:rPr lang="en-US" sz="2600" dirty="0"/>
              <a:t>The sleep() method of Thread class is used to sleep a thread for the specified amount of time.</a:t>
            </a:r>
          </a:p>
          <a:p>
            <a:r>
              <a:rPr lang="en-US" sz="2600" dirty="0"/>
              <a:t>Syntax of sleep() method in java</a:t>
            </a:r>
          </a:p>
          <a:p>
            <a:pPr lvl="1"/>
            <a:r>
              <a:rPr lang="en-US" sz="2600" dirty="0"/>
              <a:t>The Thread class provides a method for sleeping a thread:</a:t>
            </a:r>
          </a:p>
          <a:p>
            <a:pPr lvl="1"/>
            <a:r>
              <a:rPr lang="en-US" sz="2600" dirty="0"/>
              <a:t>public static void sleep(long </a:t>
            </a:r>
            <a:r>
              <a:rPr lang="en-US" sz="2600" dirty="0" err="1"/>
              <a:t>miliseconds</a:t>
            </a:r>
            <a:r>
              <a:rPr lang="en-US" sz="2600" dirty="0"/>
              <a:t>)throws </a:t>
            </a:r>
            <a:r>
              <a:rPr lang="en-US" sz="2600" dirty="0" err="1"/>
              <a:t>InterruptedException</a:t>
            </a:r>
            <a:endParaRPr lang="en-US" sz="2600" dirty="0"/>
          </a:p>
          <a:p>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Example of sleep method in java</a:t>
            </a:r>
          </a:p>
        </p:txBody>
      </p:sp>
      <p:sp>
        <p:nvSpPr>
          <p:cNvPr id="4" name="Slide Number Placeholder 3"/>
          <p:cNvSpPr>
            <a:spLocks noGrp="1"/>
          </p:cNvSpPr>
          <p:nvPr>
            <p:ph type="sldNum" sz="quarter" idx="12"/>
          </p:nvPr>
        </p:nvSpPr>
        <p:spPr/>
        <p:txBody>
          <a:bodyPr/>
          <a:lstStyle/>
          <a:p>
            <a:fld id="{76ABA56A-EB38-4E9B-A5DB-8B5B229C0817}" type="slidenum">
              <a:rPr lang="en-US" smtClean="0"/>
              <a:pPr/>
              <a:t>5</a:t>
            </a:fld>
            <a:endParaRPr lang="en-US"/>
          </a:p>
        </p:txBody>
      </p:sp>
      <p:sp>
        <p:nvSpPr>
          <p:cNvPr id="5" name="Rectangle 4"/>
          <p:cNvSpPr/>
          <p:nvPr/>
        </p:nvSpPr>
        <p:spPr>
          <a:xfrm>
            <a:off x="152400" y="1460986"/>
            <a:ext cx="8839200" cy="4939814"/>
          </a:xfrm>
          <a:prstGeom prst="rect">
            <a:avLst/>
          </a:prstGeom>
          <a:ln>
            <a:solidFill>
              <a:schemeClr val="accent1"/>
            </a:solidFill>
          </a:ln>
        </p:spPr>
        <p:txBody>
          <a:bodyPr wrap="square">
            <a:spAutoFit/>
          </a:bodyPr>
          <a:lstStyle/>
          <a:p>
            <a:r>
              <a:rPr lang="en-US" sz="2100" dirty="0"/>
              <a:t>class TestSleepMethod1 extends Thread{  </a:t>
            </a:r>
          </a:p>
          <a:p>
            <a:r>
              <a:rPr lang="en-US" sz="2100" dirty="0"/>
              <a:t> public void run(){  </a:t>
            </a:r>
          </a:p>
          <a:p>
            <a:r>
              <a:rPr lang="en-US" sz="2100" dirty="0"/>
              <a:t>  for(</a:t>
            </a:r>
            <a:r>
              <a:rPr lang="en-US" sz="2100" dirty="0" err="1"/>
              <a:t>int</a:t>
            </a:r>
            <a:r>
              <a:rPr lang="en-US" sz="2100" dirty="0"/>
              <a:t> </a:t>
            </a:r>
            <a:r>
              <a:rPr lang="en-US" sz="2100" dirty="0" err="1"/>
              <a:t>i</a:t>
            </a:r>
            <a:r>
              <a:rPr lang="en-US" sz="2100" dirty="0"/>
              <a:t>=1;i&lt;5;i++){  </a:t>
            </a:r>
          </a:p>
          <a:p>
            <a:r>
              <a:rPr lang="en-US" sz="2100" dirty="0"/>
              <a:t>    try{</a:t>
            </a:r>
            <a:r>
              <a:rPr lang="en-US" sz="2100" dirty="0" err="1"/>
              <a:t>Thread.sleep</a:t>
            </a:r>
            <a:r>
              <a:rPr lang="en-US" sz="2100" dirty="0"/>
              <a:t>(500);}catch(</a:t>
            </a:r>
            <a:r>
              <a:rPr lang="en-US" sz="2100" dirty="0" err="1"/>
              <a:t>InterruptedException</a:t>
            </a:r>
            <a:r>
              <a:rPr lang="en-US" sz="2100" dirty="0"/>
              <a:t> e){</a:t>
            </a:r>
            <a:r>
              <a:rPr lang="en-US" sz="2100" dirty="0" err="1"/>
              <a:t>System.out.println</a:t>
            </a:r>
            <a:r>
              <a:rPr lang="en-US" sz="2100" dirty="0"/>
              <a:t>(e);} </a:t>
            </a:r>
          </a:p>
          <a:p>
            <a:r>
              <a:rPr lang="en-US" sz="2100" dirty="0"/>
              <a:t>    </a:t>
            </a:r>
            <a:r>
              <a:rPr lang="en-US" sz="2100" dirty="0" err="1"/>
              <a:t>System.out.println</a:t>
            </a:r>
            <a:r>
              <a:rPr lang="en-US" sz="2100" dirty="0"/>
              <a:t>(</a:t>
            </a:r>
            <a:r>
              <a:rPr lang="en-US" sz="2100" dirty="0" err="1"/>
              <a:t>i</a:t>
            </a:r>
            <a:r>
              <a:rPr lang="en-US" sz="2100" dirty="0"/>
              <a:t>);  </a:t>
            </a:r>
          </a:p>
          <a:p>
            <a:r>
              <a:rPr lang="en-US" sz="2100" dirty="0"/>
              <a:t>  }  </a:t>
            </a:r>
          </a:p>
          <a:p>
            <a:r>
              <a:rPr lang="en-US" sz="2100" dirty="0"/>
              <a:t> }  </a:t>
            </a:r>
          </a:p>
          <a:p>
            <a:r>
              <a:rPr lang="en-US" sz="2100" dirty="0"/>
              <a:t> public static void main(String </a:t>
            </a:r>
            <a:r>
              <a:rPr lang="en-US" sz="2100" dirty="0" err="1"/>
              <a:t>args</a:t>
            </a:r>
            <a:r>
              <a:rPr lang="en-US" sz="2100" dirty="0"/>
              <a:t>[]){  </a:t>
            </a:r>
          </a:p>
          <a:p>
            <a:r>
              <a:rPr lang="en-US" sz="2100" dirty="0"/>
              <a:t>  TestSleepMethod1 t1=new TestSleepMethod1();  </a:t>
            </a:r>
          </a:p>
          <a:p>
            <a:r>
              <a:rPr lang="en-US" sz="2100" dirty="0"/>
              <a:t>  TestSleepMethod1 t2=new TestSleepMethod1();  </a:t>
            </a:r>
          </a:p>
          <a:p>
            <a:r>
              <a:rPr lang="en-US" sz="2100" dirty="0"/>
              <a:t>   </a:t>
            </a:r>
          </a:p>
          <a:p>
            <a:r>
              <a:rPr lang="en-US" sz="2100" dirty="0"/>
              <a:t>  t1.start();  </a:t>
            </a:r>
          </a:p>
          <a:p>
            <a:r>
              <a:rPr lang="en-US" sz="2100" dirty="0"/>
              <a:t>  t2.start();  </a:t>
            </a:r>
          </a:p>
          <a:p>
            <a:r>
              <a:rPr lang="en-US" sz="2100" dirty="0"/>
              <a:t> }  </a:t>
            </a:r>
          </a:p>
          <a:p>
            <a:r>
              <a:rPr lang="en-US" sz="2100" dirty="0"/>
              <a:t>}  </a:t>
            </a:r>
          </a:p>
        </p:txBody>
      </p:sp>
      <p:sp>
        <p:nvSpPr>
          <p:cNvPr id="1025" name="Rectangle 1"/>
          <p:cNvSpPr>
            <a:spLocks noChangeArrowheads="1"/>
          </p:cNvSpPr>
          <p:nvPr/>
        </p:nvSpPr>
        <p:spPr bwMode="auto">
          <a:xfrm>
            <a:off x="6629400" y="2895600"/>
            <a:ext cx="1371600" cy="2608370"/>
          </a:xfrm>
          <a:prstGeom prst="rect">
            <a:avLst/>
          </a:prstGeom>
          <a:solidFill>
            <a:srgbClr val="FFFFFF"/>
          </a:solidFill>
          <a:ln w="9525">
            <a:solidFill>
              <a:schemeClr val="accent1"/>
            </a:solidFill>
            <a:miter lim="800000"/>
            <a:headEnd/>
            <a:tailEnd/>
          </a:ln>
          <a:effectLst/>
        </p:spPr>
        <p:txBody>
          <a:bodyPr vert="horz" wrap="square" lIns="88872" tIns="57132" rIns="91440" bIns="5713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1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1</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2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3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4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4</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
        <p:nvSpPr>
          <p:cNvPr id="7" name="Rectangle 6"/>
          <p:cNvSpPr/>
          <p:nvPr/>
        </p:nvSpPr>
        <p:spPr>
          <a:xfrm>
            <a:off x="1752600" y="4953000"/>
            <a:ext cx="4724400" cy="1323439"/>
          </a:xfrm>
          <a:prstGeom prst="rect">
            <a:avLst/>
          </a:prstGeom>
          <a:ln>
            <a:solidFill>
              <a:schemeClr val="accent1"/>
            </a:solidFill>
          </a:ln>
        </p:spPr>
        <p:txBody>
          <a:bodyPr wrap="square">
            <a:spAutoFit/>
          </a:bodyPr>
          <a:lstStyle/>
          <a:p>
            <a:pPr algn="just"/>
            <a:r>
              <a:rPr lang="en-US" sz="2000" dirty="0"/>
              <a:t>As you know well that at a time only one thread is executed. If you sleep a thread for the specified time, the thread scheduler picks up another thread and so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975"/>
            <a:ext cx="8229600" cy="1143000"/>
          </a:xfrm>
        </p:spPr>
        <p:txBody>
          <a:bodyPr>
            <a:normAutofit/>
          </a:bodyPr>
          <a:lstStyle/>
          <a:p>
            <a:r>
              <a:rPr lang="en-US" sz="3600" b="1" dirty="0">
                <a:solidFill>
                  <a:srgbClr val="00B050"/>
                </a:solidFill>
              </a:rPr>
              <a:t>Can we start a thread twice</a:t>
            </a:r>
          </a:p>
        </p:txBody>
      </p:sp>
      <p:sp>
        <p:nvSpPr>
          <p:cNvPr id="3" name="Content Placeholder 2"/>
          <p:cNvSpPr>
            <a:spLocks noGrp="1"/>
          </p:cNvSpPr>
          <p:nvPr>
            <p:ph idx="1"/>
          </p:nvPr>
        </p:nvSpPr>
        <p:spPr>
          <a:xfrm>
            <a:off x="304800" y="1371600"/>
            <a:ext cx="2971800" cy="4114800"/>
          </a:xfrm>
          <a:ln>
            <a:solidFill>
              <a:schemeClr val="accent1"/>
            </a:solidFill>
          </a:ln>
        </p:spPr>
        <p:txBody>
          <a:bodyPr>
            <a:normAutofit fontScale="92500"/>
          </a:bodyPr>
          <a:lstStyle/>
          <a:p>
            <a:r>
              <a:rPr lang="en-US" sz="2600" b="1" dirty="0"/>
              <a:t>No. </a:t>
            </a:r>
            <a:r>
              <a:rPr lang="en-US" sz="2600" dirty="0"/>
              <a:t>After starting a thread, it can never be started again. If you does so, an </a:t>
            </a:r>
            <a:r>
              <a:rPr lang="en-US" sz="2600" dirty="0" err="1"/>
              <a:t>IllegalThreadStateException</a:t>
            </a:r>
            <a:r>
              <a:rPr lang="en-US" sz="2600" dirty="0"/>
              <a:t> is thrown. In such case, thread will run once but for second time, it will throw exception.</a:t>
            </a:r>
          </a:p>
        </p:txBody>
      </p:sp>
      <p:sp>
        <p:nvSpPr>
          <p:cNvPr id="4" name="Slide Number Placeholder 3"/>
          <p:cNvSpPr>
            <a:spLocks noGrp="1"/>
          </p:cNvSpPr>
          <p:nvPr>
            <p:ph type="sldNum" sz="quarter" idx="12"/>
          </p:nvPr>
        </p:nvSpPr>
        <p:spPr/>
        <p:txBody>
          <a:bodyPr/>
          <a:lstStyle/>
          <a:p>
            <a:fld id="{76ABA56A-EB38-4E9B-A5DB-8B5B229C0817}" type="slidenum">
              <a:rPr lang="en-US" smtClean="0"/>
              <a:pPr/>
              <a:t>6</a:t>
            </a:fld>
            <a:endParaRPr lang="en-US"/>
          </a:p>
        </p:txBody>
      </p:sp>
      <p:sp>
        <p:nvSpPr>
          <p:cNvPr id="5" name="Rectangle 4"/>
          <p:cNvSpPr/>
          <p:nvPr/>
        </p:nvSpPr>
        <p:spPr>
          <a:xfrm>
            <a:off x="3391678" y="1365266"/>
            <a:ext cx="5410200" cy="3647152"/>
          </a:xfrm>
          <a:prstGeom prst="rect">
            <a:avLst/>
          </a:prstGeom>
          <a:ln>
            <a:solidFill>
              <a:schemeClr val="accent1"/>
            </a:solidFill>
          </a:ln>
        </p:spPr>
        <p:txBody>
          <a:bodyPr wrap="square">
            <a:spAutoFit/>
          </a:bodyPr>
          <a:lstStyle/>
          <a:p>
            <a:r>
              <a:rPr lang="en-US" sz="2100" dirty="0"/>
              <a:t>public class TestThreadTwice1 extends Thread{  </a:t>
            </a:r>
          </a:p>
          <a:p>
            <a:r>
              <a:rPr lang="en-US" sz="2100" dirty="0"/>
              <a:t> public void run(){  </a:t>
            </a:r>
          </a:p>
          <a:p>
            <a:r>
              <a:rPr lang="en-US" sz="2100" dirty="0"/>
              <a:t>   </a:t>
            </a:r>
            <a:r>
              <a:rPr lang="en-US" sz="2100" dirty="0" err="1"/>
              <a:t>System.out.println</a:t>
            </a:r>
            <a:r>
              <a:rPr lang="en-US" sz="2100" dirty="0"/>
              <a:t>("running...");  </a:t>
            </a:r>
          </a:p>
          <a:p>
            <a:r>
              <a:rPr lang="en-US" sz="2100" dirty="0"/>
              <a:t> }  </a:t>
            </a:r>
          </a:p>
          <a:p>
            <a:r>
              <a:rPr lang="en-US" sz="2100" dirty="0"/>
              <a:t> public static void main(String </a:t>
            </a:r>
            <a:r>
              <a:rPr lang="en-US" sz="2100" dirty="0" err="1"/>
              <a:t>args</a:t>
            </a:r>
            <a:r>
              <a:rPr lang="en-US" sz="2100" dirty="0"/>
              <a:t>[]){  </a:t>
            </a:r>
          </a:p>
          <a:p>
            <a:r>
              <a:rPr lang="en-US" sz="2100" dirty="0"/>
              <a:t>  TestThreadTwice1 t1=new TestThreadTwice1();  </a:t>
            </a:r>
          </a:p>
          <a:p>
            <a:r>
              <a:rPr lang="en-US" sz="2100" dirty="0"/>
              <a:t>  t1.start();  </a:t>
            </a:r>
          </a:p>
          <a:p>
            <a:r>
              <a:rPr lang="en-US" sz="2100" dirty="0"/>
              <a:t>  t1.start();  </a:t>
            </a:r>
          </a:p>
          <a:p>
            <a:r>
              <a:rPr lang="en-US" sz="2100" dirty="0"/>
              <a:t> }  </a:t>
            </a:r>
          </a:p>
          <a:p>
            <a:r>
              <a:rPr lang="en-US" sz="2100" dirty="0"/>
              <a:t>}  </a:t>
            </a:r>
          </a:p>
        </p:txBody>
      </p:sp>
      <p:sp>
        <p:nvSpPr>
          <p:cNvPr id="38913" name="Rectangle 1"/>
          <p:cNvSpPr>
            <a:spLocks noChangeArrowheads="1"/>
          </p:cNvSpPr>
          <p:nvPr/>
        </p:nvSpPr>
        <p:spPr bwMode="auto">
          <a:xfrm>
            <a:off x="1371600" y="5791200"/>
            <a:ext cx="7239000" cy="946377"/>
          </a:xfrm>
          <a:prstGeom prst="rect">
            <a:avLst/>
          </a:prstGeom>
          <a:solidFill>
            <a:srgbClr val="FFFFFF"/>
          </a:solidFill>
          <a:ln w="9525">
            <a:solidFill>
              <a:schemeClr val="accent1"/>
            </a:solidFill>
            <a:miter lim="800000"/>
            <a:headEnd/>
            <a:tailEnd/>
          </a:ln>
          <a:effectLst/>
        </p:spPr>
        <p:txBody>
          <a:bodyPr vert="horz" wrap="square" lIns="88872" tIns="57132" rIns="91440" bIns="5713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Output: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running</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cs typeface="Arial" pitchFamily="34" charset="0"/>
              </a:rPr>
              <a:t>Exception in thread "main" </a:t>
            </a:r>
            <a:r>
              <a:rPr kumimoji="0" lang="en-US" b="0" i="0" u="none" strike="noStrike" cap="none" normalizeH="0" baseline="0" dirty="0" err="1">
                <a:ln>
                  <a:noFill/>
                </a:ln>
                <a:solidFill>
                  <a:srgbClr val="000000"/>
                </a:solidFill>
                <a:effectLst/>
                <a:latin typeface="Arial Unicode MS" pitchFamily="34" charset="-128"/>
                <a:cs typeface="Arial" pitchFamily="34" charset="0"/>
              </a:rPr>
              <a:t>java.lang.IllegalThreadStateException</a:t>
            </a:r>
            <a:r>
              <a:rPr kumimoji="0" lang="en-US" b="0" i="0" u="none" strike="noStrike" cap="none" normalizeH="0" baseline="0" dirty="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The start method makes sure the code runs in a new thread context. If you called run directly, then it would be like an ordinary method call and it would run in the context of the current thread instead of the new one. The start method contains the special code to trigger the new thread; run obviously doesn't have that ability because you didn't include it when you wrote the run method.</a:t>
            </a:r>
          </a:p>
        </p:txBody>
      </p:sp>
      <p:sp>
        <p:nvSpPr>
          <p:cNvPr id="4" name="Slide Number Placeholder 3"/>
          <p:cNvSpPr>
            <a:spLocks noGrp="1"/>
          </p:cNvSpPr>
          <p:nvPr>
            <p:ph type="sldNum" sz="quarter" idx="12"/>
          </p:nvPr>
        </p:nvSpPr>
        <p:spPr/>
        <p:txBody>
          <a:bodyPr/>
          <a:lstStyle/>
          <a:p>
            <a:fld id="{76ABA56A-EB38-4E9B-A5DB-8B5B229C0817}" type="slidenum">
              <a:rPr lang="en-US" smtClean="0"/>
              <a:pPr/>
              <a:t>7</a:t>
            </a:fld>
            <a:endParaRPr lang="en-US"/>
          </a:p>
        </p:txBody>
      </p:sp>
      <p:sp>
        <p:nvSpPr>
          <p:cNvPr id="5" name="Title 1"/>
          <p:cNvSpPr>
            <a:spLocks noGrp="1"/>
          </p:cNvSpPr>
          <p:nvPr>
            <p:ph type="title"/>
          </p:nvPr>
        </p:nvSpPr>
        <p:spPr>
          <a:xfrm>
            <a:off x="457200" y="274638"/>
            <a:ext cx="8229600" cy="1143000"/>
          </a:xfrm>
        </p:spPr>
        <p:txBody>
          <a:bodyPr>
            <a:noAutofit/>
          </a:bodyPr>
          <a:lstStyle/>
          <a:p>
            <a:r>
              <a:rPr lang="en-US" sz="3600" b="1" dirty="0">
                <a:solidFill>
                  <a:srgbClr val="00B050"/>
                </a:solidFill>
              </a:rPr>
              <a:t>What if we call run() method directly instead start()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solidFill>
                  <a:srgbClr val="00B050"/>
                </a:solidFill>
              </a:rPr>
              <a:t>Problem if you direct call run() method</a:t>
            </a:r>
            <a:endParaRPr lang="en-US" sz="3600" dirty="0">
              <a:solidFill>
                <a:srgbClr val="00B050"/>
              </a:solidFill>
            </a:endParaRPr>
          </a:p>
        </p:txBody>
      </p:sp>
      <p:sp>
        <p:nvSpPr>
          <p:cNvPr id="4" name="Slide Number Placeholder 3"/>
          <p:cNvSpPr>
            <a:spLocks noGrp="1"/>
          </p:cNvSpPr>
          <p:nvPr>
            <p:ph type="sldNum" sz="quarter" idx="12"/>
          </p:nvPr>
        </p:nvSpPr>
        <p:spPr/>
        <p:txBody>
          <a:bodyPr/>
          <a:lstStyle/>
          <a:p>
            <a:fld id="{76ABA56A-EB38-4E9B-A5DB-8B5B229C0817}" type="slidenum">
              <a:rPr lang="en-US" smtClean="0"/>
              <a:pPr/>
              <a:t>8</a:t>
            </a:fld>
            <a:endParaRPr lang="en-US"/>
          </a:p>
        </p:txBody>
      </p:sp>
      <p:sp>
        <p:nvSpPr>
          <p:cNvPr id="5" name="Rectangle 4"/>
          <p:cNvSpPr/>
          <p:nvPr/>
        </p:nvSpPr>
        <p:spPr>
          <a:xfrm>
            <a:off x="228600" y="916127"/>
            <a:ext cx="8610600" cy="4708981"/>
          </a:xfrm>
          <a:prstGeom prst="rect">
            <a:avLst/>
          </a:prstGeom>
          <a:ln>
            <a:solidFill>
              <a:schemeClr val="accent1"/>
            </a:solidFill>
          </a:ln>
        </p:spPr>
        <p:txBody>
          <a:bodyPr wrap="square">
            <a:spAutoFit/>
          </a:bodyPr>
          <a:lstStyle/>
          <a:p>
            <a:r>
              <a:rPr lang="en-US" sz="2000" dirty="0"/>
              <a:t>class TestCallRun2 extends Thread{  </a:t>
            </a:r>
          </a:p>
          <a:p>
            <a:r>
              <a:rPr lang="en-US" sz="2000" dirty="0"/>
              <a:t> public void run(){  </a:t>
            </a:r>
          </a:p>
          <a:p>
            <a:r>
              <a:rPr lang="en-US" sz="2000" dirty="0"/>
              <a:t>  for(int </a:t>
            </a:r>
            <a:r>
              <a:rPr lang="en-US" sz="2000" dirty="0" err="1"/>
              <a:t>i</a:t>
            </a:r>
            <a:r>
              <a:rPr lang="en-US" sz="2000" dirty="0"/>
              <a:t>=1;i&lt;=5;i++){  </a:t>
            </a:r>
          </a:p>
          <a:p>
            <a:r>
              <a:rPr lang="en-US" sz="2000" dirty="0"/>
              <a:t>    try{</a:t>
            </a:r>
            <a:r>
              <a:rPr lang="en-US" sz="2000" dirty="0" err="1"/>
              <a:t>Thread.sleep</a:t>
            </a:r>
            <a:r>
              <a:rPr lang="en-US" sz="2000" dirty="0"/>
              <a:t>(500);}catch(</a:t>
            </a:r>
            <a:r>
              <a:rPr lang="en-US" sz="2000" dirty="0" err="1"/>
              <a:t>InterruptedException</a:t>
            </a:r>
            <a:r>
              <a:rPr lang="en-US" sz="2000" dirty="0"/>
              <a:t> e){</a:t>
            </a:r>
            <a:r>
              <a:rPr lang="en-US" sz="2000" dirty="0" err="1"/>
              <a:t>System.out.println</a:t>
            </a:r>
            <a:r>
              <a:rPr lang="en-US" sz="2000" dirty="0"/>
              <a:t>(e);}  </a:t>
            </a:r>
          </a:p>
          <a:p>
            <a:r>
              <a:rPr lang="en-US" sz="2000" dirty="0"/>
              <a:t>    </a:t>
            </a:r>
            <a:r>
              <a:rPr lang="en-US" sz="2000" dirty="0" err="1"/>
              <a:t>System.out.println</a:t>
            </a:r>
            <a:r>
              <a:rPr lang="en-US" sz="2000" dirty="0"/>
              <a:t>(</a:t>
            </a:r>
            <a:r>
              <a:rPr lang="en-US" sz="2000" dirty="0" err="1"/>
              <a:t>i</a:t>
            </a:r>
            <a:r>
              <a:rPr lang="en-US" sz="2000" dirty="0"/>
              <a:t>);  </a:t>
            </a:r>
          </a:p>
          <a:p>
            <a:r>
              <a:rPr lang="en-US" sz="2000" dirty="0"/>
              <a:t>  }  </a:t>
            </a:r>
          </a:p>
          <a:p>
            <a:r>
              <a:rPr lang="en-US" sz="2000" dirty="0"/>
              <a:t> }  </a:t>
            </a:r>
          </a:p>
          <a:p>
            <a:r>
              <a:rPr lang="en-US" sz="2000" dirty="0"/>
              <a:t> public static void main(String </a:t>
            </a:r>
            <a:r>
              <a:rPr lang="en-US" sz="2000" dirty="0" err="1"/>
              <a:t>args</a:t>
            </a:r>
            <a:r>
              <a:rPr lang="en-US" sz="2000" dirty="0"/>
              <a:t>[]){  </a:t>
            </a:r>
          </a:p>
          <a:p>
            <a:r>
              <a:rPr lang="en-US" sz="2000" dirty="0"/>
              <a:t>  TestCallRun2 t1=new TestCallRun2();  </a:t>
            </a:r>
          </a:p>
          <a:p>
            <a:r>
              <a:rPr lang="en-US" sz="2000" dirty="0"/>
              <a:t>  TestCallRun2 t2=new TestCallRun2();  </a:t>
            </a:r>
          </a:p>
          <a:p>
            <a:r>
              <a:rPr lang="en-US" sz="2000" dirty="0"/>
              <a:t>   </a:t>
            </a:r>
          </a:p>
          <a:p>
            <a:r>
              <a:rPr lang="en-US" sz="2000" dirty="0"/>
              <a:t>  t1.run();  </a:t>
            </a:r>
          </a:p>
          <a:p>
            <a:r>
              <a:rPr lang="en-US" sz="2000" dirty="0"/>
              <a:t>  t2.run();  </a:t>
            </a:r>
          </a:p>
          <a:p>
            <a:r>
              <a:rPr lang="en-US" sz="2000" dirty="0"/>
              <a:t> }  </a:t>
            </a:r>
          </a:p>
          <a:p>
            <a:r>
              <a:rPr lang="en-US" sz="2000" dirty="0"/>
              <a:t>}  </a:t>
            </a:r>
          </a:p>
        </p:txBody>
      </p:sp>
      <p:pic>
        <p:nvPicPr>
          <p:cNvPr id="40962" name="Picture 2"/>
          <p:cNvPicPr>
            <a:picLocks noChangeAspect="1" noChangeArrowheads="1"/>
          </p:cNvPicPr>
          <p:nvPr/>
        </p:nvPicPr>
        <p:blipFill>
          <a:blip r:embed="rId2"/>
          <a:srcRect/>
          <a:stretch>
            <a:fillRect/>
          </a:stretch>
        </p:blipFill>
        <p:spPr bwMode="auto">
          <a:xfrm>
            <a:off x="5791200" y="2227008"/>
            <a:ext cx="990600" cy="3297072"/>
          </a:xfrm>
          <a:prstGeom prst="rect">
            <a:avLst/>
          </a:prstGeom>
          <a:noFill/>
          <a:ln w="9525">
            <a:noFill/>
            <a:miter lim="800000"/>
            <a:headEnd/>
            <a:tailEnd/>
          </a:ln>
          <a:effectLst/>
        </p:spPr>
      </p:pic>
      <p:sp>
        <p:nvSpPr>
          <p:cNvPr id="7" name="Rectangle 6"/>
          <p:cNvSpPr/>
          <p:nvPr/>
        </p:nvSpPr>
        <p:spPr>
          <a:xfrm>
            <a:off x="762000" y="5683044"/>
            <a:ext cx="7315200" cy="1107996"/>
          </a:xfrm>
          <a:prstGeom prst="rect">
            <a:avLst/>
          </a:prstGeom>
          <a:ln>
            <a:solidFill>
              <a:schemeClr val="accent1"/>
            </a:solidFill>
          </a:ln>
        </p:spPr>
        <p:txBody>
          <a:bodyPr wrap="square">
            <a:spAutoFit/>
          </a:bodyPr>
          <a:lstStyle/>
          <a:p>
            <a:pPr algn="just"/>
            <a:r>
              <a:rPr lang="en-US" sz="2200" dirty="0"/>
              <a:t>As you can see in the above program that there is no context-switching because here t1 and t2 will be treated as normal object not thread object.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B050"/>
                </a:solidFill>
              </a:rPr>
              <a:t>The join() method</a:t>
            </a:r>
          </a:p>
        </p:txBody>
      </p:sp>
      <p:sp>
        <p:nvSpPr>
          <p:cNvPr id="3" name="Content Placeholder 2"/>
          <p:cNvSpPr>
            <a:spLocks noGrp="1"/>
          </p:cNvSpPr>
          <p:nvPr>
            <p:ph idx="1"/>
          </p:nvPr>
        </p:nvSpPr>
        <p:spPr/>
        <p:txBody>
          <a:bodyPr>
            <a:normAutofit/>
          </a:bodyPr>
          <a:lstStyle/>
          <a:p>
            <a:r>
              <a:rPr lang="en-US" sz="2600" dirty="0"/>
              <a:t>The join() method waits for a thread to die. In other words, it causes the currently running threads to stop executing until the thread it joins with completes its task.</a:t>
            </a:r>
          </a:p>
          <a:p>
            <a:r>
              <a:rPr lang="en-US" sz="2600" b="1" dirty="0"/>
              <a:t>Syntax:</a:t>
            </a:r>
          </a:p>
          <a:p>
            <a:pPr lvl="1"/>
            <a:r>
              <a:rPr lang="en-US" sz="2600" dirty="0"/>
              <a:t>public void join()throws </a:t>
            </a:r>
            <a:r>
              <a:rPr lang="en-US" sz="2600" dirty="0" err="1"/>
              <a:t>InterruptedException</a:t>
            </a:r>
            <a:endParaRPr lang="en-US" sz="2600" dirty="0"/>
          </a:p>
          <a:p>
            <a:pPr lvl="1"/>
            <a:r>
              <a:rPr lang="en-US" sz="2600" dirty="0"/>
              <a:t>public void join(long milliseconds)throws </a:t>
            </a:r>
            <a:r>
              <a:rPr lang="en-US" sz="2600" dirty="0" err="1"/>
              <a:t>InterruptedException</a:t>
            </a:r>
            <a:endParaRPr lang="en-US" sz="2600" dirty="0"/>
          </a:p>
          <a:p>
            <a:pPr lvl="1">
              <a:buNone/>
            </a:pPr>
            <a:endParaRPr lang="en-US" sz="2600" b="1" dirty="0"/>
          </a:p>
          <a:p>
            <a:pPr lvl="1">
              <a:buNone/>
            </a:pPr>
            <a:r>
              <a:rPr lang="en-US" sz="2400" b="1" dirty="0"/>
              <a:t>Example of join(long </a:t>
            </a:r>
            <a:r>
              <a:rPr lang="en-US" sz="2400" b="1" dirty="0" err="1"/>
              <a:t>miliseconds</a:t>
            </a:r>
            <a:r>
              <a:rPr lang="en-US" sz="2400" b="1" dirty="0"/>
              <a:t>) method (Next slide)</a:t>
            </a:r>
            <a:br>
              <a:rPr lang="en-US" sz="2600" dirty="0"/>
            </a:br>
            <a:endParaRPr lang="en-US" sz="2600" dirty="0"/>
          </a:p>
        </p:txBody>
      </p:sp>
      <p:sp>
        <p:nvSpPr>
          <p:cNvPr id="4" name="Slide Number Placeholder 3"/>
          <p:cNvSpPr>
            <a:spLocks noGrp="1"/>
          </p:cNvSpPr>
          <p:nvPr>
            <p:ph type="sldNum" sz="quarter" idx="12"/>
          </p:nvPr>
        </p:nvSpPr>
        <p:spPr/>
        <p:txBody>
          <a:bodyPr/>
          <a:lstStyle/>
          <a:p>
            <a:fld id="{76ABA56A-EB38-4E9B-A5DB-8B5B229C0817}"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540</Words>
  <Application>Microsoft Office PowerPoint</Application>
  <PresentationFormat>On-screen Show (4:3)</PresentationFormat>
  <Paragraphs>186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Unicode MS</vt:lpstr>
      <vt:lpstr>Calibri</vt:lpstr>
      <vt:lpstr>Office Theme</vt:lpstr>
      <vt:lpstr>Object Oriented Programming ICT-1203</vt:lpstr>
      <vt:lpstr>Multithreaded Programming-2</vt:lpstr>
      <vt:lpstr>Thread Scheduler in Java</vt:lpstr>
      <vt:lpstr>Sleep method in java</vt:lpstr>
      <vt:lpstr>Example of sleep method in java</vt:lpstr>
      <vt:lpstr>Can we start a thread twice</vt:lpstr>
      <vt:lpstr>What if we call run() method directly instead start() method?</vt:lpstr>
      <vt:lpstr>Problem if you direct call run() method</vt:lpstr>
      <vt:lpstr>The join() method</vt:lpstr>
      <vt:lpstr>PowerPoint Presentation</vt:lpstr>
      <vt:lpstr>getName(),setName(String) and getId() method:</vt:lpstr>
      <vt:lpstr>PowerPoint Presentation</vt:lpstr>
      <vt:lpstr>Multithreaded Programming-3</vt:lpstr>
      <vt:lpstr>Thread Priorities</vt:lpstr>
      <vt:lpstr>PowerPoint Presentation</vt:lpstr>
      <vt:lpstr>PowerPoint Presentation</vt:lpstr>
      <vt:lpstr>Example 1 : Default Thread Priority</vt:lpstr>
      <vt:lpstr>PowerPoint Presentation</vt:lpstr>
      <vt:lpstr>Example 2 : Setting Priority</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 </cp:lastModifiedBy>
  <cp:revision>107</cp:revision>
  <dcterms:created xsi:type="dcterms:W3CDTF">2016-01-19T10:13:33Z</dcterms:created>
  <dcterms:modified xsi:type="dcterms:W3CDTF">2020-04-06T05:17:20Z</dcterms:modified>
</cp:coreProperties>
</file>