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8" r:id="rId2"/>
    <p:sldId id="264" r:id="rId3"/>
    <p:sldId id="265" r:id="rId4"/>
    <p:sldId id="277" r:id="rId5"/>
    <p:sldId id="279" r:id="rId6"/>
    <p:sldId id="278" r:id="rId7"/>
    <p:sldId id="257" r:id="rId8"/>
    <p:sldId id="266" r:id="rId9"/>
    <p:sldId id="280" r:id="rId10"/>
    <p:sldId id="259" r:id="rId11"/>
    <p:sldId id="267" r:id="rId12"/>
    <p:sldId id="262" r:id="rId13"/>
    <p:sldId id="263" r:id="rId14"/>
    <p:sldId id="268" r:id="rId15"/>
    <p:sldId id="269" r:id="rId16"/>
    <p:sldId id="281" r:id="rId17"/>
    <p:sldId id="270" r:id="rId18"/>
    <p:sldId id="271" r:id="rId19"/>
    <p:sldId id="272" r:id="rId20"/>
    <p:sldId id="282" r:id="rId21"/>
    <p:sldId id="283" r:id="rId22"/>
    <p:sldId id="289" r:id="rId23"/>
    <p:sldId id="284" r:id="rId24"/>
    <p:sldId id="285" r:id="rId25"/>
    <p:sldId id="286" r:id="rId26"/>
    <p:sldId id="287" r:id="rId27"/>
    <p:sldId id="273" r:id="rId28"/>
    <p:sldId id="274" r:id="rId29"/>
    <p:sldId id="275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-72" y="-4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9BA0C-D99B-4A13-BE36-46AD18047C0B}" type="datetimeFigureOut">
              <a:rPr lang="en-US" smtClean="0"/>
              <a:pPr/>
              <a:t>7/3/2021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0AA43-A564-45D5-A631-40B373FAA2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9BA0C-D99B-4A13-BE36-46AD18047C0B}" type="datetimeFigureOut">
              <a:rPr lang="en-US" smtClean="0"/>
              <a:pPr/>
              <a:t>7/3/2021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0AA43-A564-45D5-A631-40B373FAA2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9BA0C-D99B-4A13-BE36-46AD18047C0B}" type="datetimeFigureOut">
              <a:rPr lang="en-US" smtClean="0"/>
              <a:pPr/>
              <a:t>7/3/2021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0AA43-A564-45D5-A631-40B373FAA2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9BA0C-D99B-4A13-BE36-46AD18047C0B}" type="datetimeFigureOut">
              <a:rPr lang="en-US" smtClean="0"/>
              <a:pPr/>
              <a:t>7/3/2021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0AA43-A564-45D5-A631-40B373FAA2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9BA0C-D99B-4A13-BE36-46AD18047C0B}" type="datetimeFigureOut">
              <a:rPr lang="en-US" smtClean="0"/>
              <a:pPr/>
              <a:t>7/3/2021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0AA43-A564-45D5-A631-40B373FAA2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9BA0C-D99B-4A13-BE36-46AD18047C0B}" type="datetimeFigureOut">
              <a:rPr lang="en-US" smtClean="0"/>
              <a:pPr/>
              <a:t>7/3/2021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0AA43-A564-45D5-A631-40B373FAA2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9BA0C-D99B-4A13-BE36-46AD18047C0B}" type="datetimeFigureOut">
              <a:rPr lang="en-US" smtClean="0"/>
              <a:pPr/>
              <a:t>7/3/2021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0AA43-A564-45D5-A631-40B373FAA2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9BA0C-D99B-4A13-BE36-46AD18047C0B}" type="datetimeFigureOut">
              <a:rPr lang="en-US" smtClean="0"/>
              <a:pPr/>
              <a:t>7/3/2021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0AA43-A564-45D5-A631-40B373FAA2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9BA0C-D99B-4A13-BE36-46AD18047C0B}" type="datetimeFigureOut">
              <a:rPr lang="en-US" smtClean="0"/>
              <a:pPr/>
              <a:t>7/3/2021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0AA43-A564-45D5-A631-40B373FAA2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9BA0C-D99B-4A13-BE36-46AD18047C0B}" type="datetimeFigureOut">
              <a:rPr lang="en-US" smtClean="0"/>
              <a:pPr/>
              <a:t>7/3/2021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0AA43-A564-45D5-A631-40B373FAA2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9BA0C-D99B-4A13-BE36-46AD18047C0B}" type="datetimeFigureOut">
              <a:rPr lang="en-US" smtClean="0"/>
              <a:pPr/>
              <a:t>7/3/2021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0AA43-A564-45D5-A631-40B373FAA2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89BA0C-D99B-4A13-BE36-46AD18047C0B}" type="datetimeFigureOut">
              <a:rPr lang="en-US" smtClean="0"/>
              <a:pPr/>
              <a:t>7/3/2021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60AA43-A564-45D5-A631-40B373FAA2C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mrood.com/index.htm?language=e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Object Oriented Programming</a:t>
            </a:r>
            <a:br>
              <a:rPr lang="en-US" dirty="0"/>
            </a:br>
            <a:r>
              <a:rPr lang="en-US" dirty="0"/>
              <a:t>ICT-1203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07F5-28AE-4AE6-8B5B-CE93143D4EC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Subtitle 2"/>
          <p:cNvSpPr>
            <a:spLocks noGrp="1"/>
          </p:cNvSpPr>
          <p:nvPr/>
        </p:nvSpPr>
        <p:spPr>
          <a:xfrm>
            <a:off x="1371600" y="403860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Dr. </a:t>
            </a:r>
            <a:r>
              <a:rPr lang="en-US" dirty="0" err="1"/>
              <a:t>Jesmin</a:t>
            </a:r>
            <a:r>
              <a:rPr lang="en-US" dirty="0"/>
              <a:t> </a:t>
            </a:r>
            <a:r>
              <a:rPr lang="en-US" dirty="0" err="1"/>
              <a:t>Akhter</a:t>
            </a:r>
            <a:endParaRPr lang="en-US" dirty="0"/>
          </a:p>
          <a:p>
            <a:r>
              <a:rPr lang="en-US" dirty="0"/>
              <a:t>Associate Professor, IIT, JU</a:t>
            </a:r>
          </a:p>
        </p:txBody>
      </p:sp>
    </p:spTree>
    <p:extLst>
      <p:ext uri="{BB962C8B-B14F-4D97-AF65-F5344CB8AC3E}">
        <p14:creationId xmlns:p14="http://schemas.microsoft.com/office/powerpoint/2010/main" xmlns="" val="34711019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10200"/>
          </a:xfrm>
        </p:spPr>
        <p:txBody>
          <a:bodyPr>
            <a:normAutofit/>
          </a:bodyPr>
          <a:lstStyle/>
          <a:p>
            <a:pPr algn="just"/>
            <a:r>
              <a:rPr lang="en-US" sz="2300" dirty="0"/>
              <a:t>Java’s URL class has several constructors; each can throw a </a:t>
            </a:r>
            <a:r>
              <a:rPr lang="en-US" sz="2300" dirty="0" err="1"/>
              <a:t>MalformedURLException</a:t>
            </a:r>
            <a:r>
              <a:rPr lang="en-US" sz="2300" dirty="0"/>
              <a:t>.</a:t>
            </a:r>
          </a:p>
          <a:p>
            <a:pPr>
              <a:buNone/>
            </a:pPr>
            <a:r>
              <a:rPr lang="en-US" sz="2300" dirty="0"/>
              <a:t>			</a:t>
            </a:r>
            <a:r>
              <a:rPr lang="en-US" sz="2300" dirty="0">
                <a:solidFill>
                  <a:srgbClr val="FF0000"/>
                </a:solidFill>
              </a:rPr>
              <a:t>URL(String </a:t>
            </a:r>
            <a:r>
              <a:rPr lang="en-US" sz="2300" i="1" dirty="0" err="1">
                <a:solidFill>
                  <a:srgbClr val="FF0000"/>
                </a:solidFill>
              </a:rPr>
              <a:t>urlSpecifier</a:t>
            </a:r>
            <a:r>
              <a:rPr lang="en-US" sz="2300" i="1" dirty="0">
                <a:solidFill>
                  <a:srgbClr val="FF0000"/>
                </a:solidFill>
              </a:rPr>
              <a:t>)</a:t>
            </a:r>
          </a:p>
          <a:p>
            <a:pPr>
              <a:buNone/>
            </a:pPr>
            <a:r>
              <a:rPr lang="en-US" sz="2300" i="1" dirty="0">
                <a:solidFill>
                  <a:srgbClr val="FF0000"/>
                </a:solidFill>
              </a:rPr>
              <a:t> 				throws </a:t>
            </a:r>
            <a:r>
              <a:rPr lang="en-US" sz="2300" i="1" dirty="0" err="1">
                <a:solidFill>
                  <a:srgbClr val="FF0000"/>
                </a:solidFill>
              </a:rPr>
              <a:t>MalformedURLException</a:t>
            </a:r>
            <a:endParaRPr lang="en-US" sz="2300" i="1" dirty="0">
              <a:solidFill>
                <a:srgbClr val="FF0000"/>
              </a:solidFill>
            </a:endParaRPr>
          </a:p>
          <a:p>
            <a:pPr>
              <a:buNone/>
            </a:pPr>
            <a:endParaRPr lang="en-US" sz="2300" dirty="0"/>
          </a:p>
          <a:p>
            <a:r>
              <a:rPr lang="en-US" sz="2300" dirty="0"/>
              <a:t>The next three forms of the constructor allow you to break up the URL into its component parts:</a:t>
            </a:r>
          </a:p>
          <a:p>
            <a:pPr>
              <a:buNone/>
            </a:pPr>
            <a:r>
              <a:rPr lang="en-US" sz="2300" dirty="0"/>
              <a:t>	</a:t>
            </a:r>
            <a:r>
              <a:rPr lang="en-US" sz="2300" dirty="0">
                <a:solidFill>
                  <a:srgbClr val="FF0000"/>
                </a:solidFill>
              </a:rPr>
              <a:t>URL(String </a:t>
            </a:r>
            <a:r>
              <a:rPr lang="en-US" sz="2300" i="1" dirty="0" err="1">
                <a:solidFill>
                  <a:srgbClr val="FF0000"/>
                </a:solidFill>
              </a:rPr>
              <a:t>protocolName</a:t>
            </a:r>
            <a:r>
              <a:rPr lang="en-US" sz="2300" i="1" dirty="0">
                <a:solidFill>
                  <a:srgbClr val="FF0000"/>
                </a:solidFill>
              </a:rPr>
              <a:t>, String </a:t>
            </a:r>
            <a:r>
              <a:rPr lang="en-US" sz="2300" i="1" dirty="0" err="1">
                <a:solidFill>
                  <a:srgbClr val="FF0000"/>
                </a:solidFill>
              </a:rPr>
              <a:t>hostName</a:t>
            </a:r>
            <a:r>
              <a:rPr lang="en-US" sz="2300" i="1" dirty="0">
                <a:solidFill>
                  <a:srgbClr val="FF0000"/>
                </a:solidFill>
              </a:rPr>
              <a:t>, </a:t>
            </a:r>
            <a:r>
              <a:rPr lang="en-US" sz="2300" i="1" dirty="0" err="1">
                <a:solidFill>
                  <a:srgbClr val="FF0000"/>
                </a:solidFill>
              </a:rPr>
              <a:t>int</a:t>
            </a:r>
            <a:r>
              <a:rPr lang="en-US" sz="2300" i="1" dirty="0">
                <a:solidFill>
                  <a:srgbClr val="FF0000"/>
                </a:solidFill>
              </a:rPr>
              <a:t> port, String path)</a:t>
            </a:r>
          </a:p>
          <a:p>
            <a:pPr>
              <a:buNone/>
            </a:pPr>
            <a:r>
              <a:rPr lang="en-US" sz="2300" dirty="0">
                <a:solidFill>
                  <a:srgbClr val="FF0000"/>
                </a:solidFill>
              </a:rPr>
              <a:t>		throws </a:t>
            </a:r>
            <a:r>
              <a:rPr lang="en-US" sz="2300" dirty="0" err="1">
                <a:solidFill>
                  <a:srgbClr val="FF0000"/>
                </a:solidFill>
              </a:rPr>
              <a:t>MalformedURLException</a:t>
            </a:r>
            <a:endParaRPr lang="en-US" sz="2300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2300" dirty="0">
                <a:solidFill>
                  <a:srgbClr val="FF0000"/>
                </a:solidFill>
              </a:rPr>
              <a:t>	URL(String </a:t>
            </a:r>
            <a:r>
              <a:rPr lang="en-US" sz="2300" i="1" dirty="0" err="1">
                <a:solidFill>
                  <a:srgbClr val="FF0000"/>
                </a:solidFill>
              </a:rPr>
              <a:t>protocolName</a:t>
            </a:r>
            <a:r>
              <a:rPr lang="en-US" sz="2300" i="1" dirty="0">
                <a:solidFill>
                  <a:srgbClr val="FF0000"/>
                </a:solidFill>
              </a:rPr>
              <a:t>, String </a:t>
            </a:r>
            <a:r>
              <a:rPr lang="en-US" sz="2300" i="1" dirty="0" err="1">
                <a:solidFill>
                  <a:srgbClr val="FF0000"/>
                </a:solidFill>
              </a:rPr>
              <a:t>hostName</a:t>
            </a:r>
            <a:r>
              <a:rPr lang="en-US" sz="2300" i="1" dirty="0">
                <a:solidFill>
                  <a:srgbClr val="FF0000"/>
                </a:solidFill>
              </a:rPr>
              <a:t>, String path)</a:t>
            </a:r>
          </a:p>
          <a:p>
            <a:pPr>
              <a:buNone/>
            </a:pPr>
            <a:r>
              <a:rPr lang="en-US" sz="2300" dirty="0">
                <a:solidFill>
                  <a:srgbClr val="FF0000"/>
                </a:solidFill>
              </a:rPr>
              <a:t>		throws </a:t>
            </a:r>
            <a:r>
              <a:rPr lang="en-US" sz="2300" dirty="0" err="1">
                <a:solidFill>
                  <a:srgbClr val="FF0000"/>
                </a:solidFill>
              </a:rPr>
              <a:t>MalformedURLException</a:t>
            </a:r>
            <a:endParaRPr lang="en-US" sz="2300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2300" dirty="0">
                <a:solidFill>
                  <a:srgbClr val="FF0000"/>
                </a:solidFill>
              </a:rPr>
              <a:t>	URL(URL </a:t>
            </a:r>
            <a:r>
              <a:rPr lang="en-US" sz="2300" i="1" dirty="0" err="1">
                <a:solidFill>
                  <a:srgbClr val="FF0000"/>
                </a:solidFill>
              </a:rPr>
              <a:t>urlObj</a:t>
            </a:r>
            <a:r>
              <a:rPr lang="en-US" sz="2300" i="1" dirty="0">
                <a:solidFill>
                  <a:srgbClr val="FF0000"/>
                </a:solidFill>
              </a:rPr>
              <a:t>, String </a:t>
            </a:r>
            <a:r>
              <a:rPr lang="en-US" sz="2300" i="1" dirty="0" err="1">
                <a:solidFill>
                  <a:srgbClr val="FF0000"/>
                </a:solidFill>
              </a:rPr>
              <a:t>urlSpecifier</a:t>
            </a:r>
            <a:r>
              <a:rPr lang="en-US" sz="2300" i="1" dirty="0">
                <a:solidFill>
                  <a:srgbClr val="FF0000"/>
                </a:solidFill>
              </a:rPr>
              <a:t>) </a:t>
            </a:r>
          </a:p>
          <a:p>
            <a:pPr>
              <a:buNone/>
            </a:pPr>
            <a:r>
              <a:rPr lang="en-US" sz="2300" i="1" dirty="0">
                <a:solidFill>
                  <a:srgbClr val="FF0000"/>
                </a:solidFill>
              </a:rPr>
              <a:t>		throws </a:t>
            </a:r>
            <a:r>
              <a:rPr lang="en-US" sz="2300" i="1" dirty="0" err="1">
                <a:solidFill>
                  <a:srgbClr val="FF0000"/>
                </a:solidFill>
              </a:rPr>
              <a:t>MalformedURLException</a:t>
            </a:r>
            <a:endParaRPr lang="en-US" sz="2300" dirty="0">
              <a:solidFill>
                <a:srgbClr val="FF0000"/>
              </a:solidFill>
            </a:endParaRPr>
          </a:p>
          <a:p>
            <a:pPr>
              <a:buNone/>
            </a:pPr>
            <a:endParaRPr lang="en-US" sz="2300" dirty="0">
              <a:solidFill>
                <a:srgbClr val="FF0000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rgbClr val="00B050"/>
                </a:solidFill>
              </a:rPr>
              <a:t>Java URL Class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The URL class contains many methods for accessing the various parts of the URL being represented. 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828800"/>
            <a:ext cx="4229100" cy="360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54066" y="1828800"/>
            <a:ext cx="4171950" cy="317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rgbClr val="00B050"/>
                </a:solidFill>
              </a:rPr>
              <a:t>Java URL Class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/>
              <a:t>The example creates a URL to </a:t>
            </a:r>
            <a:r>
              <a:rPr lang="en-US" sz="2500" dirty="0" err="1"/>
              <a:t>HerbSchildt.com’s</a:t>
            </a:r>
            <a:r>
              <a:rPr lang="en-US" sz="2500" dirty="0"/>
              <a:t> articles page and then examines its properties: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743200"/>
            <a:ext cx="8650495" cy="322385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rgbClr val="00B050"/>
                </a:solidFill>
              </a:rPr>
              <a:t>Java URL Class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When you run this, you will get the following output: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1" y="2743200"/>
            <a:ext cx="6096000" cy="1535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rgbClr val="00B050"/>
                </a:solidFill>
              </a:rPr>
              <a:t>Java URL Class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430164"/>
            <a:ext cx="8229600" cy="4525963"/>
          </a:xfrm>
        </p:spPr>
        <p:txBody>
          <a:bodyPr>
            <a:normAutofit/>
          </a:bodyPr>
          <a:lstStyle/>
          <a:p>
            <a:r>
              <a:rPr lang="en-US" sz="2200" dirty="0"/>
              <a:t>The following </a:t>
            </a:r>
            <a:r>
              <a:rPr lang="en-US" sz="2200" dirty="0" err="1"/>
              <a:t>URLDemo</a:t>
            </a:r>
            <a:r>
              <a:rPr lang="en-US" sz="2200" dirty="0"/>
              <a:t> program demonstrates the various parts of a URL. A URL is entered on the command line, and the </a:t>
            </a:r>
            <a:r>
              <a:rPr lang="en-US" sz="2200" dirty="0" err="1"/>
              <a:t>URLDemo</a:t>
            </a:r>
            <a:r>
              <a:rPr lang="en-US" sz="2200" dirty="0"/>
              <a:t> program outputs each part of the given URL.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1447800"/>
            <a:ext cx="6248400" cy="5396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/>
              <a:t>Output of the previous program:</a:t>
            </a:r>
          </a:p>
          <a:p>
            <a:endParaRPr lang="en-US" sz="25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2209800"/>
            <a:ext cx="6119812" cy="3675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rgbClr val="00B050"/>
                </a:solidFill>
              </a:rPr>
              <a:t>Java URL Class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00B050"/>
                </a:solidFill>
              </a:rPr>
              <a:t>Java </a:t>
            </a:r>
            <a:r>
              <a:rPr lang="en-US" sz="3600" b="1" dirty="0" err="1">
                <a:solidFill>
                  <a:srgbClr val="00B050"/>
                </a:solidFill>
              </a:rPr>
              <a:t>URLConnection</a:t>
            </a:r>
            <a:r>
              <a:rPr lang="en-US" sz="3600" b="1" dirty="0">
                <a:solidFill>
                  <a:srgbClr val="00B050"/>
                </a:solidFill>
              </a:rPr>
              <a:t>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610600" cy="48006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500" dirty="0"/>
              <a:t>The Java </a:t>
            </a:r>
            <a:r>
              <a:rPr lang="en-US" sz="2500" dirty="0" err="1"/>
              <a:t>URLConnection</a:t>
            </a:r>
            <a:r>
              <a:rPr lang="en-US" sz="2500" dirty="0"/>
              <a:t> class represents a communication link between the URL and the application. This class can be used to read and write data to the specified resource referred by the URL.</a:t>
            </a:r>
          </a:p>
          <a:p>
            <a:pPr algn="just"/>
            <a:endParaRPr lang="en-US" sz="2500" dirty="0"/>
          </a:p>
          <a:p>
            <a:pPr algn="just">
              <a:buNone/>
            </a:pPr>
            <a:r>
              <a:rPr lang="en-US" sz="2500" dirty="0"/>
              <a:t>How to get the object of </a:t>
            </a:r>
            <a:r>
              <a:rPr lang="en-US" sz="2500" dirty="0" err="1"/>
              <a:t>URLConnection</a:t>
            </a:r>
            <a:r>
              <a:rPr lang="en-US" sz="2500" dirty="0"/>
              <a:t> class:</a:t>
            </a:r>
          </a:p>
          <a:p>
            <a:pPr algn="just"/>
            <a:r>
              <a:rPr lang="en-US" sz="2500" dirty="0"/>
              <a:t>The </a:t>
            </a:r>
            <a:r>
              <a:rPr lang="en-US" sz="2500" dirty="0" err="1"/>
              <a:t>openConnection</a:t>
            </a:r>
            <a:r>
              <a:rPr lang="en-US" sz="2500" dirty="0"/>
              <a:t>() method of URL class returns the object of </a:t>
            </a:r>
            <a:r>
              <a:rPr lang="en-US" sz="2500" dirty="0" err="1"/>
              <a:t>URLConnection</a:t>
            </a:r>
            <a:r>
              <a:rPr lang="en-US" sz="2500" dirty="0"/>
              <a:t> class. </a:t>
            </a:r>
          </a:p>
          <a:p>
            <a:pPr algn="just"/>
            <a:endParaRPr lang="en-US" sz="2500" dirty="0"/>
          </a:p>
          <a:p>
            <a:pPr algn="just"/>
            <a:r>
              <a:rPr lang="en-US" sz="2500" dirty="0"/>
              <a:t>Syntax:</a:t>
            </a:r>
          </a:p>
          <a:p>
            <a:pPr algn="just">
              <a:buNone/>
            </a:pPr>
            <a:r>
              <a:rPr lang="en-US" sz="2500" dirty="0"/>
              <a:t>	public </a:t>
            </a:r>
            <a:r>
              <a:rPr lang="en-US" sz="2500" dirty="0" err="1"/>
              <a:t>URLConnection</a:t>
            </a:r>
            <a:r>
              <a:rPr lang="en-US" sz="2500" dirty="0"/>
              <a:t>  </a:t>
            </a:r>
            <a:r>
              <a:rPr lang="en-US" sz="2500" dirty="0" err="1"/>
              <a:t>openConnection</a:t>
            </a:r>
            <a:r>
              <a:rPr lang="en-US" sz="2500" dirty="0"/>
              <a:t>()throws </a:t>
            </a:r>
            <a:r>
              <a:rPr lang="en-US" sz="2500" dirty="0" err="1"/>
              <a:t>IOException</a:t>
            </a:r>
            <a:r>
              <a:rPr lang="en-US" sz="2500" dirty="0"/>
              <a:t>{} </a:t>
            </a:r>
          </a:p>
          <a:p>
            <a:pPr algn="just"/>
            <a:endParaRPr lang="en-US" sz="25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err="1">
                <a:solidFill>
                  <a:srgbClr val="00B050"/>
                </a:solidFill>
              </a:rPr>
              <a:t>URLConnections</a:t>
            </a:r>
            <a:r>
              <a:rPr lang="en-US" sz="3600" b="1" dirty="0">
                <a:solidFill>
                  <a:srgbClr val="00B050"/>
                </a:solidFill>
              </a:rPr>
              <a:t> Class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</a:t>
            </a:r>
            <a:r>
              <a:rPr lang="en-US" sz="2400" dirty="0" err="1"/>
              <a:t>openConnection</a:t>
            </a:r>
            <a:r>
              <a:rPr lang="en-US" sz="2400" dirty="0"/>
              <a:t>() method returns a </a:t>
            </a:r>
            <a:r>
              <a:rPr lang="en-US" sz="2400" b="1" dirty="0" err="1"/>
              <a:t>java.net.URLConnection</a:t>
            </a:r>
            <a:r>
              <a:rPr lang="en-US" sz="2400" dirty="0"/>
              <a:t>, an abstract class whose subclasses represent the various types of URL connections.</a:t>
            </a:r>
          </a:p>
          <a:p>
            <a:endParaRPr lang="en-US" sz="2400" dirty="0"/>
          </a:p>
          <a:p>
            <a:r>
              <a:rPr lang="en-US" sz="2400" dirty="0"/>
              <a:t>For example:</a:t>
            </a:r>
          </a:p>
          <a:p>
            <a:pPr>
              <a:buNone/>
            </a:pPr>
            <a:r>
              <a:rPr lang="en-US" sz="2400" dirty="0"/>
              <a:t>	If you connect to a URL whose protocol is HTTP, the </a:t>
            </a:r>
            <a:r>
              <a:rPr lang="en-US" sz="2400" dirty="0" err="1"/>
              <a:t>openConnection</a:t>
            </a:r>
            <a:r>
              <a:rPr lang="en-US" sz="2400" dirty="0"/>
              <a:t>() method returns an </a:t>
            </a:r>
            <a:r>
              <a:rPr lang="en-US" sz="2400" dirty="0" err="1"/>
              <a:t>HttpURLConnection</a:t>
            </a:r>
            <a:r>
              <a:rPr lang="en-US" sz="2400" dirty="0"/>
              <a:t> object.</a:t>
            </a:r>
          </a:p>
          <a:p>
            <a:pPr algn="just"/>
            <a:endParaRPr lang="en-US" sz="24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1792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The </a:t>
            </a:r>
            <a:r>
              <a:rPr lang="en-US" sz="2400" dirty="0" err="1"/>
              <a:t>URLConnection</a:t>
            </a:r>
            <a:r>
              <a:rPr lang="en-US" sz="2400" dirty="0"/>
              <a:t> class has many methods for setting or determining information about the connection: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250" y="1905000"/>
            <a:ext cx="432435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76750" y="2181225"/>
            <a:ext cx="4667250" cy="391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sz="3600" b="1" dirty="0" err="1">
                <a:solidFill>
                  <a:srgbClr val="00B050"/>
                </a:solidFill>
              </a:rPr>
              <a:t>URLConnections</a:t>
            </a:r>
            <a:r>
              <a:rPr lang="en-US" sz="3600" b="1" dirty="0">
                <a:solidFill>
                  <a:srgbClr val="00B050"/>
                </a:solidFill>
              </a:rPr>
              <a:t> Class Methods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2133600"/>
            <a:ext cx="7539882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5032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sz="3600" b="1" dirty="0" err="1">
                <a:solidFill>
                  <a:srgbClr val="00B050"/>
                </a:solidFill>
              </a:rPr>
              <a:t>URLConnections</a:t>
            </a:r>
            <a:r>
              <a:rPr lang="en-US" sz="3600" b="1" dirty="0">
                <a:solidFill>
                  <a:srgbClr val="00B050"/>
                </a:solidFill>
              </a:rPr>
              <a:t> Class Methods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908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Java - URL Processing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Displaying source code of a webpage by </a:t>
            </a:r>
            <a:r>
              <a:rPr lang="en-US" sz="2800" b="1" dirty="0" err="1">
                <a:solidFill>
                  <a:srgbClr val="00B050"/>
                </a:solidFill>
              </a:rPr>
              <a:t>URLConnecton</a:t>
            </a:r>
            <a:r>
              <a:rPr lang="en-US" sz="2800" b="1" dirty="0">
                <a:solidFill>
                  <a:srgbClr val="00B050"/>
                </a:solidFill>
              </a:rPr>
              <a:t>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500" dirty="0"/>
              <a:t>The </a:t>
            </a:r>
            <a:r>
              <a:rPr lang="en-US" sz="2500" dirty="0" err="1"/>
              <a:t>URLConnection</a:t>
            </a:r>
            <a:r>
              <a:rPr lang="en-US" sz="2500" dirty="0"/>
              <a:t> class provides many methods, we can display all the data of a webpage by using the </a:t>
            </a:r>
            <a:r>
              <a:rPr lang="en-US" sz="2500" dirty="0" err="1"/>
              <a:t>getInputStream</a:t>
            </a:r>
            <a:r>
              <a:rPr lang="en-US" sz="2500" dirty="0"/>
              <a:t>() method. The </a:t>
            </a:r>
            <a:r>
              <a:rPr lang="en-US" sz="2500" dirty="0" err="1"/>
              <a:t>getInputStream</a:t>
            </a:r>
            <a:r>
              <a:rPr lang="en-US" sz="2500" dirty="0"/>
              <a:t>() method returns all the data of the specified URL in the stream that can be read and displayed.</a:t>
            </a:r>
          </a:p>
          <a:p>
            <a:pPr algn="just"/>
            <a:endParaRPr lang="en-US" sz="2500" dirty="0"/>
          </a:p>
          <a:p>
            <a:pPr algn="just"/>
            <a:r>
              <a:rPr lang="en-US" sz="2500" dirty="0"/>
              <a:t>Example: next slide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91412" y="1524000"/>
            <a:ext cx="8001000" cy="470898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/>
              <a:t>    import java.io.*;  </a:t>
            </a:r>
          </a:p>
          <a:p>
            <a:r>
              <a:rPr lang="en-US" sz="2000" dirty="0"/>
              <a:t>    import java.net.*;  </a:t>
            </a:r>
          </a:p>
          <a:p>
            <a:r>
              <a:rPr lang="en-US" sz="2000" dirty="0"/>
              <a:t>    public class UR {  </a:t>
            </a:r>
          </a:p>
          <a:p>
            <a:r>
              <a:rPr lang="en-US" sz="2000" dirty="0"/>
              <a:t>    public static void main(String[] </a:t>
            </a:r>
            <a:r>
              <a:rPr lang="en-US" sz="2000" dirty="0" err="1"/>
              <a:t>args</a:t>
            </a:r>
            <a:r>
              <a:rPr lang="en-US" sz="2000" dirty="0"/>
              <a:t>){  </a:t>
            </a:r>
          </a:p>
          <a:p>
            <a:r>
              <a:rPr lang="en-US" sz="2000" dirty="0"/>
              <a:t>    try{  </a:t>
            </a:r>
          </a:p>
          <a:p>
            <a:r>
              <a:rPr lang="en-US" sz="2000" dirty="0"/>
              <a:t>    URL </a:t>
            </a:r>
            <a:r>
              <a:rPr lang="en-US" sz="2000" dirty="0" err="1"/>
              <a:t>url</a:t>
            </a:r>
            <a:r>
              <a:rPr lang="en-US" sz="2000" dirty="0"/>
              <a:t>=new URL("http://www.javatpoint.com/java-tutorial");  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URLConnection</a:t>
            </a:r>
            <a:r>
              <a:rPr lang="en-US" sz="2000" dirty="0"/>
              <a:t> </a:t>
            </a:r>
            <a:r>
              <a:rPr lang="en-US" sz="2000" dirty="0" err="1"/>
              <a:t>urlcon</a:t>
            </a:r>
            <a:r>
              <a:rPr lang="en-US" sz="2000" dirty="0"/>
              <a:t>=</a:t>
            </a:r>
            <a:r>
              <a:rPr lang="en-US" sz="2000" dirty="0" err="1"/>
              <a:t>url.openConnection</a:t>
            </a:r>
            <a:r>
              <a:rPr lang="en-US" sz="2000" dirty="0"/>
              <a:t>();  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InputStream</a:t>
            </a:r>
            <a:r>
              <a:rPr lang="en-US" sz="2000" dirty="0"/>
              <a:t> stream=</a:t>
            </a:r>
            <a:r>
              <a:rPr lang="en-US" sz="2000" dirty="0" err="1"/>
              <a:t>urlcon.getInputStream</a:t>
            </a:r>
            <a:r>
              <a:rPr lang="en-US" sz="2000" dirty="0"/>
              <a:t>();  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;  </a:t>
            </a:r>
          </a:p>
          <a:p>
            <a:r>
              <a:rPr lang="en-US" sz="2000" dirty="0"/>
              <a:t>    while((</a:t>
            </a:r>
            <a:r>
              <a:rPr lang="en-US" sz="2000" dirty="0" err="1"/>
              <a:t>i</a:t>
            </a:r>
            <a:r>
              <a:rPr lang="en-US" sz="2000" dirty="0"/>
              <a:t>=</a:t>
            </a:r>
            <a:r>
              <a:rPr lang="en-US" sz="2000" dirty="0" err="1"/>
              <a:t>stream.read</a:t>
            </a:r>
            <a:r>
              <a:rPr lang="en-US" sz="2000" dirty="0"/>
              <a:t>())!=-1){  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System.</a:t>
            </a:r>
            <a:r>
              <a:rPr lang="en-US" sz="2000" i="1" dirty="0" err="1"/>
              <a:t>out.print</a:t>
            </a:r>
            <a:r>
              <a:rPr lang="en-US" sz="2000" i="1" dirty="0"/>
              <a:t>((char)</a:t>
            </a:r>
            <a:r>
              <a:rPr lang="en-US" sz="2000" i="1" dirty="0" err="1"/>
              <a:t>i</a:t>
            </a:r>
            <a:r>
              <a:rPr lang="en-US" sz="2000" i="1" dirty="0"/>
              <a:t>);  </a:t>
            </a:r>
          </a:p>
          <a:p>
            <a:r>
              <a:rPr lang="en-US" sz="2000" dirty="0"/>
              <a:t>    }  </a:t>
            </a:r>
          </a:p>
          <a:p>
            <a:r>
              <a:rPr lang="en-US" sz="2000" dirty="0"/>
              <a:t>    }catch(Exception e){</a:t>
            </a:r>
            <a:r>
              <a:rPr lang="en-US" sz="2000" dirty="0" err="1"/>
              <a:t>System.</a:t>
            </a:r>
            <a:r>
              <a:rPr lang="en-US" sz="2000" i="1" dirty="0" err="1"/>
              <a:t>out.println</a:t>
            </a:r>
            <a:r>
              <a:rPr lang="en-US" sz="2000" i="1" dirty="0"/>
              <a:t>(e);}  </a:t>
            </a:r>
          </a:p>
          <a:p>
            <a:r>
              <a:rPr lang="en-US" sz="2000" dirty="0"/>
              <a:t>    }  </a:t>
            </a:r>
          </a:p>
          <a:p>
            <a:r>
              <a:rPr lang="en-US" sz="2000" dirty="0"/>
              <a:t>    }   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44244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Displaying source code of a webpage by </a:t>
            </a:r>
            <a:r>
              <a:rPr lang="en-US" sz="3200" b="1" dirty="0" err="1">
                <a:solidFill>
                  <a:srgbClr val="00B050"/>
                </a:solidFill>
              </a:rPr>
              <a:t>URLConnecton</a:t>
            </a:r>
            <a:r>
              <a:rPr lang="en-US" sz="3200" b="1" dirty="0">
                <a:solidFill>
                  <a:srgbClr val="00B050"/>
                </a:solidFill>
              </a:rPr>
              <a:t> class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&lt;!DOCTYPE HTML PUBLIC "-//IETF//DTD HTML 2.0//EN"&gt;</a:t>
            </a:r>
          </a:p>
          <a:p>
            <a:pPr marL="0" indent="0">
              <a:buNone/>
            </a:pPr>
            <a:r>
              <a:rPr lang="en-US" dirty="0"/>
              <a:t>&lt;html&gt;&lt;head&gt;</a:t>
            </a:r>
          </a:p>
          <a:p>
            <a:pPr marL="0" indent="0">
              <a:buNone/>
            </a:pPr>
            <a:r>
              <a:rPr lang="en-US" dirty="0"/>
              <a:t>&lt;title&gt;302 Found&lt;/title&gt;</a:t>
            </a:r>
          </a:p>
          <a:p>
            <a:pPr marL="0" indent="0">
              <a:buNone/>
            </a:pPr>
            <a:r>
              <a:rPr lang="en-US" dirty="0"/>
              <a:t>&lt;/head&gt;&lt;body&gt;</a:t>
            </a:r>
          </a:p>
          <a:p>
            <a:pPr marL="0" indent="0">
              <a:buNone/>
            </a:pPr>
            <a:r>
              <a:rPr lang="en-US" dirty="0"/>
              <a:t>&lt;h1&gt;Found&lt;/h1&gt;</a:t>
            </a:r>
          </a:p>
          <a:p>
            <a:pPr marL="0" indent="0">
              <a:buNone/>
            </a:pPr>
            <a:r>
              <a:rPr lang="en-US" dirty="0"/>
              <a:t>&lt;p&gt;The document has moved &lt;a </a:t>
            </a:r>
            <a:r>
              <a:rPr lang="en-US" dirty="0" err="1"/>
              <a:t>href</a:t>
            </a:r>
            <a:r>
              <a:rPr lang="en-US" dirty="0"/>
              <a:t>="https://www.javatpoint.com/java-tutorial"&gt;here&lt;/a&gt;.&lt;/p&gt;</a:t>
            </a:r>
          </a:p>
          <a:p>
            <a:pPr marL="0" indent="0">
              <a:buNone/>
            </a:pPr>
            <a:r>
              <a:rPr lang="en-US" dirty="0"/>
              <a:t>&lt;/body&gt;&lt;/html&gt;</a:t>
            </a:r>
          </a:p>
        </p:txBody>
      </p:sp>
    </p:spTree>
    <p:extLst>
      <p:ext uri="{BB962C8B-B14F-4D97-AF65-F5344CB8AC3E}">
        <p14:creationId xmlns:p14="http://schemas.microsoft.com/office/powerpoint/2010/main" xmlns="" val="4939414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00B050"/>
                </a:solidFill>
              </a:rPr>
              <a:t>Java </a:t>
            </a:r>
            <a:r>
              <a:rPr lang="en-US" sz="3600" b="1" dirty="0" err="1">
                <a:solidFill>
                  <a:srgbClr val="00B050"/>
                </a:solidFill>
              </a:rPr>
              <a:t>HttpURLConnection</a:t>
            </a:r>
            <a:r>
              <a:rPr lang="en-US" sz="3600" b="1" dirty="0">
                <a:solidFill>
                  <a:srgbClr val="00B050"/>
                </a:solidFill>
              </a:rPr>
              <a:t>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The Java </a:t>
            </a:r>
            <a:r>
              <a:rPr lang="en-US" sz="2600" b="1" dirty="0" err="1"/>
              <a:t>HttpURLConnection</a:t>
            </a:r>
            <a:r>
              <a:rPr lang="en-US" sz="2600" dirty="0"/>
              <a:t> class is http specific </a:t>
            </a:r>
            <a:r>
              <a:rPr lang="en-US" sz="2600" dirty="0" err="1"/>
              <a:t>URLConnection</a:t>
            </a:r>
            <a:r>
              <a:rPr lang="en-US" sz="2600" dirty="0"/>
              <a:t>. It works for HTTP protocol only.</a:t>
            </a:r>
          </a:p>
          <a:p>
            <a:endParaRPr lang="en-US" sz="2600" dirty="0"/>
          </a:p>
          <a:p>
            <a:r>
              <a:rPr lang="en-US" sz="2600" dirty="0"/>
              <a:t>By the help of </a:t>
            </a:r>
            <a:r>
              <a:rPr lang="en-US" sz="2600" dirty="0" err="1"/>
              <a:t>HttpURLConnection</a:t>
            </a:r>
            <a:r>
              <a:rPr lang="en-US" sz="2600" dirty="0"/>
              <a:t> class, you can information of any HTTP URL such as header information, status code, response code etc.</a:t>
            </a:r>
          </a:p>
          <a:p>
            <a:endParaRPr lang="en-US" sz="2600" dirty="0"/>
          </a:p>
          <a:p>
            <a:r>
              <a:rPr lang="en-US" sz="2600" dirty="0"/>
              <a:t>The </a:t>
            </a:r>
            <a:r>
              <a:rPr lang="en-US" sz="2600" dirty="0" err="1"/>
              <a:t>java.net.HttpURLConnection</a:t>
            </a:r>
            <a:r>
              <a:rPr lang="en-US" sz="2600" dirty="0"/>
              <a:t> is subclass of </a:t>
            </a:r>
            <a:r>
              <a:rPr lang="en-US" sz="2600" dirty="0" err="1"/>
              <a:t>URLConnection</a:t>
            </a:r>
            <a:r>
              <a:rPr lang="en-US" sz="2600" dirty="0"/>
              <a:t> class.</a:t>
            </a:r>
          </a:p>
          <a:p>
            <a:pPr algn="just">
              <a:buNone/>
            </a:pPr>
            <a:endParaRPr lang="en-US" sz="26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244" y="1600200"/>
            <a:ext cx="8991600" cy="49530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2600" b="1" dirty="0"/>
              <a:t>How to get the object of </a:t>
            </a:r>
            <a:r>
              <a:rPr lang="en-US" sz="2600" b="1" dirty="0" err="1"/>
              <a:t>HttpURLConnection</a:t>
            </a:r>
            <a:r>
              <a:rPr lang="en-US" sz="2600" b="1" dirty="0"/>
              <a:t> class:</a:t>
            </a:r>
          </a:p>
          <a:p>
            <a:r>
              <a:rPr lang="en-US" sz="2800" dirty="0"/>
              <a:t>The </a:t>
            </a:r>
            <a:r>
              <a:rPr lang="en-US" sz="2800" dirty="0" err="1"/>
              <a:t>openConnection</a:t>
            </a:r>
            <a:r>
              <a:rPr lang="en-US" sz="2800" dirty="0"/>
              <a:t>() method of URL class returns the object of </a:t>
            </a:r>
            <a:r>
              <a:rPr lang="en-US" sz="2800" dirty="0" err="1"/>
              <a:t>URLConnection</a:t>
            </a:r>
            <a:r>
              <a:rPr lang="en-US" sz="2800" dirty="0"/>
              <a:t> class. </a:t>
            </a:r>
          </a:p>
          <a:p>
            <a:endParaRPr lang="en-US" sz="2800" dirty="0"/>
          </a:p>
          <a:p>
            <a:r>
              <a:rPr lang="en-US" sz="2800" dirty="0"/>
              <a:t>Syntax:</a:t>
            </a:r>
          </a:p>
          <a:p>
            <a:pPr>
              <a:buNone/>
            </a:pPr>
            <a:r>
              <a:rPr lang="en-US" sz="2800" b="1" dirty="0"/>
              <a:t>	public</a:t>
            </a:r>
            <a:r>
              <a:rPr lang="en-US" sz="2800" dirty="0"/>
              <a:t> </a:t>
            </a:r>
            <a:r>
              <a:rPr lang="en-US" sz="2800" dirty="0" err="1"/>
              <a:t>URLConnection</a:t>
            </a:r>
            <a:r>
              <a:rPr lang="en-US" sz="2800" dirty="0"/>
              <a:t> </a:t>
            </a:r>
            <a:r>
              <a:rPr lang="en-US" sz="2800" dirty="0" err="1"/>
              <a:t>openConnection</a:t>
            </a:r>
            <a:r>
              <a:rPr lang="en-US" sz="2800" dirty="0"/>
              <a:t>()</a:t>
            </a:r>
            <a:r>
              <a:rPr lang="en-US" sz="2800" b="1" dirty="0"/>
              <a:t>throws</a:t>
            </a:r>
            <a:r>
              <a:rPr lang="en-US" sz="2800" dirty="0"/>
              <a:t> </a:t>
            </a:r>
            <a:r>
              <a:rPr lang="en-US" sz="2800" dirty="0" err="1"/>
              <a:t>IOException</a:t>
            </a:r>
            <a:r>
              <a:rPr lang="en-US" sz="2800" dirty="0"/>
              <a:t>{}</a:t>
            </a:r>
          </a:p>
          <a:p>
            <a:pPr>
              <a:buNone/>
            </a:pPr>
            <a:r>
              <a:rPr lang="en-US" sz="2800" dirty="0"/>
              <a:t>  </a:t>
            </a:r>
          </a:p>
          <a:p>
            <a:r>
              <a:rPr lang="en-US" sz="2800" dirty="0"/>
              <a:t>You can typecast it to </a:t>
            </a:r>
            <a:r>
              <a:rPr lang="en-US" sz="2800" dirty="0" err="1"/>
              <a:t>HttpURLConnection</a:t>
            </a:r>
            <a:r>
              <a:rPr lang="en-US" sz="2800" dirty="0"/>
              <a:t> type as given below:</a:t>
            </a:r>
          </a:p>
          <a:p>
            <a:pPr>
              <a:buNone/>
            </a:pPr>
            <a:endParaRPr lang="en-US" sz="2800" dirty="0"/>
          </a:p>
          <a:p>
            <a:pPr>
              <a:buNone/>
            </a:pPr>
            <a:r>
              <a:rPr lang="en-US" sz="2800" dirty="0"/>
              <a:t>	</a:t>
            </a:r>
            <a:r>
              <a:rPr lang="en-US" sz="2700" dirty="0"/>
              <a:t>URL </a:t>
            </a:r>
            <a:r>
              <a:rPr lang="en-US" sz="2700" dirty="0" err="1"/>
              <a:t>url</a:t>
            </a:r>
            <a:r>
              <a:rPr lang="en-US" sz="2700" dirty="0"/>
              <a:t>=</a:t>
            </a:r>
            <a:r>
              <a:rPr lang="en-US" sz="2700" b="1" dirty="0"/>
              <a:t>new</a:t>
            </a:r>
            <a:r>
              <a:rPr lang="en-US" sz="2700" dirty="0"/>
              <a:t> URL("http://www.javatpoint.com/java-tutorial");</a:t>
            </a:r>
            <a:r>
              <a:rPr lang="en-US" sz="2800" dirty="0"/>
              <a:t>    </a:t>
            </a:r>
          </a:p>
          <a:p>
            <a:pPr>
              <a:buNone/>
            </a:pPr>
            <a:r>
              <a:rPr lang="en-US" sz="2800" dirty="0"/>
              <a:t>	</a:t>
            </a:r>
            <a:r>
              <a:rPr lang="en-US" sz="2600" dirty="0" err="1"/>
              <a:t>HttpURLConnection</a:t>
            </a:r>
            <a:r>
              <a:rPr lang="en-US" sz="2600" dirty="0"/>
              <a:t> </a:t>
            </a:r>
            <a:r>
              <a:rPr lang="en-US" sz="2600" dirty="0" err="1"/>
              <a:t>huc</a:t>
            </a:r>
            <a:r>
              <a:rPr lang="en-US" sz="2600" dirty="0"/>
              <a:t>=(</a:t>
            </a:r>
            <a:r>
              <a:rPr lang="en-US" sz="2600" dirty="0" err="1"/>
              <a:t>HttpURLConnection</a:t>
            </a:r>
            <a:r>
              <a:rPr lang="en-US" sz="2600" dirty="0"/>
              <a:t>)</a:t>
            </a:r>
            <a:r>
              <a:rPr lang="en-US" sz="2600" dirty="0" err="1"/>
              <a:t>url.openConnection</a:t>
            </a:r>
            <a:r>
              <a:rPr lang="en-US" sz="2600" dirty="0"/>
              <a:t>();  </a:t>
            </a:r>
          </a:p>
          <a:p>
            <a:endParaRPr lang="en-US" sz="2600" b="1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00B050"/>
                </a:solidFill>
              </a:rPr>
              <a:t>Java </a:t>
            </a:r>
            <a:r>
              <a:rPr lang="en-US" sz="3600" b="1" dirty="0" err="1">
                <a:solidFill>
                  <a:srgbClr val="00B050"/>
                </a:solidFill>
              </a:rPr>
              <a:t>HttpURLConnection</a:t>
            </a:r>
            <a:r>
              <a:rPr lang="en-US" sz="3600" b="1" dirty="0">
                <a:solidFill>
                  <a:srgbClr val="00B050"/>
                </a:solidFill>
              </a:rPr>
              <a:t> class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1295400"/>
            <a:ext cx="8610600" cy="449353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200" dirty="0"/>
              <a:t>import java.net.*;    </a:t>
            </a:r>
          </a:p>
          <a:p>
            <a:r>
              <a:rPr lang="en-US" sz="2200" dirty="0"/>
              <a:t>public class UR{    </a:t>
            </a:r>
          </a:p>
          <a:p>
            <a:r>
              <a:rPr lang="en-US" sz="2200" dirty="0"/>
              <a:t>public static void main(String[] </a:t>
            </a:r>
            <a:r>
              <a:rPr lang="en-US" sz="2200" dirty="0" err="1"/>
              <a:t>args</a:t>
            </a:r>
            <a:r>
              <a:rPr lang="en-US" sz="2200" dirty="0"/>
              <a:t>){    </a:t>
            </a:r>
          </a:p>
          <a:p>
            <a:r>
              <a:rPr lang="en-US" sz="2200" dirty="0"/>
              <a:t>try{    </a:t>
            </a:r>
          </a:p>
          <a:p>
            <a:r>
              <a:rPr lang="en-US" sz="2200" dirty="0"/>
              <a:t>URL </a:t>
            </a:r>
            <a:r>
              <a:rPr lang="en-US" sz="2200" dirty="0" err="1"/>
              <a:t>url</a:t>
            </a:r>
            <a:r>
              <a:rPr lang="en-US" sz="2200" dirty="0"/>
              <a:t>=new URL("http://www.javatpoint.com/java-tutorial");    </a:t>
            </a:r>
          </a:p>
          <a:p>
            <a:r>
              <a:rPr lang="en-US" sz="2200" dirty="0" err="1"/>
              <a:t>HttpURLConnection</a:t>
            </a:r>
            <a:r>
              <a:rPr lang="en-US" sz="2200" dirty="0"/>
              <a:t> </a:t>
            </a:r>
            <a:r>
              <a:rPr lang="en-US" sz="2200" dirty="0" err="1"/>
              <a:t>huc</a:t>
            </a:r>
            <a:r>
              <a:rPr lang="en-US" sz="2200" dirty="0"/>
              <a:t>=(</a:t>
            </a:r>
            <a:r>
              <a:rPr lang="en-US" sz="2200" dirty="0" err="1"/>
              <a:t>HttpURLConnection</a:t>
            </a:r>
            <a:r>
              <a:rPr lang="en-US" sz="2200" dirty="0"/>
              <a:t>)</a:t>
            </a:r>
            <a:r>
              <a:rPr lang="en-US" sz="2200" dirty="0" err="1"/>
              <a:t>url.openConnection</a:t>
            </a:r>
            <a:r>
              <a:rPr lang="en-US" sz="2200" dirty="0"/>
              <a:t>();  </a:t>
            </a:r>
          </a:p>
          <a:p>
            <a:r>
              <a:rPr lang="en-US" sz="2200" dirty="0"/>
              <a:t>for(</a:t>
            </a:r>
            <a:r>
              <a:rPr lang="en-US" sz="2200" dirty="0" err="1"/>
              <a:t>int</a:t>
            </a:r>
            <a:r>
              <a:rPr lang="en-US" sz="2200" dirty="0"/>
              <a:t> </a:t>
            </a:r>
            <a:r>
              <a:rPr lang="en-US" sz="2200" dirty="0" err="1"/>
              <a:t>i</a:t>
            </a:r>
            <a:r>
              <a:rPr lang="en-US" sz="2200" dirty="0"/>
              <a:t>=1;i&lt;=8;i++){  </a:t>
            </a:r>
          </a:p>
          <a:p>
            <a:r>
              <a:rPr lang="en-US" sz="2200" dirty="0" err="1"/>
              <a:t>System.</a:t>
            </a:r>
            <a:r>
              <a:rPr lang="en-US" sz="2200" i="1" dirty="0" err="1"/>
              <a:t>out.println</a:t>
            </a:r>
            <a:r>
              <a:rPr lang="en-US" sz="2200" i="1" dirty="0"/>
              <a:t>(</a:t>
            </a:r>
            <a:r>
              <a:rPr lang="en-US" sz="2200" i="1" dirty="0" err="1"/>
              <a:t>huc.getHeaderFieldKey</a:t>
            </a:r>
            <a:r>
              <a:rPr lang="en-US" sz="2200" i="1" dirty="0"/>
              <a:t>(</a:t>
            </a:r>
            <a:r>
              <a:rPr lang="en-US" sz="2200" i="1" dirty="0" err="1"/>
              <a:t>i</a:t>
            </a:r>
            <a:r>
              <a:rPr lang="en-US" sz="2200" i="1" dirty="0"/>
              <a:t>)+" = "+</a:t>
            </a:r>
            <a:r>
              <a:rPr lang="en-US" sz="2200" i="1" dirty="0" err="1"/>
              <a:t>huc.getHeaderField</a:t>
            </a:r>
            <a:r>
              <a:rPr lang="en-US" sz="2200" i="1" dirty="0"/>
              <a:t>(</a:t>
            </a:r>
            <a:r>
              <a:rPr lang="en-US" sz="2200" i="1" dirty="0" err="1"/>
              <a:t>i</a:t>
            </a:r>
            <a:r>
              <a:rPr lang="en-US" sz="2200" i="1" dirty="0"/>
              <a:t>));  </a:t>
            </a:r>
          </a:p>
          <a:p>
            <a:r>
              <a:rPr lang="en-US" sz="2200" dirty="0"/>
              <a:t>}  </a:t>
            </a:r>
          </a:p>
          <a:p>
            <a:r>
              <a:rPr lang="en-US" sz="2200" dirty="0" err="1"/>
              <a:t>huc.disconnect</a:t>
            </a:r>
            <a:r>
              <a:rPr lang="en-US" sz="2200" dirty="0"/>
              <a:t>();   </a:t>
            </a:r>
          </a:p>
          <a:p>
            <a:r>
              <a:rPr lang="en-US" sz="2200" dirty="0"/>
              <a:t>}catch(Exception e){</a:t>
            </a:r>
            <a:r>
              <a:rPr lang="en-US" sz="2200" dirty="0" err="1"/>
              <a:t>System.</a:t>
            </a:r>
            <a:r>
              <a:rPr lang="en-US" sz="2200" i="1" dirty="0" err="1"/>
              <a:t>out.println</a:t>
            </a:r>
            <a:r>
              <a:rPr lang="en-US" sz="2200" i="1" dirty="0"/>
              <a:t>(e);}    </a:t>
            </a:r>
          </a:p>
          <a:p>
            <a:r>
              <a:rPr lang="en-US" sz="2200" dirty="0"/>
              <a:t>}    </a:t>
            </a:r>
          </a:p>
          <a:p>
            <a:r>
              <a:rPr lang="en-US" sz="2200" dirty="0"/>
              <a:t>} 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00B050"/>
                </a:solidFill>
              </a:rPr>
              <a:t>Java </a:t>
            </a:r>
            <a:r>
              <a:rPr lang="en-US" sz="3600" b="1" dirty="0" err="1">
                <a:solidFill>
                  <a:srgbClr val="00B050"/>
                </a:solidFill>
              </a:rPr>
              <a:t>HttpURLConnection</a:t>
            </a:r>
            <a:r>
              <a:rPr lang="en-US" sz="3600" b="1" dirty="0">
                <a:solidFill>
                  <a:srgbClr val="00B050"/>
                </a:solidFill>
              </a:rPr>
              <a:t> class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00B050"/>
                </a:solidFill>
              </a:rPr>
              <a:t>Java </a:t>
            </a:r>
            <a:r>
              <a:rPr lang="en-US" sz="3600" b="1" dirty="0" err="1">
                <a:solidFill>
                  <a:srgbClr val="00B050"/>
                </a:solidFill>
              </a:rPr>
              <a:t>HttpURLConnecton</a:t>
            </a:r>
            <a:r>
              <a:rPr lang="en-US" sz="3600" b="1" dirty="0">
                <a:solidFill>
                  <a:srgbClr val="00B050"/>
                </a:solidFill>
              </a:rPr>
              <a:t>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4582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/>
              <a:t>Output of previous program: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200" dirty="0"/>
              <a:t>Date = Wed, 10 Dec 2014 19:31:14 GMT </a:t>
            </a:r>
          </a:p>
          <a:p>
            <a:pPr>
              <a:buNone/>
            </a:pPr>
            <a:r>
              <a:rPr lang="en-US" sz="2100" dirty="0"/>
              <a:t>Set-Cookie = JSESSIONID=D70B87DBB832820CACA5998C90939D48; Path=/ </a:t>
            </a:r>
          </a:p>
          <a:p>
            <a:pPr>
              <a:buNone/>
            </a:pPr>
            <a:r>
              <a:rPr lang="en-US" sz="2200" dirty="0"/>
              <a:t>Content-Type = text/html </a:t>
            </a:r>
          </a:p>
          <a:p>
            <a:pPr>
              <a:buNone/>
            </a:pPr>
            <a:r>
              <a:rPr lang="en-US" sz="2200" dirty="0"/>
              <a:t>Cache-Control = max-age=2592000 </a:t>
            </a:r>
          </a:p>
          <a:p>
            <a:pPr>
              <a:buNone/>
            </a:pPr>
            <a:r>
              <a:rPr lang="en-US" sz="2200" dirty="0"/>
              <a:t>Expires = Fri, 09 Jan 2015 19:31:14 GMT </a:t>
            </a:r>
          </a:p>
          <a:p>
            <a:pPr>
              <a:buNone/>
            </a:pPr>
            <a:r>
              <a:rPr lang="en-US" sz="2200" dirty="0"/>
              <a:t>Vary = Accept-</a:t>
            </a:r>
            <a:r>
              <a:rPr lang="en-US" sz="2200" dirty="0" err="1"/>
              <a:t>Encoding,User</a:t>
            </a:r>
            <a:r>
              <a:rPr lang="en-US" sz="2200" dirty="0"/>
              <a:t>-Agent </a:t>
            </a:r>
          </a:p>
          <a:p>
            <a:pPr>
              <a:buNone/>
            </a:pPr>
            <a:r>
              <a:rPr lang="en-US" sz="2200" dirty="0"/>
              <a:t>Connection = close Transfer-Encoding = chunked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599" y="228600"/>
            <a:ext cx="7027463" cy="62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7315200" y="2895600"/>
            <a:ext cx="17526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following </a:t>
            </a:r>
            <a:r>
              <a:rPr lang="en-US" dirty="0" err="1"/>
              <a:t>URLConnectionDemo</a:t>
            </a:r>
            <a:r>
              <a:rPr lang="en-US" dirty="0"/>
              <a:t> program connects to a URL entered from the command line.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r>
              <a:rPr lang="en-US" sz="2600" dirty="0"/>
              <a:t>A sample run of the this program would produce the following result: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447800"/>
            <a:ext cx="6524625" cy="2891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5334000"/>
            <a:ext cx="6950141" cy="1166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90800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Thank you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457200"/>
            <a:ext cx="8229600" cy="5562600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URL stands for Uniform Resource Locator and represents a resource on the World Wide Web, such as a Web page or FTP directory.</a:t>
            </a:r>
          </a:p>
          <a:p>
            <a:endParaRPr lang="en-US" sz="2400" dirty="0"/>
          </a:p>
          <a:p>
            <a:r>
              <a:rPr lang="en-US" sz="2400" dirty="0"/>
              <a:t>We will learn how to write Java programs that communicate with a URL. A URL can be broken down into parts, as follows:</a:t>
            </a:r>
          </a:p>
          <a:p>
            <a:pPr>
              <a:buNone/>
            </a:pPr>
            <a:r>
              <a:rPr lang="en-US" sz="2400" dirty="0"/>
              <a:t>			</a:t>
            </a:r>
            <a:r>
              <a:rPr lang="en-US" sz="2400" dirty="0">
                <a:solidFill>
                  <a:srgbClr val="FF0000"/>
                </a:solidFill>
              </a:rPr>
              <a:t>protocol:</a:t>
            </a:r>
            <a:r>
              <a:rPr lang="en-US" sz="2400" dirty="0">
                <a:solidFill>
                  <a:srgbClr val="0070C0"/>
                </a:solidFill>
              </a:rPr>
              <a:t>//host:port/path?query#ref</a:t>
            </a:r>
          </a:p>
          <a:p>
            <a:pPr>
              <a:buNone/>
            </a:pPr>
            <a:r>
              <a:rPr lang="en-US" sz="2400" dirty="0"/>
              <a:t>	Examples of protocols include HTTP, HTTPS, FTP, and File. </a:t>
            </a:r>
          </a:p>
          <a:p>
            <a:pPr>
              <a:buNone/>
            </a:pPr>
            <a:endParaRPr lang="en-US" sz="2400" dirty="0"/>
          </a:p>
          <a:p>
            <a:r>
              <a:rPr lang="en-US" sz="2400" dirty="0"/>
              <a:t>The path is also referred to as the filename, and the host is also called the authority.</a:t>
            </a:r>
          </a:p>
          <a:p>
            <a:pPr>
              <a:buNone/>
            </a:pPr>
            <a:r>
              <a:rPr lang="en-US" sz="2400" dirty="0"/>
              <a:t>	The following is a URL to a Web page whose protocol is HTTP:</a:t>
            </a:r>
          </a:p>
          <a:p>
            <a:pPr>
              <a:buNone/>
            </a:pPr>
            <a:r>
              <a:rPr lang="en-US" sz="2400" dirty="0"/>
              <a:t>		</a:t>
            </a:r>
            <a:r>
              <a:rPr lang="en-US" sz="2400" dirty="0">
                <a:solidFill>
                  <a:srgbClr val="FF0000"/>
                </a:solidFill>
                <a:hlinkClick r:id="rId2"/>
              </a:rPr>
              <a:t>http://www.amrood.com/index.htm?language=en#j2se</a:t>
            </a:r>
            <a:endParaRPr lang="en-US" sz="2400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2400" dirty="0"/>
              <a:t>	Notice that this URL does not specify a port, in which case the default port for the protocol is used. With HTTP, the default port is 80.</a:t>
            </a:r>
          </a:p>
          <a:p>
            <a:pPr algn="just"/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4582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600" dirty="0"/>
              <a:t>A URL contains many information:</a:t>
            </a:r>
          </a:p>
          <a:p>
            <a:pPr lvl="1"/>
            <a:r>
              <a:rPr lang="en-US" sz="2600" dirty="0"/>
              <a:t>Protocol: In this case, http is the protocol.</a:t>
            </a:r>
          </a:p>
          <a:p>
            <a:pPr lvl="1"/>
            <a:r>
              <a:rPr lang="en-US" sz="2600" dirty="0"/>
              <a:t>Server name or IP Address: In this case, www.javatpoint.com is the server name.</a:t>
            </a:r>
          </a:p>
          <a:p>
            <a:pPr lvl="1"/>
            <a:r>
              <a:rPr lang="en-US" sz="2600" dirty="0"/>
              <a:t>Port Number: It is an optional attribute. If we write http//ww.javatpoint.com:80/</a:t>
            </a:r>
            <a:r>
              <a:rPr lang="en-US" sz="2600" dirty="0" err="1"/>
              <a:t>sonoojaiswal</a:t>
            </a:r>
            <a:r>
              <a:rPr lang="en-US" sz="2600" dirty="0"/>
              <a:t>/ , 80 is the port number. If port number is not mentioned in the URL, it returns -1.</a:t>
            </a:r>
          </a:p>
          <a:p>
            <a:pPr lvl="1"/>
            <a:r>
              <a:rPr lang="en-US" sz="2600" dirty="0"/>
              <a:t>File Name or directory name: In this case, index.jsp is the file name.</a:t>
            </a:r>
          </a:p>
          <a:p>
            <a:pPr algn="just"/>
            <a:endParaRPr lang="en-US" sz="2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The java.net package contains two interesting classes: </a:t>
            </a:r>
          </a:p>
          <a:p>
            <a:pPr lvl="1"/>
            <a:r>
              <a:rPr lang="en-US" sz="2600" dirty="0"/>
              <a:t>The URL class and </a:t>
            </a:r>
          </a:p>
          <a:p>
            <a:pPr lvl="1"/>
            <a:r>
              <a:rPr lang="en-US" sz="2600" dirty="0"/>
              <a:t>The URL Connection class. </a:t>
            </a:r>
          </a:p>
          <a:p>
            <a:endParaRPr lang="en-US" sz="2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320822686"/>
              </p:ext>
            </p:extLst>
          </p:nvPr>
        </p:nvGraphicFramePr>
        <p:xfrm>
          <a:off x="244150" y="2057400"/>
          <a:ext cx="8686800" cy="2552700"/>
        </p:xfrm>
        <a:graphic>
          <a:graphicData uri="http://schemas.openxmlformats.org/drawingml/2006/table">
            <a:tbl>
              <a:tblPr/>
              <a:tblGrid>
                <a:gridCol w="36420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44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200" b="1" dirty="0">
                          <a:solidFill>
                            <a:srgbClr val="000000"/>
                          </a:solidFill>
                          <a:latin typeface="times new roman"/>
                        </a:rPr>
                        <a:t>Method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B037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037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037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200" b="1" dirty="0">
                          <a:solidFill>
                            <a:srgbClr val="000000"/>
                          </a:solidFill>
                          <a:latin typeface="times new roman"/>
                        </a:rPr>
                        <a:t>Description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B037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037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037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0" i="0" dirty="0">
                          <a:solidFill>
                            <a:srgbClr val="000000"/>
                          </a:solidFill>
                          <a:latin typeface="verdana"/>
                        </a:rPr>
                        <a:t>public String </a:t>
                      </a:r>
                      <a:r>
                        <a:rPr lang="en-US" b="0" i="0" dirty="0" err="1">
                          <a:solidFill>
                            <a:srgbClr val="000000"/>
                          </a:solidFill>
                          <a:latin typeface="verdana"/>
                        </a:rPr>
                        <a:t>getProtocol</a:t>
                      </a:r>
                      <a:r>
                        <a:rPr lang="en-US" b="0" i="0" dirty="0">
                          <a:solidFill>
                            <a:srgbClr val="000000"/>
                          </a:solidFill>
                          <a:latin typeface="verdana"/>
                        </a:rPr>
                        <a:t>()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 i="0">
                          <a:solidFill>
                            <a:srgbClr val="000000"/>
                          </a:solidFill>
                          <a:latin typeface="verdana"/>
                        </a:rPr>
                        <a:t>it returns the protocol of the URL.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0" i="0" dirty="0">
                          <a:solidFill>
                            <a:srgbClr val="000000"/>
                          </a:solidFill>
                          <a:latin typeface="verdana"/>
                        </a:rPr>
                        <a:t>public String </a:t>
                      </a:r>
                      <a:r>
                        <a:rPr lang="en-US" b="0" i="0" dirty="0" err="1">
                          <a:solidFill>
                            <a:srgbClr val="000000"/>
                          </a:solidFill>
                          <a:latin typeface="verdana"/>
                        </a:rPr>
                        <a:t>getHost</a:t>
                      </a:r>
                      <a:r>
                        <a:rPr lang="en-US" b="0" i="0" dirty="0">
                          <a:solidFill>
                            <a:srgbClr val="000000"/>
                          </a:solidFill>
                          <a:latin typeface="verdana"/>
                        </a:rPr>
                        <a:t>()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 i="0">
                          <a:solidFill>
                            <a:srgbClr val="000000"/>
                          </a:solidFill>
                          <a:latin typeface="verdana"/>
                        </a:rPr>
                        <a:t>it returns the host name of the URL.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0" i="0">
                          <a:solidFill>
                            <a:srgbClr val="000000"/>
                          </a:solidFill>
                          <a:latin typeface="verdana"/>
                        </a:rPr>
                        <a:t>public String getPort()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 i="0">
                          <a:solidFill>
                            <a:srgbClr val="000000"/>
                          </a:solidFill>
                          <a:latin typeface="verdana"/>
                        </a:rPr>
                        <a:t>it returns the Port Number of the URL.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0" i="0">
                          <a:solidFill>
                            <a:srgbClr val="000000"/>
                          </a:solidFill>
                          <a:latin typeface="verdana"/>
                        </a:rPr>
                        <a:t>public String getFile()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 i="0">
                          <a:solidFill>
                            <a:srgbClr val="000000"/>
                          </a:solidFill>
                          <a:latin typeface="verdana"/>
                        </a:rPr>
                        <a:t>it returns the file name of the URL.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0" i="0" dirty="0">
                          <a:solidFill>
                            <a:srgbClr val="000000"/>
                          </a:solidFill>
                          <a:latin typeface="verdana"/>
                        </a:rPr>
                        <a:t>public </a:t>
                      </a:r>
                      <a:r>
                        <a:rPr lang="en-US" b="0" i="0" dirty="0" err="1">
                          <a:solidFill>
                            <a:srgbClr val="000000"/>
                          </a:solidFill>
                          <a:latin typeface="verdana"/>
                        </a:rPr>
                        <a:t>URLConnection</a:t>
                      </a:r>
                      <a:r>
                        <a:rPr lang="en-US" b="0" i="0" dirty="0">
                          <a:solidFill>
                            <a:srgbClr val="000000"/>
                          </a:solidFill>
                          <a:latin typeface="verdana"/>
                        </a:rPr>
                        <a:t> </a:t>
                      </a:r>
                      <a:r>
                        <a:rPr lang="en-US" b="0" i="0" dirty="0" err="1">
                          <a:solidFill>
                            <a:srgbClr val="000000"/>
                          </a:solidFill>
                          <a:latin typeface="verdana"/>
                        </a:rPr>
                        <a:t>openConnection</a:t>
                      </a:r>
                      <a:r>
                        <a:rPr lang="en-US" b="0" i="0" dirty="0">
                          <a:solidFill>
                            <a:srgbClr val="000000"/>
                          </a:solidFill>
                          <a:latin typeface="verdana"/>
                        </a:rPr>
                        <a:t>()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 i="0" dirty="0">
                          <a:solidFill>
                            <a:srgbClr val="000000"/>
                          </a:solidFill>
                          <a:latin typeface="verdana"/>
                        </a:rPr>
                        <a:t>it returns the instance of </a:t>
                      </a:r>
                      <a:r>
                        <a:rPr lang="en-US" b="0" i="0" dirty="0" err="1">
                          <a:solidFill>
                            <a:srgbClr val="000000"/>
                          </a:solidFill>
                          <a:latin typeface="verdana"/>
                        </a:rPr>
                        <a:t>URLConnection</a:t>
                      </a:r>
                      <a:r>
                        <a:rPr lang="en-US" b="0" i="0" dirty="0">
                          <a:solidFill>
                            <a:srgbClr val="000000"/>
                          </a:solidFill>
                          <a:latin typeface="verdana"/>
                        </a:rPr>
                        <a:t> i.e. associated with this URL.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28599" y="701040"/>
            <a:ext cx="85344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dirty="0"/>
              <a:t>The </a:t>
            </a:r>
            <a:r>
              <a:rPr lang="en-US" sz="2500" dirty="0" err="1"/>
              <a:t>java.net.URL</a:t>
            </a:r>
            <a:r>
              <a:rPr lang="en-US" sz="2500" dirty="0"/>
              <a:t> class provides many methods. The important methods of URL class are given below.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04801"/>
            <a:ext cx="8610600" cy="4830763"/>
          </a:xfrm>
        </p:spPr>
        <p:txBody>
          <a:bodyPr>
            <a:normAutofit/>
          </a:bodyPr>
          <a:lstStyle/>
          <a:p>
            <a:pPr lvl="1">
              <a:buNone/>
            </a:pPr>
            <a:r>
              <a:rPr lang="en-US" sz="2500" dirty="0"/>
              <a:t>The URL class and  the </a:t>
            </a:r>
            <a:r>
              <a:rPr lang="en-US" sz="2500" dirty="0" err="1"/>
              <a:t>URLConnection</a:t>
            </a:r>
            <a:r>
              <a:rPr lang="en-US" sz="2500" dirty="0"/>
              <a:t> classes can be used to create client connections to web servers (HTTP servers). Here is a simple code example: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752600"/>
            <a:ext cx="8610600" cy="38879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rgbClr val="00B050"/>
                </a:solidFill>
              </a:rPr>
              <a:t>Java URL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/>
          </a:bodyPr>
          <a:lstStyle/>
          <a:p>
            <a:r>
              <a:rPr lang="en-US" sz="2600" dirty="0"/>
              <a:t>The </a:t>
            </a:r>
            <a:r>
              <a:rPr lang="en-US" sz="2600" b="1" dirty="0" err="1"/>
              <a:t>java.net.URL</a:t>
            </a:r>
            <a:r>
              <a:rPr lang="en-US" sz="2600" dirty="0"/>
              <a:t> class represents a URL and has complete set of methods to manipulate URL in Java.</a:t>
            </a:r>
          </a:p>
        </p:txBody>
      </p:sp>
      <p:sp>
        <p:nvSpPr>
          <p:cNvPr id="4" name="Rectangle 3"/>
          <p:cNvSpPr/>
          <p:nvPr/>
        </p:nvSpPr>
        <p:spPr>
          <a:xfrm>
            <a:off x="990600" y="1806000"/>
            <a:ext cx="7543800" cy="483209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200" dirty="0"/>
              <a:t>//URLDemo.java  </a:t>
            </a:r>
          </a:p>
          <a:p>
            <a:r>
              <a:rPr lang="en-US" sz="2200" dirty="0"/>
              <a:t>import java.io.*;  </a:t>
            </a:r>
          </a:p>
          <a:p>
            <a:r>
              <a:rPr lang="en-US" sz="2200" dirty="0"/>
              <a:t>import java.net.*;  </a:t>
            </a:r>
          </a:p>
          <a:p>
            <a:r>
              <a:rPr lang="en-US" sz="2200" dirty="0"/>
              <a:t>public class </a:t>
            </a:r>
            <a:r>
              <a:rPr lang="en-US" sz="2200" dirty="0" err="1"/>
              <a:t>URLDemo</a:t>
            </a:r>
            <a:r>
              <a:rPr lang="en-US" sz="2200" dirty="0"/>
              <a:t>{  </a:t>
            </a:r>
          </a:p>
          <a:p>
            <a:r>
              <a:rPr lang="en-US" sz="2200" dirty="0"/>
              <a:t>public static void main(String[] </a:t>
            </a:r>
            <a:r>
              <a:rPr lang="en-US" sz="2200" dirty="0" err="1"/>
              <a:t>args</a:t>
            </a:r>
            <a:r>
              <a:rPr lang="en-US" sz="2200" dirty="0"/>
              <a:t>){  </a:t>
            </a:r>
          </a:p>
          <a:p>
            <a:r>
              <a:rPr lang="en-US" sz="2200" dirty="0"/>
              <a:t>try{  </a:t>
            </a:r>
          </a:p>
          <a:p>
            <a:r>
              <a:rPr lang="en-US" sz="2200" dirty="0"/>
              <a:t>URL </a:t>
            </a:r>
            <a:r>
              <a:rPr lang="en-US" sz="2200" dirty="0" err="1"/>
              <a:t>url</a:t>
            </a:r>
            <a:r>
              <a:rPr lang="en-US" sz="2200" dirty="0"/>
              <a:t>=new URL("http://www.javatpoint.com/java-tutorial");  </a:t>
            </a:r>
          </a:p>
          <a:p>
            <a:r>
              <a:rPr lang="en-US" sz="2200" dirty="0"/>
              <a:t> </a:t>
            </a:r>
            <a:r>
              <a:rPr lang="en-US" sz="2200" dirty="0" err="1"/>
              <a:t>System.out.println</a:t>
            </a:r>
            <a:r>
              <a:rPr lang="en-US" sz="2200" dirty="0"/>
              <a:t>("Protocol: "+</a:t>
            </a:r>
            <a:r>
              <a:rPr lang="en-US" sz="2200" dirty="0" err="1"/>
              <a:t>url.getProtocol</a:t>
            </a:r>
            <a:r>
              <a:rPr lang="en-US" sz="2200" dirty="0"/>
              <a:t>());  </a:t>
            </a:r>
          </a:p>
          <a:p>
            <a:r>
              <a:rPr lang="en-US" sz="2200" dirty="0" err="1"/>
              <a:t>System.out.println</a:t>
            </a:r>
            <a:r>
              <a:rPr lang="en-US" sz="2200" dirty="0"/>
              <a:t>("Host Name: "+</a:t>
            </a:r>
            <a:r>
              <a:rPr lang="en-US" sz="2200" dirty="0" err="1"/>
              <a:t>url.getHost</a:t>
            </a:r>
            <a:r>
              <a:rPr lang="en-US" sz="2200" dirty="0"/>
              <a:t>());  </a:t>
            </a:r>
          </a:p>
          <a:p>
            <a:r>
              <a:rPr lang="en-US" sz="2200" dirty="0" err="1"/>
              <a:t>System.out.println</a:t>
            </a:r>
            <a:r>
              <a:rPr lang="en-US" sz="2200" dirty="0"/>
              <a:t>("Port Number: "+</a:t>
            </a:r>
            <a:r>
              <a:rPr lang="en-US" sz="2200" dirty="0" err="1"/>
              <a:t>url.getPort</a:t>
            </a:r>
            <a:r>
              <a:rPr lang="en-US" sz="2200" dirty="0"/>
              <a:t>());  </a:t>
            </a:r>
          </a:p>
          <a:p>
            <a:r>
              <a:rPr lang="en-US" sz="2200" dirty="0" err="1"/>
              <a:t>System.out.println</a:t>
            </a:r>
            <a:r>
              <a:rPr lang="en-US" sz="2200" dirty="0"/>
              <a:t>("File Name: "+</a:t>
            </a:r>
            <a:r>
              <a:rPr lang="en-US" sz="2200" dirty="0" err="1"/>
              <a:t>url.getFile</a:t>
            </a:r>
            <a:r>
              <a:rPr lang="en-US" sz="2200" dirty="0"/>
              <a:t>());   </a:t>
            </a:r>
          </a:p>
          <a:p>
            <a:r>
              <a:rPr lang="en-US" sz="2200" dirty="0"/>
              <a:t>}catch(Exception e){</a:t>
            </a:r>
            <a:r>
              <a:rPr lang="en-US" sz="2200" dirty="0" err="1"/>
              <a:t>System.out.println</a:t>
            </a:r>
            <a:r>
              <a:rPr lang="en-US" sz="2200" dirty="0"/>
              <a:t>(e);}  </a:t>
            </a:r>
          </a:p>
          <a:p>
            <a:r>
              <a:rPr lang="en-US" sz="2200" dirty="0"/>
              <a:t>}  </a:t>
            </a:r>
          </a:p>
          <a:p>
            <a:r>
              <a:rPr lang="en-US" sz="2200" dirty="0"/>
              <a:t>}  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ChangeArrowheads="1"/>
          </p:cNvSpPr>
          <p:nvPr/>
        </p:nvSpPr>
        <p:spPr bwMode="auto">
          <a:xfrm>
            <a:off x="1676400" y="1981200"/>
            <a:ext cx="5334000" cy="20313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Output of previous program: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 pitchFamily="34" charset="-128"/>
              <a:cs typeface="Arial" pitchFamily="34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Protocol: http 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Host Name: www.javatpoint.com 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Port Number: -1 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File Name: /java-tutorial</a:t>
            </a:r>
            <a:r>
              <a:rPr kumimoji="0" 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rgbClr val="00B050"/>
                </a:solidFill>
              </a:rPr>
              <a:t>Java URL Class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562</TotalTime>
  <Words>718</Words>
  <Application>Microsoft Office PowerPoint</Application>
  <PresentationFormat>On-screen Show (4:3)</PresentationFormat>
  <Paragraphs>175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Object Oriented Programming ICT-1203</vt:lpstr>
      <vt:lpstr>Java - URL Processing</vt:lpstr>
      <vt:lpstr>Slide 3</vt:lpstr>
      <vt:lpstr>Slide 4</vt:lpstr>
      <vt:lpstr>Slide 5</vt:lpstr>
      <vt:lpstr>Slide 6</vt:lpstr>
      <vt:lpstr>Slide 7</vt:lpstr>
      <vt:lpstr>Java URL Class</vt:lpstr>
      <vt:lpstr>Java URL Class</vt:lpstr>
      <vt:lpstr>Java URL Class</vt:lpstr>
      <vt:lpstr>Java URL Class</vt:lpstr>
      <vt:lpstr>Java URL Class</vt:lpstr>
      <vt:lpstr>Java URL Class</vt:lpstr>
      <vt:lpstr>Slide 14</vt:lpstr>
      <vt:lpstr>Java URL Class</vt:lpstr>
      <vt:lpstr>Java URLConnection class</vt:lpstr>
      <vt:lpstr>URLConnections Class Methods</vt:lpstr>
      <vt:lpstr>URLConnections Class Methods</vt:lpstr>
      <vt:lpstr>URLConnections Class Methods</vt:lpstr>
      <vt:lpstr>Displaying source code of a webpage by URLConnecton class</vt:lpstr>
      <vt:lpstr>Displaying source code of a webpage by URLConnecton class</vt:lpstr>
      <vt:lpstr>Output</vt:lpstr>
      <vt:lpstr>Java HttpURLConnection class</vt:lpstr>
      <vt:lpstr>Java HttpURLConnection class</vt:lpstr>
      <vt:lpstr>Java HttpURLConnection class</vt:lpstr>
      <vt:lpstr>Java HttpURLConnecton Example</vt:lpstr>
      <vt:lpstr>Slide 27</vt:lpstr>
      <vt:lpstr>Slide 28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USER</cp:lastModifiedBy>
  <cp:revision>56</cp:revision>
  <dcterms:created xsi:type="dcterms:W3CDTF">2016-02-14T10:29:41Z</dcterms:created>
  <dcterms:modified xsi:type="dcterms:W3CDTF">2021-07-03T06:27:07Z</dcterms:modified>
</cp:coreProperties>
</file>