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04" r:id="rId2"/>
    <p:sldId id="257" r:id="rId3"/>
    <p:sldId id="297" r:id="rId4"/>
    <p:sldId id="259" r:id="rId5"/>
    <p:sldId id="298" r:id="rId6"/>
    <p:sldId id="299" r:id="rId7"/>
    <p:sldId id="260" r:id="rId8"/>
    <p:sldId id="261" r:id="rId9"/>
    <p:sldId id="262" r:id="rId10"/>
    <p:sldId id="301" r:id="rId11"/>
    <p:sldId id="302" r:id="rId12"/>
    <p:sldId id="30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72" y="-4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41798-39D9-4E0B-A584-92E5B8EEDAA7}" type="datetimeFigureOut">
              <a:rPr lang="en-US" smtClean="0"/>
              <a:pPr/>
              <a:t>7/3/2021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054223-45A3-44A9-BE72-D0705A655E00}" type="slidenum">
              <a:rPr lang="en-US" smtClean="0"/>
              <a:pPr/>
              <a:t>‹#›</a:t>
            </a:fld>
            <a:endParaRPr lang="en-US"/>
          </a:p>
        </p:txBody>
      </p:sp>
    </p:spTree>
    <p:extLst>
      <p:ext uri="{BB962C8B-B14F-4D97-AF65-F5344CB8AC3E}">
        <p14:creationId xmlns="" xmlns:p14="http://schemas.microsoft.com/office/powerpoint/2010/main" val="889251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EEB53E0-6DAD-4C3D-B592-48D40E64753E}" type="datetime1">
              <a:rPr lang="en-US" smtClean="0"/>
              <a:pPr/>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ECBD1-A77D-4E5E-A9AA-ABCE6A80C3E2}" type="datetime1">
              <a:rPr lang="en-US" smtClean="0"/>
              <a:pPr/>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25C166-B26C-4CF0-A52B-FD7D63193E27}" type="datetime1">
              <a:rPr lang="en-US" smtClean="0"/>
              <a:pPr/>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EA4735-0A57-4710-9749-DD1BD02E6DAE}" type="datetime1">
              <a:rPr lang="en-US" smtClean="0"/>
              <a:pPr/>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632E5-A8AE-4702-9D2B-733AC9D12327}" type="datetime1">
              <a:rPr lang="en-US" smtClean="0"/>
              <a:pPr/>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F578F4-9D81-425E-AEB2-F08F9E74D6E0}" type="datetime1">
              <a:rPr lang="en-US" smtClean="0"/>
              <a:pPr/>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8488D2-58A2-4811-BD90-DB26E81ECF19}" type="datetime1">
              <a:rPr lang="en-US" smtClean="0"/>
              <a:pPr/>
              <a:t>7/3/2021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2C6CAE-157F-4D78-9F48-01D66D907150}" type="datetime1">
              <a:rPr lang="en-US" smtClean="0"/>
              <a:pPr/>
              <a:t>7/3/2021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165A2-4091-4CE1-8BAC-6B31B1816724}" type="datetime1">
              <a:rPr lang="en-US" smtClean="0"/>
              <a:pPr/>
              <a:t>7/3/2021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8661B-6DFE-4268-A72F-D52AA15DE52F}" type="datetime1">
              <a:rPr lang="en-US" smtClean="0"/>
              <a:pPr/>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E3E67-84BD-420E-AEC9-51039C70F262}" type="datetime1">
              <a:rPr lang="en-US" smtClean="0"/>
              <a:pPr/>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69B3E-97E0-47D8-9C64-F0A56F830C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8A0A2-FD9A-409E-A68D-4047BF902359}" type="datetime1">
              <a:rPr lang="en-US" smtClean="0"/>
              <a:pPr/>
              <a:t>7/3/2021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69B3E-97E0-47D8-9C64-F0A56F830C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Oriented Programming</a:t>
            </a:r>
            <a:br>
              <a:rPr lang="en-US" dirty="0"/>
            </a:br>
            <a:r>
              <a:rPr lang="en-US" dirty="0"/>
              <a:t>ICT-1203</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dirty="0"/>
          </a:p>
        </p:txBody>
      </p:sp>
      <p:sp>
        <p:nvSpPr>
          <p:cNvPr id="6" name="Subtitle 2"/>
          <p:cNvSpPr>
            <a:spLocks noGrp="1"/>
          </p:cNvSpPr>
          <p:nvPr/>
        </p:nvSpPr>
        <p:spPr>
          <a:xfrm>
            <a:off x="1371600" y="40386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Md. </a:t>
            </a:r>
            <a:r>
              <a:rPr lang="en-US" dirty="0" err="1" smtClean="0"/>
              <a:t>Shakil</a:t>
            </a:r>
            <a:r>
              <a:rPr lang="en-US" dirty="0" smtClean="0"/>
              <a:t> </a:t>
            </a:r>
            <a:r>
              <a:rPr lang="en-US" dirty="0" err="1" smtClean="0"/>
              <a:t>Hossain</a:t>
            </a:r>
            <a:endParaRPr lang="en-US" dirty="0"/>
          </a:p>
          <a:p>
            <a:r>
              <a:rPr lang="en-US" dirty="0" smtClean="0"/>
              <a:t>10 Batch, </a:t>
            </a:r>
            <a:r>
              <a:rPr lang="en-US" dirty="0"/>
              <a:t>IIT, JU</a:t>
            </a:r>
          </a:p>
        </p:txBody>
      </p:sp>
    </p:spTree>
    <p:extLst>
      <p:ext uri="{BB962C8B-B14F-4D97-AF65-F5344CB8AC3E}">
        <p14:creationId xmlns="" xmlns:p14="http://schemas.microsoft.com/office/powerpoint/2010/main" val="301991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92453"/>
            <a:ext cx="8229600" cy="868362"/>
          </a:xfrm>
        </p:spPr>
        <p:txBody>
          <a:bodyPr>
            <a:normAutofit/>
          </a:bodyPr>
          <a:lstStyle/>
          <a:p>
            <a:r>
              <a:rPr lang="en-US" sz="3200" b="1" dirty="0">
                <a:solidFill>
                  <a:srgbClr val="00B050"/>
                </a:solidFill>
              </a:rPr>
              <a:t>Compile time polymorphism Example</a:t>
            </a:r>
          </a:p>
        </p:txBody>
      </p:sp>
      <p:sp>
        <p:nvSpPr>
          <p:cNvPr id="12" name="Content Placeholder 11">
            <a:extLst>
              <a:ext uri="{FF2B5EF4-FFF2-40B4-BE49-F238E27FC236}">
                <a16:creationId xmlns="" xmlns:a16="http://schemas.microsoft.com/office/drawing/2014/main" id="{21D20630-80E4-467C-A7DB-91F935964564}"/>
              </a:ext>
            </a:extLst>
          </p:cNvPr>
          <p:cNvSpPr>
            <a:spLocks noGrp="1"/>
          </p:cNvSpPr>
          <p:nvPr>
            <p:ph idx="1"/>
          </p:nvPr>
        </p:nvSpPr>
        <p:spPr>
          <a:xfrm>
            <a:off x="-381000" y="4953000"/>
            <a:ext cx="8229600" cy="685800"/>
          </a:xfrm>
        </p:spPr>
        <p:txBody>
          <a:bodyPr/>
          <a:lstStyle/>
          <a:p>
            <a:pPr marL="0" indent="0" algn="ctr">
              <a:buNone/>
            </a:pPr>
            <a:r>
              <a:rPr lang="en-US" dirty="0">
                <a:solidFill>
                  <a:srgbClr val="00B050"/>
                </a:solidFill>
              </a:rPr>
              <a:t>Output</a:t>
            </a:r>
          </a:p>
        </p:txBody>
      </p:sp>
      <p:sp>
        <p:nvSpPr>
          <p:cNvPr id="4" name="Slide Number Placeholder 3"/>
          <p:cNvSpPr>
            <a:spLocks noGrp="1"/>
          </p:cNvSpPr>
          <p:nvPr>
            <p:ph type="sldNum" sz="quarter" idx="12"/>
          </p:nvPr>
        </p:nvSpPr>
        <p:spPr/>
        <p:txBody>
          <a:bodyPr/>
          <a:lstStyle/>
          <a:p>
            <a:fld id="{73869B3E-97E0-47D8-9C64-F0A56F830C41}" type="slidenum">
              <a:rPr lang="en-US" smtClean="0"/>
              <a:pPr/>
              <a:t>10</a:t>
            </a:fld>
            <a:endParaRPr lang="en-US"/>
          </a:p>
        </p:txBody>
      </p:sp>
      <p:pic>
        <p:nvPicPr>
          <p:cNvPr id="6" name="Picture 5">
            <a:extLst>
              <a:ext uri="{FF2B5EF4-FFF2-40B4-BE49-F238E27FC236}">
                <a16:creationId xmlns="" xmlns:a16="http://schemas.microsoft.com/office/drawing/2014/main" id="{99D8B49D-E744-4F17-8741-9717C8F7C8F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959714"/>
            <a:ext cx="4572000" cy="3918980"/>
          </a:xfrm>
          <a:prstGeom prst="rect">
            <a:avLst/>
          </a:prstGeom>
        </p:spPr>
      </p:pic>
      <p:pic>
        <p:nvPicPr>
          <p:cNvPr id="8" name="Picture 7">
            <a:extLst>
              <a:ext uri="{FF2B5EF4-FFF2-40B4-BE49-F238E27FC236}">
                <a16:creationId xmlns="" xmlns:a16="http://schemas.microsoft.com/office/drawing/2014/main" id="{28F2676D-D2BC-4B30-BA05-53EECDFB82E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845908" y="805420"/>
            <a:ext cx="4279557" cy="3918980"/>
          </a:xfrm>
          <a:prstGeom prst="rect">
            <a:avLst/>
          </a:prstGeom>
        </p:spPr>
      </p:pic>
      <p:pic>
        <p:nvPicPr>
          <p:cNvPr id="10" name="Picture 9">
            <a:extLst>
              <a:ext uri="{FF2B5EF4-FFF2-40B4-BE49-F238E27FC236}">
                <a16:creationId xmlns="" xmlns:a16="http://schemas.microsoft.com/office/drawing/2014/main" id="{A2E40193-0713-4356-B6B8-2F61BCBFF10E}"/>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895600" y="5805625"/>
            <a:ext cx="2558181" cy="9381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1676400"/>
            <a:ext cx="8610600" cy="4525963"/>
          </a:xfrm>
        </p:spPr>
        <p:txBody>
          <a:bodyPr>
            <a:noAutofit/>
          </a:bodyPr>
          <a:lstStyle/>
          <a:p>
            <a:pPr algn="just"/>
            <a:r>
              <a:rPr lang="en-US" sz="2600" dirty="0"/>
              <a:t>You are programming in Java? Then its not a choice, you can’t avoid using polymorphism. The biggest benefit of polymorphism is that it allows for extensible programs. You can have an API which deals with base types, and required in the future.</a:t>
            </a:r>
          </a:p>
          <a:p>
            <a:pPr marL="0" indent="0" algn="just">
              <a:buNone/>
            </a:pPr>
            <a:endParaRPr lang="en-US" sz="2600" dirty="0"/>
          </a:p>
          <a:p>
            <a:pPr algn="just"/>
            <a:r>
              <a:rPr lang="en-US" sz="2600" dirty="0"/>
              <a:t>Because the API uses polymorphism it means if I create a new class by extending an existing one or implementing an existing interface I know that my new object will work seamlessly with the existing API. It also means I can keep things general in my code.</a:t>
            </a:r>
          </a:p>
        </p:txBody>
      </p:sp>
      <p:sp>
        <p:nvSpPr>
          <p:cNvPr id="4" name="Slide Number Placeholder 3"/>
          <p:cNvSpPr>
            <a:spLocks noGrp="1"/>
          </p:cNvSpPr>
          <p:nvPr>
            <p:ph type="sldNum" sz="quarter" idx="12"/>
          </p:nvPr>
        </p:nvSpPr>
        <p:spPr/>
        <p:txBody>
          <a:bodyPr/>
          <a:lstStyle/>
          <a:p>
            <a:fld id="{73869B3E-97E0-47D8-9C64-F0A56F830C41}" type="slidenum">
              <a:rPr lang="en-US" smtClean="0"/>
              <a:pPr/>
              <a:t>11</a:t>
            </a:fld>
            <a:endParaRPr lang="en-US"/>
          </a:p>
        </p:txBody>
      </p:sp>
      <p:sp>
        <p:nvSpPr>
          <p:cNvPr id="5" name="Title 1"/>
          <p:cNvSpPr>
            <a:spLocks noGrp="1"/>
          </p:cNvSpPr>
          <p:nvPr>
            <p:ph type="title"/>
          </p:nvPr>
        </p:nvSpPr>
        <p:spPr>
          <a:xfrm>
            <a:off x="457200" y="457200"/>
            <a:ext cx="8229600" cy="639762"/>
          </a:xfrm>
        </p:spPr>
        <p:txBody>
          <a:bodyPr>
            <a:normAutofit/>
          </a:bodyPr>
          <a:lstStyle/>
          <a:p>
            <a:r>
              <a:rPr lang="en-US" sz="3200" b="1" dirty="0">
                <a:solidFill>
                  <a:srgbClr val="00B050"/>
                </a:solidFill>
              </a:rPr>
              <a:t>When we use polymorphism?</a:t>
            </a:r>
            <a:endParaRPr lang="en-US" sz="3200" dirty="0">
              <a:solidFill>
                <a:srgbClr val="00B05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lstStyle/>
          <a:p>
            <a:r>
              <a:rPr lang="en-US" dirty="0">
                <a:solidFill>
                  <a:srgbClr val="00B050"/>
                </a:solidFill>
              </a:rPr>
              <a:t>Thank you</a:t>
            </a:r>
          </a:p>
        </p:txBody>
      </p:sp>
      <p:sp>
        <p:nvSpPr>
          <p:cNvPr id="4" name="Slide Number Placeholder 3"/>
          <p:cNvSpPr>
            <a:spLocks noGrp="1"/>
          </p:cNvSpPr>
          <p:nvPr>
            <p:ph type="sldNum" sz="quarter" idx="12"/>
          </p:nvPr>
        </p:nvSpPr>
        <p:spPr/>
        <p:txBody>
          <a:bodyPr/>
          <a:lstStyle/>
          <a:p>
            <a:fld id="{73869B3E-97E0-47D8-9C64-F0A56F830C41}" type="slidenum">
              <a:rPr lang="en-US" smtClean="0"/>
              <a:pPr/>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57400"/>
            <a:ext cx="8229600" cy="1143000"/>
          </a:xfrm>
        </p:spPr>
        <p:txBody>
          <a:bodyPr/>
          <a:lstStyle/>
          <a:p>
            <a:r>
              <a:rPr lang="en-US" b="1" dirty="0">
                <a:solidFill>
                  <a:srgbClr val="00B050"/>
                </a:solidFill>
              </a:rPr>
              <a:t>Polymorphism </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73869B3E-97E0-47D8-9C64-F0A56F830C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49" y="477795"/>
            <a:ext cx="8229600" cy="1143000"/>
          </a:xfrm>
        </p:spPr>
        <p:txBody>
          <a:bodyPr>
            <a:normAutofit fontScale="90000"/>
          </a:bodyPr>
          <a:lstStyle/>
          <a:p>
            <a:r>
              <a:rPr lang="en-US" b="1" dirty="0">
                <a:solidFill>
                  <a:srgbClr val="00B050"/>
                </a:solidFill>
              </a:rPr>
              <a:t>Polymorphism in Java</a:t>
            </a:r>
            <a:r>
              <a:rPr lang="en-US" dirty="0"/>
              <a:t/>
            </a:r>
            <a:br>
              <a:rPr lang="en-US" dirty="0"/>
            </a:br>
            <a:endParaRPr lang="en-US" dirty="0"/>
          </a:p>
        </p:txBody>
      </p:sp>
      <p:sp>
        <p:nvSpPr>
          <p:cNvPr id="3" name="Content Placeholder 2"/>
          <p:cNvSpPr>
            <a:spLocks noGrp="1"/>
          </p:cNvSpPr>
          <p:nvPr>
            <p:ph idx="1"/>
          </p:nvPr>
        </p:nvSpPr>
        <p:spPr>
          <a:xfrm>
            <a:off x="457200" y="1752600"/>
            <a:ext cx="8229600" cy="2971800"/>
          </a:xfrm>
        </p:spPr>
        <p:txBody>
          <a:bodyPr>
            <a:normAutofit/>
          </a:bodyPr>
          <a:lstStyle/>
          <a:p>
            <a:r>
              <a:rPr lang="en-US" sz="2800" dirty="0"/>
              <a:t>Polymorphism is the capability of a method to do different things based on the object.</a:t>
            </a:r>
          </a:p>
          <a:p>
            <a:pPr marL="0" indent="0">
              <a:buNone/>
            </a:pPr>
            <a:endParaRPr lang="en-US" sz="2800" dirty="0"/>
          </a:p>
          <a:p>
            <a:r>
              <a:rPr lang="en-US" sz="2800" dirty="0"/>
              <a:t>In other words polymorphism allows you define one interface and have multiple implementations.</a:t>
            </a:r>
          </a:p>
          <a:p>
            <a:pPr algn="just">
              <a:buNone/>
            </a:pPr>
            <a:endParaRPr lang="en-US" sz="4000" dirty="0"/>
          </a:p>
          <a:p>
            <a:pPr algn="just"/>
            <a:endParaRPr lang="en-US" sz="2600" dirty="0"/>
          </a:p>
          <a:p>
            <a:pPr algn="just"/>
            <a:endParaRPr lang="en-US" sz="2600" dirty="0"/>
          </a:p>
        </p:txBody>
      </p:sp>
      <p:sp>
        <p:nvSpPr>
          <p:cNvPr id="4" name="Slide Number Placeholder 3"/>
          <p:cNvSpPr>
            <a:spLocks noGrp="1"/>
          </p:cNvSpPr>
          <p:nvPr>
            <p:ph type="sldNum" sz="quarter" idx="12"/>
          </p:nvPr>
        </p:nvSpPr>
        <p:spPr/>
        <p:txBody>
          <a:bodyPr/>
          <a:lstStyle/>
          <a:p>
            <a:fld id="{73869B3E-97E0-47D8-9C64-F0A56F830C41}"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Autofit/>
          </a:bodyPr>
          <a:lstStyle/>
          <a:p>
            <a:pPr marL="514350" indent="-514350">
              <a:buFont typeface="+mj-lt"/>
              <a:buAutoNum type="arabicPeriod"/>
            </a:pPr>
            <a:r>
              <a:rPr lang="en-US" sz="2800" dirty="0"/>
              <a:t>It is a feature that allows one interface to be used for a general class of actions.</a:t>
            </a:r>
          </a:p>
          <a:p>
            <a:pPr marL="514350" indent="-514350">
              <a:buFont typeface="+mj-lt"/>
              <a:buAutoNum type="arabicPeriod"/>
            </a:pPr>
            <a:r>
              <a:rPr lang="en-US" sz="2800" dirty="0"/>
              <a:t>An operation may show different behavior in different instances.</a:t>
            </a:r>
          </a:p>
          <a:p>
            <a:pPr marL="514350" indent="-514350">
              <a:buFont typeface="+mj-lt"/>
              <a:buAutoNum type="arabicPeriod"/>
            </a:pPr>
            <a:r>
              <a:rPr lang="en-US" sz="2800" dirty="0"/>
              <a:t>The behavior depends on the types of data used in the operation.</a:t>
            </a:r>
          </a:p>
          <a:p>
            <a:pPr marL="514350" indent="-514350">
              <a:buFont typeface="+mj-lt"/>
              <a:buAutoNum type="arabicPeriod"/>
            </a:pPr>
            <a:r>
              <a:rPr lang="en-US" sz="2800" dirty="0"/>
              <a:t>It plays an important role in allowing objects having different internal structures to share the same external interface.</a:t>
            </a:r>
          </a:p>
          <a:p>
            <a:pPr marL="514350" indent="-514350">
              <a:buFont typeface="+mj-lt"/>
              <a:buAutoNum type="arabicPeriod"/>
            </a:pPr>
            <a:r>
              <a:rPr lang="en-US" sz="2800" dirty="0"/>
              <a:t>Polymorphism is extensively used in implementing  inheritance.</a:t>
            </a:r>
          </a:p>
          <a:p>
            <a:pPr algn="just">
              <a:buNone/>
            </a:pPr>
            <a:endParaRPr lang="en-US" sz="2500" dirty="0"/>
          </a:p>
        </p:txBody>
      </p:sp>
      <p:sp>
        <p:nvSpPr>
          <p:cNvPr id="4" name="Title 1"/>
          <p:cNvSpPr>
            <a:spLocks noGrp="1"/>
          </p:cNvSpPr>
          <p:nvPr>
            <p:ph type="title"/>
          </p:nvPr>
        </p:nvSpPr>
        <p:spPr>
          <a:xfrm>
            <a:off x="457200" y="274638"/>
            <a:ext cx="8229600" cy="639762"/>
          </a:xfrm>
        </p:spPr>
        <p:txBody>
          <a:bodyPr>
            <a:noAutofit/>
          </a:bodyPr>
          <a:lstStyle/>
          <a:p>
            <a:r>
              <a:rPr lang="en-US" sz="4000" b="1" dirty="0">
                <a:solidFill>
                  <a:srgbClr val="00B050"/>
                </a:solidFill>
              </a:rPr>
              <a:t>Polymorphism in Java</a:t>
            </a:r>
          </a:p>
        </p:txBody>
      </p:sp>
      <p:sp>
        <p:nvSpPr>
          <p:cNvPr id="5" name="Slide Number Placeholder 4"/>
          <p:cNvSpPr>
            <a:spLocks noGrp="1"/>
          </p:cNvSpPr>
          <p:nvPr>
            <p:ph type="sldNum" sz="quarter" idx="12"/>
          </p:nvPr>
        </p:nvSpPr>
        <p:spPr/>
        <p:txBody>
          <a:bodyPr/>
          <a:lstStyle/>
          <a:p>
            <a:fld id="{73869B3E-97E0-47D8-9C64-F0A56F830C41}"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869B3E-97E0-47D8-9C64-F0A56F830C41}" type="slidenum">
              <a:rPr lang="en-US" smtClean="0"/>
              <a:pPr/>
              <a:t>5</a:t>
            </a:fld>
            <a:endParaRPr lang="en-US" dirty="0"/>
          </a:p>
        </p:txBody>
      </p:sp>
      <p:sp>
        <p:nvSpPr>
          <p:cNvPr id="7" name="Title 1"/>
          <p:cNvSpPr>
            <a:spLocks noGrp="1"/>
          </p:cNvSpPr>
          <p:nvPr>
            <p:ph type="title"/>
          </p:nvPr>
        </p:nvSpPr>
        <p:spPr>
          <a:xfrm>
            <a:off x="457200" y="274638"/>
            <a:ext cx="8229600" cy="639762"/>
          </a:xfrm>
        </p:spPr>
        <p:txBody>
          <a:bodyPr>
            <a:normAutofit fontScale="90000"/>
          </a:bodyPr>
          <a:lstStyle/>
          <a:p>
            <a:r>
              <a:rPr lang="en-US" sz="3600" b="1" dirty="0">
                <a:solidFill>
                  <a:srgbClr val="00B050"/>
                </a:solidFill>
              </a:rPr>
              <a:t>Why we use polymorphism?</a:t>
            </a:r>
          </a:p>
        </p:txBody>
      </p:sp>
      <p:sp>
        <p:nvSpPr>
          <p:cNvPr id="5" name="Content Placeholder 4">
            <a:extLst>
              <a:ext uri="{FF2B5EF4-FFF2-40B4-BE49-F238E27FC236}">
                <a16:creationId xmlns="" xmlns:a16="http://schemas.microsoft.com/office/drawing/2014/main" id="{AE865BA7-8AC0-40C0-B591-66F97D085A41}"/>
              </a:ext>
            </a:extLst>
          </p:cNvPr>
          <p:cNvSpPr>
            <a:spLocks noGrp="1"/>
          </p:cNvSpPr>
          <p:nvPr>
            <p:ph idx="1"/>
          </p:nvPr>
        </p:nvSpPr>
        <p:spPr>
          <a:xfrm>
            <a:off x="457200" y="1066800"/>
            <a:ext cx="8229600" cy="5410200"/>
          </a:xfrm>
        </p:spPr>
        <p:txBody>
          <a:bodyPr>
            <a:normAutofit/>
          </a:bodyPr>
          <a:lstStyle/>
          <a:p>
            <a:r>
              <a:rPr lang="en-US" sz="2800" dirty="0"/>
              <a:t>Polymorphism allow you to “program in the general” rather than “program in the specific.”.</a:t>
            </a:r>
          </a:p>
          <a:p>
            <a:pPr marL="0" indent="0">
              <a:buNone/>
            </a:pPr>
            <a:endParaRPr lang="en-US" sz="2800" dirty="0"/>
          </a:p>
          <a:p>
            <a:r>
              <a:rPr lang="en-US" sz="2800" dirty="0"/>
              <a:t>Polymorphism allow you to write programs that process objects that share the same superclass.</a:t>
            </a:r>
          </a:p>
          <a:p>
            <a:pPr marL="0" indent="0">
              <a:buNone/>
            </a:pPr>
            <a:endParaRPr lang="en-US" sz="2800" dirty="0"/>
          </a:p>
          <a:p>
            <a:r>
              <a:rPr lang="en-US" sz="2800" dirty="0"/>
              <a:t>With polymorphism we can design and implement systems that are easily extensible.</a:t>
            </a:r>
          </a:p>
          <a:p>
            <a:pPr marL="0" indent="0">
              <a:buNone/>
            </a:pPr>
            <a:endParaRPr lang="en-US" sz="2800" dirty="0"/>
          </a:p>
          <a:p>
            <a:r>
              <a:rPr lang="en-US" sz="2800" dirty="0"/>
              <a:t>New classes can be added with little or no modification to the general portions of the program.</a:t>
            </a:r>
          </a:p>
        </p:txBody>
      </p:sp>
      <p:sp>
        <p:nvSpPr>
          <p:cNvPr id="10" name="AutoShape 2" descr="Upcasting in Java">
            <a:extLst>
              <a:ext uri="{FF2B5EF4-FFF2-40B4-BE49-F238E27FC236}">
                <a16:creationId xmlns="" xmlns:a16="http://schemas.microsoft.com/office/drawing/2014/main" id="{4310D4DF-58CC-4516-9C34-23E33528BD5B}"/>
              </a:ext>
            </a:extLst>
          </p:cNvPr>
          <p:cNvSpPr>
            <a:spLocks noChangeAspect="1" noChangeArrowheads="1"/>
          </p:cNvSpPr>
          <p:nvPr/>
        </p:nvSpPr>
        <p:spPr bwMode="auto">
          <a:xfrm>
            <a:off x="80963" y="15875"/>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b="1" dirty="0"/>
              <a:t>There are </a:t>
            </a:r>
            <a:r>
              <a:rPr lang="en-US" b="1" dirty="0">
                <a:solidFill>
                  <a:srgbClr val="FF0000"/>
                </a:solidFill>
              </a:rPr>
              <a:t>two</a:t>
            </a:r>
            <a:r>
              <a:rPr lang="en-US" b="1" dirty="0"/>
              <a:t> types of polymorphism in java</a:t>
            </a:r>
            <a:r>
              <a:rPr lang="en-US" sz="2600" b="1" dirty="0"/>
              <a:t>:</a:t>
            </a:r>
          </a:p>
          <a:p>
            <a:pPr marL="0" indent="0" algn="just">
              <a:buNone/>
            </a:pPr>
            <a:r>
              <a:rPr lang="en-US" sz="2600" b="1" dirty="0"/>
              <a:t>    </a:t>
            </a:r>
          </a:p>
          <a:p>
            <a:pPr marL="0" indent="0" algn="just">
              <a:buNone/>
            </a:pPr>
            <a:r>
              <a:rPr lang="en-US" sz="2600" b="1" dirty="0"/>
              <a:t>        1. </a:t>
            </a:r>
            <a:r>
              <a:rPr lang="en-US" sz="2600" dirty="0"/>
              <a:t>Runtime polymorphism (Dynamic polymorphism)</a:t>
            </a:r>
          </a:p>
          <a:p>
            <a:pPr marL="0" indent="0" algn="just">
              <a:buNone/>
            </a:pPr>
            <a:r>
              <a:rPr lang="en-US" sz="2600" b="1" dirty="0"/>
              <a:t>        2. </a:t>
            </a:r>
            <a:r>
              <a:rPr lang="en-US" sz="2600" dirty="0"/>
              <a:t>Compile time polymorphism (Static polymorphism).</a:t>
            </a:r>
            <a:endParaRPr lang="en-US" sz="2600" b="1" dirty="0"/>
          </a:p>
          <a:p>
            <a:endParaRPr lang="en-US" sz="2600" dirty="0"/>
          </a:p>
        </p:txBody>
      </p:sp>
      <p:sp>
        <p:nvSpPr>
          <p:cNvPr id="5" name="Title 1"/>
          <p:cNvSpPr>
            <a:spLocks noGrp="1"/>
          </p:cNvSpPr>
          <p:nvPr>
            <p:ph type="title"/>
          </p:nvPr>
        </p:nvSpPr>
        <p:spPr>
          <a:xfrm>
            <a:off x="457200" y="274638"/>
            <a:ext cx="8229600" cy="1249362"/>
          </a:xfrm>
        </p:spPr>
        <p:txBody>
          <a:bodyPr>
            <a:noAutofit/>
          </a:bodyPr>
          <a:lstStyle/>
          <a:p>
            <a:r>
              <a:rPr lang="en-US" sz="3600" b="1" dirty="0">
                <a:solidFill>
                  <a:srgbClr val="00B050"/>
                </a:solidFill>
              </a:rPr>
              <a:t>Types of Polymorphism in java</a:t>
            </a:r>
            <a:r>
              <a:rPr lang="en-US" sz="3600" dirty="0"/>
              <a:t/>
            </a:r>
            <a:br>
              <a:rPr lang="en-US" sz="3600" dirty="0"/>
            </a:b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08B9B7-BF96-41CA-9F00-5B39766F8B5B}"/>
              </a:ext>
            </a:extLst>
          </p:cNvPr>
          <p:cNvSpPr>
            <a:spLocks noGrp="1"/>
          </p:cNvSpPr>
          <p:nvPr>
            <p:ph type="title"/>
          </p:nvPr>
        </p:nvSpPr>
        <p:spPr/>
        <p:txBody>
          <a:bodyPr>
            <a:normAutofit fontScale="90000"/>
          </a:bodyPr>
          <a:lstStyle/>
          <a:p>
            <a:r>
              <a:rPr lang="en-US" sz="3100" b="1" dirty="0">
                <a:solidFill>
                  <a:srgbClr val="00B050"/>
                </a:solidFill>
              </a:rPr>
              <a:t>Runtime Polymorphism (Dynamic polymorphism)</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6B7697E8-803A-423C-94CC-48A7D1DC2EC8}"/>
              </a:ext>
            </a:extLst>
          </p:cNvPr>
          <p:cNvSpPr>
            <a:spLocks noGrp="1"/>
          </p:cNvSpPr>
          <p:nvPr>
            <p:ph idx="1"/>
          </p:nvPr>
        </p:nvSpPr>
        <p:spPr/>
        <p:txBody>
          <a:bodyPr>
            <a:normAutofit/>
          </a:bodyPr>
          <a:lstStyle/>
          <a:p>
            <a:pPr marL="0" indent="0">
              <a:buNone/>
            </a:pPr>
            <a:r>
              <a:rPr lang="en-US" sz="2800" u="sng" dirty="0">
                <a:solidFill>
                  <a:srgbClr val="0070C0"/>
                </a:solidFill>
              </a:rPr>
              <a:t>Method overriding </a:t>
            </a:r>
            <a:r>
              <a:rPr lang="en-US" sz="2800" dirty="0"/>
              <a:t>is a perfect example of runtime polymorphism, reference of class X can hold object of class X or an object of any sub classes of class X. For e.g. if class Y extends class X then both of the following statements are valid:</a:t>
            </a:r>
          </a:p>
          <a:p>
            <a:pPr marL="0" indent="0">
              <a:buNone/>
            </a:pPr>
            <a:endParaRPr lang="en-US" sz="2800" u="sng" dirty="0"/>
          </a:p>
        </p:txBody>
      </p:sp>
      <p:sp>
        <p:nvSpPr>
          <p:cNvPr id="5" name="Slide Number Placeholder 4"/>
          <p:cNvSpPr>
            <a:spLocks noGrp="1"/>
          </p:cNvSpPr>
          <p:nvPr>
            <p:ph type="sldNum" sz="quarter" idx="12"/>
          </p:nvPr>
        </p:nvSpPr>
        <p:spPr/>
        <p:txBody>
          <a:bodyPr/>
          <a:lstStyle/>
          <a:p>
            <a:fld id="{73869B3E-97E0-47D8-9C64-F0A56F830C4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666CA9-00F8-41CA-B606-39C61C125514}"/>
              </a:ext>
            </a:extLst>
          </p:cNvPr>
          <p:cNvSpPr>
            <a:spLocks noGrp="1"/>
          </p:cNvSpPr>
          <p:nvPr>
            <p:ph type="title"/>
          </p:nvPr>
        </p:nvSpPr>
        <p:spPr>
          <a:xfrm>
            <a:off x="457200" y="274638"/>
            <a:ext cx="8229600" cy="1143000"/>
          </a:xfrm>
        </p:spPr>
        <p:txBody>
          <a:bodyPr>
            <a:normAutofit fontScale="90000"/>
          </a:bodyPr>
          <a:lstStyle/>
          <a:p>
            <a:r>
              <a:rPr lang="en-US" sz="3600" b="1" dirty="0">
                <a:solidFill>
                  <a:srgbClr val="00B050"/>
                </a:solidFill>
              </a:rPr>
              <a:t>Java Runtime Polymorphism Example</a:t>
            </a:r>
            <a:r>
              <a:rPr lang="en-US" dirty="0"/>
              <a:t/>
            </a:r>
            <a:br>
              <a:rPr lang="en-US" dirty="0"/>
            </a:br>
            <a:r>
              <a:rPr lang="en-US" dirty="0"/>
              <a:t>Output</a:t>
            </a:r>
          </a:p>
        </p:txBody>
      </p:sp>
      <p:sp>
        <p:nvSpPr>
          <p:cNvPr id="9" name="Content Placeholder 8">
            <a:extLst>
              <a:ext uri="{FF2B5EF4-FFF2-40B4-BE49-F238E27FC236}">
                <a16:creationId xmlns="" xmlns:a16="http://schemas.microsoft.com/office/drawing/2014/main" id="{7956FF7F-D822-4979-87B4-5AEF4BB73590}"/>
              </a:ext>
            </a:extLst>
          </p:cNvPr>
          <p:cNvSpPr>
            <a:spLocks noGrp="1"/>
          </p:cNvSpPr>
          <p:nvPr>
            <p:ph idx="1"/>
          </p:nvPr>
        </p:nvSpPr>
        <p:spPr>
          <a:xfrm>
            <a:off x="2612424" y="5228054"/>
            <a:ext cx="8229600" cy="1066800"/>
          </a:xfrm>
        </p:spPr>
        <p:txBody>
          <a:bodyPr/>
          <a:lstStyle/>
          <a:p>
            <a:pPr marL="0" indent="0" algn="ctr">
              <a:buNone/>
            </a:pPr>
            <a:r>
              <a:rPr lang="en-US" dirty="0">
                <a:solidFill>
                  <a:srgbClr val="00B050"/>
                </a:solidFill>
              </a:rPr>
              <a:t>Output</a:t>
            </a:r>
          </a:p>
        </p:txBody>
      </p:sp>
      <p:sp>
        <p:nvSpPr>
          <p:cNvPr id="6" name="Slide Number Placeholder 5"/>
          <p:cNvSpPr>
            <a:spLocks noGrp="1"/>
          </p:cNvSpPr>
          <p:nvPr>
            <p:ph type="sldNum" sz="quarter" idx="12"/>
          </p:nvPr>
        </p:nvSpPr>
        <p:spPr/>
        <p:txBody>
          <a:bodyPr/>
          <a:lstStyle/>
          <a:p>
            <a:fld id="{73869B3E-97E0-47D8-9C64-F0A56F830C41}" type="slidenum">
              <a:rPr lang="en-US" smtClean="0"/>
              <a:pPr/>
              <a:t>8</a:t>
            </a:fld>
            <a:endParaRPr lang="en-US"/>
          </a:p>
        </p:txBody>
      </p:sp>
      <p:pic>
        <p:nvPicPr>
          <p:cNvPr id="8" name="Picture 7">
            <a:extLst>
              <a:ext uri="{FF2B5EF4-FFF2-40B4-BE49-F238E27FC236}">
                <a16:creationId xmlns="" xmlns:a16="http://schemas.microsoft.com/office/drawing/2014/main" id="{73243EAB-5DA0-43B5-A701-4CC4FE42F4D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761635"/>
            <a:ext cx="5471984" cy="6096365"/>
          </a:xfrm>
          <a:prstGeom prst="rect">
            <a:avLst/>
          </a:prstGeom>
        </p:spPr>
      </p:pic>
      <p:pic>
        <p:nvPicPr>
          <p:cNvPr id="5" name="Picture 4">
            <a:extLst>
              <a:ext uri="{FF2B5EF4-FFF2-40B4-BE49-F238E27FC236}">
                <a16:creationId xmlns="" xmlns:a16="http://schemas.microsoft.com/office/drawing/2014/main" id="{7CEB3DD5-C22E-46A9-8AA6-A2762B3B77B5}"/>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551501" y="5927957"/>
            <a:ext cx="3145596" cy="7914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3869B3E-97E0-47D8-9C64-F0A56F830C41}" type="slidenum">
              <a:rPr lang="en-US" smtClean="0"/>
              <a:pPr/>
              <a:t>9</a:t>
            </a:fld>
            <a:endParaRPr lang="en-US"/>
          </a:p>
        </p:txBody>
      </p:sp>
      <p:sp>
        <p:nvSpPr>
          <p:cNvPr id="7" name="Content Placeholder 6">
            <a:extLst>
              <a:ext uri="{FF2B5EF4-FFF2-40B4-BE49-F238E27FC236}">
                <a16:creationId xmlns="" xmlns:a16="http://schemas.microsoft.com/office/drawing/2014/main" id="{B8FA7151-6DC5-4397-96B3-2CD9C18D9CB2}"/>
              </a:ext>
            </a:extLst>
          </p:cNvPr>
          <p:cNvSpPr>
            <a:spLocks noGrp="1"/>
          </p:cNvSpPr>
          <p:nvPr>
            <p:ph idx="1"/>
          </p:nvPr>
        </p:nvSpPr>
        <p:spPr>
          <a:xfrm>
            <a:off x="457200" y="2158442"/>
            <a:ext cx="8229600" cy="4525963"/>
          </a:xfrm>
        </p:spPr>
        <p:txBody>
          <a:bodyPr/>
          <a:lstStyle/>
          <a:p>
            <a:pPr marL="0" indent="0">
              <a:buNone/>
            </a:pPr>
            <a:r>
              <a:rPr lang="en-US" u="sng" dirty="0">
                <a:solidFill>
                  <a:srgbClr val="0070C0"/>
                </a:solidFill>
              </a:rPr>
              <a:t>Compile time polymorphism </a:t>
            </a:r>
            <a:r>
              <a:rPr lang="en-US" dirty="0"/>
              <a:t>is nothing but the method overloading in java. In simple terms we can say that a class can have more than one methods with same name but with different number of arguments or different types of arguments or both. </a:t>
            </a:r>
            <a:endParaRPr lang="en-US" u="sng" dirty="0"/>
          </a:p>
        </p:txBody>
      </p:sp>
      <p:sp>
        <p:nvSpPr>
          <p:cNvPr id="9" name="Title 8">
            <a:extLst>
              <a:ext uri="{FF2B5EF4-FFF2-40B4-BE49-F238E27FC236}">
                <a16:creationId xmlns="" xmlns:a16="http://schemas.microsoft.com/office/drawing/2014/main" id="{D3355AA6-290C-40D4-BA26-A30FE00C52D6}"/>
              </a:ext>
            </a:extLst>
          </p:cNvPr>
          <p:cNvSpPr>
            <a:spLocks noGrp="1"/>
          </p:cNvSpPr>
          <p:nvPr>
            <p:ph type="title"/>
          </p:nvPr>
        </p:nvSpPr>
        <p:spPr>
          <a:xfrm>
            <a:off x="381000" y="609600"/>
            <a:ext cx="8229600" cy="1371600"/>
          </a:xfrm>
        </p:spPr>
        <p:txBody>
          <a:bodyPr>
            <a:normAutofit fontScale="90000"/>
          </a:bodyPr>
          <a:lstStyle/>
          <a:p>
            <a:r>
              <a:rPr lang="en-US" sz="3100" b="1" dirty="0">
                <a:solidFill>
                  <a:srgbClr val="00B050"/>
                </a:solidFill>
              </a:rPr>
              <a:t>Compile time polymorphism (Static polymorphism)</a:t>
            </a:r>
            <a:r>
              <a:rPr lang="en-US" sz="3100" b="1" dirty="0"/>
              <a:t/>
            </a:r>
            <a:br>
              <a:rPr lang="en-US" sz="3100" b="1" dirty="0"/>
            </a:b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TotalTime>
  <Words>423</Words>
  <Application>Microsoft Office PowerPoint</Application>
  <PresentationFormat>On-screen Show (4:3)</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Object Oriented Programming ICT-1203</vt:lpstr>
      <vt:lpstr>Polymorphism </vt:lpstr>
      <vt:lpstr>Polymorphism in Java </vt:lpstr>
      <vt:lpstr>Polymorphism in Java</vt:lpstr>
      <vt:lpstr>Why we use polymorphism?</vt:lpstr>
      <vt:lpstr>Types of Polymorphism in java </vt:lpstr>
      <vt:lpstr>Runtime Polymorphism (Dynamic polymorphism) </vt:lpstr>
      <vt:lpstr>Java Runtime Polymorphism Example Output</vt:lpstr>
      <vt:lpstr>Compile time polymorphism (Static polymorphism) </vt:lpstr>
      <vt:lpstr>Compile time polymorphism Example</vt:lpstr>
      <vt:lpstr>When we use polymorphism?</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USER</cp:lastModifiedBy>
  <cp:revision>94</cp:revision>
  <dcterms:created xsi:type="dcterms:W3CDTF">2016-01-20T03:51:35Z</dcterms:created>
  <dcterms:modified xsi:type="dcterms:W3CDTF">2021-07-03T06:06:49Z</dcterms:modified>
</cp:coreProperties>
</file>