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20670" y="1143457"/>
            <a:ext cx="6550659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3612" y="2850845"/>
            <a:ext cx="314477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792605"/>
            <a:ext cx="10357510" cy="173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179955" marR="5080" indent="-2167890">
              <a:lnSpc>
                <a:spcPts val="4320"/>
              </a:lnSpc>
              <a:spcBef>
                <a:spcPts val="655"/>
              </a:spcBef>
            </a:pPr>
            <a:r>
              <a:rPr spc="-260" dirty="0"/>
              <a:t>Object </a:t>
            </a:r>
            <a:r>
              <a:rPr spc="-190" dirty="0"/>
              <a:t>Oriented</a:t>
            </a:r>
            <a:r>
              <a:rPr spc="-505" dirty="0"/>
              <a:t> </a:t>
            </a:r>
            <a:r>
              <a:rPr spc="-175" dirty="0"/>
              <a:t>Programming  </a:t>
            </a:r>
            <a:r>
              <a:rPr spc="-254" dirty="0"/>
              <a:t>ICT</a:t>
            </a:r>
            <a:r>
              <a:rPr spc="-310" dirty="0"/>
              <a:t> </a:t>
            </a:r>
            <a:r>
              <a:rPr spc="-65" dirty="0"/>
              <a:t>1203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3685" y="3805984"/>
            <a:ext cx="2486025" cy="1392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3175" algn="ctr">
              <a:lnSpc>
                <a:spcPct val="124700"/>
              </a:lnSpc>
              <a:spcBef>
                <a:spcPts val="90"/>
              </a:spcBef>
            </a:pPr>
            <a:r>
              <a:rPr sz="2400" b="1" spc="-75" dirty="0">
                <a:latin typeface="Carlito"/>
                <a:cs typeface="Carlito"/>
              </a:rPr>
              <a:t>Dr. </a:t>
            </a:r>
            <a:r>
              <a:rPr sz="2400" b="1" spc="-5" dirty="0">
                <a:latin typeface="Carlito"/>
                <a:cs typeface="Carlito"/>
              </a:rPr>
              <a:t>Jesmin Akhter  Associate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Professor  </a:t>
            </a:r>
            <a:r>
              <a:rPr sz="2400" b="1" spc="-30" dirty="0">
                <a:latin typeface="Carlito"/>
                <a:cs typeface="Carlito"/>
              </a:rPr>
              <a:t>IIT,JU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653" y="481025"/>
            <a:ext cx="223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00B050"/>
                </a:solidFill>
                <a:latin typeface="Carlito"/>
                <a:cs typeface="Carlito"/>
              </a:rPr>
              <a:t>Advantages</a:t>
            </a:r>
            <a:endParaRPr sz="36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172700" cy="42926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40"/>
              </a:spcBef>
              <a:buFont typeface="Arial"/>
              <a:buChar char="•"/>
              <a:tabLst>
                <a:tab pos="241300" algn="l"/>
                <a:tab pos="3768725" algn="l"/>
              </a:tabLst>
            </a:pPr>
            <a:r>
              <a:rPr sz="2800" b="1" spc="-5" dirty="0">
                <a:latin typeface="Carlito"/>
                <a:cs typeface="Carlito"/>
              </a:rPr>
              <a:t>Data </a:t>
            </a:r>
            <a:r>
              <a:rPr sz="2800" b="1" dirty="0">
                <a:latin typeface="Carlito"/>
                <a:cs typeface="Carlito"/>
              </a:rPr>
              <a:t>hiding: </a:t>
            </a:r>
            <a:r>
              <a:rPr sz="2800" spc="-5" dirty="0">
                <a:latin typeface="Carlito"/>
                <a:cs typeface="Carlito"/>
              </a:rPr>
              <a:t>The user </a:t>
            </a:r>
            <a:r>
              <a:rPr sz="2800" dirty="0">
                <a:latin typeface="Carlito"/>
                <a:cs typeface="Carlito"/>
              </a:rPr>
              <a:t>will </a:t>
            </a:r>
            <a:r>
              <a:rPr sz="2800" spc="-20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no idea about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inner </a:t>
            </a:r>
            <a:r>
              <a:rPr sz="2800" spc="-10" dirty="0">
                <a:latin typeface="Carlito"/>
                <a:cs typeface="Carlito"/>
              </a:rPr>
              <a:t>code  </a:t>
            </a:r>
            <a:r>
              <a:rPr sz="2800" spc="-5" dirty="0">
                <a:latin typeface="Carlito"/>
                <a:cs typeface="Carlito"/>
              </a:rPr>
              <a:t>implement </a:t>
            </a:r>
            <a:r>
              <a:rPr sz="2800" spc="5" dirty="0">
                <a:latin typeface="Carlito"/>
                <a:cs typeface="Carlito"/>
              </a:rPr>
              <a:t>of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class.	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5" dirty="0">
                <a:latin typeface="Carlito"/>
                <a:cs typeface="Carlito"/>
              </a:rPr>
              <a:t>will </a:t>
            </a:r>
            <a:r>
              <a:rPr sz="2800" spc="-5" dirty="0">
                <a:latin typeface="Carlito"/>
                <a:cs typeface="Carlito"/>
              </a:rPr>
              <a:t>not be </a:t>
            </a:r>
            <a:r>
              <a:rPr sz="2800" dirty="0">
                <a:latin typeface="Carlito"/>
                <a:cs typeface="Carlito"/>
              </a:rPr>
              <a:t>visible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user </a:t>
            </a:r>
            <a:r>
              <a:rPr sz="2800" spc="-15" dirty="0">
                <a:latin typeface="Carlito"/>
                <a:cs typeface="Carlito"/>
              </a:rPr>
              <a:t>that </a:t>
            </a:r>
            <a:r>
              <a:rPr sz="2800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dirty="0">
                <a:latin typeface="Carlito"/>
                <a:cs typeface="Carlito"/>
              </a:rPr>
              <a:t>class is </a:t>
            </a:r>
            <a:r>
              <a:rPr sz="2800" spc="-5" dirty="0">
                <a:latin typeface="Carlito"/>
                <a:cs typeface="Carlito"/>
              </a:rPr>
              <a:t>storing </a:t>
            </a:r>
            <a:r>
              <a:rPr sz="2800" spc="-10" dirty="0">
                <a:latin typeface="Carlito"/>
                <a:cs typeface="Carlito"/>
              </a:rPr>
              <a:t>values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variables.</a:t>
            </a:r>
            <a:endParaRPr sz="2800" dirty="0">
              <a:latin typeface="Carlito"/>
              <a:cs typeface="Carlito"/>
            </a:endParaRPr>
          </a:p>
          <a:p>
            <a:pPr marL="241300" marR="233679" indent="-228600" algn="just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rlito"/>
                <a:cs typeface="Carlito"/>
              </a:rPr>
              <a:t>Increased flexibility</a:t>
            </a:r>
            <a:r>
              <a:rPr sz="2800" dirty="0">
                <a:latin typeface="Carlito"/>
                <a:cs typeface="Carlito"/>
              </a:rPr>
              <a:t>: </a:t>
            </a:r>
            <a:r>
              <a:rPr sz="2800" spc="-5" dirty="0">
                <a:latin typeface="Carlito"/>
                <a:cs typeface="Carlito"/>
              </a:rPr>
              <a:t>The variables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encapsulated </a:t>
            </a:r>
            <a:r>
              <a:rPr sz="2800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 made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read-only </a:t>
            </a:r>
            <a:r>
              <a:rPr sz="2800" spc="-5" dirty="0">
                <a:latin typeface="Carlito"/>
                <a:cs typeface="Carlito"/>
              </a:rPr>
              <a:t>(using the </a:t>
            </a:r>
            <a:r>
              <a:rPr sz="2800" spc="-15" dirty="0">
                <a:latin typeface="Carlito"/>
                <a:cs typeface="Carlito"/>
              </a:rPr>
              <a:t>get </a:t>
            </a:r>
            <a:r>
              <a:rPr sz="2800" spc="-10" dirty="0">
                <a:latin typeface="Carlito"/>
                <a:cs typeface="Carlito"/>
              </a:rPr>
              <a:t>method </a:t>
            </a:r>
            <a:r>
              <a:rPr sz="2800" spc="-5" dirty="0">
                <a:latin typeface="Carlito"/>
                <a:cs typeface="Carlito"/>
              </a:rPr>
              <a:t>only) </a:t>
            </a:r>
            <a:r>
              <a:rPr sz="2800" dirty="0">
                <a:latin typeface="Carlito"/>
                <a:cs typeface="Carlito"/>
              </a:rPr>
              <a:t>or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write-only </a:t>
            </a:r>
            <a:r>
              <a:rPr sz="2800" spc="-10" dirty="0">
                <a:latin typeface="Carlito"/>
                <a:cs typeface="Carlito"/>
              </a:rPr>
              <a:t>(using  </a:t>
            </a:r>
            <a:r>
              <a:rPr sz="2800" spc="-5" dirty="0">
                <a:latin typeface="Carlito"/>
                <a:cs typeface="Carlito"/>
              </a:rPr>
              <a:t>the set </a:t>
            </a:r>
            <a:r>
              <a:rPr sz="2800" spc="-10" dirty="0">
                <a:latin typeface="Carlito"/>
                <a:cs typeface="Carlito"/>
              </a:rPr>
              <a:t>method </a:t>
            </a:r>
            <a:r>
              <a:rPr sz="2800" dirty="0">
                <a:latin typeface="Carlito"/>
                <a:cs typeface="Carlito"/>
              </a:rPr>
              <a:t>only) </a:t>
            </a:r>
            <a:r>
              <a:rPr sz="2800" spc="-5" dirty="0">
                <a:latin typeface="Carlito"/>
                <a:cs typeface="Carlito"/>
              </a:rPr>
              <a:t>depending </a:t>
            </a:r>
            <a:r>
              <a:rPr sz="2800" dirty="0">
                <a:latin typeface="Carlito"/>
                <a:cs typeface="Carlito"/>
              </a:rPr>
              <a:t>on our </a:t>
            </a:r>
            <a:r>
              <a:rPr sz="2800" spc="-15" dirty="0">
                <a:latin typeface="Carlito"/>
                <a:cs typeface="Carlito"/>
              </a:rPr>
              <a:t>requirement.</a:t>
            </a:r>
            <a:endParaRPr sz="2800" dirty="0">
              <a:latin typeface="Carlito"/>
              <a:cs typeface="Carlito"/>
            </a:endParaRPr>
          </a:p>
          <a:p>
            <a:pPr marL="241300" marR="987425" indent="-228600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Maintainability</a:t>
            </a:r>
            <a:r>
              <a:rPr sz="2800" spc="-5" dirty="0">
                <a:latin typeface="Carlito"/>
                <a:cs typeface="Carlito"/>
              </a:rPr>
              <a:t>: Hiding </a:t>
            </a:r>
            <a:r>
              <a:rPr sz="2800" spc="-10" dirty="0">
                <a:latin typeface="Carlito"/>
                <a:cs typeface="Carlito"/>
              </a:rPr>
              <a:t>implementation details </a:t>
            </a:r>
            <a:r>
              <a:rPr sz="2800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reduces  complexity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5" dirty="0">
                <a:latin typeface="Carlito"/>
                <a:cs typeface="Carlito"/>
              </a:rPr>
              <a:t>well </a:t>
            </a:r>
            <a:r>
              <a:rPr sz="2800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length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program.</a:t>
            </a:r>
            <a:endParaRPr sz="2800" dirty="0">
              <a:latin typeface="Carlito"/>
              <a:cs typeface="Carlito"/>
            </a:endParaRPr>
          </a:p>
          <a:p>
            <a:pPr marL="241300" marR="420370" indent="-228600">
              <a:lnSpc>
                <a:spcPts val="303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rlito"/>
                <a:cs typeface="Carlito"/>
              </a:rPr>
              <a:t>Reusability: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dirty="0">
                <a:latin typeface="Carlito"/>
                <a:cs typeface="Carlito"/>
              </a:rPr>
              <a:t>allows </a:t>
            </a:r>
            <a:r>
              <a:rPr sz="2800" spc="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programmer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use the existing </a:t>
            </a:r>
            <a:r>
              <a:rPr sz="2800" spc="-10" dirty="0">
                <a:latin typeface="Carlito"/>
                <a:cs typeface="Carlito"/>
              </a:rPr>
              <a:t>code again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again </a:t>
            </a:r>
            <a:r>
              <a:rPr sz="2800" dirty="0">
                <a:latin typeface="Carlito"/>
                <a:cs typeface="Carlito"/>
              </a:rPr>
              <a:t>in an </a:t>
            </a:r>
            <a:r>
              <a:rPr sz="2800" spc="-20" dirty="0">
                <a:latin typeface="Carlito"/>
                <a:cs typeface="Carlito"/>
              </a:rPr>
              <a:t>effective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way.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653" y="582879"/>
            <a:ext cx="223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00B050"/>
                </a:solidFill>
                <a:latin typeface="Carlito"/>
                <a:cs typeface="Carlito"/>
              </a:rPr>
              <a:t>Advantages</a:t>
            </a:r>
            <a:endParaRPr sz="36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2021281"/>
            <a:ext cx="10206990" cy="35242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247650" indent="-228600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35" dirty="0">
                <a:latin typeface="Carlito"/>
                <a:cs typeface="Carlito"/>
              </a:rPr>
              <a:t>Testing </a:t>
            </a:r>
            <a:r>
              <a:rPr sz="2800" b="1" dirty="0">
                <a:latin typeface="Carlito"/>
                <a:cs typeface="Carlito"/>
              </a:rPr>
              <a:t>of </a:t>
            </a:r>
            <a:r>
              <a:rPr sz="2800" b="1" spc="5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code: </a:t>
            </a:r>
            <a:r>
              <a:rPr sz="2800" spc="-10" dirty="0">
                <a:latin typeface="Carlito"/>
                <a:cs typeface="Carlito"/>
              </a:rPr>
              <a:t>Ease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testing </a:t>
            </a:r>
            <a:r>
              <a:rPr sz="2800" spc="-5" dirty="0">
                <a:latin typeface="Carlito"/>
                <a:cs typeface="Carlito"/>
              </a:rPr>
              <a:t>becomes </a:t>
            </a:r>
            <a:r>
              <a:rPr sz="2800" spc="-45" dirty="0">
                <a:latin typeface="Carlito"/>
                <a:cs typeface="Carlito"/>
              </a:rPr>
              <a:t>easy. </a:t>
            </a:r>
            <a:r>
              <a:rPr sz="2800" dirty="0">
                <a:latin typeface="Carlito"/>
                <a:cs typeface="Carlito"/>
              </a:rPr>
              <a:t>So it is </a:t>
            </a:r>
            <a:r>
              <a:rPr sz="2800" spc="-20" dirty="0">
                <a:latin typeface="Carlito"/>
                <a:cs typeface="Carlito"/>
              </a:rPr>
              <a:t>better </a:t>
            </a:r>
            <a:r>
              <a:rPr sz="2800" spc="-15" dirty="0">
                <a:latin typeface="Carlito"/>
                <a:cs typeface="Carlito"/>
              </a:rPr>
              <a:t>for  </a:t>
            </a:r>
            <a:r>
              <a:rPr sz="2800" spc="-5" dirty="0">
                <a:latin typeface="Carlito"/>
                <a:cs typeface="Carlito"/>
              </a:rPr>
              <a:t>unit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testing.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Less </a:t>
            </a:r>
            <a:r>
              <a:rPr sz="2800" b="1" dirty="0">
                <a:latin typeface="Carlito"/>
                <a:cs typeface="Carlito"/>
              </a:rPr>
              <a:t>error prone</a:t>
            </a:r>
            <a:r>
              <a:rPr sz="2800" dirty="0">
                <a:latin typeface="Carlito"/>
                <a:cs typeface="Carlito"/>
              </a:rPr>
              <a:t>: </a:t>
            </a:r>
            <a:r>
              <a:rPr sz="2800" spc="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Encapsulation </a:t>
            </a:r>
            <a:r>
              <a:rPr sz="2800" dirty="0">
                <a:latin typeface="Carlito"/>
                <a:cs typeface="Carlito"/>
              </a:rPr>
              <a:t>allows modifying </a:t>
            </a:r>
            <a:r>
              <a:rPr sz="2800" spc="-10" dirty="0">
                <a:latin typeface="Carlito"/>
                <a:cs typeface="Carlito"/>
              </a:rPr>
              <a:t>implemented  code </a:t>
            </a:r>
            <a:r>
              <a:rPr sz="2800" dirty="0">
                <a:latin typeface="Carlito"/>
                <a:cs typeface="Carlito"/>
              </a:rPr>
              <a:t>without </a:t>
            </a:r>
            <a:r>
              <a:rPr sz="2800" spc="-10" dirty="0">
                <a:latin typeface="Carlito"/>
                <a:cs typeface="Carlito"/>
              </a:rPr>
              <a:t>breaking others code </a:t>
            </a:r>
            <a:r>
              <a:rPr sz="2800" dirty="0">
                <a:latin typeface="Carlito"/>
                <a:cs typeface="Carlito"/>
              </a:rPr>
              <a:t>who </a:t>
            </a:r>
            <a:r>
              <a:rPr sz="2800" spc="-20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implemented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code.</a:t>
            </a:r>
            <a:endParaRPr sz="2800">
              <a:latin typeface="Carlito"/>
              <a:cs typeface="Carlito"/>
            </a:endParaRPr>
          </a:p>
          <a:p>
            <a:pPr marL="241300" marR="511809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Provides more control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total </a:t>
            </a:r>
            <a:r>
              <a:rPr sz="2800" spc="-20" dirty="0">
                <a:latin typeface="Carlito"/>
                <a:cs typeface="Carlito"/>
              </a:rPr>
              <a:t>control </a:t>
            </a:r>
            <a:r>
              <a:rPr sz="2800" spc="-10" dirty="0">
                <a:latin typeface="Carlito"/>
                <a:cs typeface="Carlito"/>
              </a:rPr>
              <a:t>over </a:t>
            </a:r>
            <a:r>
              <a:rPr sz="2800" spc="-5" dirty="0">
                <a:latin typeface="Carlito"/>
                <a:cs typeface="Carlito"/>
              </a:rPr>
              <a:t>what </a:t>
            </a:r>
            <a:r>
              <a:rPr sz="2800" dirty="0">
                <a:latin typeface="Carlito"/>
                <a:cs typeface="Carlito"/>
              </a:rPr>
              <a:t>is  </a:t>
            </a:r>
            <a:r>
              <a:rPr sz="2800" spc="-15" dirty="0">
                <a:latin typeface="Carlito"/>
                <a:cs typeface="Carlito"/>
              </a:rPr>
              <a:t>stored </a:t>
            </a:r>
            <a:r>
              <a:rPr sz="2800" dirty="0">
                <a:latin typeface="Carlito"/>
                <a:cs typeface="Carlito"/>
              </a:rPr>
              <a:t>in its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fields.</a:t>
            </a:r>
            <a:endParaRPr sz="2800">
              <a:latin typeface="Carlito"/>
              <a:cs typeface="Carlito"/>
            </a:endParaRPr>
          </a:p>
          <a:p>
            <a:pPr marL="241300" marR="393700" indent="-228600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rlito"/>
                <a:cs typeface="Carlito"/>
              </a:rPr>
              <a:t>Security</a:t>
            </a:r>
            <a:r>
              <a:rPr sz="2800" dirty="0">
                <a:latin typeface="Carlito"/>
                <a:cs typeface="Carlito"/>
              </a:rPr>
              <a:t>: With </a:t>
            </a: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spc="-10" dirty="0">
                <a:latin typeface="Carlito"/>
                <a:cs typeface="Carlito"/>
              </a:rPr>
              <a:t>Encapsulation, you can </a:t>
            </a:r>
            <a:r>
              <a:rPr sz="2800" spc="-5" dirty="0">
                <a:latin typeface="Carlito"/>
                <a:cs typeface="Carlito"/>
              </a:rPr>
              <a:t>hide </a:t>
            </a:r>
            <a:r>
              <a:rPr sz="2800" spc="-10" dirty="0">
                <a:latin typeface="Carlito"/>
                <a:cs typeface="Carlito"/>
              </a:rPr>
              <a:t>(restrict </a:t>
            </a:r>
            <a:r>
              <a:rPr sz="2800" spc="-5" dirty="0">
                <a:latin typeface="Carlito"/>
                <a:cs typeface="Carlito"/>
              </a:rPr>
              <a:t>access) </a:t>
            </a:r>
            <a:r>
              <a:rPr sz="2800" spc="-1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critical </a:t>
            </a:r>
            <a:r>
              <a:rPr sz="2800" spc="-15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members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your </a:t>
            </a:r>
            <a:r>
              <a:rPr sz="2800" spc="-10" dirty="0">
                <a:latin typeface="Carlito"/>
                <a:cs typeface="Carlito"/>
              </a:rPr>
              <a:t>code, </a:t>
            </a:r>
            <a:r>
              <a:rPr sz="2800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improves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security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00B050"/>
                </a:solidFill>
              </a:rPr>
              <a:t>Thank</a:t>
            </a:r>
            <a:r>
              <a:rPr spc="-535" dirty="0">
                <a:solidFill>
                  <a:srgbClr val="00B050"/>
                </a:solidFill>
              </a:rPr>
              <a:t> </a:t>
            </a:r>
            <a:r>
              <a:rPr spc="-440" dirty="0">
                <a:solidFill>
                  <a:srgbClr val="00B05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4789" y="2533345"/>
            <a:ext cx="5399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00B050"/>
                </a:solidFill>
                <a:latin typeface="Carlito"/>
                <a:cs typeface="Carlito"/>
              </a:rPr>
              <a:t>Encapsulation </a:t>
            </a:r>
            <a:r>
              <a:rPr sz="4800" dirty="0">
                <a:solidFill>
                  <a:srgbClr val="00B050"/>
                </a:solidFill>
                <a:latin typeface="Carlito"/>
                <a:cs typeface="Carlito"/>
              </a:rPr>
              <a:t>in</a:t>
            </a:r>
            <a:r>
              <a:rPr sz="4800" spc="-4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4800" spc="-130" dirty="0">
                <a:solidFill>
                  <a:srgbClr val="00B050"/>
                </a:solidFill>
                <a:latin typeface="Carlito"/>
                <a:cs typeface="Carlito"/>
              </a:rPr>
              <a:t>JAVA</a:t>
            </a:r>
            <a:endParaRPr sz="48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026" y="683209"/>
            <a:ext cx="240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I</a:t>
            </a:r>
            <a:r>
              <a:rPr sz="3600" b="1" spc="-20" dirty="0">
                <a:solidFill>
                  <a:srgbClr val="00B050"/>
                </a:solidFill>
                <a:latin typeface="Carlito"/>
                <a:cs typeface="Carlito"/>
              </a:rPr>
              <a:t>n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t</a:t>
            </a:r>
            <a:r>
              <a:rPr sz="3600" b="1" spc="-60" dirty="0">
                <a:solidFill>
                  <a:srgbClr val="00B050"/>
                </a:solidFill>
                <a:latin typeface="Carlito"/>
                <a:cs typeface="Carlito"/>
              </a:rPr>
              <a:t>r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o</a:t>
            </a:r>
            <a:r>
              <a:rPr sz="3600" b="1" spc="10" dirty="0">
                <a:solidFill>
                  <a:srgbClr val="00B050"/>
                </a:solidFill>
                <a:latin typeface="Carlito"/>
                <a:cs typeface="Carlito"/>
              </a:rPr>
              <a:t>d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u</a:t>
            </a:r>
            <a:r>
              <a:rPr sz="3600" b="1" spc="10" dirty="0">
                <a:solidFill>
                  <a:srgbClr val="00B050"/>
                </a:solidFill>
                <a:latin typeface="Carlito"/>
                <a:cs typeface="Carlito"/>
              </a:rPr>
              <a:t>c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tion</a:t>
            </a:r>
            <a:endParaRPr sz="36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2531" y="1691639"/>
            <a:ext cx="4410985" cy="3666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5785" y="5794959"/>
            <a:ext cx="747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Encapsulation </a:t>
            </a:r>
            <a:r>
              <a:rPr sz="2400" dirty="0">
                <a:latin typeface="Carlito"/>
                <a:cs typeface="Carlito"/>
              </a:rPr>
              <a:t>is 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four </a:t>
            </a:r>
            <a:r>
              <a:rPr sz="2400" spc="-5" dirty="0">
                <a:latin typeface="Carlito"/>
                <a:cs typeface="Carlito"/>
              </a:rPr>
              <a:t>fundamental OOP</a:t>
            </a:r>
            <a:r>
              <a:rPr sz="2400" spc="-20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concepts.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358" y="683209"/>
            <a:ext cx="240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I</a:t>
            </a:r>
            <a:r>
              <a:rPr sz="3600" b="1" spc="-20" dirty="0">
                <a:solidFill>
                  <a:srgbClr val="00B050"/>
                </a:solidFill>
                <a:latin typeface="Carlito"/>
                <a:cs typeface="Carlito"/>
              </a:rPr>
              <a:t>n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t</a:t>
            </a:r>
            <a:r>
              <a:rPr sz="3600" b="1" spc="-60" dirty="0">
                <a:solidFill>
                  <a:srgbClr val="00B050"/>
                </a:solidFill>
                <a:latin typeface="Carlito"/>
                <a:cs typeface="Carlito"/>
              </a:rPr>
              <a:t>r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o</a:t>
            </a:r>
            <a:r>
              <a:rPr sz="3600" b="1" spc="10" dirty="0">
                <a:solidFill>
                  <a:srgbClr val="00B050"/>
                </a:solidFill>
                <a:latin typeface="Carlito"/>
                <a:cs typeface="Carlito"/>
              </a:rPr>
              <a:t>d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u</a:t>
            </a:r>
            <a:r>
              <a:rPr sz="3600" b="1" spc="10" dirty="0">
                <a:solidFill>
                  <a:srgbClr val="00B050"/>
                </a:solidFill>
                <a:latin typeface="Carlito"/>
                <a:cs typeface="Carlito"/>
              </a:rPr>
              <a:t>c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tion</a:t>
            </a:r>
            <a:endParaRPr sz="36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68220"/>
            <a:ext cx="10239375" cy="422592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marR="1012825" indent="-228600" algn="just">
              <a:lnSpc>
                <a:spcPct val="8000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process of </a:t>
            </a:r>
            <a:r>
              <a:rPr sz="2600" spc="-5" dirty="0">
                <a:latin typeface="Carlito"/>
                <a:cs typeface="Carlito"/>
              </a:rPr>
              <a:t>binding </a:t>
            </a:r>
            <a:r>
              <a:rPr sz="2600" spc="-20" dirty="0">
                <a:latin typeface="Carlito"/>
                <a:cs typeface="Carlito"/>
              </a:rPr>
              <a:t>data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corresponding methods (behavior)  </a:t>
            </a:r>
            <a:r>
              <a:rPr sz="2600" spc="-15" dirty="0">
                <a:latin typeface="Carlito"/>
                <a:cs typeface="Carlito"/>
              </a:rPr>
              <a:t>together into </a:t>
            </a:r>
            <a:r>
              <a:rPr sz="2600" spc="-5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single </a:t>
            </a:r>
            <a:r>
              <a:rPr sz="2600" spc="-5" dirty="0">
                <a:latin typeface="Carlito"/>
                <a:cs typeface="Carlito"/>
              </a:rPr>
              <a:t>unit is called </a:t>
            </a:r>
            <a:r>
              <a:rPr sz="2600" b="1" spc="-15" dirty="0">
                <a:latin typeface="Carlito"/>
                <a:cs typeface="Carlito"/>
              </a:rPr>
              <a:t>encapsulation </a:t>
            </a:r>
            <a:r>
              <a:rPr sz="2600" b="1" spc="-5" dirty="0">
                <a:latin typeface="Carlito"/>
                <a:cs typeface="Carlito"/>
              </a:rPr>
              <a:t>in</a:t>
            </a:r>
            <a:r>
              <a:rPr sz="2600" b="1" spc="220" dirty="0">
                <a:latin typeface="Carlito"/>
                <a:cs typeface="Carlito"/>
              </a:rPr>
              <a:t> </a:t>
            </a:r>
            <a:r>
              <a:rPr sz="2600" b="1" spc="-25" dirty="0">
                <a:latin typeface="Carlito"/>
                <a:cs typeface="Carlito"/>
              </a:rPr>
              <a:t>Java</a:t>
            </a:r>
            <a:r>
              <a:rPr sz="2600" spc="-2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 marL="241300" marR="273050" indent="-228600" algn="just">
              <a:lnSpc>
                <a:spcPts val="25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Encapsulation </a:t>
            </a:r>
            <a:r>
              <a:rPr sz="2600" spc="-5" dirty="0">
                <a:latin typeface="Carlito"/>
                <a:cs typeface="Carlito"/>
              </a:rPr>
              <a:t>is a mechanism </a:t>
            </a:r>
            <a:r>
              <a:rPr sz="2600" spc="-10" dirty="0">
                <a:latin typeface="Carlito"/>
                <a:cs typeface="Carlito"/>
              </a:rPr>
              <a:t>of packaging </a:t>
            </a:r>
            <a:r>
              <a:rPr sz="2600" spc="-1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data </a:t>
            </a:r>
            <a:r>
              <a:rPr sz="2600" spc="-10" dirty="0">
                <a:latin typeface="Carlito"/>
                <a:cs typeface="Carlito"/>
              </a:rPr>
              <a:t>(variables) </a:t>
            </a:r>
            <a:r>
              <a:rPr sz="2600" spc="-5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code  </a:t>
            </a:r>
            <a:r>
              <a:rPr sz="2600" spc="-5" dirty="0">
                <a:latin typeface="Carlito"/>
                <a:cs typeface="Carlito"/>
              </a:rPr>
              <a:t>acting </a:t>
            </a:r>
            <a:r>
              <a:rPr sz="2600" spc="-10" dirty="0">
                <a:latin typeface="Carlito"/>
                <a:cs typeface="Carlito"/>
              </a:rPr>
              <a:t>on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data </a:t>
            </a:r>
            <a:r>
              <a:rPr sz="2600" spc="-10" dirty="0">
                <a:latin typeface="Carlito"/>
                <a:cs typeface="Carlito"/>
              </a:rPr>
              <a:t>(methods) </a:t>
            </a:r>
            <a:r>
              <a:rPr sz="2600" spc="-15" dirty="0">
                <a:latin typeface="Carlito"/>
                <a:cs typeface="Carlito"/>
              </a:rPr>
              <a:t>together </a:t>
            </a:r>
            <a:r>
              <a:rPr sz="2600" spc="-5" dirty="0">
                <a:latin typeface="Carlito"/>
                <a:cs typeface="Carlito"/>
              </a:rPr>
              <a:t>as a </a:t>
            </a:r>
            <a:r>
              <a:rPr sz="2600" spc="-10" dirty="0">
                <a:latin typeface="Carlito"/>
                <a:cs typeface="Carlito"/>
              </a:rPr>
              <a:t>single </a:t>
            </a:r>
            <a:r>
              <a:rPr sz="2600" spc="-5" dirty="0">
                <a:latin typeface="Carlito"/>
                <a:cs typeface="Carlito"/>
              </a:rPr>
              <a:t>unit in </a:t>
            </a:r>
            <a:r>
              <a:rPr sz="2600" spc="-10" dirty="0">
                <a:latin typeface="Carlito"/>
                <a:cs typeface="Carlito"/>
              </a:rPr>
              <a:t>order </a:t>
            </a:r>
            <a:r>
              <a:rPr sz="2600" spc="-20" dirty="0">
                <a:latin typeface="Carlito"/>
                <a:cs typeface="Carlito"/>
              </a:rPr>
              <a:t>to </a:t>
            </a:r>
            <a:r>
              <a:rPr sz="2600" spc="-15" dirty="0">
                <a:latin typeface="Carlito"/>
                <a:cs typeface="Carlito"/>
              </a:rPr>
              <a:t>protect  </a:t>
            </a: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data from </a:t>
            </a:r>
            <a:r>
              <a:rPr sz="2600" spc="-5" dirty="0">
                <a:latin typeface="Carlito"/>
                <a:cs typeface="Carlito"/>
              </a:rPr>
              <a:t>being accessed </a:t>
            </a:r>
            <a:r>
              <a:rPr sz="2600" spc="-15" dirty="0">
                <a:latin typeface="Carlito"/>
                <a:cs typeface="Carlito"/>
              </a:rPr>
              <a:t>by </a:t>
            </a:r>
            <a:r>
              <a:rPr sz="2600" spc="-10" dirty="0">
                <a:latin typeface="Carlito"/>
                <a:cs typeface="Carlito"/>
              </a:rPr>
              <a:t>outside </a:t>
            </a:r>
            <a:r>
              <a:rPr sz="2600" spc="-5" dirty="0">
                <a:latin typeface="Carlito"/>
                <a:cs typeface="Carlito"/>
              </a:rPr>
              <a:t>of the</a:t>
            </a:r>
            <a:r>
              <a:rPr sz="2600" spc="7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package.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650">
              <a:latin typeface="Carlito"/>
              <a:cs typeface="Carlito"/>
            </a:endParaRPr>
          </a:p>
          <a:p>
            <a:pPr marL="241300" marR="5080" indent="-228600">
              <a:lnSpc>
                <a:spcPts val="25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whole idea behind </a:t>
            </a:r>
            <a:r>
              <a:rPr sz="2600" spc="-10" dirty="0">
                <a:latin typeface="Carlito"/>
                <a:cs typeface="Carlito"/>
              </a:rPr>
              <a:t>encapsulation </a:t>
            </a: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hide the </a:t>
            </a:r>
            <a:r>
              <a:rPr sz="2600" spc="-10" dirty="0">
                <a:latin typeface="Carlito"/>
                <a:cs typeface="Carlito"/>
              </a:rPr>
              <a:t>implementation details  </a:t>
            </a:r>
            <a:r>
              <a:rPr sz="2600" spc="-20" dirty="0">
                <a:latin typeface="Carlito"/>
                <a:cs typeface="Carlito"/>
              </a:rPr>
              <a:t>from </a:t>
            </a:r>
            <a:r>
              <a:rPr sz="2600" spc="-5" dirty="0">
                <a:latin typeface="Carlito"/>
                <a:cs typeface="Carlito"/>
              </a:rPr>
              <a:t>the</a:t>
            </a:r>
            <a:r>
              <a:rPr sz="2600" spc="2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users.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650">
              <a:latin typeface="Carlito"/>
              <a:cs typeface="Carlito"/>
            </a:endParaRPr>
          </a:p>
          <a:p>
            <a:pPr marL="241300" marR="18415" indent="-228600">
              <a:lnSpc>
                <a:spcPts val="25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latin typeface="Carlito"/>
                <a:cs typeface="Carlito"/>
              </a:rPr>
              <a:t>To </a:t>
            </a:r>
            <a:r>
              <a:rPr sz="2600" spc="-15" dirty="0">
                <a:latin typeface="Carlito"/>
                <a:cs typeface="Carlito"/>
              </a:rPr>
              <a:t>understand </a:t>
            </a:r>
            <a:r>
              <a:rPr sz="2600" spc="-10" dirty="0">
                <a:latin typeface="Carlito"/>
                <a:cs typeface="Carlito"/>
              </a:rPr>
              <a:t>encapsulation </a:t>
            </a:r>
            <a:r>
              <a:rPr sz="2600" spc="-25" dirty="0">
                <a:latin typeface="Carlito"/>
                <a:cs typeface="Carlito"/>
              </a:rPr>
              <a:t>we </a:t>
            </a:r>
            <a:r>
              <a:rPr sz="2600" spc="-20" dirty="0">
                <a:latin typeface="Carlito"/>
                <a:cs typeface="Carlito"/>
              </a:rPr>
              <a:t>first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spc="-2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know about access </a:t>
            </a:r>
            <a:r>
              <a:rPr sz="2600" spc="-15" dirty="0">
                <a:latin typeface="Carlito"/>
                <a:cs typeface="Carlito"/>
              </a:rPr>
              <a:t>modifiers  </a:t>
            </a:r>
            <a:r>
              <a:rPr sz="2600" spc="-5" dirty="0">
                <a:latin typeface="Carlito"/>
                <a:cs typeface="Carlito"/>
              </a:rPr>
              <a:t>in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70" dirty="0">
                <a:latin typeface="Carlito"/>
                <a:cs typeface="Carlito"/>
              </a:rPr>
              <a:t>JAVA.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7958" y="592582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I</a:t>
            </a:r>
            <a:r>
              <a:rPr sz="3600" b="1" spc="-15" dirty="0">
                <a:solidFill>
                  <a:srgbClr val="00B050"/>
                </a:solidFill>
                <a:latin typeface="Carlito"/>
                <a:cs typeface="Carlito"/>
              </a:rPr>
              <a:t>n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t</a:t>
            </a:r>
            <a:r>
              <a:rPr sz="3600" b="1" spc="-55" dirty="0">
                <a:solidFill>
                  <a:srgbClr val="00B050"/>
                </a:solidFill>
                <a:latin typeface="Carlito"/>
                <a:cs typeface="Carlito"/>
              </a:rPr>
              <a:t>r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o</a:t>
            </a:r>
            <a:r>
              <a:rPr sz="3600" b="1" spc="15" dirty="0">
                <a:solidFill>
                  <a:srgbClr val="00B050"/>
                </a:solidFill>
                <a:latin typeface="Carlito"/>
                <a:cs typeface="Carlito"/>
              </a:rPr>
              <a:t>d</a:t>
            </a:r>
            <a:r>
              <a:rPr sz="3600" b="1" spc="5" dirty="0">
                <a:solidFill>
                  <a:srgbClr val="00B050"/>
                </a:solidFill>
                <a:latin typeface="Carlito"/>
                <a:cs typeface="Carlito"/>
              </a:rPr>
              <a:t>u</a:t>
            </a:r>
            <a:r>
              <a:rPr sz="3600" b="1" spc="-5" dirty="0">
                <a:solidFill>
                  <a:srgbClr val="00B050"/>
                </a:solidFill>
                <a:latin typeface="Carlito"/>
                <a:cs typeface="Carlito"/>
              </a:rPr>
              <a:t>cti</a:t>
            </a:r>
            <a:r>
              <a:rPr sz="3600" b="1" spc="5" dirty="0">
                <a:solidFill>
                  <a:srgbClr val="00B050"/>
                </a:solidFill>
                <a:latin typeface="Carlito"/>
                <a:cs typeface="Carlito"/>
              </a:rPr>
              <a:t>o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n</a:t>
            </a:r>
            <a:endParaRPr sz="36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472006"/>
            <a:ext cx="10271125" cy="462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Access modifiers </a:t>
            </a:r>
            <a:r>
              <a:rPr sz="2400" b="1" dirty="0">
                <a:latin typeface="Carlito"/>
                <a:cs typeface="Carlito"/>
              </a:rPr>
              <a:t>in </a:t>
            </a:r>
            <a:r>
              <a:rPr sz="2400" b="1" spc="-75" dirty="0">
                <a:latin typeface="Carlito"/>
                <a:cs typeface="Carlito"/>
              </a:rPr>
              <a:t>JAVA</a:t>
            </a:r>
            <a:r>
              <a:rPr sz="2400" b="1" spc="-1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79420" algn="l"/>
              </a:tabLst>
            </a:pPr>
            <a:r>
              <a:rPr sz="2400" spc="-5" dirty="0">
                <a:latin typeface="Carlito"/>
                <a:cs typeface="Carlito"/>
              </a:rPr>
              <a:t>There </a:t>
            </a:r>
            <a:r>
              <a:rPr sz="2400" spc="-10" dirty="0">
                <a:latin typeface="Carlito"/>
                <a:cs typeface="Carlito"/>
              </a:rPr>
              <a:t>are four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	access modifiers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Java: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rlito"/>
                <a:cs typeface="Carlito"/>
              </a:rPr>
              <a:t>Private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rlito"/>
                <a:cs typeface="Carlito"/>
              </a:rPr>
              <a:t>Protected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0" dirty="0">
                <a:latin typeface="Carlito"/>
                <a:cs typeface="Carlito"/>
              </a:rPr>
              <a:t>Default</a:t>
            </a:r>
            <a:endParaRPr sz="24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Carlito"/>
                <a:cs typeface="Carlito"/>
              </a:rPr>
              <a:t>Public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rlito"/>
              <a:cs typeface="Carlito"/>
            </a:endParaRPr>
          </a:p>
          <a:p>
            <a:pPr marL="12700" marR="5080">
              <a:lnSpc>
                <a:spcPct val="80000"/>
              </a:lnSpc>
            </a:pPr>
            <a:r>
              <a:rPr sz="2400" dirty="0">
                <a:latin typeface="Carlito"/>
                <a:cs typeface="Carlito"/>
              </a:rPr>
              <a:t>If a </a:t>
            </a:r>
            <a:r>
              <a:rPr sz="2400" spc="-10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member is </a:t>
            </a:r>
            <a:r>
              <a:rPr sz="2400" spc="-10" dirty="0">
                <a:latin typeface="Carlito"/>
                <a:cs typeface="Carlito"/>
              </a:rPr>
              <a:t>private, </a:t>
            </a:r>
            <a:r>
              <a:rPr sz="2400" dirty="0">
                <a:latin typeface="Carlito"/>
                <a:cs typeface="Carlito"/>
              </a:rPr>
              <a:t>it means it </a:t>
            </a:r>
            <a:r>
              <a:rPr sz="2400" spc="-1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only be </a:t>
            </a:r>
            <a:r>
              <a:rPr sz="2400" spc="-5" dirty="0">
                <a:latin typeface="Carlito"/>
                <a:cs typeface="Carlito"/>
              </a:rPr>
              <a:t>accessed </a:t>
            </a:r>
            <a:r>
              <a:rPr sz="2400" dirty="0">
                <a:latin typeface="Carlito"/>
                <a:cs typeface="Carlito"/>
              </a:rPr>
              <a:t>within the </a:t>
            </a:r>
            <a:r>
              <a:rPr sz="2400" spc="-5" dirty="0">
                <a:latin typeface="Carlito"/>
                <a:cs typeface="Carlito"/>
              </a:rPr>
              <a:t>class</a:t>
            </a:r>
            <a:r>
              <a:rPr sz="2400" spc="-1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where 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5" dirty="0">
                <a:latin typeface="Carlito"/>
                <a:cs typeface="Carlito"/>
              </a:rPr>
              <a:t>declared. </a:t>
            </a:r>
            <a:r>
              <a:rPr sz="2400" dirty="0">
                <a:latin typeface="Carlito"/>
                <a:cs typeface="Carlito"/>
              </a:rPr>
              <a:t>No outside </a:t>
            </a:r>
            <a:r>
              <a:rPr sz="2400" spc="-5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access </a:t>
            </a:r>
            <a:r>
              <a:rPr sz="2400" spc="-10" dirty="0">
                <a:latin typeface="Carlito"/>
                <a:cs typeface="Carlito"/>
              </a:rPr>
              <a:t>private data </a:t>
            </a:r>
            <a:r>
              <a:rPr sz="2400" dirty="0">
                <a:latin typeface="Carlito"/>
                <a:cs typeface="Carlito"/>
              </a:rPr>
              <a:t>member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other </a:t>
            </a:r>
            <a:r>
              <a:rPr sz="2400" spc="-5" dirty="0">
                <a:latin typeface="Carlito"/>
                <a:cs typeface="Carlito"/>
              </a:rPr>
              <a:t>class  </a:t>
            </a:r>
            <a:r>
              <a:rPr sz="2400" spc="-25" dirty="0">
                <a:latin typeface="Carlito"/>
                <a:cs typeface="Carlito"/>
              </a:rPr>
              <a:t>directly. </a:t>
            </a:r>
            <a:r>
              <a:rPr sz="2400" dirty="0">
                <a:latin typeface="Carlito"/>
                <a:cs typeface="Carlito"/>
              </a:rPr>
              <a:t>The only </a:t>
            </a:r>
            <a:r>
              <a:rPr sz="2400" spc="-30" dirty="0">
                <a:latin typeface="Carlito"/>
                <a:cs typeface="Carlito"/>
              </a:rPr>
              <a:t>way </a:t>
            </a:r>
            <a:r>
              <a:rPr sz="2400" spc="-5" dirty="0">
                <a:latin typeface="Carlito"/>
                <a:cs typeface="Carlito"/>
              </a:rPr>
              <a:t>to access </a:t>
            </a:r>
            <a:r>
              <a:rPr sz="2400" dirty="0">
                <a:latin typeface="Carlito"/>
                <a:cs typeface="Carlito"/>
              </a:rPr>
              <a:t>those </a:t>
            </a:r>
            <a:r>
              <a:rPr sz="2400" spc="-10" dirty="0">
                <a:latin typeface="Carlito"/>
                <a:cs typeface="Carlito"/>
              </a:rPr>
              <a:t>private data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to set </a:t>
            </a:r>
            <a:r>
              <a:rPr sz="2400" dirty="0">
                <a:latin typeface="Carlito"/>
                <a:cs typeface="Carlito"/>
              </a:rPr>
              <a:t>up public </a:t>
            </a:r>
            <a:r>
              <a:rPr sz="2400" spc="-15" dirty="0">
                <a:latin typeface="Carlito"/>
                <a:cs typeface="Carlito"/>
              </a:rPr>
              <a:t>getter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setter </a:t>
            </a:r>
            <a:r>
              <a:rPr sz="2400" dirty="0">
                <a:latin typeface="Carlito"/>
                <a:cs typeface="Carlito"/>
              </a:rPr>
              <a:t>methods in </a:t>
            </a:r>
            <a:r>
              <a:rPr sz="2400" spc="-5" dirty="0">
                <a:latin typeface="Carlito"/>
                <a:cs typeface="Carlito"/>
              </a:rPr>
              <a:t>that class where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private data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declared.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358" y="515492"/>
            <a:ext cx="239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I</a:t>
            </a:r>
            <a:r>
              <a:rPr sz="3600" b="1" spc="-15" dirty="0">
                <a:solidFill>
                  <a:srgbClr val="00B050"/>
                </a:solidFill>
                <a:latin typeface="Carlito"/>
                <a:cs typeface="Carlito"/>
              </a:rPr>
              <a:t>n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t</a:t>
            </a:r>
            <a:r>
              <a:rPr sz="3600" b="1" spc="-55" dirty="0">
                <a:solidFill>
                  <a:srgbClr val="00B050"/>
                </a:solidFill>
                <a:latin typeface="Carlito"/>
                <a:cs typeface="Carlito"/>
              </a:rPr>
              <a:t>r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o</a:t>
            </a:r>
            <a:r>
              <a:rPr sz="3600" b="1" spc="15" dirty="0">
                <a:solidFill>
                  <a:srgbClr val="00B050"/>
                </a:solidFill>
                <a:latin typeface="Carlito"/>
                <a:cs typeface="Carlito"/>
              </a:rPr>
              <a:t>d</a:t>
            </a:r>
            <a:r>
              <a:rPr sz="3600" b="1" spc="5" dirty="0">
                <a:solidFill>
                  <a:srgbClr val="00B050"/>
                </a:solidFill>
                <a:latin typeface="Carlito"/>
                <a:cs typeface="Carlito"/>
              </a:rPr>
              <a:t>u</a:t>
            </a:r>
            <a:r>
              <a:rPr sz="3600" b="1" spc="-5" dirty="0">
                <a:solidFill>
                  <a:srgbClr val="00B050"/>
                </a:solidFill>
                <a:latin typeface="Carlito"/>
                <a:cs typeface="Carlito"/>
              </a:rPr>
              <a:t>cti</a:t>
            </a:r>
            <a:r>
              <a:rPr sz="3600" b="1" spc="5" dirty="0">
                <a:solidFill>
                  <a:srgbClr val="00B050"/>
                </a:solidFill>
                <a:latin typeface="Carlito"/>
                <a:cs typeface="Carlito"/>
              </a:rPr>
              <a:t>o</a:t>
            </a: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n</a:t>
            </a:r>
            <a:endParaRPr sz="36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69900" marR="5080" indent="-457200">
              <a:lnSpc>
                <a:spcPts val="3020"/>
              </a:lnSpc>
              <a:spcBef>
                <a:spcPts val="490"/>
              </a:spcBef>
              <a:buFont typeface="Wingdings" panose="05000000000000000000" pitchFamily="2" charset="2"/>
              <a:buChar char="Ø"/>
            </a:pPr>
            <a:r>
              <a:rPr spc="-5" dirty="0"/>
              <a:t>In </a:t>
            </a:r>
            <a:r>
              <a:rPr spc="-10" dirty="0"/>
              <a:t>encapsulation, </a:t>
            </a:r>
            <a:r>
              <a:rPr spc="-15" dirty="0"/>
              <a:t>private </a:t>
            </a:r>
            <a:r>
              <a:rPr spc="-20" dirty="0"/>
              <a:t>data </a:t>
            </a:r>
            <a:r>
              <a:rPr spc="-5" dirty="0"/>
              <a:t>and the methods </a:t>
            </a:r>
            <a:r>
              <a:rPr spc="-15" dirty="0"/>
              <a:t>by </a:t>
            </a:r>
            <a:r>
              <a:rPr dirty="0"/>
              <a:t>which </a:t>
            </a:r>
            <a:r>
              <a:rPr spc="-10" dirty="0"/>
              <a:t>they </a:t>
            </a:r>
            <a:r>
              <a:rPr spc="-15" dirty="0"/>
              <a:t>are  </a:t>
            </a:r>
            <a:r>
              <a:rPr dirty="0"/>
              <a:t>accessible </a:t>
            </a:r>
            <a:r>
              <a:rPr spc="-15" dirty="0"/>
              <a:t>are </a:t>
            </a:r>
            <a:r>
              <a:rPr spc="-5" dirty="0"/>
              <a:t>hidden </a:t>
            </a:r>
            <a:r>
              <a:rPr spc="-10" dirty="0"/>
              <a:t>from </a:t>
            </a:r>
            <a:r>
              <a:rPr spc="-5" dirty="0"/>
              <a:t>other</a:t>
            </a:r>
            <a:r>
              <a:rPr spc="-55" dirty="0"/>
              <a:t> </a:t>
            </a:r>
            <a:r>
              <a:rPr dirty="0"/>
              <a:t>classes.</a:t>
            </a:r>
          </a:p>
          <a:p>
            <a:pPr marL="469900" marR="212090" indent="-457200">
              <a:lnSpc>
                <a:spcPts val="3020"/>
              </a:lnSpc>
              <a:spcBef>
                <a:spcPts val="1019"/>
              </a:spcBef>
              <a:buFont typeface="Wingdings" panose="05000000000000000000" pitchFamily="2" charset="2"/>
              <a:buChar char="Ø"/>
            </a:pPr>
            <a:r>
              <a:rPr spc="-5" dirty="0"/>
              <a:t>In this </a:t>
            </a:r>
            <a:r>
              <a:rPr spc="-20" dirty="0"/>
              <a:t>way data </a:t>
            </a:r>
            <a:r>
              <a:rPr spc="-10" dirty="0"/>
              <a:t>can </a:t>
            </a:r>
            <a:r>
              <a:rPr spc="-5" dirty="0"/>
              <a:t>only be </a:t>
            </a:r>
            <a:r>
              <a:rPr dirty="0"/>
              <a:t>accessed </a:t>
            </a:r>
            <a:r>
              <a:rPr spc="-15" dirty="0"/>
              <a:t>by </a:t>
            </a:r>
            <a:r>
              <a:rPr spc="-5" dirty="0"/>
              <a:t>public </a:t>
            </a:r>
            <a:r>
              <a:rPr spc="-10" dirty="0"/>
              <a:t>methods </a:t>
            </a:r>
            <a:r>
              <a:rPr dirty="0"/>
              <a:t>of their  </a:t>
            </a:r>
            <a:r>
              <a:rPr spc="-15" dirty="0"/>
              <a:t>current </a:t>
            </a:r>
            <a:r>
              <a:rPr dirty="0"/>
              <a:t>classes. </a:t>
            </a:r>
            <a:r>
              <a:rPr spc="-20" dirty="0"/>
              <a:t>Therefore </a:t>
            </a:r>
            <a:r>
              <a:rPr dirty="0"/>
              <a:t>it is known as </a:t>
            </a:r>
            <a:r>
              <a:rPr spc="5" dirty="0"/>
              <a:t>– </a:t>
            </a:r>
            <a:r>
              <a:rPr b="1" spc="-5" dirty="0">
                <a:latin typeface="Carlito"/>
                <a:cs typeface="Carlito"/>
              </a:rPr>
              <a:t>data</a:t>
            </a:r>
            <a:r>
              <a:rPr b="1" spc="-6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hiding</a:t>
            </a:r>
            <a:r>
              <a:rPr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489719" y="4017264"/>
            <a:ext cx="4354948" cy="2590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414" y="683209"/>
            <a:ext cx="3790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How </a:t>
            </a:r>
            <a:r>
              <a:rPr sz="3600" b="1" spc="-15" dirty="0">
                <a:solidFill>
                  <a:srgbClr val="00B050"/>
                </a:solidFill>
                <a:latin typeface="Carlito"/>
                <a:cs typeface="Carlito"/>
              </a:rPr>
              <a:t>to</a:t>
            </a:r>
            <a:r>
              <a:rPr sz="3600" b="1" spc="-80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00B050"/>
                </a:solidFill>
                <a:latin typeface="Carlito"/>
                <a:cs typeface="Carlito"/>
              </a:rPr>
              <a:t>encapsulate</a:t>
            </a:r>
            <a:endParaRPr sz="36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08856"/>
            <a:ext cx="9575165" cy="14338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Declare </a:t>
            </a:r>
            <a:r>
              <a:rPr sz="2800" spc="-5" dirty="0">
                <a:latin typeface="Carlito"/>
                <a:cs typeface="Carlito"/>
              </a:rPr>
              <a:t>the variable </a:t>
            </a:r>
            <a:r>
              <a:rPr sz="2800" dirty="0">
                <a:latin typeface="Carlito"/>
                <a:cs typeface="Carlito"/>
              </a:rPr>
              <a:t>of a class as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private.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Provide </a:t>
            </a:r>
            <a:r>
              <a:rPr sz="2800" spc="-5" dirty="0">
                <a:latin typeface="Carlito"/>
                <a:cs typeface="Carlito"/>
              </a:rPr>
              <a:t>public </a:t>
            </a:r>
            <a:r>
              <a:rPr sz="2800" spc="-20" dirty="0">
                <a:latin typeface="Carlito"/>
                <a:cs typeface="Carlito"/>
              </a:rPr>
              <a:t>setter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getter </a:t>
            </a:r>
            <a:r>
              <a:rPr sz="2800" spc="-10" dirty="0">
                <a:latin typeface="Carlito"/>
                <a:cs typeface="Carlito"/>
              </a:rPr>
              <a:t>methods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modify and </a:t>
            </a:r>
            <a:r>
              <a:rPr sz="2800" spc="-5" dirty="0">
                <a:latin typeface="Carlito"/>
                <a:cs typeface="Carlito"/>
              </a:rPr>
              <a:t>view the  variables.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4222750"/>
            <a:ext cx="10083165" cy="16065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440"/>
              </a:spcBef>
            </a:pPr>
            <a:r>
              <a:rPr sz="2800" b="1" spc="-5" dirty="0">
                <a:latin typeface="Carlito"/>
                <a:cs typeface="Carlito"/>
              </a:rPr>
              <a:t>Note</a:t>
            </a:r>
            <a:r>
              <a:rPr sz="2800" spc="-5" dirty="0">
                <a:latin typeface="Carlito"/>
                <a:cs typeface="Carlito"/>
              </a:rPr>
              <a:t>: </a:t>
            </a:r>
            <a:r>
              <a:rPr sz="2800" spc="-15" dirty="0">
                <a:latin typeface="Carlito"/>
                <a:cs typeface="Carlito"/>
              </a:rPr>
              <a:t>Private </a:t>
            </a:r>
            <a:r>
              <a:rPr sz="2800" spc="-5" dirty="0">
                <a:latin typeface="Carlito"/>
                <a:cs typeface="Carlito"/>
              </a:rPr>
              <a:t>member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dirty="0">
                <a:latin typeface="Carlito"/>
                <a:cs typeface="Carlito"/>
              </a:rPr>
              <a:t>only be accessed within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5" dirty="0">
                <a:latin typeface="Carlito"/>
                <a:cs typeface="Carlito"/>
              </a:rPr>
              <a:t>same </a:t>
            </a:r>
            <a:r>
              <a:rPr sz="2800" dirty="0">
                <a:latin typeface="Carlito"/>
                <a:cs typeface="Carlito"/>
              </a:rPr>
              <a:t>class. </a:t>
            </a:r>
            <a:r>
              <a:rPr sz="2800" spc="5" dirty="0">
                <a:latin typeface="Carlito"/>
                <a:cs typeface="Carlito"/>
              </a:rPr>
              <a:t>An  </a:t>
            </a:r>
            <a:r>
              <a:rPr sz="2800" spc="-5" dirty="0">
                <a:latin typeface="Carlito"/>
                <a:cs typeface="Carlito"/>
              </a:rPr>
              <a:t>outside </a:t>
            </a:r>
            <a:r>
              <a:rPr sz="2800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not access the </a:t>
            </a:r>
            <a:r>
              <a:rPr sz="2800" spc="-15" dirty="0">
                <a:latin typeface="Carlito"/>
                <a:cs typeface="Carlito"/>
              </a:rPr>
              <a:t>data </a:t>
            </a:r>
            <a:r>
              <a:rPr sz="2800" spc="-10" dirty="0">
                <a:latin typeface="Carlito"/>
                <a:cs typeface="Carlito"/>
              </a:rPr>
              <a:t>members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dirty="0">
                <a:latin typeface="Carlito"/>
                <a:cs typeface="Carlito"/>
              </a:rPr>
              <a:t>class.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you  </a:t>
            </a:r>
            <a:r>
              <a:rPr sz="2800" spc="-5" dirty="0">
                <a:latin typeface="Carlito"/>
                <a:cs typeface="Carlito"/>
              </a:rPr>
              <a:t>need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access </a:t>
            </a:r>
            <a:r>
              <a:rPr sz="2800" dirty="0">
                <a:latin typeface="Carlito"/>
                <a:cs typeface="Carlito"/>
              </a:rPr>
              <a:t>these </a:t>
            </a:r>
            <a:r>
              <a:rPr sz="2800" spc="-5" dirty="0">
                <a:latin typeface="Carlito"/>
                <a:cs typeface="Carlito"/>
              </a:rPr>
              <a:t>variables, you </a:t>
            </a:r>
            <a:r>
              <a:rPr sz="2800" spc="-20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public </a:t>
            </a:r>
            <a:r>
              <a:rPr sz="2800" spc="-10" dirty="0">
                <a:latin typeface="Carlito"/>
                <a:cs typeface="Carlito"/>
              </a:rPr>
              <a:t>“</a:t>
            </a:r>
            <a:r>
              <a:rPr sz="2800" b="1" spc="-10" dirty="0">
                <a:solidFill>
                  <a:srgbClr val="0D0D0D"/>
                </a:solidFill>
                <a:latin typeface="Carlito"/>
                <a:cs typeface="Carlito"/>
              </a:rPr>
              <a:t>getter</a:t>
            </a:r>
            <a:r>
              <a:rPr sz="2800" spc="-10" dirty="0">
                <a:latin typeface="Carlito"/>
                <a:cs typeface="Carlito"/>
              </a:rPr>
              <a:t>”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5" dirty="0">
                <a:latin typeface="Carlito"/>
                <a:cs typeface="Carlito"/>
              </a:rPr>
              <a:t>“</a:t>
            </a:r>
            <a:r>
              <a:rPr sz="2800" b="1" spc="-5" dirty="0">
                <a:solidFill>
                  <a:srgbClr val="0D0D0D"/>
                </a:solidFill>
                <a:latin typeface="Carlito"/>
                <a:cs typeface="Carlito"/>
              </a:rPr>
              <a:t>setter</a:t>
            </a:r>
            <a:r>
              <a:rPr sz="2800" spc="-5" dirty="0">
                <a:latin typeface="Carlito"/>
                <a:cs typeface="Carlito"/>
              </a:rPr>
              <a:t>”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methods</a:t>
            </a:r>
            <a:r>
              <a:rPr sz="2800" dirty="0">
                <a:latin typeface="Carlito"/>
                <a:cs typeface="Carlito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414" y="379552"/>
            <a:ext cx="3790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How </a:t>
            </a:r>
            <a:r>
              <a:rPr sz="3600" b="1" spc="-15" dirty="0">
                <a:solidFill>
                  <a:srgbClr val="00B050"/>
                </a:solidFill>
                <a:latin typeface="Carlito"/>
                <a:cs typeface="Carlito"/>
              </a:rPr>
              <a:t>to</a:t>
            </a:r>
            <a:r>
              <a:rPr sz="3600" b="1" spc="-80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00B050"/>
                </a:solidFill>
                <a:latin typeface="Carlito"/>
                <a:cs typeface="Carlito"/>
              </a:rPr>
              <a:t>encapsulate</a:t>
            </a:r>
            <a:endParaRPr sz="36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050417"/>
            <a:ext cx="30321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Encapsulated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class: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6319" y="1673350"/>
            <a:ext cx="5882639" cy="5077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61935" y="1629917"/>
            <a:ext cx="4659630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7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In this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class </a:t>
            </a:r>
            <a:r>
              <a:rPr sz="2400" b="1" spc="-5" dirty="0">
                <a:latin typeface="Carlito"/>
                <a:cs typeface="Carlito"/>
              </a:rPr>
              <a:t>Student </a:t>
            </a:r>
            <a:r>
              <a:rPr sz="2400" dirty="0">
                <a:latin typeface="Carlito"/>
                <a:cs typeface="Carlito"/>
              </a:rPr>
              <a:t>is  </a:t>
            </a:r>
            <a:r>
              <a:rPr sz="2400" spc="-5" dirty="0">
                <a:latin typeface="Carlito"/>
                <a:cs typeface="Carlito"/>
              </a:rPr>
              <a:t>encapsulated </a:t>
            </a:r>
            <a:r>
              <a:rPr sz="2400" dirty="0">
                <a:latin typeface="Carlito"/>
                <a:cs typeface="Carlito"/>
              </a:rPr>
              <a:t>as the </a:t>
            </a:r>
            <a:r>
              <a:rPr sz="2400" spc="-5" dirty="0">
                <a:latin typeface="Carlito"/>
                <a:cs typeface="Carlito"/>
              </a:rPr>
              <a:t>variable</a:t>
            </a:r>
            <a:r>
              <a:rPr sz="2400" spc="-1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(name,  </a:t>
            </a:r>
            <a:r>
              <a:rPr sz="2400" spc="-15" dirty="0">
                <a:latin typeface="Carlito"/>
                <a:cs typeface="Carlito"/>
              </a:rPr>
              <a:t>roll)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declared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private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5588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get </a:t>
            </a:r>
            <a:r>
              <a:rPr sz="2400" dirty="0">
                <a:latin typeface="Carlito"/>
                <a:cs typeface="Carlito"/>
              </a:rPr>
              <a:t>methods </a:t>
            </a:r>
            <a:r>
              <a:rPr sz="2400" spc="-155" dirty="0">
                <a:latin typeface="Trebuchet MS"/>
                <a:cs typeface="Trebuchet MS"/>
              </a:rPr>
              <a:t>getName(),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getRoll() 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dirty="0">
                <a:latin typeface="Carlito"/>
                <a:cs typeface="Carlito"/>
              </a:rPr>
              <a:t>mathods  </a:t>
            </a:r>
            <a:r>
              <a:rPr sz="2400" spc="-150" dirty="0">
                <a:latin typeface="Trebuchet MS"/>
                <a:cs typeface="Trebuchet MS"/>
              </a:rPr>
              <a:t>setName(),setRoll() </a:t>
            </a:r>
            <a:r>
              <a:rPr sz="2400" spc="-10" dirty="0">
                <a:latin typeface="Carlito"/>
                <a:cs typeface="Carlito"/>
              </a:rPr>
              <a:t>are set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170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public.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These methods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access  </a:t>
            </a:r>
            <a:r>
              <a:rPr sz="2400" b="1" spc="-5" dirty="0">
                <a:latin typeface="Carlito"/>
                <a:cs typeface="Carlito"/>
              </a:rPr>
              <a:t>name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5" dirty="0">
                <a:latin typeface="Carlito"/>
                <a:cs typeface="Carlito"/>
              </a:rPr>
              <a:t>roll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from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another  </a:t>
            </a:r>
            <a:r>
              <a:rPr sz="2400" spc="-5" dirty="0"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414" y="435940"/>
            <a:ext cx="3790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B050"/>
                </a:solidFill>
                <a:latin typeface="Carlito"/>
                <a:cs typeface="Carlito"/>
              </a:rPr>
              <a:t>How </a:t>
            </a:r>
            <a:r>
              <a:rPr sz="3600" b="1" spc="-15" dirty="0">
                <a:solidFill>
                  <a:srgbClr val="00B050"/>
                </a:solidFill>
                <a:latin typeface="Carlito"/>
                <a:cs typeface="Carlito"/>
              </a:rPr>
              <a:t>to</a:t>
            </a:r>
            <a:r>
              <a:rPr sz="3600" b="1" spc="-80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00B050"/>
                </a:solidFill>
                <a:latin typeface="Carlito"/>
                <a:cs typeface="Carlito"/>
              </a:rPr>
              <a:t>encapsulate</a:t>
            </a:r>
            <a:endParaRPr sz="3600" dirty="0">
              <a:solidFill>
                <a:srgbClr val="00B050"/>
              </a:solidFill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8912" y="2212848"/>
            <a:ext cx="7239000" cy="411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8955" y="1433413"/>
            <a:ext cx="11647805" cy="330771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Another </a:t>
            </a:r>
            <a:r>
              <a:rPr sz="2400" spc="-5" dirty="0">
                <a:latin typeface="Carlito"/>
                <a:cs typeface="Carlito"/>
              </a:rPr>
              <a:t>class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users to </a:t>
            </a:r>
            <a:r>
              <a:rPr sz="2400" spc="-5" dirty="0">
                <a:latin typeface="Carlito"/>
                <a:cs typeface="Carlito"/>
              </a:rPr>
              <a:t>access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private data form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encapsulated</a:t>
            </a:r>
            <a:r>
              <a:rPr sz="2400" spc="-2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class:</a:t>
            </a:r>
            <a:endParaRPr sz="2400">
              <a:latin typeface="Carlito"/>
              <a:cs typeface="Carlito"/>
            </a:endParaRPr>
          </a:p>
          <a:p>
            <a:pPr marL="7340600" marR="5080">
              <a:lnSpc>
                <a:spcPct val="100000"/>
              </a:lnSpc>
              <a:spcBef>
                <a:spcPts val="1335"/>
              </a:spcBef>
            </a:pPr>
            <a:r>
              <a:rPr sz="2000" spc="-15" dirty="0">
                <a:latin typeface="Carlito"/>
                <a:cs typeface="Carlito"/>
              </a:rPr>
              <a:t>Here, </a:t>
            </a:r>
            <a:r>
              <a:rPr sz="2000" spc="-5" dirty="0">
                <a:latin typeface="Carlito"/>
                <a:cs typeface="Carlito"/>
              </a:rPr>
              <a:t>another </a:t>
            </a:r>
            <a:r>
              <a:rPr sz="2000" spc="-10" dirty="0">
                <a:latin typeface="Carlito"/>
                <a:cs typeface="Carlito"/>
              </a:rPr>
              <a:t>class </a:t>
            </a:r>
            <a:r>
              <a:rPr sz="2000" b="1" spc="-45" dirty="0">
                <a:latin typeface="Carlito"/>
                <a:cs typeface="Carlito"/>
              </a:rPr>
              <a:t>Test1 </a:t>
            </a:r>
            <a:r>
              <a:rPr sz="2000" spc="-15" dirty="0">
                <a:latin typeface="Carlito"/>
                <a:cs typeface="Carlito"/>
              </a:rPr>
              <a:t>works </a:t>
            </a:r>
            <a:r>
              <a:rPr sz="2000" spc="-10" dirty="0">
                <a:latin typeface="Carlito"/>
                <a:cs typeface="Carlito"/>
              </a:rPr>
              <a:t>with </a:t>
            </a:r>
            <a:r>
              <a:rPr sz="2000" spc="-15" dirty="0">
                <a:latin typeface="Carlito"/>
                <a:cs typeface="Carlito"/>
              </a:rPr>
              <a:t>data  from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encapsulated </a:t>
            </a:r>
            <a:r>
              <a:rPr sz="2000" spc="-10" dirty="0">
                <a:latin typeface="Carlito"/>
                <a:cs typeface="Carlito"/>
              </a:rPr>
              <a:t>class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Student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7340600" marR="50165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Note </a:t>
            </a:r>
            <a:r>
              <a:rPr sz="2000" spc="-5" dirty="0">
                <a:latin typeface="Carlito"/>
                <a:cs typeface="Carlito"/>
              </a:rPr>
              <a:t>: number </a:t>
            </a:r>
            <a:r>
              <a:rPr sz="2000" spc="-10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is not </a:t>
            </a:r>
            <a:r>
              <a:rPr sz="2000" spc="-10" dirty="0">
                <a:latin typeface="Carlito"/>
                <a:cs typeface="Carlito"/>
              </a:rPr>
              <a:t>declared </a:t>
            </a:r>
            <a:r>
              <a:rPr sz="2000" spc="-5" dirty="0">
                <a:latin typeface="Carlito"/>
                <a:cs typeface="Carlito"/>
              </a:rPr>
              <a:t>as  </a:t>
            </a:r>
            <a:r>
              <a:rPr sz="2000" spc="-15" dirty="0">
                <a:latin typeface="Carlito"/>
                <a:cs typeface="Carlito"/>
              </a:rPr>
              <a:t>private at </a:t>
            </a:r>
            <a:r>
              <a:rPr sz="2000" spc="-10" dirty="0">
                <a:latin typeface="Carlito"/>
                <a:cs typeface="Carlito"/>
              </a:rPr>
              <a:t>Student class, </a:t>
            </a:r>
            <a:r>
              <a:rPr sz="2000" spc="-5" dirty="0">
                <a:latin typeface="Carlito"/>
                <a:cs typeface="Carlito"/>
              </a:rPr>
              <a:t>hence it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 </a:t>
            </a:r>
            <a:r>
              <a:rPr sz="2000" spc="-10" dirty="0">
                <a:latin typeface="Carlito"/>
                <a:cs typeface="Carlito"/>
              </a:rPr>
              <a:t>accessed </a:t>
            </a:r>
            <a:r>
              <a:rPr sz="2000" spc="-5" dirty="0">
                <a:latin typeface="Carlito"/>
                <a:cs typeface="Carlito"/>
              </a:rPr>
              <a:t>by another class </a:t>
            </a:r>
            <a:r>
              <a:rPr sz="2000" spc="-50" dirty="0">
                <a:latin typeface="Carlito"/>
                <a:cs typeface="Carlito"/>
              </a:rPr>
              <a:t>Test1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directly.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Carlito"/>
              <a:cs typeface="Carlito"/>
            </a:endParaRPr>
          </a:p>
          <a:p>
            <a:pPr marL="7390765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Output: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12023" y="4821935"/>
            <a:ext cx="3941064" cy="1502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470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Carlito</vt:lpstr>
      <vt:lpstr>Trebuchet MS</vt:lpstr>
      <vt:lpstr>Wingdings</vt:lpstr>
      <vt:lpstr>Office Theme</vt:lpstr>
      <vt:lpstr>Object Oriented Programming  ICT 1203</vt:lpstr>
      <vt:lpstr>Encapsulation in JAVA</vt:lpstr>
      <vt:lpstr>Introduction</vt:lpstr>
      <vt:lpstr>Introduction</vt:lpstr>
      <vt:lpstr>Introduction</vt:lpstr>
      <vt:lpstr>Introduction</vt:lpstr>
      <vt:lpstr>How to encapsulate</vt:lpstr>
      <vt:lpstr>How to encapsulate</vt:lpstr>
      <vt:lpstr>How to encapsulate</vt:lpstr>
      <vt:lpstr>Advantages</vt:lpstr>
      <vt:lpstr>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Language</dc:title>
  <dc:creator>DCL</dc:creator>
  <cp:lastModifiedBy> </cp:lastModifiedBy>
  <cp:revision>1</cp:revision>
  <dcterms:created xsi:type="dcterms:W3CDTF">2020-04-06T05:33:25Z</dcterms:created>
  <dcterms:modified xsi:type="dcterms:W3CDTF">2020-04-06T06:26:47Z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2020-04-06T00:00:00Z</vt:filetime>
  </property>
</Properties>
</file>