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8"/>
  </p:notesMasterIdLst>
  <p:sldIdLst>
    <p:sldId id="279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80" r:id="rId23"/>
    <p:sldId id="281" r:id="rId24"/>
    <p:sldId id="282" r:id="rId25"/>
    <p:sldId id="283" r:id="rId26"/>
    <p:sldId id="284" r:id="rId27"/>
    <p:sldId id="285" r:id="rId28"/>
    <p:sldId id="301" r:id="rId29"/>
    <p:sldId id="302" r:id="rId30"/>
    <p:sldId id="303" r:id="rId31"/>
    <p:sldId id="304" r:id="rId32"/>
    <p:sldId id="305" r:id="rId33"/>
    <p:sldId id="306" r:id="rId34"/>
    <p:sldId id="307" r:id="rId35"/>
    <p:sldId id="308" r:id="rId36"/>
    <p:sldId id="309" r:id="rId37"/>
    <p:sldId id="310" r:id="rId38"/>
    <p:sldId id="311" r:id="rId39"/>
    <p:sldId id="312" r:id="rId40"/>
    <p:sldId id="325" r:id="rId41"/>
    <p:sldId id="326" r:id="rId42"/>
    <p:sldId id="327" r:id="rId43"/>
    <p:sldId id="328" r:id="rId44"/>
    <p:sldId id="329" r:id="rId45"/>
    <p:sldId id="330" r:id="rId46"/>
    <p:sldId id="331" r:id="rId47"/>
    <p:sldId id="332" r:id="rId48"/>
    <p:sldId id="333" r:id="rId49"/>
    <p:sldId id="334" r:id="rId50"/>
    <p:sldId id="335" r:id="rId51"/>
    <p:sldId id="336" r:id="rId52"/>
    <p:sldId id="337" r:id="rId53"/>
    <p:sldId id="338" r:id="rId54"/>
    <p:sldId id="339" r:id="rId55"/>
    <p:sldId id="340" r:id="rId56"/>
    <p:sldId id="341" r:id="rId57"/>
    <p:sldId id="342" r:id="rId58"/>
    <p:sldId id="343" r:id="rId59"/>
    <p:sldId id="344" r:id="rId60"/>
    <p:sldId id="345" r:id="rId61"/>
    <p:sldId id="347" r:id="rId62"/>
    <p:sldId id="348" r:id="rId63"/>
    <p:sldId id="349" r:id="rId64"/>
    <p:sldId id="350" r:id="rId65"/>
    <p:sldId id="351" r:id="rId66"/>
    <p:sldId id="352" r:id="rId67"/>
    <p:sldId id="353" r:id="rId68"/>
    <p:sldId id="354" r:id="rId69"/>
    <p:sldId id="355" r:id="rId70"/>
    <p:sldId id="361" r:id="rId71"/>
    <p:sldId id="362" r:id="rId72"/>
    <p:sldId id="363" r:id="rId73"/>
    <p:sldId id="364" r:id="rId74"/>
    <p:sldId id="365" r:id="rId75"/>
    <p:sldId id="366" r:id="rId76"/>
    <p:sldId id="277" r:id="rId7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0D112A-4C0C-4C43-8F46-6C4699546CB2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4896E3-6FB6-44C6-A5FF-7014219A1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020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AA7C5A-54D8-4250-ACC9-7D78B7AADA8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354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64793-306E-4DB8-AE9B-D171C4F34420}" type="datetime1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F37B-7453-44F1-A326-9AB42604E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171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FDF32-AE32-41AD-9102-B8F36FF04F36}" type="datetime1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F37B-7453-44F1-A326-9AB42604E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963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74052-BD31-414B-929B-86E2CD70B30F}" type="datetime1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F37B-7453-44F1-A326-9AB42604E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177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35922-EBAC-4FC8-A9F4-F9F10D569A9D}" type="datetime1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F37B-7453-44F1-A326-9AB42604E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738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02663-FD3C-4BC3-9A15-2DCDE068F9EA}" type="datetime1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F37B-7453-44F1-A326-9AB42604E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805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2230E-1669-4B80-85EA-23D0D0DB3CA3}" type="datetime1">
              <a:rPr lang="en-US" smtClean="0"/>
              <a:t>3/1/2020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F37B-7453-44F1-A326-9AB42604E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693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5CEAF-C518-4BD7-8EEA-EE27328F975E}" type="datetime1">
              <a:rPr lang="en-US" smtClean="0"/>
              <a:t>3/1/2020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F37B-7453-44F1-A326-9AB42604E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609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F9F3A-99EC-4C47-858E-074508686E93}" type="datetime1">
              <a:rPr lang="en-US" smtClean="0"/>
              <a:t>3/1/2020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F37B-7453-44F1-A326-9AB42604E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880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4910-C44F-4A7C-A92E-C43A2E9D1F41}" type="datetime1">
              <a:rPr lang="en-US" smtClean="0"/>
              <a:t>3/1/2020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F37B-7453-44F1-A326-9AB42604E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583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72FA5-1B42-40E5-9DBA-EF89E6EB0C23}" type="datetime1">
              <a:rPr lang="en-US" smtClean="0"/>
              <a:t>3/1/2020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F37B-7453-44F1-A326-9AB42604E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22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2A083-B84D-438F-8CE4-200D6E14DB31}" type="datetime1">
              <a:rPr lang="en-US" smtClean="0"/>
              <a:t>3/1/2020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F37B-7453-44F1-A326-9AB42604E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494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1AFCF-B90C-4F86-B959-7A881E71DC1F}" type="datetime1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00F37B-7453-44F1-A326-9AB42604E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990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Object Oriented Programming</a:t>
            </a:r>
            <a:br>
              <a:rPr lang="en-US" dirty="0" smtClean="0"/>
            </a:br>
            <a:r>
              <a:rPr lang="en-US" dirty="0" smtClean="0"/>
              <a:t>IT-1201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07F5-28AE-4AE6-8B5B-CE93143D4EC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 lang="en-US" dirty="0" smtClean="0"/>
              <a:t>Dr. </a:t>
            </a:r>
            <a:r>
              <a:rPr lang="en-US" dirty="0" err="1" smtClean="0"/>
              <a:t>Jesmin</a:t>
            </a:r>
            <a:r>
              <a:rPr lang="en-US" dirty="0" smtClean="0"/>
              <a:t> </a:t>
            </a:r>
            <a:r>
              <a:rPr lang="en-US" dirty="0" err="1" smtClean="0"/>
              <a:t>Akhter</a:t>
            </a:r>
            <a:endParaRPr lang="en-US" dirty="0" smtClean="0"/>
          </a:p>
          <a:p>
            <a:r>
              <a:rPr lang="en-US" dirty="0" smtClean="0"/>
              <a:t>Associate Professor, IIT, JU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543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600" b="1" dirty="0"/>
              <a:t>Simple example of Swing by </a:t>
            </a:r>
            <a:r>
              <a:rPr lang="en-US" sz="3600" b="1" dirty="0" smtClean="0"/>
              <a:t>inheritance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67600" y="1371600"/>
            <a:ext cx="1447800" cy="4525963"/>
          </a:xfrm>
          <a:ln>
            <a:solidFill>
              <a:schemeClr val="accent1"/>
            </a:solidFill>
          </a:ln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We can also inherit the </a:t>
            </a:r>
            <a:r>
              <a:rPr lang="en-US" dirty="0" err="1"/>
              <a:t>JFrame</a:t>
            </a:r>
            <a:r>
              <a:rPr lang="en-US" dirty="0"/>
              <a:t> class, so there is no need to create the instance of </a:t>
            </a:r>
            <a:r>
              <a:rPr lang="en-US" dirty="0" err="1"/>
              <a:t>JFrame</a:t>
            </a:r>
            <a:r>
              <a:rPr lang="en-US" dirty="0"/>
              <a:t> class explicitly.</a:t>
            </a:r>
          </a:p>
        </p:txBody>
      </p:sp>
      <p:sp>
        <p:nvSpPr>
          <p:cNvPr id="4" name="Rectangle 3"/>
          <p:cNvSpPr/>
          <p:nvPr/>
        </p:nvSpPr>
        <p:spPr>
          <a:xfrm>
            <a:off x="381000" y="1219200"/>
            <a:ext cx="6781800" cy="517064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200" b="1" dirty="0"/>
              <a:t>import</a:t>
            </a:r>
            <a:r>
              <a:rPr lang="en-US" sz="2200" dirty="0"/>
              <a:t> </a:t>
            </a:r>
            <a:r>
              <a:rPr lang="en-US" sz="2200" dirty="0" err="1"/>
              <a:t>javax.swing</a:t>
            </a:r>
            <a:r>
              <a:rPr lang="en-US" sz="2200" dirty="0"/>
              <a:t>.*;  </a:t>
            </a:r>
          </a:p>
          <a:p>
            <a:r>
              <a:rPr lang="en-US" sz="2200" b="1" dirty="0"/>
              <a:t>public</a:t>
            </a:r>
            <a:r>
              <a:rPr lang="en-US" sz="2200" dirty="0"/>
              <a:t> </a:t>
            </a:r>
            <a:r>
              <a:rPr lang="en-US" sz="2200" b="1" dirty="0"/>
              <a:t>class</a:t>
            </a:r>
            <a:r>
              <a:rPr lang="en-US" sz="2200" dirty="0"/>
              <a:t> Simple2 </a:t>
            </a:r>
            <a:r>
              <a:rPr lang="en-US" sz="2200" b="1" dirty="0"/>
              <a:t>extends</a:t>
            </a:r>
            <a:r>
              <a:rPr lang="en-US" sz="2200" dirty="0"/>
              <a:t> </a:t>
            </a:r>
            <a:r>
              <a:rPr lang="en-US" sz="2200" dirty="0" err="1"/>
              <a:t>JFrame</a:t>
            </a:r>
            <a:r>
              <a:rPr lang="en-US" sz="2200" dirty="0"/>
              <a:t>{//inheriting </a:t>
            </a:r>
            <a:r>
              <a:rPr lang="en-US" sz="2200" dirty="0" err="1"/>
              <a:t>JFrame</a:t>
            </a:r>
            <a:r>
              <a:rPr lang="en-US" sz="2200" dirty="0"/>
              <a:t>  </a:t>
            </a:r>
          </a:p>
          <a:p>
            <a:r>
              <a:rPr lang="en-US" sz="2200" dirty="0" err="1"/>
              <a:t>JFrame</a:t>
            </a:r>
            <a:r>
              <a:rPr lang="en-US" sz="2200" dirty="0"/>
              <a:t> f;  </a:t>
            </a:r>
          </a:p>
          <a:p>
            <a:r>
              <a:rPr lang="en-US" sz="2200" dirty="0"/>
              <a:t>Simple2(){  </a:t>
            </a:r>
          </a:p>
          <a:p>
            <a:r>
              <a:rPr lang="en-US" sz="2200" dirty="0" err="1"/>
              <a:t>JButton</a:t>
            </a:r>
            <a:r>
              <a:rPr lang="en-US" sz="2200" dirty="0"/>
              <a:t> b=</a:t>
            </a:r>
            <a:r>
              <a:rPr lang="en-US" sz="2200" b="1" dirty="0"/>
              <a:t>new</a:t>
            </a:r>
            <a:r>
              <a:rPr lang="en-US" sz="2200" dirty="0"/>
              <a:t> </a:t>
            </a:r>
            <a:r>
              <a:rPr lang="en-US" sz="2200" dirty="0" err="1"/>
              <a:t>JButton</a:t>
            </a:r>
            <a:r>
              <a:rPr lang="en-US" sz="2200" dirty="0"/>
              <a:t>("click");//create button  </a:t>
            </a:r>
          </a:p>
          <a:p>
            <a:r>
              <a:rPr lang="en-US" sz="2200" dirty="0" err="1"/>
              <a:t>b.setBounds</a:t>
            </a:r>
            <a:r>
              <a:rPr lang="en-US" sz="2200" dirty="0"/>
              <a:t>(130,100,100, 40);  </a:t>
            </a:r>
          </a:p>
          <a:p>
            <a:r>
              <a:rPr lang="en-US" sz="2200" dirty="0"/>
              <a:t>          </a:t>
            </a:r>
          </a:p>
          <a:p>
            <a:r>
              <a:rPr lang="en-US" sz="2200" dirty="0"/>
              <a:t>add(b);//adding button on frame  </a:t>
            </a:r>
          </a:p>
          <a:p>
            <a:r>
              <a:rPr lang="en-US" sz="2200" dirty="0" err="1"/>
              <a:t>setSize</a:t>
            </a:r>
            <a:r>
              <a:rPr lang="en-US" sz="2200" dirty="0"/>
              <a:t>(400,500);  </a:t>
            </a:r>
          </a:p>
          <a:p>
            <a:r>
              <a:rPr lang="en-US" sz="2200" dirty="0" err="1"/>
              <a:t>setLayout</a:t>
            </a:r>
            <a:r>
              <a:rPr lang="en-US" sz="2200" dirty="0"/>
              <a:t>(</a:t>
            </a:r>
            <a:r>
              <a:rPr lang="en-US" sz="2200" b="1" dirty="0"/>
              <a:t>null</a:t>
            </a:r>
            <a:r>
              <a:rPr lang="en-US" sz="2200" dirty="0"/>
              <a:t>);  </a:t>
            </a:r>
          </a:p>
          <a:p>
            <a:r>
              <a:rPr lang="en-US" sz="2200" dirty="0" err="1"/>
              <a:t>setVisible</a:t>
            </a:r>
            <a:r>
              <a:rPr lang="en-US" sz="2200" dirty="0"/>
              <a:t>(</a:t>
            </a:r>
            <a:r>
              <a:rPr lang="en-US" sz="2200" b="1" dirty="0"/>
              <a:t>true</a:t>
            </a:r>
            <a:r>
              <a:rPr lang="en-US" sz="2200" dirty="0"/>
              <a:t>);  </a:t>
            </a:r>
          </a:p>
          <a:p>
            <a:r>
              <a:rPr lang="en-US" sz="2200" dirty="0"/>
              <a:t>}  </a:t>
            </a:r>
          </a:p>
          <a:p>
            <a:r>
              <a:rPr lang="en-US" sz="2200" b="1" dirty="0"/>
              <a:t>public</a:t>
            </a:r>
            <a:r>
              <a:rPr lang="en-US" sz="2200" dirty="0"/>
              <a:t> </a:t>
            </a:r>
            <a:r>
              <a:rPr lang="en-US" sz="2200" b="1" dirty="0"/>
              <a:t>static</a:t>
            </a:r>
            <a:r>
              <a:rPr lang="en-US" sz="2200" dirty="0"/>
              <a:t> </a:t>
            </a:r>
            <a:r>
              <a:rPr lang="en-US" sz="2200" b="1" dirty="0"/>
              <a:t>void</a:t>
            </a:r>
            <a:r>
              <a:rPr lang="en-US" sz="2200" dirty="0"/>
              <a:t> main(String[] </a:t>
            </a:r>
            <a:r>
              <a:rPr lang="en-US" sz="2200" dirty="0" err="1"/>
              <a:t>args</a:t>
            </a:r>
            <a:r>
              <a:rPr lang="en-US" sz="2200" dirty="0"/>
              <a:t>) {  </a:t>
            </a:r>
          </a:p>
          <a:p>
            <a:r>
              <a:rPr lang="en-US" sz="2200" b="1" dirty="0"/>
              <a:t>new</a:t>
            </a:r>
            <a:r>
              <a:rPr lang="en-US" sz="2200" dirty="0"/>
              <a:t> Simple2();  </a:t>
            </a:r>
          </a:p>
          <a:p>
            <a:r>
              <a:rPr lang="en-US" sz="2200" dirty="0"/>
              <a:t>}} 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F37B-7453-44F1-A326-9AB42604ED6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65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Java </a:t>
            </a:r>
            <a:r>
              <a:rPr lang="en-US" sz="3600" b="1" dirty="0" err="1" smtClean="0"/>
              <a:t>JButton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600" dirty="0" smtClean="0"/>
              <a:t>T</a:t>
            </a:r>
            <a:r>
              <a:rPr lang="en-US" sz="2600" dirty="0"/>
              <a:t>he </a:t>
            </a:r>
            <a:r>
              <a:rPr lang="en-US" sz="2600" b="1" dirty="0" err="1"/>
              <a:t>JButton</a:t>
            </a:r>
            <a:r>
              <a:rPr lang="en-US" sz="2600" dirty="0"/>
              <a:t> class is used to create a labeled button that has platform independent implementation. The application result in some action when the button is pushed. It inherits </a:t>
            </a:r>
            <a:r>
              <a:rPr lang="en-US" sz="2600" b="1" dirty="0" err="1" smtClean="0"/>
              <a:t>AbstractButton</a:t>
            </a:r>
            <a:r>
              <a:rPr lang="en-US" sz="2600" dirty="0" smtClean="0"/>
              <a:t> </a:t>
            </a:r>
            <a:r>
              <a:rPr lang="en-US" sz="2600" dirty="0"/>
              <a:t>class</a:t>
            </a:r>
            <a:r>
              <a:rPr lang="en-US" sz="2600" dirty="0" smtClean="0"/>
              <a:t>.</a:t>
            </a:r>
          </a:p>
          <a:p>
            <a:pPr algn="just"/>
            <a:endParaRPr lang="en-US" sz="2600" dirty="0" smtClean="0"/>
          </a:p>
          <a:p>
            <a:pPr marL="0" indent="0" algn="just">
              <a:buNone/>
            </a:pPr>
            <a:r>
              <a:rPr lang="en-US" sz="2600" dirty="0" smtClean="0"/>
              <a:t>Declaration:</a:t>
            </a:r>
            <a:endParaRPr lang="en-US" sz="2600" dirty="0"/>
          </a:p>
          <a:p>
            <a:pPr algn="just"/>
            <a:r>
              <a:rPr lang="en-US" sz="2600" b="1" dirty="0"/>
              <a:t>public</a:t>
            </a:r>
            <a:r>
              <a:rPr lang="en-US" sz="2600" dirty="0"/>
              <a:t> </a:t>
            </a:r>
            <a:r>
              <a:rPr lang="en-US" sz="2600" b="1" dirty="0"/>
              <a:t>class</a:t>
            </a:r>
            <a:r>
              <a:rPr lang="en-US" sz="2600" dirty="0"/>
              <a:t> </a:t>
            </a:r>
            <a:r>
              <a:rPr lang="en-US" sz="2600" dirty="0" err="1"/>
              <a:t>JButton</a:t>
            </a:r>
            <a:r>
              <a:rPr lang="en-US" sz="2600" dirty="0"/>
              <a:t> </a:t>
            </a:r>
            <a:r>
              <a:rPr lang="en-US" sz="2600" b="1" dirty="0"/>
              <a:t>extends</a:t>
            </a:r>
            <a:r>
              <a:rPr lang="en-US" sz="2600" dirty="0"/>
              <a:t> </a:t>
            </a:r>
            <a:r>
              <a:rPr lang="en-US" sz="2600" dirty="0" err="1"/>
              <a:t>AbstractButton</a:t>
            </a:r>
            <a:r>
              <a:rPr lang="en-US" sz="2600" dirty="0"/>
              <a:t> </a:t>
            </a:r>
            <a:r>
              <a:rPr lang="en-US" sz="2600" b="1" dirty="0"/>
              <a:t>implements</a:t>
            </a:r>
            <a:r>
              <a:rPr lang="en-US" sz="2600" dirty="0"/>
              <a:t> Accessible  </a:t>
            </a:r>
          </a:p>
          <a:p>
            <a:pPr algn="just"/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F37B-7453-44F1-A326-9AB42604ED6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057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Commonly used </a:t>
            </a:r>
            <a:r>
              <a:rPr lang="en-US" sz="3600" b="1" dirty="0" smtClean="0"/>
              <a:t>Constructors</a:t>
            </a:r>
            <a:endParaRPr lang="en-US" sz="36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1162000"/>
              </p:ext>
            </p:extLst>
          </p:nvPr>
        </p:nvGraphicFramePr>
        <p:xfrm>
          <a:off x="457200" y="1981200"/>
          <a:ext cx="8181976" cy="2621280"/>
        </p:xfrm>
        <a:graphic>
          <a:graphicData uri="http://schemas.openxmlformats.org/drawingml/2006/table">
            <a:tbl>
              <a:tblPr/>
              <a:tblGrid>
                <a:gridCol w="4090988"/>
                <a:gridCol w="4090988"/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100" b="1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Constructor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06B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6B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6B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100" b="1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Description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06B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6B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6B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100" b="0" i="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JButton</a:t>
                      </a:r>
                      <a:r>
                        <a:rPr lang="en-US" sz="21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()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100" b="0" i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It creates a button with no text and icon.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100" b="0" i="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JButton</a:t>
                      </a:r>
                      <a:r>
                        <a:rPr lang="en-US" sz="21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(String s)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1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It creates a button with the specified text.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100" b="0" i="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JButton</a:t>
                      </a:r>
                      <a:r>
                        <a:rPr lang="en-US" sz="21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(Icon i)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1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It creates a button with the specified icon object.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F37B-7453-44F1-A326-9AB42604ED6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357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458200" cy="715962"/>
          </a:xfrm>
        </p:spPr>
        <p:txBody>
          <a:bodyPr>
            <a:noAutofit/>
          </a:bodyPr>
          <a:lstStyle/>
          <a:p>
            <a:r>
              <a:rPr lang="en-US" sz="3200" dirty="0"/>
              <a:t>Commonly used Methods of </a:t>
            </a:r>
            <a:r>
              <a:rPr lang="en-US" sz="3200" b="1" dirty="0" err="1" smtClean="0"/>
              <a:t>AbstractButton</a:t>
            </a:r>
            <a:r>
              <a:rPr lang="en-US" sz="3200" dirty="0" smtClean="0"/>
              <a:t> class</a:t>
            </a:r>
            <a:endParaRPr lang="en-US" sz="3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5062941"/>
              </p:ext>
            </p:extLst>
          </p:nvPr>
        </p:nvGraphicFramePr>
        <p:xfrm>
          <a:off x="457200" y="1231327"/>
          <a:ext cx="8229600" cy="5553123"/>
        </p:xfrm>
        <a:graphic>
          <a:graphicData uri="http://schemas.openxmlformats.org/drawingml/2006/table">
            <a:tbl>
              <a:tblPr/>
              <a:tblGrid>
                <a:gridCol w="3999774"/>
                <a:gridCol w="4229826"/>
              </a:tblGrid>
              <a:tr h="324718">
                <a:tc>
                  <a:txBody>
                    <a:bodyPr/>
                    <a:lstStyle/>
                    <a:p>
                      <a:pPr algn="ctr" fontAlgn="t"/>
                      <a:r>
                        <a:rPr lang="en-US" sz="2100" b="1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Methods</a:t>
                      </a:r>
                    </a:p>
                  </a:txBody>
                  <a:tcPr marL="41845" marR="41845" marT="41845" marB="41845">
                    <a:lnL w="9525" cap="flat" cmpd="sng" algn="ctr">
                      <a:solidFill>
                        <a:srgbClr val="2095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095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095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100" b="1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Description</a:t>
                      </a:r>
                    </a:p>
                  </a:txBody>
                  <a:tcPr marL="41845" marR="41845" marT="41845" marB="41845">
                    <a:lnL w="9525" cap="flat" cmpd="sng" algn="ctr">
                      <a:solidFill>
                        <a:srgbClr val="2095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095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095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</a:tr>
              <a:tr h="565745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1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void </a:t>
                      </a:r>
                      <a:r>
                        <a:rPr lang="en-US" sz="2100" b="0" i="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setText</a:t>
                      </a:r>
                      <a:r>
                        <a:rPr lang="en-US" sz="21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(String s)</a:t>
                      </a:r>
                    </a:p>
                  </a:txBody>
                  <a:tcPr marL="41845" marR="41845" marT="41845" marB="41845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100" b="0" i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It is used to set specified text on button</a:t>
                      </a:r>
                    </a:p>
                  </a:txBody>
                  <a:tcPr marL="41845" marR="41845" marT="41845" marB="41845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65745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1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String </a:t>
                      </a:r>
                      <a:r>
                        <a:rPr lang="en-US" sz="2100" b="0" i="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getText</a:t>
                      </a:r>
                      <a:r>
                        <a:rPr lang="en-US" sz="21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()</a:t>
                      </a:r>
                    </a:p>
                  </a:txBody>
                  <a:tcPr marL="41845" marR="41845" marT="41845" marB="41845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100" b="0" i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It is used to return the text of the button.</a:t>
                      </a:r>
                    </a:p>
                  </a:txBody>
                  <a:tcPr marL="41845" marR="41845" marT="41845" marB="41845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</a:tr>
              <a:tr h="565745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1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void </a:t>
                      </a:r>
                      <a:r>
                        <a:rPr lang="en-US" sz="2100" b="0" i="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setEnabled</a:t>
                      </a:r>
                      <a:r>
                        <a:rPr lang="en-US" sz="21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(</a:t>
                      </a:r>
                      <a:r>
                        <a:rPr lang="en-US" sz="2100" b="0" i="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boolean</a:t>
                      </a:r>
                      <a:r>
                        <a:rPr lang="en-US" sz="21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b)</a:t>
                      </a:r>
                    </a:p>
                  </a:txBody>
                  <a:tcPr marL="41845" marR="41845" marT="41845" marB="41845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100" b="0" i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It is used to enable or disable the button.</a:t>
                      </a:r>
                    </a:p>
                  </a:txBody>
                  <a:tcPr marL="41845" marR="41845" marT="41845" marB="41845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65745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100" b="0" i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void setIcon(Icon b)</a:t>
                      </a:r>
                    </a:p>
                  </a:txBody>
                  <a:tcPr marL="41845" marR="41845" marT="41845" marB="41845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1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It is used to set the specified Icon on the button.</a:t>
                      </a:r>
                    </a:p>
                  </a:txBody>
                  <a:tcPr marL="41845" marR="41845" marT="41845" marB="41845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</a:tr>
              <a:tr h="565745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100" b="0" i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Icon getIcon()</a:t>
                      </a:r>
                    </a:p>
                  </a:txBody>
                  <a:tcPr marL="41845" marR="41845" marT="41845" marB="41845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1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It is used to get the Icon of the button.</a:t>
                      </a:r>
                    </a:p>
                  </a:txBody>
                  <a:tcPr marL="41845" marR="41845" marT="41845" marB="41845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65745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100" b="0" i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void setMnemonic(int a)</a:t>
                      </a:r>
                    </a:p>
                  </a:txBody>
                  <a:tcPr marL="41845" marR="41845" marT="41845" marB="41845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1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It is used to set the mnemonic on the button.</a:t>
                      </a:r>
                    </a:p>
                  </a:txBody>
                  <a:tcPr marL="41845" marR="41845" marT="41845" marB="41845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</a:tr>
              <a:tr h="806773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100" b="0" i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void addActionListener(ActionListener a)</a:t>
                      </a:r>
                    </a:p>
                  </a:txBody>
                  <a:tcPr marL="41845" marR="41845" marT="41845" marB="41845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1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It is used to add the action listener to this object.</a:t>
                      </a:r>
                    </a:p>
                  </a:txBody>
                  <a:tcPr marL="41845" marR="41845" marT="41845" marB="41845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F37B-7453-44F1-A326-9AB42604ED6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4413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Java </a:t>
            </a:r>
            <a:r>
              <a:rPr lang="en-US" sz="3600" b="1" dirty="0" err="1"/>
              <a:t>JButton</a:t>
            </a:r>
            <a:r>
              <a:rPr lang="en-US" sz="3600" b="1" dirty="0"/>
              <a:t> </a:t>
            </a:r>
            <a:r>
              <a:rPr lang="en-US" sz="3600" b="1" dirty="0" smtClean="0"/>
              <a:t>Example</a:t>
            </a:r>
            <a:endParaRPr lang="en-US" sz="3600" b="1" dirty="0"/>
          </a:p>
        </p:txBody>
      </p:sp>
      <p:sp>
        <p:nvSpPr>
          <p:cNvPr id="4" name="Rectangle 3"/>
          <p:cNvSpPr/>
          <p:nvPr/>
        </p:nvSpPr>
        <p:spPr>
          <a:xfrm>
            <a:off x="1371600" y="1447800"/>
            <a:ext cx="5791200" cy="415498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200" b="1" dirty="0"/>
              <a:t>import</a:t>
            </a:r>
            <a:r>
              <a:rPr lang="en-US" sz="2200" dirty="0"/>
              <a:t> </a:t>
            </a:r>
            <a:r>
              <a:rPr lang="en-US" sz="2200" dirty="0" err="1"/>
              <a:t>javax.swing</a:t>
            </a:r>
            <a:r>
              <a:rPr lang="en-US" sz="2200" dirty="0"/>
              <a:t>.*;    </a:t>
            </a:r>
          </a:p>
          <a:p>
            <a:r>
              <a:rPr lang="en-US" sz="2200" b="1" dirty="0"/>
              <a:t>public</a:t>
            </a:r>
            <a:r>
              <a:rPr lang="en-US" sz="2200" dirty="0"/>
              <a:t> </a:t>
            </a:r>
            <a:r>
              <a:rPr lang="en-US" sz="2200" b="1" dirty="0"/>
              <a:t>class</a:t>
            </a:r>
            <a:r>
              <a:rPr lang="en-US" sz="2200" dirty="0"/>
              <a:t> </a:t>
            </a:r>
            <a:r>
              <a:rPr lang="en-US" sz="2200" dirty="0" err="1"/>
              <a:t>ButtonExample</a:t>
            </a:r>
            <a:r>
              <a:rPr lang="en-US" sz="2200" dirty="0"/>
              <a:t> {  </a:t>
            </a:r>
          </a:p>
          <a:p>
            <a:r>
              <a:rPr lang="en-US" sz="2200" b="1" dirty="0"/>
              <a:t>public</a:t>
            </a:r>
            <a:r>
              <a:rPr lang="en-US" sz="2200" dirty="0"/>
              <a:t> </a:t>
            </a:r>
            <a:r>
              <a:rPr lang="en-US" sz="2200" b="1" dirty="0"/>
              <a:t>static</a:t>
            </a:r>
            <a:r>
              <a:rPr lang="en-US" sz="2200" dirty="0"/>
              <a:t> </a:t>
            </a:r>
            <a:r>
              <a:rPr lang="en-US" sz="2200" b="1" dirty="0"/>
              <a:t>void</a:t>
            </a:r>
            <a:r>
              <a:rPr lang="en-US" sz="2200" dirty="0"/>
              <a:t> main(String[] </a:t>
            </a:r>
            <a:r>
              <a:rPr lang="en-US" sz="2200" dirty="0" err="1"/>
              <a:t>args</a:t>
            </a:r>
            <a:r>
              <a:rPr lang="en-US" sz="2200" dirty="0"/>
              <a:t>) {  </a:t>
            </a:r>
          </a:p>
          <a:p>
            <a:r>
              <a:rPr lang="en-US" sz="2200" dirty="0"/>
              <a:t>    </a:t>
            </a:r>
            <a:r>
              <a:rPr lang="en-US" sz="2200" dirty="0" err="1"/>
              <a:t>JFrame</a:t>
            </a:r>
            <a:r>
              <a:rPr lang="en-US" sz="2200" dirty="0"/>
              <a:t> f=</a:t>
            </a:r>
            <a:r>
              <a:rPr lang="en-US" sz="2200" b="1" dirty="0"/>
              <a:t>new</a:t>
            </a:r>
            <a:r>
              <a:rPr lang="en-US" sz="2200" dirty="0"/>
              <a:t> </a:t>
            </a:r>
            <a:r>
              <a:rPr lang="en-US" sz="2200" dirty="0" err="1"/>
              <a:t>JFrame</a:t>
            </a:r>
            <a:r>
              <a:rPr lang="en-US" sz="2200" dirty="0"/>
              <a:t>("Button Example");  </a:t>
            </a:r>
          </a:p>
          <a:p>
            <a:r>
              <a:rPr lang="en-US" sz="2200" dirty="0"/>
              <a:t>    </a:t>
            </a:r>
            <a:r>
              <a:rPr lang="en-US" sz="2200" dirty="0" err="1"/>
              <a:t>JButton</a:t>
            </a:r>
            <a:r>
              <a:rPr lang="en-US" sz="2200" dirty="0"/>
              <a:t> b=</a:t>
            </a:r>
            <a:r>
              <a:rPr lang="en-US" sz="2200" b="1" dirty="0"/>
              <a:t>new</a:t>
            </a:r>
            <a:r>
              <a:rPr lang="en-US" sz="2200" dirty="0"/>
              <a:t> </a:t>
            </a:r>
            <a:r>
              <a:rPr lang="en-US" sz="2200" dirty="0" err="1"/>
              <a:t>JButton</a:t>
            </a:r>
            <a:r>
              <a:rPr lang="en-US" sz="2200" dirty="0"/>
              <a:t>("Click Here");  </a:t>
            </a:r>
          </a:p>
          <a:p>
            <a:r>
              <a:rPr lang="en-US" sz="2200" dirty="0"/>
              <a:t>    </a:t>
            </a:r>
            <a:r>
              <a:rPr lang="en-US" sz="2200" dirty="0" err="1"/>
              <a:t>b.setBounds</a:t>
            </a:r>
            <a:r>
              <a:rPr lang="en-US" sz="2200" dirty="0"/>
              <a:t>(50,100,95,30);  </a:t>
            </a:r>
          </a:p>
          <a:p>
            <a:r>
              <a:rPr lang="en-US" sz="2200" dirty="0"/>
              <a:t>    </a:t>
            </a:r>
            <a:r>
              <a:rPr lang="en-US" sz="2200" dirty="0" err="1"/>
              <a:t>f.add</a:t>
            </a:r>
            <a:r>
              <a:rPr lang="en-US" sz="2200" dirty="0"/>
              <a:t>(b);  </a:t>
            </a:r>
          </a:p>
          <a:p>
            <a:r>
              <a:rPr lang="en-US" sz="2200" dirty="0"/>
              <a:t>    </a:t>
            </a:r>
            <a:r>
              <a:rPr lang="en-US" sz="2200" dirty="0" err="1"/>
              <a:t>f.setSize</a:t>
            </a:r>
            <a:r>
              <a:rPr lang="en-US" sz="2200" dirty="0"/>
              <a:t>(400,400);  </a:t>
            </a:r>
          </a:p>
          <a:p>
            <a:r>
              <a:rPr lang="en-US" sz="2200" dirty="0"/>
              <a:t>    </a:t>
            </a:r>
            <a:r>
              <a:rPr lang="en-US" sz="2200" dirty="0" err="1"/>
              <a:t>f.setLayout</a:t>
            </a:r>
            <a:r>
              <a:rPr lang="en-US" sz="2200" dirty="0"/>
              <a:t>(</a:t>
            </a:r>
            <a:r>
              <a:rPr lang="en-US" sz="2200" b="1" dirty="0"/>
              <a:t>null</a:t>
            </a:r>
            <a:r>
              <a:rPr lang="en-US" sz="2200" dirty="0"/>
              <a:t>);  </a:t>
            </a:r>
          </a:p>
          <a:p>
            <a:r>
              <a:rPr lang="en-US" sz="2200" dirty="0"/>
              <a:t>    </a:t>
            </a:r>
            <a:r>
              <a:rPr lang="en-US" sz="2200" dirty="0" err="1"/>
              <a:t>f.setVisible</a:t>
            </a:r>
            <a:r>
              <a:rPr lang="en-US" sz="2200" dirty="0"/>
              <a:t>(</a:t>
            </a:r>
            <a:r>
              <a:rPr lang="en-US" sz="2200" b="1" dirty="0"/>
              <a:t>true</a:t>
            </a:r>
            <a:r>
              <a:rPr lang="en-US" sz="2200" dirty="0"/>
              <a:t>);   </a:t>
            </a:r>
          </a:p>
          <a:p>
            <a:r>
              <a:rPr lang="en-US" sz="2200" dirty="0"/>
              <a:t>}  </a:t>
            </a:r>
          </a:p>
          <a:p>
            <a:r>
              <a:rPr lang="en-US" sz="2200" dirty="0"/>
              <a:t>}  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886200"/>
            <a:ext cx="1828800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F37B-7453-44F1-A326-9AB42604ED6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7408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/>
              <a:t>Example of displaying image on the </a:t>
            </a:r>
            <a:r>
              <a:rPr lang="en-US" sz="3600" b="1" dirty="0" smtClean="0"/>
              <a:t>button</a:t>
            </a:r>
            <a:endParaRPr lang="en-US" sz="3600" b="1" dirty="0"/>
          </a:p>
        </p:txBody>
      </p:sp>
      <p:sp>
        <p:nvSpPr>
          <p:cNvPr id="4" name="Rectangle 3"/>
          <p:cNvSpPr/>
          <p:nvPr/>
        </p:nvSpPr>
        <p:spPr>
          <a:xfrm>
            <a:off x="381000" y="1447796"/>
            <a:ext cx="6858000" cy="526297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100" b="1" dirty="0"/>
              <a:t>import</a:t>
            </a:r>
            <a:r>
              <a:rPr lang="en-US" sz="2100" dirty="0"/>
              <a:t> </a:t>
            </a:r>
            <a:r>
              <a:rPr lang="en-US" sz="2100" dirty="0" err="1"/>
              <a:t>javax.swing</a:t>
            </a:r>
            <a:r>
              <a:rPr lang="en-US" sz="2100" dirty="0"/>
              <a:t>.*;      </a:t>
            </a:r>
          </a:p>
          <a:p>
            <a:r>
              <a:rPr lang="en-US" sz="2100" b="1" dirty="0"/>
              <a:t>public</a:t>
            </a:r>
            <a:r>
              <a:rPr lang="en-US" sz="2100" dirty="0"/>
              <a:t> </a:t>
            </a:r>
            <a:r>
              <a:rPr lang="en-US" sz="2100" b="1" dirty="0"/>
              <a:t>class</a:t>
            </a:r>
            <a:r>
              <a:rPr lang="en-US" sz="2100" dirty="0"/>
              <a:t> </a:t>
            </a:r>
            <a:r>
              <a:rPr lang="en-US" sz="2100" dirty="0" err="1"/>
              <a:t>ButtonExample</a:t>
            </a:r>
            <a:r>
              <a:rPr lang="en-US" sz="2100" dirty="0"/>
              <a:t>{    </a:t>
            </a:r>
          </a:p>
          <a:p>
            <a:r>
              <a:rPr lang="en-US" sz="2100" dirty="0" err="1"/>
              <a:t>ButtonExample</a:t>
            </a:r>
            <a:r>
              <a:rPr lang="en-US" sz="2100" dirty="0"/>
              <a:t>(){    </a:t>
            </a:r>
          </a:p>
          <a:p>
            <a:r>
              <a:rPr lang="en-US" sz="2100" dirty="0" err="1"/>
              <a:t>JFrame</a:t>
            </a:r>
            <a:r>
              <a:rPr lang="en-US" sz="2100" dirty="0"/>
              <a:t> f=</a:t>
            </a:r>
            <a:r>
              <a:rPr lang="en-US" sz="2100" b="1" dirty="0"/>
              <a:t>new</a:t>
            </a:r>
            <a:r>
              <a:rPr lang="en-US" sz="2100" dirty="0"/>
              <a:t> </a:t>
            </a:r>
            <a:r>
              <a:rPr lang="en-US" sz="2100" dirty="0" err="1"/>
              <a:t>JFrame</a:t>
            </a:r>
            <a:r>
              <a:rPr lang="en-US" sz="2100" dirty="0"/>
              <a:t>("Button Example");            </a:t>
            </a:r>
          </a:p>
          <a:p>
            <a:r>
              <a:rPr lang="en-US" sz="2100" dirty="0" err="1"/>
              <a:t>JButton</a:t>
            </a:r>
            <a:r>
              <a:rPr lang="en-US" sz="2100" dirty="0"/>
              <a:t> b=</a:t>
            </a:r>
            <a:r>
              <a:rPr lang="en-US" sz="2100" b="1" dirty="0"/>
              <a:t>new</a:t>
            </a:r>
            <a:r>
              <a:rPr lang="en-US" sz="2100" dirty="0"/>
              <a:t> </a:t>
            </a:r>
            <a:r>
              <a:rPr lang="en-US" sz="2100" dirty="0" err="1"/>
              <a:t>JButton</a:t>
            </a:r>
            <a:r>
              <a:rPr lang="en-US" sz="2100" dirty="0"/>
              <a:t>(</a:t>
            </a:r>
            <a:r>
              <a:rPr lang="en-US" sz="2100" b="1" dirty="0"/>
              <a:t>new</a:t>
            </a:r>
            <a:r>
              <a:rPr lang="en-US" sz="2100" dirty="0"/>
              <a:t> </a:t>
            </a:r>
            <a:r>
              <a:rPr lang="en-US" sz="2100" dirty="0" err="1"/>
              <a:t>ImageIcon</a:t>
            </a:r>
            <a:r>
              <a:rPr lang="en-US" sz="2100" dirty="0"/>
              <a:t>("D:\\icon.png"));    </a:t>
            </a:r>
          </a:p>
          <a:p>
            <a:r>
              <a:rPr lang="en-US" sz="2100" dirty="0" err="1"/>
              <a:t>b.setBounds</a:t>
            </a:r>
            <a:r>
              <a:rPr lang="en-US" sz="2100" dirty="0"/>
              <a:t>(100,100,100, 40);    </a:t>
            </a:r>
          </a:p>
          <a:p>
            <a:r>
              <a:rPr lang="en-US" sz="2100" dirty="0" err="1"/>
              <a:t>f.add</a:t>
            </a:r>
            <a:r>
              <a:rPr lang="en-US" sz="2100" dirty="0"/>
              <a:t>(b);    </a:t>
            </a:r>
          </a:p>
          <a:p>
            <a:r>
              <a:rPr lang="en-US" sz="2100" dirty="0" err="1"/>
              <a:t>f.setSize</a:t>
            </a:r>
            <a:r>
              <a:rPr lang="en-US" sz="2100" dirty="0"/>
              <a:t>(300,400);    </a:t>
            </a:r>
          </a:p>
          <a:p>
            <a:r>
              <a:rPr lang="en-US" sz="2100" dirty="0" err="1"/>
              <a:t>f.setLayout</a:t>
            </a:r>
            <a:r>
              <a:rPr lang="en-US" sz="2100" dirty="0"/>
              <a:t>(</a:t>
            </a:r>
            <a:r>
              <a:rPr lang="en-US" sz="2100" b="1" dirty="0"/>
              <a:t>null</a:t>
            </a:r>
            <a:r>
              <a:rPr lang="en-US" sz="2100" dirty="0"/>
              <a:t>);    </a:t>
            </a:r>
          </a:p>
          <a:p>
            <a:r>
              <a:rPr lang="en-US" sz="2100" dirty="0" err="1"/>
              <a:t>f.setVisible</a:t>
            </a:r>
            <a:r>
              <a:rPr lang="en-US" sz="2100" dirty="0"/>
              <a:t>(</a:t>
            </a:r>
            <a:r>
              <a:rPr lang="en-US" sz="2100" b="1" dirty="0"/>
              <a:t>true</a:t>
            </a:r>
            <a:r>
              <a:rPr lang="en-US" sz="2100" dirty="0"/>
              <a:t>);    </a:t>
            </a:r>
          </a:p>
          <a:p>
            <a:r>
              <a:rPr lang="en-US" sz="2100" dirty="0" err="1"/>
              <a:t>f.setDefaultCloseOperation</a:t>
            </a:r>
            <a:r>
              <a:rPr lang="en-US" sz="2100" dirty="0"/>
              <a:t>(</a:t>
            </a:r>
            <a:r>
              <a:rPr lang="en-US" sz="2100" dirty="0" err="1"/>
              <a:t>JFrame.EXIT_ON_CLOSE</a:t>
            </a:r>
            <a:r>
              <a:rPr lang="en-US" sz="2100" dirty="0"/>
              <a:t>);    </a:t>
            </a:r>
          </a:p>
          <a:p>
            <a:r>
              <a:rPr lang="en-US" sz="2100" dirty="0"/>
              <a:t>    }         </a:t>
            </a:r>
          </a:p>
          <a:p>
            <a:r>
              <a:rPr lang="en-US" sz="2100" b="1" dirty="0"/>
              <a:t>public</a:t>
            </a:r>
            <a:r>
              <a:rPr lang="en-US" sz="2100" dirty="0"/>
              <a:t> </a:t>
            </a:r>
            <a:r>
              <a:rPr lang="en-US" sz="2100" b="1" dirty="0"/>
              <a:t>static</a:t>
            </a:r>
            <a:r>
              <a:rPr lang="en-US" sz="2100" dirty="0"/>
              <a:t> </a:t>
            </a:r>
            <a:r>
              <a:rPr lang="en-US" sz="2100" b="1" dirty="0"/>
              <a:t>void</a:t>
            </a:r>
            <a:r>
              <a:rPr lang="en-US" sz="2100" dirty="0"/>
              <a:t> main(String[] </a:t>
            </a:r>
            <a:r>
              <a:rPr lang="en-US" sz="2100" dirty="0" err="1"/>
              <a:t>args</a:t>
            </a:r>
            <a:r>
              <a:rPr lang="en-US" sz="2100" dirty="0"/>
              <a:t>) {    </a:t>
            </a:r>
          </a:p>
          <a:p>
            <a:r>
              <a:rPr lang="en-US" sz="2100" dirty="0"/>
              <a:t>    </a:t>
            </a:r>
            <a:r>
              <a:rPr lang="en-US" sz="2100" b="1" dirty="0"/>
              <a:t>new</a:t>
            </a:r>
            <a:r>
              <a:rPr lang="en-US" sz="2100" dirty="0"/>
              <a:t> </a:t>
            </a:r>
            <a:r>
              <a:rPr lang="en-US" sz="2100" dirty="0" err="1"/>
              <a:t>ButtonExample</a:t>
            </a:r>
            <a:r>
              <a:rPr lang="en-US" sz="2100" dirty="0"/>
              <a:t>();    </a:t>
            </a:r>
          </a:p>
          <a:p>
            <a:r>
              <a:rPr lang="en-US" sz="2100" dirty="0"/>
              <a:t>}    </a:t>
            </a:r>
          </a:p>
          <a:p>
            <a:r>
              <a:rPr lang="en-US" sz="2100" dirty="0"/>
              <a:t>}    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200400"/>
            <a:ext cx="2057400" cy="1467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F37B-7453-44F1-A326-9AB42604ED6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8289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Java </a:t>
            </a:r>
            <a:r>
              <a:rPr lang="en-US" sz="3600" b="1" dirty="0" err="1" smtClean="0"/>
              <a:t>JLabel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600" dirty="0" smtClean="0"/>
              <a:t>The object of </a:t>
            </a:r>
            <a:r>
              <a:rPr lang="en-US" sz="2600" b="1" dirty="0" err="1" smtClean="0"/>
              <a:t>JLabel</a:t>
            </a:r>
            <a:r>
              <a:rPr lang="en-US" sz="2600" dirty="0" smtClean="0"/>
              <a:t> class is a component for placing text in a container. It is used to display a single line of read only text. The text can be changed by an application but a user cannot edit it directly. It inherits </a:t>
            </a:r>
            <a:r>
              <a:rPr lang="en-US" sz="2600" b="1" dirty="0" err="1" smtClean="0"/>
              <a:t>JComponent</a:t>
            </a:r>
            <a:r>
              <a:rPr lang="en-US" sz="2600" dirty="0" smtClean="0"/>
              <a:t> class.</a:t>
            </a:r>
          </a:p>
          <a:p>
            <a:pPr marL="0" indent="0" algn="just">
              <a:buNone/>
            </a:pPr>
            <a:r>
              <a:rPr lang="en-US" sz="2500" dirty="0" smtClean="0"/>
              <a:t>Declaration:</a:t>
            </a:r>
          </a:p>
          <a:p>
            <a:pPr algn="just"/>
            <a:r>
              <a:rPr lang="en-US" sz="2500" b="1" dirty="0"/>
              <a:t>public</a:t>
            </a:r>
            <a:r>
              <a:rPr lang="en-US" sz="2500" dirty="0"/>
              <a:t> </a:t>
            </a:r>
            <a:r>
              <a:rPr lang="en-US" sz="2500" b="1" dirty="0"/>
              <a:t>class</a:t>
            </a:r>
            <a:r>
              <a:rPr lang="en-US" sz="2500" dirty="0"/>
              <a:t> </a:t>
            </a:r>
            <a:r>
              <a:rPr lang="en-US" sz="2500" dirty="0" err="1"/>
              <a:t>JLabel</a:t>
            </a:r>
            <a:r>
              <a:rPr lang="en-US" sz="2500" dirty="0"/>
              <a:t> </a:t>
            </a:r>
            <a:r>
              <a:rPr lang="en-US" sz="2500" b="1" dirty="0"/>
              <a:t>extends</a:t>
            </a:r>
            <a:r>
              <a:rPr lang="en-US" sz="2500" dirty="0"/>
              <a:t> </a:t>
            </a:r>
            <a:r>
              <a:rPr lang="en-US" sz="2500" dirty="0" err="1"/>
              <a:t>JComponent</a:t>
            </a:r>
            <a:r>
              <a:rPr lang="en-US" sz="2500" dirty="0"/>
              <a:t> </a:t>
            </a:r>
            <a:r>
              <a:rPr lang="en-US" sz="2500" b="1" dirty="0"/>
              <a:t>implements</a:t>
            </a:r>
            <a:r>
              <a:rPr lang="en-US" sz="2500" dirty="0"/>
              <a:t> </a:t>
            </a:r>
            <a:r>
              <a:rPr lang="en-US" sz="2500" dirty="0" err="1"/>
              <a:t>SwingConstants</a:t>
            </a:r>
            <a:r>
              <a:rPr lang="en-US" sz="2500" dirty="0"/>
              <a:t>, Accessible  </a:t>
            </a:r>
          </a:p>
          <a:p>
            <a:pPr algn="just"/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F37B-7453-44F1-A326-9AB42604ED6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0782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Commonly used </a:t>
            </a:r>
            <a:r>
              <a:rPr lang="en-US" sz="3600" b="1" dirty="0" smtClean="0"/>
              <a:t>Constructors</a:t>
            </a:r>
            <a:endParaRPr lang="en-US" sz="36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040842"/>
              </p:ext>
            </p:extLst>
          </p:nvPr>
        </p:nvGraphicFramePr>
        <p:xfrm>
          <a:off x="481012" y="2116296"/>
          <a:ext cx="8181976" cy="3996690"/>
        </p:xfrm>
        <a:graphic>
          <a:graphicData uri="http://schemas.openxmlformats.org/drawingml/2006/table">
            <a:tbl>
              <a:tblPr/>
              <a:tblGrid>
                <a:gridCol w="4090988"/>
                <a:gridCol w="4090988"/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100" b="1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Constructor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309B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9B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09B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100" b="1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Description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309B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9B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09B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100" b="0" i="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JLabel</a:t>
                      </a:r>
                      <a:r>
                        <a:rPr lang="en-US" sz="21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()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1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Creates a </a:t>
                      </a:r>
                      <a:r>
                        <a:rPr lang="en-US" sz="2100" b="0" i="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JLabel</a:t>
                      </a:r>
                      <a:r>
                        <a:rPr lang="en-US" sz="21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instance with no image and with an empty string for the title.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100" b="0" i="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JLabel</a:t>
                      </a:r>
                      <a:r>
                        <a:rPr lang="en-US" sz="21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(String s)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100" b="0" i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Creates a JLabel instance with the specified text.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100" b="0" i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JLabel(Icon i)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1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Creates a </a:t>
                      </a:r>
                      <a:r>
                        <a:rPr lang="en-US" sz="2100" b="0" i="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JLabel</a:t>
                      </a:r>
                      <a:r>
                        <a:rPr lang="en-US" sz="21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instance with the specified image.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100" b="0" i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JLabel(String s, Icon i, int horizontalAlignment)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1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Creates a </a:t>
                      </a:r>
                      <a:r>
                        <a:rPr lang="en-US" sz="2100" b="0" i="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JLabel</a:t>
                      </a:r>
                      <a:r>
                        <a:rPr lang="en-US" sz="21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instance with the specified text, image, and horizontal alignment.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F37B-7453-44F1-A326-9AB42604ED6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2403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Commonly used </a:t>
            </a:r>
            <a:r>
              <a:rPr lang="en-US" sz="3600" b="1" dirty="0" smtClean="0"/>
              <a:t>Methods</a:t>
            </a:r>
            <a:endParaRPr lang="en-US" sz="36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232314"/>
              </p:ext>
            </p:extLst>
          </p:nvPr>
        </p:nvGraphicFramePr>
        <p:xfrm>
          <a:off x="481012" y="2068671"/>
          <a:ext cx="8181976" cy="4091940"/>
        </p:xfrm>
        <a:graphic>
          <a:graphicData uri="http://schemas.openxmlformats.org/drawingml/2006/table">
            <a:tbl>
              <a:tblPr/>
              <a:tblGrid>
                <a:gridCol w="4090988"/>
                <a:gridCol w="4090988"/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100" b="1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Methods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080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80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80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100" b="1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Description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080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80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80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1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String </a:t>
                      </a:r>
                      <a:r>
                        <a:rPr lang="en-US" sz="2100" b="0" i="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getText</a:t>
                      </a:r>
                      <a:r>
                        <a:rPr lang="en-US" sz="21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()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1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 returns the text string that a label displays.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1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void </a:t>
                      </a:r>
                      <a:r>
                        <a:rPr lang="en-US" sz="2100" b="0" i="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setText</a:t>
                      </a:r>
                      <a:r>
                        <a:rPr lang="en-US" sz="21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(String text)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1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It defines the single line of text this component will display.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100" b="0" i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void setHorizontalAlignment(int alignment)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1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It sets the alignment of the label's contents along the X axis.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100" b="0" i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Icon getIcon()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1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It returns the graphic image that the label displays.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100" b="0" i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int getHorizontalAlignment()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1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It returns the alignment of the label's contents along the X axis.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F37B-7453-44F1-A326-9AB42604ED6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3215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600" b="1" dirty="0"/>
              <a:t>Java </a:t>
            </a:r>
            <a:r>
              <a:rPr lang="en-US" sz="3600" b="1" dirty="0" err="1"/>
              <a:t>JLabel</a:t>
            </a:r>
            <a:r>
              <a:rPr lang="en-US" sz="3600" b="1" dirty="0"/>
              <a:t> </a:t>
            </a:r>
            <a:r>
              <a:rPr lang="en-US" sz="3600" b="1" dirty="0" smtClean="0"/>
              <a:t>Example</a:t>
            </a:r>
            <a:endParaRPr lang="en-US" sz="3600" b="1" dirty="0"/>
          </a:p>
        </p:txBody>
      </p:sp>
      <p:sp>
        <p:nvSpPr>
          <p:cNvPr id="4" name="Rectangle 3"/>
          <p:cNvSpPr/>
          <p:nvPr/>
        </p:nvSpPr>
        <p:spPr>
          <a:xfrm>
            <a:off x="1392400" y="1216435"/>
            <a:ext cx="6248400" cy="558614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100" b="1" dirty="0"/>
              <a:t>import</a:t>
            </a:r>
            <a:r>
              <a:rPr lang="en-US" sz="2100" dirty="0"/>
              <a:t> </a:t>
            </a:r>
            <a:r>
              <a:rPr lang="en-US" sz="2100" dirty="0" err="1"/>
              <a:t>javax.swing</a:t>
            </a:r>
            <a:r>
              <a:rPr lang="en-US" sz="2100" dirty="0"/>
              <a:t>.*;  </a:t>
            </a:r>
          </a:p>
          <a:p>
            <a:r>
              <a:rPr lang="en-US" sz="2100" b="1" dirty="0"/>
              <a:t>class</a:t>
            </a:r>
            <a:r>
              <a:rPr lang="en-US" sz="2100" dirty="0"/>
              <a:t> </a:t>
            </a:r>
            <a:r>
              <a:rPr lang="en-US" sz="2100" dirty="0" err="1"/>
              <a:t>LabelExample</a:t>
            </a:r>
            <a:r>
              <a:rPr lang="en-US" sz="2100" dirty="0"/>
              <a:t>  </a:t>
            </a:r>
          </a:p>
          <a:p>
            <a:r>
              <a:rPr lang="en-US" sz="2100" dirty="0"/>
              <a:t>{  </a:t>
            </a:r>
          </a:p>
          <a:p>
            <a:r>
              <a:rPr lang="en-US" sz="2100" b="1" dirty="0"/>
              <a:t>public</a:t>
            </a:r>
            <a:r>
              <a:rPr lang="en-US" sz="2100" dirty="0"/>
              <a:t> </a:t>
            </a:r>
            <a:r>
              <a:rPr lang="en-US" sz="2100" b="1" dirty="0"/>
              <a:t>static</a:t>
            </a:r>
            <a:r>
              <a:rPr lang="en-US" sz="2100" dirty="0"/>
              <a:t> </a:t>
            </a:r>
            <a:r>
              <a:rPr lang="en-US" sz="2100" b="1" dirty="0"/>
              <a:t>void</a:t>
            </a:r>
            <a:r>
              <a:rPr lang="en-US" sz="2100" dirty="0"/>
              <a:t> main(String </a:t>
            </a:r>
            <a:r>
              <a:rPr lang="en-US" sz="2100" dirty="0" err="1"/>
              <a:t>args</a:t>
            </a:r>
            <a:r>
              <a:rPr lang="en-US" sz="2100" dirty="0"/>
              <a:t>[])  </a:t>
            </a:r>
          </a:p>
          <a:p>
            <a:r>
              <a:rPr lang="en-US" sz="2100" dirty="0"/>
              <a:t>    {  </a:t>
            </a:r>
          </a:p>
          <a:p>
            <a:r>
              <a:rPr lang="en-US" sz="2100" dirty="0"/>
              <a:t>    </a:t>
            </a:r>
            <a:r>
              <a:rPr lang="en-US" sz="2100" dirty="0" err="1"/>
              <a:t>JFrame</a:t>
            </a:r>
            <a:r>
              <a:rPr lang="en-US" sz="2100" dirty="0"/>
              <a:t> f= </a:t>
            </a:r>
            <a:r>
              <a:rPr lang="en-US" sz="2100" b="1" dirty="0"/>
              <a:t>new</a:t>
            </a:r>
            <a:r>
              <a:rPr lang="en-US" sz="2100" dirty="0"/>
              <a:t> </a:t>
            </a:r>
            <a:r>
              <a:rPr lang="en-US" sz="2100" dirty="0" err="1"/>
              <a:t>JFrame</a:t>
            </a:r>
            <a:r>
              <a:rPr lang="en-US" sz="2100" dirty="0"/>
              <a:t>("Label Example");  </a:t>
            </a:r>
          </a:p>
          <a:p>
            <a:r>
              <a:rPr lang="en-US" sz="2100" dirty="0"/>
              <a:t>    </a:t>
            </a:r>
            <a:r>
              <a:rPr lang="en-US" sz="2100" dirty="0" err="1"/>
              <a:t>JLabel</a:t>
            </a:r>
            <a:r>
              <a:rPr lang="en-US" sz="2100" dirty="0"/>
              <a:t> l1,l2;  </a:t>
            </a:r>
          </a:p>
          <a:p>
            <a:r>
              <a:rPr lang="en-US" sz="2100" dirty="0"/>
              <a:t>    l1=</a:t>
            </a:r>
            <a:r>
              <a:rPr lang="en-US" sz="2100" b="1" dirty="0"/>
              <a:t>new</a:t>
            </a:r>
            <a:r>
              <a:rPr lang="en-US" sz="2100" dirty="0"/>
              <a:t> </a:t>
            </a:r>
            <a:r>
              <a:rPr lang="en-US" sz="2100" dirty="0" err="1"/>
              <a:t>JLabel</a:t>
            </a:r>
            <a:r>
              <a:rPr lang="en-US" sz="2100" dirty="0"/>
              <a:t>("First Label.");  </a:t>
            </a:r>
          </a:p>
          <a:p>
            <a:r>
              <a:rPr lang="en-US" sz="2100" dirty="0"/>
              <a:t>    l1.setBounds(50,50, 100,30);  </a:t>
            </a:r>
          </a:p>
          <a:p>
            <a:r>
              <a:rPr lang="en-US" sz="2100" dirty="0"/>
              <a:t>    l2=</a:t>
            </a:r>
            <a:r>
              <a:rPr lang="en-US" sz="2100" b="1" dirty="0"/>
              <a:t>new</a:t>
            </a:r>
            <a:r>
              <a:rPr lang="en-US" sz="2100" dirty="0"/>
              <a:t> </a:t>
            </a:r>
            <a:r>
              <a:rPr lang="en-US" sz="2100" dirty="0" err="1"/>
              <a:t>JLabel</a:t>
            </a:r>
            <a:r>
              <a:rPr lang="en-US" sz="2100" dirty="0"/>
              <a:t>("Second Label.");  </a:t>
            </a:r>
          </a:p>
          <a:p>
            <a:r>
              <a:rPr lang="en-US" sz="2100" dirty="0"/>
              <a:t>    l2.setBounds(50,100, 100,30);  </a:t>
            </a:r>
          </a:p>
          <a:p>
            <a:r>
              <a:rPr lang="en-US" sz="2100" dirty="0"/>
              <a:t>    </a:t>
            </a:r>
            <a:r>
              <a:rPr lang="en-US" sz="2100" dirty="0" err="1"/>
              <a:t>f.add</a:t>
            </a:r>
            <a:r>
              <a:rPr lang="en-US" sz="2100" dirty="0"/>
              <a:t>(l1); </a:t>
            </a:r>
            <a:r>
              <a:rPr lang="en-US" sz="2100" dirty="0" err="1"/>
              <a:t>f.add</a:t>
            </a:r>
            <a:r>
              <a:rPr lang="en-US" sz="2100" dirty="0"/>
              <a:t>(l2);  </a:t>
            </a:r>
          </a:p>
          <a:p>
            <a:r>
              <a:rPr lang="en-US" sz="2100" dirty="0"/>
              <a:t>    </a:t>
            </a:r>
            <a:r>
              <a:rPr lang="en-US" sz="2100" dirty="0" err="1"/>
              <a:t>f.setSize</a:t>
            </a:r>
            <a:r>
              <a:rPr lang="en-US" sz="2100" dirty="0"/>
              <a:t>(300,300);  </a:t>
            </a:r>
          </a:p>
          <a:p>
            <a:r>
              <a:rPr lang="en-US" sz="2100" dirty="0"/>
              <a:t>    </a:t>
            </a:r>
            <a:r>
              <a:rPr lang="en-US" sz="2100" dirty="0" err="1"/>
              <a:t>f.setLayout</a:t>
            </a:r>
            <a:r>
              <a:rPr lang="en-US" sz="2100" dirty="0"/>
              <a:t>(</a:t>
            </a:r>
            <a:r>
              <a:rPr lang="en-US" sz="2100" b="1" dirty="0"/>
              <a:t>null</a:t>
            </a:r>
            <a:r>
              <a:rPr lang="en-US" sz="2100" dirty="0"/>
              <a:t>);  </a:t>
            </a:r>
          </a:p>
          <a:p>
            <a:r>
              <a:rPr lang="en-US" sz="2100" dirty="0"/>
              <a:t>    </a:t>
            </a:r>
            <a:r>
              <a:rPr lang="en-US" sz="2100" dirty="0" err="1"/>
              <a:t>f.setVisible</a:t>
            </a:r>
            <a:r>
              <a:rPr lang="en-US" sz="2100" dirty="0"/>
              <a:t>(</a:t>
            </a:r>
            <a:r>
              <a:rPr lang="en-US" sz="2100" b="1" dirty="0"/>
              <a:t>true</a:t>
            </a:r>
            <a:r>
              <a:rPr lang="en-US" sz="2100" dirty="0"/>
              <a:t>);  </a:t>
            </a:r>
          </a:p>
          <a:p>
            <a:r>
              <a:rPr lang="en-US" sz="2100" dirty="0"/>
              <a:t>    }  </a:t>
            </a:r>
          </a:p>
          <a:p>
            <a:r>
              <a:rPr lang="en-US" sz="2100" dirty="0"/>
              <a:t>    }  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6250" y="3581400"/>
            <a:ext cx="2114550" cy="1705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F37B-7453-44F1-A326-9AB42604ED6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873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718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Java Swing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F37B-7453-44F1-A326-9AB42604ED6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90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76706"/>
          </a:xfrm>
        </p:spPr>
        <p:txBody>
          <a:bodyPr>
            <a:normAutofit fontScale="90000"/>
          </a:bodyPr>
          <a:lstStyle/>
          <a:p>
            <a:r>
              <a:rPr lang="en-US" sz="3100" b="1" dirty="0"/>
              <a:t>Java </a:t>
            </a:r>
            <a:r>
              <a:rPr lang="en-US" sz="3100" b="1" dirty="0" err="1"/>
              <a:t>JLabel</a:t>
            </a:r>
            <a:r>
              <a:rPr lang="en-US" sz="3100" b="1" dirty="0"/>
              <a:t> Example with </a:t>
            </a:r>
            <a:r>
              <a:rPr lang="en-US" sz="3100" b="1" dirty="0" err="1" smtClean="0"/>
              <a:t>ActionListener</a:t>
            </a:r>
            <a:endParaRPr lang="en-US" sz="3100" b="1" dirty="0"/>
          </a:p>
        </p:txBody>
      </p:sp>
      <p:sp>
        <p:nvSpPr>
          <p:cNvPr id="4" name="Rectangle 3"/>
          <p:cNvSpPr/>
          <p:nvPr/>
        </p:nvSpPr>
        <p:spPr>
          <a:xfrm>
            <a:off x="457200" y="751344"/>
            <a:ext cx="7848600" cy="590931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100" b="1" dirty="0"/>
              <a:t>import</a:t>
            </a:r>
            <a:r>
              <a:rPr lang="en-US" sz="2100" dirty="0"/>
              <a:t> </a:t>
            </a:r>
            <a:r>
              <a:rPr lang="en-US" sz="2100" dirty="0" err="1"/>
              <a:t>javax.swing</a:t>
            </a:r>
            <a:r>
              <a:rPr lang="en-US" sz="2100" dirty="0"/>
              <a:t>.*;  </a:t>
            </a:r>
          </a:p>
          <a:p>
            <a:r>
              <a:rPr lang="en-US" sz="2100" b="1" dirty="0"/>
              <a:t>import</a:t>
            </a:r>
            <a:r>
              <a:rPr lang="en-US" sz="2100" dirty="0"/>
              <a:t> </a:t>
            </a:r>
            <a:r>
              <a:rPr lang="en-US" sz="2100" dirty="0" err="1"/>
              <a:t>java.awt</a:t>
            </a:r>
            <a:r>
              <a:rPr lang="en-US" sz="2100" dirty="0"/>
              <a:t>.*;  </a:t>
            </a:r>
          </a:p>
          <a:p>
            <a:r>
              <a:rPr lang="en-US" sz="2100" b="1" dirty="0"/>
              <a:t>import</a:t>
            </a:r>
            <a:r>
              <a:rPr lang="en-US" sz="2100" dirty="0"/>
              <a:t> </a:t>
            </a:r>
            <a:r>
              <a:rPr lang="en-US" sz="2100" dirty="0" err="1"/>
              <a:t>java.awt.event</a:t>
            </a:r>
            <a:r>
              <a:rPr lang="en-US" sz="2100" dirty="0"/>
              <a:t>.*;  </a:t>
            </a:r>
          </a:p>
          <a:p>
            <a:r>
              <a:rPr lang="en-US" sz="2100" b="1" dirty="0"/>
              <a:t>public</a:t>
            </a:r>
            <a:r>
              <a:rPr lang="en-US" sz="2100" dirty="0"/>
              <a:t> </a:t>
            </a:r>
            <a:r>
              <a:rPr lang="en-US" sz="2100" b="1" dirty="0"/>
              <a:t>class</a:t>
            </a:r>
            <a:r>
              <a:rPr lang="en-US" sz="2100" dirty="0"/>
              <a:t> </a:t>
            </a:r>
            <a:r>
              <a:rPr lang="en-US" sz="2100" dirty="0" err="1"/>
              <a:t>LabelExample</a:t>
            </a:r>
            <a:r>
              <a:rPr lang="en-US" sz="2100" dirty="0"/>
              <a:t> </a:t>
            </a:r>
            <a:r>
              <a:rPr lang="en-US" sz="2100" b="1" dirty="0"/>
              <a:t>extends</a:t>
            </a:r>
            <a:r>
              <a:rPr lang="en-US" sz="2100" dirty="0"/>
              <a:t> Frame </a:t>
            </a:r>
            <a:r>
              <a:rPr lang="en-US" sz="2100" b="1" dirty="0"/>
              <a:t>implements</a:t>
            </a:r>
            <a:r>
              <a:rPr lang="en-US" sz="2100" dirty="0"/>
              <a:t> </a:t>
            </a:r>
            <a:r>
              <a:rPr lang="en-US" sz="2100" dirty="0" err="1"/>
              <a:t>ActionListener</a:t>
            </a:r>
            <a:r>
              <a:rPr lang="en-US" sz="2100" dirty="0"/>
              <a:t>{ </a:t>
            </a:r>
          </a:p>
          <a:p>
            <a:r>
              <a:rPr lang="en-US" sz="2100" dirty="0"/>
              <a:t>    </a:t>
            </a:r>
            <a:r>
              <a:rPr lang="en-US" sz="2100" dirty="0" err="1"/>
              <a:t>JTextField</a:t>
            </a:r>
            <a:r>
              <a:rPr lang="en-US" sz="2100" dirty="0"/>
              <a:t> </a:t>
            </a:r>
            <a:r>
              <a:rPr lang="en-US" sz="2100" dirty="0" err="1"/>
              <a:t>tf</a:t>
            </a:r>
            <a:r>
              <a:rPr lang="en-US" sz="2100" dirty="0"/>
              <a:t>; </a:t>
            </a:r>
            <a:r>
              <a:rPr lang="en-US" sz="2100" dirty="0" err="1"/>
              <a:t>JLabel</a:t>
            </a:r>
            <a:r>
              <a:rPr lang="en-US" sz="2100" dirty="0"/>
              <a:t> l; </a:t>
            </a:r>
            <a:r>
              <a:rPr lang="en-US" sz="2100" dirty="0" err="1"/>
              <a:t>JButton</a:t>
            </a:r>
            <a:r>
              <a:rPr lang="en-US" sz="2100" dirty="0"/>
              <a:t> b;  </a:t>
            </a:r>
          </a:p>
          <a:p>
            <a:r>
              <a:rPr lang="en-US" sz="2100" dirty="0"/>
              <a:t>    </a:t>
            </a:r>
            <a:r>
              <a:rPr lang="en-US" sz="2100" dirty="0" err="1"/>
              <a:t>LabelExample</a:t>
            </a:r>
            <a:r>
              <a:rPr lang="en-US" sz="2100" dirty="0"/>
              <a:t>(){  </a:t>
            </a:r>
          </a:p>
          <a:p>
            <a:r>
              <a:rPr lang="en-US" sz="2100" dirty="0"/>
              <a:t>        </a:t>
            </a:r>
            <a:r>
              <a:rPr lang="en-US" sz="2100" dirty="0" err="1"/>
              <a:t>tf</a:t>
            </a:r>
            <a:r>
              <a:rPr lang="en-US" sz="2100" dirty="0"/>
              <a:t>=</a:t>
            </a:r>
            <a:r>
              <a:rPr lang="en-US" sz="2100" b="1" dirty="0"/>
              <a:t>new</a:t>
            </a:r>
            <a:r>
              <a:rPr lang="en-US" sz="2100" dirty="0"/>
              <a:t> </a:t>
            </a:r>
            <a:r>
              <a:rPr lang="en-US" sz="2100" dirty="0" err="1"/>
              <a:t>JTextField</a:t>
            </a:r>
            <a:r>
              <a:rPr lang="en-US" sz="2100" dirty="0"/>
              <a:t>();  </a:t>
            </a:r>
          </a:p>
          <a:p>
            <a:r>
              <a:rPr lang="en-US" sz="2100" dirty="0"/>
              <a:t>        </a:t>
            </a:r>
            <a:r>
              <a:rPr lang="en-US" sz="2100" dirty="0" err="1"/>
              <a:t>tf.setBounds</a:t>
            </a:r>
            <a:r>
              <a:rPr lang="en-US" sz="2100" dirty="0"/>
              <a:t>(50,50, 150,20);  </a:t>
            </a:r>
          </a:p>
          <a:p>
            <a:r>
              <a:rPr lang="en-US" sz="2100" dirty="0"/>
              <a:t>        l=</a:t>
            </a:r>
            <a:r>
              <a:rPr lang="en-US" sz="2100" b="1" dirty="0"/>
              <a:t>new</a:t>
            </a:r>
            <a:r>
              <a:rPr lang="en-US" sz="2100" dirty="0"/>
              <a:t> </a:t>
            </a:r>
            <a:r>
              <a:rPr lang="en-US" sz="2100" dirty="0" err="1"/>
              <a:t>JLabel</a:t>
            </a:r>
            <a:r>
              <a:rPr lang="en-US" sz="2100" dirty="0"/>
              <a:t>();  </a:t>
            </a:r>
          </a:p>
          <a:p>
            <a:r>
              <a:rPr lang="en-US" sz="2100" dirty="0"/>
              <a:t>        </a:t>
            </a:r>
            <a:r>
              <a:rPr lang="en-US" sz="2100" dirty="0" err="1"/>
              <a:t>l.setBounds</a:t>
            </a:r>
            <a:r>
              <a:rPr lang="en-US" sz="2100" dirty="0"/>
              <a:t>(50,100, 250,20);      </a:t>
            </a:r>
          </a:p>
          <a:p>
            <a:r>
              <a:rPr lang="en-US" sz="2100" dirty="0"/>
              <a:t>        b=</a:t>
            </a:r>
            <a:r>
              <a:rPr lang="en-US" sz="2100" b="1" dirty="0"/>
              <a:t>new</a:t>
            </a:r>
            <a:r>
              <a:rPr lang="en-US" sz="2100" dirty="0"/>
              <a:t> </a:t>
            </a:r>
            <a:r>
              <a:rPr lang="en-US" sz="2100" dirty="0" err="1"/>
              <a:t>JButton</a:t>
            </a:r>
            <a:r>
              <a:rPr lang="en-US" sz="2100" dirty="0"/>
              <a:t>("Find IP");  </a:t>
            </a:r>
          </a:p>
          <a:p>
            <a:r>
              <a:rPr lang="en-US" sz="2100" dirty="0"/>
              <a:t>        </a:t>
            </a:r>
            <a:r>
              <a:rPr lang="en-US" sz="2100" dirty="0" err="1"/>
              <a:t>b.setBounds</a:t>
            </a:r>
            <a:r>
              <a:rPr lang="en-US" sz="2100" dirty="0"/>
              <a:t>(50,150,95,30);  </a:t>
            </a:r>
          </a:p>
          <a:p>
            <a:r>
              <a:rPr lang="en-US" sz="2100" dirty="0"/>
              <a:t>        </a:t>
            </a:r>
            <a:r>
              <a:rPr lang="en-US" sz="2100" dirty="0" err="1"/>
              <a:t>b.addActionListener</a:t>
            </a:r>
            <a:r>
              <a:rPr lang="en-US" sz="2100" dirty="0"/>
              <a:t>(</a:t>
            </a:r>
            <a:r>
              <a:rPr lang="en-US" sz="2100" b="1" dirty="0"/>
              <a:t>this</a:t>
            </a:r>
            <a:r>
              <a:rPr lang="en-US" sz="2100" dirty="0"/>
              <a:t>);    </a:t>
            </a:r>
          </a:p>
          <a:p>
            <a:r>
              <a:rPr lang="en-US" sz="2100" dirty="0"/>
              <a:t>        add(b);add(</a:t>
            </a:r>
            <a:r>
              <a:rPr lang="en-US" sz="2100" dirty="0" err="1"/>
              <a:t>tf</a:t>
            </a:r>
            <a:r>
              <a:rPr lang="en-US" sz="2100" dirty="0"/>
              <a:t>);add(l);    </a:t>
            </a:r>
          </a:p>
          <a:p>
            <a:r>
              <a:rPr lang="en-US" sz="2100" dirty="0"/>
              <a:t>        </a:t>
            </a:r>
            <a:r>
              <a:rPr lang="en-US" sz="2100" dirty="0" err="1"/>
              <a:t>setSize</a:t>
            </a:r>
            <a:r>
              <a:rPr lang="en-US" sz="2100" dirty="0"/>
              <a:t>(400,400);  </a:t>
            </a:r>
          </a:p>
          <a:p>
            <a:r>
              <a:rPr lang="en-US" sz="2100" dirty="0"/>
              <a:t>        </a:t>
            </a:r>
            <a:r>
              <a:rPr lang="en-US" sz="2100" dirty="0" err="1"/>
              <a:t>setLayout</a:t>
            </a:r>
            <a:r>
              <a:rPr lang="en-US" sz="2100" dirty="0"/>
              <a:t>(</a:t>
            </a:r>
            <a:r>
              <a:rPr lang="en-US" sz="2100" b="1" dirty="0"/>
              <a:t>null</a:t>
            </a:r>
            <a:r>
              <a:rPr lang="en-US" sz="2100" dirty="0"/>
              <a:t>);  </a:t>
            </a:r>
          </a:p>
          <a:p>
            <a:r>
              <a:rPr lang="en-US" sz="2100" dirty="0"/>
              <a:t>        </a:t>
            </a:r>
            <a:r>
              <a:rPr lang="en-US" sz="2100" dirty="0" err="1"/>
              <a:t>setVisible</a:t>
            </a:r>
            <a:r>
              <a:rPr lang="en-US" sz="2100" dirty="0"/>
              <a:t>(</a:t>
            </a:r>
            <a:r>
              <a:rPr lang="en-US" sz="2100" b="1" dirty="0"/>
              <a:t>true</a:t>
            </a:r>
            <a:r>
              <a:rPr lang="en-US" sz="2100" dirty="0"/>
              <a:t>);  </a:t>
            </a:r>
          </a:p>
          <a:p>
            <a:r>
              <a:rPr lang="en-US" sz="2100" dirty="0"/>
              <a:t>    }  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F37B-7453-44F1-A326-9AB42604ED6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5624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33400" y="1981200"/>
            <a:ext cx="8077200" cy="332398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100" b="1" dirty="0" smtClean="0"/>
              <a:t>public</a:t>
            </a:r>
            <a:r>
              <a:rPr lang="en-US" sz="2100" dirty="0" smtClean="0"/>
              <a:t> </a:t>
            </a:r>
            <a:r>
              <a:rPr lang="en-US" sz="2100" b="1" dirty="0" smtClean="0"/>
              <a:t>void</a:t>
            </a:r>
            <a:r>
              <a:rPr lang="en-US" sz="2100" dirty="0" smtClean="0"/>
              <a:t> </a:t>
            </a:r>
            <a:r>
              <a:rPr lang="en-US" sz="2100" dirty="0" err="1" smtClean="0"/>
              <a:t>actionPerformed</a:t>
            </a:r>
            <a:r>
              <a:rPr lang="en-US" sz="2100" dirty="0" smtClean="0"/>
              <a:t>(</a:t>
            </a:r>
            <a:r>
              <a:rPr lang="en-US" sz="2100" dirty="0" err="1" smtClean="0"/>
              <a:t>ActionEvent</a:t>
            </a:r>
            <a:r>
              <a:rPr lang="en-US" sz="2100" dirty="0" smtClean="0"/>
              <a:t> e) {  </a:t>
            </a:r>
          </a:p>
          <a:p>
            <a:r>
              <a:rPr lang="en-US" sz="2100" dirty="0" smtClean="0"/>
              <a:t>        </a:t>
            </a:r>
            <a:r>
              <a:rPr lang="en-US" sz="2100" b="1" dirty="0" smtClean="0"/>
              <a:t>try</a:t>
            </a:r>
            <a:r>
              <a:rPr lang="en-US" sz="2100" dirty="0" smtClean="0"/>
              <a:t>{  </a:t>
            </a:r>
          </a:p>
          <a:p>
            <a:r>
              <a:rPr lang="en-US" sz="2100" dirty="0" smtClean="0"/>
              <a:t>        String host=</a:t>
            </a:r>
            <a:r>
              <a:rPr lang="en-US" sz="2100" dirty="0" err="1" smtClean="0"/>
              <a:t>tf.getText</a:t>
            </a:r>
            <a:r>
              <a:rPr lang="en-US" sz="2100" dirty="0" smtClean="0"/>
              <a:t>();  </a:t>
            </a:r>
          </a:p>
          <a:p>
            <a:r>
              <a:rPr lang="en-US" sz="2100" dirty="0" smtClean="0"/>
              <a:t>        String </a:t>
            </a:r>
            <a:r>
              <a:rPr lang="en-US" sz="2100" dirty="0" err="1" smtClean="0"/>
              <a:t>ip</a:t>
            </a:r>
            <a:r>
              <a:rPr lang="en-US" sz="2100" dirty="0" smtClean="0"/>
              <a:t>=</a:t>
            </a:r>
            <a:r>
              <a:rPr lang="en-US" sz="2100" dirty="0" err="1" smtClean="0"/>
              <a:t>java.net.InetAddress.getByName</a:t>
            </a:r>
            <a:r>
              <a:rPr lang="en-US" sz="2100" dirty="0" smtClean="0"/>
              <a:t>(host).</a:t>
            </a:r>
            <a:r>
              <a:rPr lang="en-US" sz="2100" dirty="0" err="1" smtClean="0"/>
              <a:t>getHostAddress</a:t>
            </a:r>
            <a:r>
              <a:rPr lang="en-US" sz="2100" dirty="0" smtClean="0"/>
              <a:t>();  </a:t>
            </a:r>
          </a:p>
          <a:p>
            <a:r>
              <a:rPr lang="en-US" sz="2100" dirty="0" smtClean="0"/>
              <a:t>        </a:t>
            </a:r>
            <a:r>
              <a:rPr lang="en-US" sz="2100" dirty="0" err="1" smtClean="0"/>
              <a:t>l.setText</a:t>
            </a:r>
            <a:r>
              <a:rPr lang="en-US" sz="2100" dirty="0" smtClean="0"/>
              <a:t>("IP of "+host+" is: "+</a:t>
            </a:r>
            <a:r>
              <a:rPr lang="en-US" sz="2100" dirty="0" err="1" smtClean="0"/>
              <a:t>ip</a:t>
            </a:r>
            <a:r>
              <a:rPr lang="en-US" sz="2100" dirty="0" smtClean="0"/>
              <a:t>);  </a:t>
            </a:r>
          </a:p>
          <a:p>
            <a:r>
              <a:rPr lang="en-US" sz="2100" dirty="0" smtClean="0"/>
              <a:t>        }</a:t>
            </a:r>
            <a:r>
              <a:rPr lang="en-US" sz="2100" b="1" dirty="0" smtClean="0"/>
              <a:t>catch</a:t>
            </a:r>
            <a:r>
              <a:rPr lang="en-US" sz="2100" dirty="0" smtClean="0"/>
              <a:t>(Exception ex){</a:t>
            </a:r>
            <a:r>
              <a:rPr lang="en-US" sz="2100" dirty="0" err="1" smtClean="0"/>
              <a:t>System.out.println</a:t>
            </a:r>
            <a:r>
              <a:rPr lang="en-US" sz="2100" dirty="0" smtClean="0"/>
              <a:t>(ex);}  </a:t>
            </a:r>
          </a:p>
          <a:p>
            <a:r>
              <a:rPr lang="en-US" sz="2100" dirty="0" smtClean="0"/>
              <a:t>    }  </a:t>
            </a:r>
          </a:p>
          <a:p>
            <a:r>
              <a:rPr lang="en-US" sz="2100" dirty="0" smtClean="0"/>
              <a:t>    </a:t>
            </a:r>
            <a:r>
              <a:rPr lang="en-US" sz="2100" b="1" dirty="0" smtClean="0"/>
              <a:t>public</a:t>
            </a:r>
            <a:r>
              <a:rPr lang="en-US" sz="2100" dirty="0" smtClean="0"/>
              <a:t> </a:t>
            </a:r>
            <a:r>
              <a:rPr lang="en-US" sz="2100" b="1" dirty="0" smtClean="0"/>
              <a:t>static</a:t>
            </a:r>
            <a:r>
              <a:rPr lang="en-US" sz="2100" dirty="0" smtClean="0"/>
              <a:t> </a:t>
            </a:r>
            <a:r>
              <a:rPr lang="en-US" sz="2100" b="1" dirty="0" smtClean="0"/>
              <a:t>void</a:t>
            </a:r>
            <a:r>
              <a:rPr lang="en-US" sz="2100" dirty="0" smtClean="0"/>
              <a:t> main(String[] </a:t>
            </a:r>
            <a:r>
              <a:rPr lang="en-US" sz="2100" dirty="0" err="1" smtClean="0"/>
              <a:t>args</a:t>
            </a:r>
            <a:r>
              <a:rPr lang="en-US" sz="2100" dirty="0" smtClean="0"/>
              <a:t>) {  </a:t>
            </a:r>
          </a:p>
          <a:p>
            <a:r>
              <a:rPr lang="en-US" sz="2100" dirty="0" smtClean="0"/>
              <a:t>        </a:t>
            </a:r>
            <a:r>
              <a:rPr lang="en-US" sz="2100" b="1" dirty="0" smtClean="0"/>
              <a:t>new</a:t>
            </a:r>
            <a:r>
              <a:rPr lang="en-US" sz="2100" dirty="0" smtClean="0"/>
              <a:t> </a:t>
            </a:r>
            <a:r>
              <a:rPr lang="en-US" sz="2100" dirty="0" err="1" smtClean="0"/>
              <a:t>LabelExample</a:t>
            </a:r>
            <a:r>
              <a:rPr lang="en-US" sz="2100" dirty="0" smtClean="0"/>
              <a:t>();  </a:t>
            </a:r>
          </a:p>
          <a:p>
            <a:r>
              <a:rPr lang="en-US" sz="2100" dirty="0" smtClean="0"/>
              <a:t>    } }  </a:t>
            </a:r>
            <a:endParaRPr lang="en-US" sz="21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4038600"/>
            <a:ext cx="3200400" cy="18700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F37B-7453-44F1-A326-9AB42604ED6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1834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Beans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67E1E-7274-47A2-9977-18C80AF0654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19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400" dirty="0"/>
              <a:t>A </a:t>
            </a:r>
            <a:r>
              <a:rPr lang="en-US" sz="2400" i="1" dirty="0"/>
              <a:t>Java Bean is a software component that has been designed to be reusable in a </a:t>
            </a:r>
            <a:r>
              <a:rPr lang="en-US" sz="2400" i="1" dirty="0" smtClean="0"/>
              <a:t>variety </a:t>
            </a:r>
            <a:r>
              <a:rPr lang="en-US" sz="2400" dirty="0" smtClean="0"/>
              <a:t>of different </a:t>
            </a:r>
            <a:r>
              <a:rPr lang="en-US" sz="2400" dirty="0"/>
              <a:t>environments. </a:t>
            </a:r>
            <a:endParaRPr lang="en-US" sz="2400" dirty="0" smtClean="0"/>
          </a:p>
          <a:p>
            <a:pPr algn="just"/>
            <a:r>
              <a:rPr lang="en-US" sz="2400" dirty="0" smtClean="0"/>
              <a:t>There </a:t>
            </a:r>
            <a:r>
              <a:rPr lang="en-US" sz="2400" dirty="0"/>
              <a:t>is no restriction on the capability of a Bean</a:t>
            </a:r>
            <a:r>
              <a:rPr lang="en-US" sz="2400" dirty="0" smtClean="0"/>
              <a:t>.</a:t>
            </a:r>
          </a:p>
          <a:p>
            <a:pPr algn="just"/>
            <a:r>
              <a:rPr lang="en-US" sz="2400" dirty="0" smtClean="0"/>
              <a:t>The JavaBeans </a:t>
            </a:r>
            <a:r>
              <a:rPr lang="en-US" sz="2400" dirty="0"/>
              <a:t>architecture is based on a component model which enables developers to create software units called </a:t>
            </a:r>
            <a:r>
              <a:rPr lang="en-US" sz="2400" i="1" dirty="0"/>
              <a:t>components</a:t>
            </a:r>
            <a:r>
              <a:rPr lang="en-US" sz="2400" dirty="0"/>
              <a:t>. </a:t>
            </a:r>
            <a:endParaRPr lang="en-US" sz="2400" dirty="0" smtClean="0"/>
          </a:p>
          <a:p>
            <a:pPr algn="just"/>
            <a:r>
              <a:rPr lang="en-US" sz="2400" dirty="0" smtClean="0"/>
              <a:t>Components </a:t>
            </a:r>
            <a:r>
              <a:rPr lang="en-US" sz="2400" dirty="0"/>
              <a:t>are self-contained, reusable software units that can be visually assembled into composite components, applets, applications, and </a:t>
            </a:r>
            <a:r>
              <a:rPr lang="en-US" sz="2400" dirty="0" err="1"/>
              <a:t>servlets</a:t>
            </a:r>
            <a:r>
              <a:rPr lang="en-US" sz="2400" dirty="0"/>
              <a:t> using visual application builder tools. </a:t>
            </a:r>
            <a:endParaRPr lang="en-US" sz="2400" dirty="0" smtClean="0"/>
          </a:p>
          <a:p>
            <a:pPr algn="just"/>
            <a:r>
              <a:rPr lang="en-US" sz="2400" dirty="0" err="1" smtClean="0"/>
              <a:t>JavaBean</a:t>
            </a:r>
            <a:r>
              <a:rPr lang="en-US" sz="2400" dirty="0" smtClean="0"/>
              <a:t> </a:t>
            </a:r>
            <a:r>
              <a:rPr lang="en-US" sz="2400" dirty="0"/>
              <a:t>components are known as </a:t>
            </a:r>
            <a:r>
              <a:rPr lang="en-US" sz="2400" i="1" dirty="0"/>
              <a:t>beans</a:t>
            </a:r>
            <a:r>
              <a:rPr lang="en-US" sz="2400" dirty="0" smtClean="0"/>
              <a:t>.</a:t>
            </a:r>
          </a:p>
          <a:p>
            <a:pPr algn="just"/>
            <a:r>
              <a:rPr lang="en-US" sz="2400" dirty="0"/>
              <a:t>A bean encapsulates many objects into one object, so we can access this object from multiple places.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err="1" smtClean="0"/>
              <a:t>JavaBean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67E1E-7274-47A2-9977-18C80AF0654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332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JavaBean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>
            <a:noAutofit/>
          </a:bodyPr>
          <a:lstStyle/>
          <a:p>
            <a:pPr algn="just"/>
            <a:r>
              <a:rPr lang="en-US" sz="2600" dirty="0"/>
              <a:t>A </a:t>
            </a:r>
            <a:r>
              <a:rPr lang="en-US" sz="2600" dirty="0" err="1"/>
              <a:t>JavaBean</a:t>
            </a:r>
            <a:r>
              <a:rPr lang="en-US" sz="2600" dirty="0"/>
              <a:t> is a specially constructed </a:t>
            </a:r>
            <a:r>
              <a:rPr lang="en-US" sz="2600" dirty="0">
                <a:solidFill>
                  <a:srgbClr val="FF0000"/>
                </a:solidFill>
              </a:rPr>
              <a:t>Java class </a:t>
            </a:r>
            <a:r>
              <a:rPr lang="en-US" sz="2600" dirty="0"/>
              <a:t>written in the Java and coded according to the JavaBeans API specifications.</a:t>
            </a:r>
          </a:p>
          <a:p>
            <a:pPr algn="just"/>
            <a:r>
              <a:rPr lang="en-US" sz="2800" dirty="0" smtClean="0"/>
              <a:t>A Java Bean is a java class that should follow following conventions:</a:t>
            </a:r>
          </a:p>
          <a:p>
            <a:pPr lvl="1" algn="just"/>
            <a:r>
              <a:rPr lang="en-US" sz="2400" dirty="0" smtClean="0"/>
              <a:t>It should have a no-argument constructor.</a:t>
            </a:r>
          </a:p>
          <a:p>
            <a:pPr lvl="1" algn="just"/>
            <a:r>
              <a:rPr lang="en-US" sz="2400" dirty="0" smtClean="0"/>
              <a:t>It should be </a:t>
            </a:r>
            <a:r>
              <a:rPr lang="en-US" sz="2400" dirty="0" err="1" smtClean="0"/>
              <a:t>Serializable</a:t>
            </a:r>
            <a:r>
              <a:rPr lang="en-US" sz="2400" dirty="0" smtClean="0"/>
              <a:t>.</a:t>
            </a:r>
          </a:p>
          <a:p>
            <a:pPr lvl="1" algn="just"/>
            <a:r>
              <a:rPr lang="en-US" sz="2400" dirty="0" smtClean="0"/>
              <a:t>It should provide methods to set and get the values of the properties, known as getter and setter methods.</a:t>
            </a:r>
          </a:p>
          <a:p>
            <a:pPr algn="just">
              <a:buNone/>
            </a:pP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67E1E-7274-47A2-9977-18C80AF0654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937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/>
          </a:bodyPr>
          <a:lstStyle/>
          <a:p>
            <a:r>
              <a:rPr lang="en-US" sz="3600" b="1" dirty="0"/>
              <a:t>Simple example of java bean </a:t>
            </a:r>
            <a:r>
              <a:rPr lang="en-US" sz="3600" b="1" dirty="0" smtClean="0"/>
              <a:t>class</a:t>
            </a:r>
            <a:endParaRPr lang="en-US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67E1E-7274-47A2-9977-18C80AF0654A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19200" y="914400"/>
            <a:ext cx="6477000" cy="584775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200" dirty="0" smtClean="0"/>
              <a:t>//Employee.java  </a:t>
            </a:r>
          </a:p>
          <a:p>
            <a:r>
              <a:rPr lang="en-US" sz="2200" dirty="0" smtClean="0"/>
              <a:t> </a:t>
            </a:r>
            <a:r>
              <a:rPr lang="en-US" sz="2200" b="1" dirty="0" smtClean="0"/>
              <a:t>package</a:t>
            </a:r>
            <a:r>
              <a:rPr lang="en-US" sz="2200" dirty="0" smtClean="0"/>
              <a:t> </a:t>
            </a:r>
            <a:r>
              <a:rPr lang="en-US" sz="2200" dirty="0" err="1" smtClean="0"/>
              <a:t>mypack</a:t>
            </a:r>
            <a:r>
              <a:rPr lang="en-US" sz="2200" dirty="0" smtClean="0"/>
              <a:t>;  </a:t>
            </a:r>
          </a:p>
          <a:p>
            <a:r>
              <a:rPr lang="en-US" sz="2200" b="1" dirty="0" smtClean="0"/>
              <a:t>public</a:t>
            </a:r>
            <a:r>
              <a:rPr lang="en-US" sz="2200" dirty="0" smtClean="0"/>
              <a:t> </a:t>
            </a:r>
            <a:r>
              <a:rPr lang="en-US" sz="2200" b="1" dirty="0" smtClean="0"/>
              <a:t>class</a:t>
            </a:r>
            <a:r>
              <a:rPr lang="en-US" sz="2200" dirty="0" smtClean="0"/>
              <a:t> Employee </a:t>
            </a:r>
            <a:r>
              <a:rPr lang="en-US" sz="2200" b="1" dirty="0" smtClean="0"/>
              <a:t>implements</a:t>
            </a:r>
            <a:r>
              <a:rPr lang="en-US" sz="2200" dirty="0" smtClean="0"/>
              <a:t> </a:t>
            </a:r>
            <a:r>
              <a:rPr lang="en-US" sz="2200" dirty="0" err="1" smtClean="0"/>
              <a:t>java.io.Serializable</a:t>
            </a:r>
            <a:r>
              <a:rPr lang="en-US" sz="2200" dirty="0" smtClean="0"/>
              <a:t>{  </a:t>
            </a:r>
          </a:p>
          <a:p>
            <a:r>
              <a:rPr lang="en-US" sz="2200" b="1" dirty="0" smtClean="0"/>
              <a:t>private</a:t>
            </a:r>
            <a:r>
              <a:rPr lang="en-US" sz="2200" dirty="0" smtClean="0"/>
              <a:t> </a:t>
            </a:r>
            <a:r>
              <a:rPr lang="en-US" sz="2200" b="1" dirty="0" err="1" smtClean="0"/>
              <a:t>int</a:t>
            </a:r>
            <a:r>
              <a:rPr lang="en-US" sz="2200" dirty="0" smtClean="0"/>
              <a:t> id;  </a:t>
            </a:r>
          </a:p>
          <a:p>
            <a:r>
              <a:rPr lang="en-US" sz="2200" b="1" dirty="0" smtClean="0"/>
              <a:t>private</a:t>
            </a:r>
            <a:r>
              <a:rPr lang="en-US" sz="2200" dirty="0" smtClean="0"/>
              <a:t> String name;  </a:t>
            </a:r>
          </a:p>
          <a:p>
            <a:r>
              <a:rPr lang="en-US" sz="2200" dirty="0" smtClean="0"/>
              <a:t>  </a:t>
            </a:r>
          </a:p>
          <a:p>
            <a:r>
              <a:rPr lang="en-US" sz="2200" b="1" dirty="0" smtClean="0"/>
              <a:t>public</a:t>
            </a:r>
            <a:r>
              <a:rPr lang="en-US" sz="2200" dirty="0" smtClean="0"/>
              <a:t> Employee(){}  </a:t>
            </a:r>
          </a:p>
          <a:p>
            <a:r>
              <a:rPr lang="en-US" sz="2200" dirty="0" smtClean="0"/>
              <a:t>  </a:t>
            </a:r>
          </a:p>
          <a:p>
            <a:r>
              <a:rPr lang="en-US" sz="2200" b="1" dirty="0" smtClean="0"/>
              <a:t>public</a:t>
            </a:r>
            <a:r>
              <a:rPr lang="en-US" sz="2200" dirty="0" smtClean="0"/>
              <a:t> </a:t>
            </a:r>
            <a:r>
              <a:rPr lang="en-US" sz="2200" b="1" dirty="0" smtClean="0"/>
              <a:t>void</a:t>
            </a:r>
            <a:r>
              <a:rPr lang="en-US" sz="2200" dirty="0" smtClean="0"/>
              <a:t> </a:t>
            </a:r>
            <a:r>
              <a:rPr lang="en-US" sz="2200" dirty="0" err="1" smtClean="0"/>
              <a:t>setId</a:t>
            </a:r>
            <a:r>
              <a:rPr lang="en-US" sz="2200" dirty="0" smtClean="0"/>
              <a:t>(</a:t>
            </a:r>
            <a:r>
              <a:rPr lang="en-US" sz="2200" b="1" dirty="0" err="1" smtClean="0"/>
              <a:t>int</a:t>
            </a:r>
            <a:r>
              <a:rPr lang="en-US" sz="2200" dirty="0" smtClean="0"/>
              <a:t> id){</a:t>
            </a:r>
            <a:r>
              <a:rPr lang="en-US" sz="2200" b="1" dirty="0" smtClean="0"/>
              <a:t>this</a:t>
            </a:r>
            <a:r>
              <a:rPr lang="en-US" sz="2200" dirty="0" smtClean="0"/>
              <a:t>.id=id;}  </a:t>
            </a:r>
          </a:p>
          <a:p>
            <a:r>
              <a:rPr lang="en-US" sz="2200" dirty="0" smtClean="0"/>
              <a:t>  </a:t>
            </a:r>
          </a:p>
          <a:p>
            <a:r>
              <a:rPr lang="en-US" sz="2200" b="1" dirty="0" smtClean="0"/>
              <a:t>public</a:t>
            </a:r>
            <a:r>
              <a:rPr lang="en-US" sz="2200" dirty="0" smtClean="0"/>
              <a:t> </a:t>
            </a:r>
            <a:r>
              <a:rPr lang="en-US" sz="2200" b="1" dirty="0" err="1" smtClean="0"/>
              <a:t>int</a:t>
            </a:r>
            <a:r>
              <a:rPr lang="en-US" sz="2200" dirty="0" smtClean="0"/>
              <a:t> </a:t>
            </a:r>
            <a:r>
              <a:rPr lang="en-US" sz="2200" dirty="0" err="1" smtClean="0"/>
              <a:t>getId</a:t>
            </a:r>
            <a:r>
              <a:rPr lang="en-US" sz="2200" dirty="0" smtClean="0"/>
              <a:t>(){</a:t>
            </a:r>
            <a:r>
              <a:rPr lang="en-US" sz="2200" b="1" dirty="0" smtClean="0"/>
              <a:t>return</a:t>
            </a:r>
            <a:r>
              <a:rPr lang="en-US" sz="2200" dirty="0" smtClean="0"/>
              <a:t> id;}  </a:t>
            </a:r>
          </a:p>
          <a:p>
            <a:r>
              <a:rPr lang="en-US" sz="2200" dirty="0" smtClean="0"/>
              <a:t>  </a:t>
            </a:r>
          </a:p>
          <a:p>
            <a:r>
              <a:rPr lang="en-US" sz="2200" b="1" dirty="0" smtClean="0"/>
              <a:t>public</a:t>
            </a:r>
            <a:r>
              <a:rPr lang="en-US" sz="2200" dirty="0" smtClean="0"/>
              <a:t> </a:t>
            </a:r>
            <a:r>
              <a:rPr lang="en-US" sz="2200" b="1" dirty="0" smtClean="0"/>
              <a:t>void</a:t>
            </a:r>
            <a:r>
              <a:rPr lang="en-US" sz="2200" dirty="0" smtClean="0"/>
              <a:t> </a:t>
            </a:r>
            <a:r>
              <a:rPr lang="en-US" sz="2200" dirty="0" err="1" smtClean="0"/>
              <a:t>setName</a:t>
            </a:r>
            <a:r>
              <a:rPr lang="en-US" sz="2200" dirty="0" smtClean="0"/>
              <a:t>(String name){</a:t>
            </a:r>
            <a:r>
              <a:rPr lang="en-US" sz="2200" b="1" dirty="0" smtClean="0"/>
              <a:t>this</a:t>
            </a:r>
            <a:r>
              <a:rPr lang="en-US" sz="2200" dirty="0" smtClean="0"/>
              <a:t>.name=name;}  </a:t>
            </a:r>
          </a:p>
          <a:p>
            <a:r>
              <a:rPr lang="en-US" sz="2200" dirty="0" smtClean="0"/>
              <a:t>  </a:t>
            </a:r>
          </a:p>
          <a:p>
            <a:r>
              <a:rPr lang="en-US" sz="2200" b="1" dirty="0" smtClean="0"/>
              <a:t>public</a:t>
            </a:r>
            <a:r>
              <a:rPr lang="en-US" sz="2200" dirty="0" smtClean="0"/>
              <a:t> String </a:t>
            </a:r>
            <a:r>
              <a:rPr lang="en-US" sz="2200" dirty="0" err="1" smtClean="0"/>
              <a:t>getName</a:t>
            </a:r>
            <a:r>
              <a:rPr lang="en-US" sz="2200" dirty="0" smtClean="0"/>
              <a:t>(){</a:t>
            </a:r>
            <a:r>
              <a:rPr lang="en-US" sz="2200" b="1" dirty="0" smtClean="0"/>
              <a:t>return</a:t>
            </a:r>
            <a:r>
              <a:rPr lang="en-US" sz="2200" dirty="0" smtClean="0"/>
              <a:t> name;}  </a:t>
            </a:r>
          </a:p>
          <a:p>
            <a:r>
              <a:rPr lang="en-US" sz="2200" dirty="0" smtClean="0"/>
              <a:t>  </a:t>
            </a:r>
          </a:p>
          <a:p>
            <a:r>
              <a:rPr lang="en-US" sz="2200" dirty="0" smtClean="0"/>
              <a:t>}  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32527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How to access the java bean class</a:t>
            </a:r>
            <a:r>
              <a:rPr lang="en-US" sz="3600" dirty="0" smtClean="0"/>
              <a:t>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To access the java bean class, we should use getter and setter </a:t>
            </a:r>
            <a:r>
              <a:rPr lang="en-US" sz="2600" dirty="0" smtClean="0"/>
              <a:t>methods.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67E1E-7274-47A2-9977-18C80AF0654A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8600" y="2575679"/>
            <a:ext cx="6172200" cy="38164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200" b="1" dirty="0" smtClean="0"/>
              <a:t>package</a:t>
            </a:r>
            <a:r>
              <a:rPr lang="en-US" sz="2200" dirty="0" smtClean="0"/>
              <a:t> </a:t>
            </a:r>
            <a:r>
              <a:rPr lang="en-US" sz="2200" dirty="0" err="1" smtClean="0"/>
              <a:t>mypack</a:t>
            </a:r>
            <a:r>
              <a:rPr lang="en-US" sz="2200" dirty="0" smtClean="0"/>
              <a:t>;  </a:t>
            </a:r>
          </a:p>
          <a:p>
            <a:r>
              <a:rPr lang="en-US" sz="2200" b="1" dirty="0" smtClean="0"/>
              <a:t>public</a:t>
            </a:r>
            <a:r>
              <a:rPr lang="en-US" sz="2200" dirty="0" smtClean="0"/>
              <a:t> </a:t>
            </a:r>
            <a:r>
              <a:rPr lang="en-US" sz="2200" b="1" dirty="0" smtClean="0"/>
              <a:t>class</a:t>
            </a:r>
            <a:r>
              <a:rPr lang="en-US" sz="2200" dirty="0" smtClean="0"/>
              <a:t> Test{  </a:t>
            </a:r>
          </a:p>
          <a:p>
            <a:r>
              <a:rPr lang="en-US" sz="2200" b="1" dirty="0" smtClean="0"/>
              <a:t>public</a:t>
            </a:r>
            <a:r>
              <a:rPr lang="en-US" sz="2200" dirty="0" smtClean="0"/>
              <a:t> </a:t>
            </a:r>
            <a:r>
              <a:rPr lang="en-US" sz="2200" b="1" dirty="0" smtClean="0"/>
              <a:t>static</a:t>
            </a:r>
            <a:r>
              <a:rPr lang="en-US" sz="2200" dirty="0" smtClean="0"/>
              <a:t> </a:t>
            </a:r>
            <a:r>
              <a:rPr lang="en-US" sz="2200" b="1" dirty="0" smtClean="0"/>
              <a:t>void</a:t>
            </a:r>
            <a:r>
              <a:rPr lang="en-US" sz="2200" dirty="0" smtClean="0"/>
              <a:t> main(String </a:t>
            </a:r>
            <a:r>
              <a:rPr lang="en-US" sz="2200" dirty="0" err="1" smtClean="0"/>
              <a:t>args</a:t>
            </a:r>
            <a:r>
              <a:rPr lang="en-US" sz="2200" dirty="0" smtClean="0"/>
              <a:t>[]){  </a:t>
            </a:r>
          </a:p>
          <a:p>
            <a:r>
              <a:rPr lang="en-US" sz="2200" dirty="0" smtClean="0"/>
              <a:t>  </a:t>
            </a:r>
          </a:p>
          <a:p>
            <a:r>
              <a:rPr lang="en-US" sz="2200" dirty="0" smtClean="0"/>
              <a:t>Employee e=</a:t>
            </a:r>
            <a:r>
              <a:rPr lang="en-US" sz="2200" b="1" dirty="0" smtClean="0"/>
              <a:t>new</a:t>
            </a:r>
            <a:r>
              <a:rPr lang="en-US" sz="2200" dirty="0" smtClean="0"/>
              <a:t> Employee();//object is created  </a:t>
            </a:r>
          </a:p>
          <a:p>
            <a:r>
              <a:rPr lang="en-US" sz="2200" dirty="0" smtClean="0"/>
              <a:t>  </a:t>
            </a:r>
          </a:p>
          <a:p>
            <a:r>
              <a:rPr lang="en-US" sz="2200" dirty="0" err="1" smtClean="0"/>
              <a:t>e.setName</a:t>
            </a:r>
            <a:r>
              <a:rPr lang="en-US" sz="2200" dirty="0" smtClean="0"/>
              <a:t>("</a:t>
            </a:r>
            <a:r>
              <a:rPr lang="en-US" sz="2200" dirty="0" err="1" smtClean="0"/>
              <a:t>Arjun</a:t>
            </a:r>
            <a:r>
              <a:rPr lang="en-US" sz="2200" dirty="0" smtClean="0"/>
              <a:t>");//setting value to the object  </a:t>
            </a:r>
          </a:p>
          <a:p>
            <a:r>
              <a:rPr lang="en-US" sz="2200" dirty="0" smtClean="0"/>
              <a:t>  </a:t>
            </a:r>
          </a:p>
          <a:p>
            <a:r>
              <a:rPr lang="en-US" sz="2200" dirty="0" err="1" smtClean="0"/>
              <a:t>System.out.println</a:t>
            </a:r>
            <a:r>
              <a:rPr lang="en-US" sz="2200" dirty="0" smtClean="0"/>
              <a:t>(</a:t>
            </a:r>
            <a:r>
              <a:rPr lang="en-US" sz="2200" dirty="0" err="1" smtClean="0"/>
              <a:t>e.getName</a:t>
            </a:r>
            <a:r>
              <a:rPr lang="en-US" sz="2200" dirty="0" smtClean="0"/>
              <a:t>());  </a:t>
            </a:r>
          </a:p>
          <a:p>
            <a:r>
              <a:rPr lang="en-US" sz="2200" dirty="0" smtClean="0"/>
              <a:t>  </a:t>
            </a:r>
          </a:p>
          <a:p>
            <a:r>
              <a:rPr lang="en-US" sz="2200" dirty="0" smtClean="0"/>
              <a:t>}} </a:t>
            </a:r>
            <a:endParaRPr lang="en-US" sz="2200" dirty="0"/>
          </a:p>
        </p:txBody>
      </p:sp>
      <p:sp>
        <p:nvSpPr>
          <p:cNvPr id="7" name="Rectangle 6"/>
          <p:cNvSpPr/>
          <p:nvPr/>
        </p:nvSpPr>
        <p:spPr>
          <a:xfrm>
            <a:off x="6477000" y="2895600"/>
            <a:ext cx="2438400" cy="235449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2100" b="1" dirty="0" smtClean="0"/>
              <a:t>Note: </a:t>
            </a:r>
            <a:r>
              <a:rPr lang="en-US" sz="2100" dirty="0" smtClean="0"/>
              <a:t>There are two ways to provide values to the object, one way is by constructor and second is by setter method.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216134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Autofit/>
          </a:bodyPr>
          <a:lstStyle/>
          <a:p>
            <a:r>
              <a:rPr lang="en-US" sz="3600" dirty="0" smtClean="0"/>
              <a:t>JavaBeans Example:</a:t>
            </a:r>
            <a:endParaRPr lang="en-US" sz="3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1219199"/>
            <a:ext cx="5257800" cy="567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8800" y="978311"/>
            <a:ext cx="5257800" cy="292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67E1E-7274-47A2-9977-18C80AF0654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86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Database</a:t>
            </a:r>
            <a:br>
              <a:rPr lang="en-US" dirty="0"/>
            </a:br>
            <a:r>
              <a:rPr lang="en-US" dirty="0"/>
              <a:t>Connectivity (JDBC)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B66E4-FD6A-41F4-ADFF-CE67258DEA6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4462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Database</a:t>
            </a:r>
            <a:endParaRPr lang="en-US" sz="3600" b="1" dirty="0"/>
          </a:p>
        </p:txBody>
      </p:sp>
      <p:sp>
        <p:nvSpPr>
          <p:cNvPr id="5" name="Title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600" dirty="0"/>
              <a:t>A database is an integrated collection of data. There are many different strategies for </a:t>
            </a:r>
            <a:r>
              <a:rPr lang="en-US" sz="2600" dirty="0" smtClean="0"/>
              <a:t>organizing data </a:t>
            </a:r>
            <a:r>
              <a:rPr lang="en-US" sz="2600" dirty="0"/>
              <a:t>to facilitate easy access and manipulation of the data. </a:t>
            </a:r>
            <a:endParaRPr lang="en-US" sz="2600" dirty="0" smtClean="0"/>
          </a:p>
          <a:p>
            <a:pPr algn="just"/>
            <a:r>
              <a:rPr lang="en-US" sz="2600" dirty="0" smtClean="0"/>
              <a:t>A </a:t>
            </a:r>
            <a:r>
              <a:rPr lang="en-US" sz="2600" dirty="0"/>
              <a:t>database </a:t>
            </a:r>
            <a:r>
              <a:rPr lang="en-US" sz="2600" dirty="0" smtClean="0"/>
              <a:t>management system </a:t>
            </a:r>
            <a:r>
              <a:rPr lang="en-US" sz="2600" dirty="0"/>
              <a:t>(DBMS) provides mechanisms for storing and organizing data in a manner </a:t>
            </a:r>
            <a:r>
              <a:rPr lang="en-US" sz="2600" dirty="0" smtClean="0"/>
              <a:t>consistent with </a:t>
            </a:r>
            <a:r>
              <a:rPr lang="en-US" sz="2600" dirty="0"/>
              <a:t>the database’s format. </a:t>
            </a:r>
            <a:endParaRPr lang="en-US" sz="2600" dirty="0" smtClean="0"/>
          </a:p>
          <a:p>
            <a:pPr algn="just"/>
            <a:r>
              <a:rPr lang="en-US" sz="2600" dirty="0" smtClean="0"/>
              <a:t>Database </a:t>
            </a:r>
            <a:r>
              <a:rPr lang="en-US" sz="2600" dirty="0"/>
              <a:t>management systems allow for the access </a:t>
            </a:r>
            <a:r>
              <a:rPr lang="en-US" sz="2600" dirty="0" smtClean="0"/>
              <a:t>and storage </a:t>
            </a:r>
            <a:r>
              <a:rPr lang="en-US" sz="2600" dirty="0"/>
              <a:t>of data without worrying about the internal representation of databases.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B66E4-FD6A-41F4-ADFF-CE67258DEA6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006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Introduction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sz="2600" b="1" dirty="0"/>
              <a:t>Java Swing </a:t>
            </a:r>
            <a:r>
              <a:rPr lang="en-US" sz="2600" dirty="0" smtClean="0"/>
              <a:t>is </a:t>
            </a:r>
            <a:r>
              <a:rPr lang="en-US" sz="2600" dirty="0"/>
              <a:t>a part of Java Foundation Classes (JFC) that is </a:t>
            </a:r>
            <a:r>
              <a:rPr lang="en-US" sz="2600" i="1" dirty="0"/>
              <a:t>used to create window-based applications</a:t>
            </a:r>
            <a:r>
              <a:rPr lang="en-US" sz="2600" dirty="0"/>
              <a:t>. It is built on the top of AWT (Abstract Windowing Toolkit) API and entirely written in java</a:t>
            </a:r>
            <a:r>
              <a:rPr lang="en-US" sz="2600" dirty="0" smtClean="0"/>
              <a:t>.</a:t>
            </a:r>
          </a:p>
          <a:p>
            <a:pPr algn="just"/>
            <a:endParaRPr lang="en-US" sz="2600" dirty="0"/>
          </a:p>
          <a:p>
            <a:pPr algn="just"/>
            <a:r>
              <a:rPr lang="en-US" sz="2600" dirty="0"/>
              <a:t>Unlike AWT, Java Swing provides platform-independent and lightweight components</a:t>
            </a:r>
            <a:r>
              <a:rPr lang="en-US" sz="2600" dirty="0" smtClean="0"/>
              <a:t>.</a:t>
            </a:r>
          </a:p>
          <a:p>
            <a:pPr algn="just"/>
            <a:endParaRPr lang="en-US" sz="2600" dirty="0"/>
          </a:p>
          <a:p>
            <a:pPr algn="just"/>
            <a:r>
              <a:rPr lang="en-US" sz="2600" dirty="0"/>
              <a:t>The </a:t>
            </a:r>
            <a:r>
              <a:rPr lang="en-US" sz="2600" dirty="0" err="1"/>
              <a:t>javax.swing</a:t>
            </a:r>
            <a:r>
              <a:rPr lang="en-US" sz="2600" dirty="0"/>
              <a:t> package provides classes for java swing API such as </a:t>
            </a:r>
            <a:r>
              <a:rPr lang="en-US" sz="2600" dirty="0" err="1"/>
              <a:t>JButton</a:t>
            </a:r>
            <a:r>
              <a:rPr lang="en-US" sz="2600" dirty="0"/>
              <a:t>, </a:t>
            </a:r>
            <a:r>
              <a:rPr lang="en-US" sz="2600" dirty="0" err="1"/>
              <a:t>JTextField</a:t>
            </a:r>
            <a:r>
              <a:rPr lang="en-US" sz="2600" dirty="0"/>
              <a:t>, </a:t>
            </a:r>
            <a:r>
              <a:rPr lang="en-US" sz="2600" dirty="0" err="1"/>
              <a:t>JTextArea</a:t>
            </a:r>
            <a:r>
              <a:rPr lang="en-US" sz="2600" dirty="0"/>
              <a:t>, </a:t>
            </a:r>
            <a:r>
              <a:rPr lang="en-US" sz="2600" dirty="0" err="1"/>
              <a:t>JRadioButton</a:t>
            </a:r>
            <a:r>
              <a:rPr lang="en-US" sz="2600" dirty="0"/>
              <a:t>, </a:t>
            </a:r>
            <a:r>
              <a:rPr lang="en-US" sz="2600" dirty="0" err="1"/>
              <a:t>JCheckbox</a:t>
            </a:r>
            <a:r>
              <a:rPr lang="en-US" sz="2600" dirty="0"/>
              <a:t>, </a:t>
            </a:r>
            <a:r>
              <a:rPr lang="en-US" sz="2600" dirty="0" err="1"/>
              <a:t>JMenu</a:t>
            </a:r>
            <a:r>
              <a:rPr lang="en-US" sz="2600" dirty="0"/>
              <a:t>, </a:t>
            </a:r>
            <a:r>
              <a:rPr lang="en-US" sz="2600" dirty="0" err="1"/>
              <a:t>JColorChooser</a:t>
            </a:r>
            <a:r>
              <a:rPr lang="en-US" sz="2600" dirty="0"/>
              <a:t> etc.</a:t>
            </a:r>
          </a:p>
          <a:p>
            <a:pPr algn="just"/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F37B-7453-44F1-A326-9AB42604ED6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6146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600" dirty="0" smtClean="0"/>
              <a:t>Most popular database systems are relational databases. </a:t>
            </a:r>
          </a:p>
          <a:p>
            <a:pPr algn="just"/>
            <a:endParaRPr lang="en-US" sz="2600" dirty="0" smtClean="0"/>
          </a:p>
          <a:p>
            <a:pPr algn="just"/>
            <a:r>
              <a:rPr lang="en-US" sz="2600" dirty="0" smtClean="0"/>
              <a:t>A language called Structured Query Language (SQL) is used almost universally with relational-database systems to perform queries (i.e., to request information that satisfies given criteria) and to manipulate data.</a:t>
            </a:r>
          </a:p>
          <a:p>
            <a:pPr algn="just"/>
            <a:endParaRPr lang="en-US" sz="2600" dirty="0" smtClean="0"/>
          </a:p>
          <a:p>
            <a:pPr algn="just"/>
            <a:r>
              <a:rPr lang="en-US" sz="2600" dirty="0"/>
              <a:t>Some popular enterprise-level relational-database systems are Microsoft SQL </a:t>
            </a:r>
            <a:r>
              <a:rPr lang="en-US" sz="2600" dirty="0" smtClean="0"/>
              <a:t>Server, Oracle</a:t>
            </a:r>
            <a:r>
              <a:rPr lang="en-US" sz="2600" dirty="0"/>
              <a:t>, Sybase, DB2, Informix and </a:t>
            </a:r>
            <a:r>
              <a:rPr lang="en-US" sz="2600" dirty="0" err="1"/>
              <a:t>MySQL</a:t>
            </a:r>
            <a:r>
              <a:rPr lang="en-US" sz="2600" dirty="0"/>
              <a:t>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Database</a:t>
            </a:r>
            <a:endParaRPr lang="en-US" sz="36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B66E4-FD6A-41F4-ADFF-CE67258DEA6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6452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What is JDBC</a:t>
            </a:r>
            <a:r>
              <a:rPr lang="en-US" sz="3600" b="1" dirty="0" smtClean="0"/>
              <a:t>?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600" dirty="0"/>
              <a:t>Java programs communicate with databases and manipulate their data using the </a:t>
            </a:r>
            <a:r>
              <a:rPr lang="en-US" sz="2600" dirty="0" smtClean="0"/>
              <a:t>Java Database </a:t>
            </a:r>
            <a:r>
              <a:rPr lang="en-US" sz="2600" dirty="0"/>
              <a:t>Connectivity (JDBC) API</a:t>
            </a:r>
            <a:r>
              <a:rPr lang="en-US" sz="2600" dirty="0" smtClean="0"/>
              <a:t>.</a:t>
            </a:r>
          </a:p>
          <a:p>
            <a:pPr algn="just"/>
            <a:endParaRPr lang="en-US" sz="2600" dirty="0" smtClean="0"/>
          </a:p>
          <a:p>
            <a:pPr algn="just"/>
            <a:r>
              <a:rPr lang="en-US" sz="2600" dirty="0"/>
              <a:t>JDBC stands for </a:t>
            </a:r>
            <a:r>
              <a:rPr lang="en-US" sz="2600" b="1" dirty="0"/>
              <a:t>J</a:t>
            </a:r>
            <a:r>
              <a:rPr lang="en-US" sz="2600" dirty="0"/>
              <a:t>ava </a:t>
            </a:r>
            <a:r>
              <a:rPr lang="en-US" sz="2600" b="1" dirty="0"/>
              <a:t>D</a:t>
            </a:r>
            <a:r>
              <a:rPr lang="en-US" sz="2600" dirty="0"/>
              <a:t>ata</a:t>
            </a:r>
            <a:r>
              <a:rPr lang="en-US" sz="2600" b="1" dirty="0"/>
              <a:t>b</a:t>
            </a:r>
            <a:r>
              <a:rPr lang="en-US" sz="2600" dirty="0"/>
              <a:t>ase </a:t>
            </a:r>
            <a:r>
              <a:rPr lang="en-US" sz="2600" b="1" dirty="0"/>
              <a:t>C</a:t>
            </a:r>
            <a:r>
              <a:rPr lang="en-US" sz="2600" dirty="0"/>
              <a:t>onnectivity, which is a standard Java API for database-independent connectivity between the Java programming language and a wide range of databases.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B66E4-FD6A-41F4-ADFF-CE67258DEA6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3947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600" dirty="0"/>
              <a:t>The JDBC library includes APIs for each of the tasks mentioned below that are commonly associated with database usage.</a:t>
            </a:r>
          </a:p>
          <a:p>
            <a:pPr algn="just">
              <a:buNone/>
            </a:pPr>
            <a:r>
              <a:rPr lang="en-US" sz="2600" dirty="0" smtClean="0"/>
              <a:t>	1) Making </a:t>
            </a:r>
            <a:r>
              <a:rPr lang="en-US" sz="2600" dirty="0"/>
              <a:t>a connection to a database.</a:t>
            </a:r>
          </a:p>
          <a:p>
            <a:pPr algn="just">
              <a:buNone/>
            </a:pPr>
            <a:r>
              <a:rPr lang="en-US" sz="2600" dirty="0" smtClean="0"/>
              <a:t>	2) Creating </a:t>
            </a:r>
            <a:r>
              <a:rPr lang="en-US" sz="2600" dirty="0"/>
              <a:t>SQL or </a:t>
            </a:r>
            <a:r>
              <a:rPr lang="en-US" sz="2600" dirty="0" err="1"/>
              <a:t>MySQL</a:t>
            </a:r>
            <a:r>
              <a:rPr lang="en-US" sz="2600" dirty="0"/>
              <a:t> statements.</a:t>
            </a:r>
          </a:p>
          <a:p>
            <a:pPr algn="just">
              <a:buNone/>
            </a:pPr>
            <a:r>
              <a:rPr lang="en-US" sz="2600" dirty="0" smtClean="0"/>
              <a:t>	3) Executing </a:t>
            </a:r>
            <a:r>
              <a:rPr lang="en-US" sz="2600" dirty="0"/>
              <a:t>SQL or </a:t>
            </a:r>
            <a:r>
              <a:rPr lang="en-US" sz="2600" dirty="0" err="1"/>
              <a:t>MySQL</a:t>
            </a:r>
            <a:r>
              <a:rPr lang="en-US" sz="2600" dirty="0"/>
              <a:t> queries in the database.</a:t>
            </a:r>
          </a:p>
          <a:p>
            <a:pPr algn="just">
              <a:buNone/>
            </a:pPr>
            <a:r>
              <a:rPr lang="en-US" sz="2600" dirty="0" smtClean="0"/>
              <a:t>	4) Viewing </a:t>
            </a:r>
            <a:r>
              <a:rPr lang="en-US" sz="2600" dirty="0"/>
              <a:t>&amp; Modifying the resulting records.</a:t>
            </a:r>
          </a:p>
          <a:p>
            <a:pPr algn="just"/>
            <a:endParaRPr lang="en-US" sz="26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/>
              <a:t>What is JDBC</a:t>
            </a:r>
            <a:r>
              <a:rPr lang="en-US" sz="3600" b="1" dirty="0" smtClean="0"/>
              <a:t>?</a:t>
            </a:r>
            <a:endParaRPr lang="en-US" sz="36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B66E4-FD6A-41F4-ADFF-CE67258DEA6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3324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Relational-Database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600" dirty="0"/>
              <a:t>The </a:t>
            </a:r>
            <a:r>
              <a:rPr lang="en-US" sz="2600" i="1" dirty="0"/>
              <a:t>relational-database model is a logical representation of data that allows the </a:t>
            </a:r>
            <a:r>
              <a:rPr lang="en-US" sz="2600" i="1" dirty="0" smtClean="0"/>
              <a:t>relationships </a:t>
            </a:r>
            <a:r>
              <a:rPr lang="en-US" sz="2600" dirty="0" smtClean="0"/>
              <a:t>between </a:t>
            </a:r>
            <a:r>
              <a:rPr lang="en-US" sz="2600" dirty="0"/>
              <a:t>the data to be examined without consideration of the physical structure of the data.</a:t>
            </a:r>
          </a:p>
          <a:p>
            <a:pPr algn="just"/>
            <a:r>
              <a:rPr lang="en-US" sz="2600" dirty="0"/>
              <a:t>A relational database is composed of </a:t>
            </a:r>
            <a:r>
              <a:rPr lang="en-US" sz="2600" i="1" dirty="0"/>
              <a:t>tables.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B66E4-FD6A-41F4-ADFF-CE67258DEA6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8379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table name is Employee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438400"/>
            <a:ext cx="8001000" cy="2800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B66E4-FD6A-41F4-ADFF-CE67258DEA6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848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Structured Query Language (SQL)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query </a:t>
            </a:r>
            <a:r>
              <a:rPr lang="en-US" dirty="0" smtClean="0"/>
              <a:t>keywords: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5021" y="2309813"/>
            <a:ext cx="8866579" cy="4014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B66E4-FD6A-41F4-ADFF-CE67258DEA6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7282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the ‘books’ database (5 tables):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3124200"/>
            <a:ext cx="8073585" cy="2490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B66E4-FD6A-41F4-ADFF-CE67258DEA6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868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SELECT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>
            <a:normAutofit/>
          </a:bodyPr>
          <a:lstStyle/>
          <a:p>
            <a:r>
              <a:rPr lang="en-US" sz="2600" dirty="0"/>
              <a:t>SELECT * FROM </a:t>
            </a:r>
            <a:r>
              <a:rPr lang="en-US" sz="2600" dirty="0" err="1" smtClean="0"/>
              <a:t>tableName</a:t>
            </a:r>
            <a:endParaRPr lang="en-US" sz="2600" dirty="0" smtClean="0"/>
          </a:p>
          <a:p>
            <a:r>
              <a:rPr lang="en-US" sz="2600" dirty="0" smtClean="0"/>
              <a:t>Consider the table: authors (</a:t>
            </a:r>
            <a:r>
              <a:rPr lang="en-US" sz="2600" dirty="0" err="1" smtClean="0"/>
              <a:t>authorID</a:t>
            </a:r>
            <a:r>
              <a:rPr lang="en-US" sz="2600" dirty="0" smtClean="0"/>
              <a:t>, </a:t>
            </a:r>
            <a:r>
              <a:rPr lang="en-US" sz="2600" dirty="0" err="1" smtClean="0"/>
              <a:t>firstName</a:t>
            </a:r>
            <a:r>
              <a:rPr lang="en-US" sz="2600" dirty="0" smtClean="0"/>
              <a:t>, </a:t>
            </a:r>
            <a:r>
              <a:rPr lang="en-US" sz="2600" dirty="0" err="1" smtClean="0"/>
              <a:t>lastName</a:t>
            </a:r>
            <a:r>
              <a:rPr lang="en-US" sz="2600" dirty="0" smtClean="0"/>
              <a:t> )</a:t>
            </a:r>
          </a:p>
          <a:p>
            <a:r>
              <a:rPr lang="en-US" sz="2600" dirty="0"/>
              <a:t>SELECT * FROM </a:t>
            </a:r>
            <a:r>
              <a:rPr lang="en-US" sz="2600" dirty="0" smtClean="0"/>
              <a:t>authors.</a:t>
            </a:r>
          </a:p>
          <a:p>
            <a:r>
              <a:rPr lang="en-US" sz="2600" dirty="0"/>
              <a:t>SELECT </a:t>
            </a:r>
            <a:r>
              <a:rPr lang="en-US" sz="2600" dirty="0" err="1"/>
              <a:t>authorID</a:t>
            </a:r>
            <a:r>
              <a:rPr lang="en-US" sz="2600" dirty="0"/>
              <a:t>, </a:t>
            </a:r>
            <a:r>
              <a:rPr lang="en-US" sz="2600" dirty="0" err="1"/>
              <a:t>lastName</a:t>
            </a:r>
            <a:r>
              <a:rPr lang="en-US" sz="2600" dirty="0"/>
              <a:t> FROM </a:t>
            </a:r>
            <a:r>
              <a:rPr lang="en-US" sz="2600" dirty="0" smtClean="0"/>
              <a:t>authors.</a:t>
            </a:r>
            <a:endParaRPr lang="en-US" sz="2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3733800"/>
            <a:ext cx="3586162" cy="2403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1676400" y="6211669"/>
            <a:ext cx="5029200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1" dirty="0" err="1"/>
              <a:t>authorID</a:t>
            </a:r>
            <a:r>
              <a:rPr lang="en-US" b="1" dirty="0"/>
              <a:t> and </a:t>
            </a:r>
            <a:r>
              <a:rPr lang="en-US" b="1" dirty="0" err="1"/>
              <a:t>lastName</a:t>
            </a:r>
            <a:r>
              <a:rPr lang="en-US" b="1" dirty="0"/>
              <a:t> from the authors 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B66E4-FD6A-41F4-ADFF-CE67258DEA6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6340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Clause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600" dirty="0"/>
              <a:t>In most cases, it is necessary to locate records in a database that satisfy certain </a:t>
            </a:r>
            <a:r>
              <a:rPr lang="en-US" sz="2600" i="1" dirty="0" smtClean="0"/>
              <a:t>selection criteria</a:t>
            </a:r>
            <a:r>
              <a:rPr lang="en-US" sz="2600" i="1" dirty="0"/>
              <a:t>. Only records that match the selection criteria are selected. </a:t>
            </a:r>
            <a:endParaRPr lang="en-US" sz="2600" i="1" dirty="0" smtClean="0"/>
          </a:p>
          <a:p>
            <a:pPr algn="just"/>
            <a:r>
              <a:rPr lang="en-US" sz="2600" i="1" dirty="0" smtClean="0"/>
              <a:t>SQL </a:t>
            </a:r>
            <a:r>
              <a:rPr lang="en-US" sz="2600" i="1" dirty="0"/>
              <a:t>uses the </a:t>
            </a:r>
            <a:r>
              <a:rPr lang="en-US" sz="2600" i="1" dirty="0" smtClean="0"/>
              <a:t>optional </a:t>
            </a:r>
            <a:r>
              <a:rPr lang="en-US" sz="2600" b="1" i="1" dirty="0" smtClean="0"/>
              <a:t>WHERE </a:t>
            </a:r>
            <a:r>
              <a:rPr lang="en-US" sz="2600" b="1" i="1" dirty="0"/>
              <a:t>clause in a SELECT query to specify the selection criteria for the query</a:t>
            </a:r>
            <a:r>
              <a:rPr lang="en-US" sz="2600" b="1" i="1" dirty="0" smtClean="0"/>
              <a:t>.</a:t>
            </a:r>
          </a:p>
          <a:p>
            <a:pPr algn="just"/>
            <a:r>
              <a:rPr lang="en-US" sz="2600" dirty="0"/>
              <a:t>The </a:t>
            </a:r>
            <a:r>
              <a:rPr lang="en-US" sz="2600" dirty="0" smtClean="0"/>
              <a:t>simplest format </a:t>
            </a:r>
            <a:r>
              <a:rPr lang="en-US" sz="2600" dirty="0"/>
              <a:t>of a </a:t>
            </a:r>
            <a:r>
              <a:rPr lang="en-US" sz="2600" b="1" dirty="0"/>
              <a:t>SELECT query with selection criteria </a:t>
            </a:r>
            <a:r>
              <a:rPr lang="en-US" sz="2600" b="1" dirty="0" smtClean="0"/>
              <a:t>is:</a:t>
            </a:r>
          </a:p>
          <a:p>
            <a:pPr algn="just"/>
            <a:endParaRPr lang="en-US" sz="2600" b="1" dirty="0"/>
          </a:p>
          <a:p>
            <a:pPr algn="just"/>
            <a:r>
              <a:rPr lang="en-US" sz="2600" b="1" dirty="0" smtClean="0"/>
              <a:t>Example:</a:t>
            </a:r>
            <a:endParaRPr lang="en-US" sz="26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67925" y="4682616"/>
            <a:ext cx="8047475" cy="422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8800" y="5795963"/>
            <a:ext cx="6259283" cy="985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B66E4-FD6A-41F4-ADFF-CE67258DEA6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3394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Output of previous query: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1999" y="2362200"/>
            <a:ext cx="7843719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B66E4-FD6A-41F4-ADFF-CE67258DEA6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014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600" dirty="0"/>
              <a:t>What is </a:t>
            </a:r>
            <a:r>
              <a:rPr lang="en-US" sz="2600" dirty="0" smtClean="0"/>
              <a:t>JFC?</a:t>
            </a:r>
            <a:endParaRPr lang="en-US" sz="2600" dirty="0"/>
          </a:p>
          <a:p>
            <a:pPr algn="just"/>
            <a:r>
              <a:rPr lang="en-US" sz="2600" dirty="0" smtClean="0"/>
              <a:t>The </a:t>
            </a:r>
            <a:r>
              <a:rPr lang="en-US" sz="2600" dirty="0"/>
              <a:t>Java Foundation Classes (JFC) are a set of GUI components which simplify the development of desktop applications.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Introduction</a:t>
            </a:r>
            <a:endParaRPr lang="en-US" sz="36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F37B-7453-44F1-A326-9AB42604ED6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2231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JDBC - Create Database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600" dirty="0" smtClean="0"/>
              <a:t>E</a:t>
            </a:r>
            <a:r>
              <a:rPr lang="en-US" sz="2600" dirty="0"/>
              <a:t>xample on how to create a Database using JDBC application</a:t>
            </a:r>
            <a:r>
              <a:rPr lang="en-US" sz="2600" dirty="0" smtClean="0"/>
              <a:t>.</a:t>
            </a:r>
          </a:p>
          <a:p>
            <a:pPr algn="just"/>
            <a:r>
              <a:rPr lang="en-US" sz="2600" dirty="0"/>
              <a:t>Before executing the following example, make sure you have the following in place −</a:t>
            </a:r>
          </a:p>
          <a:p>
            <a:pPr algn="just">
              <a:buNone/>
            </a:pPr>
            <a:r>
              <a:rPr lang="en-US" sz="2600" dirty="0" smtClean="0"/>
              <a:t>	1) You </a:t>
            </a:r>
            <a:r>
              <a:rPr lang="en-US" sz="2600" dirty="0"/>
              <a:t>should have admin privilege to create a database in the given schema. To execute the following example, you need to replace the </a:t>
            </a:r>
            <a:r>
              <a:rPr lang="en-US" sz="2600" i="1" dirty="0"/>
              <a:t>username</a:t>
            </a:r>
            <a:r>
              <a:rPr lang="en-US" sz="2600" dirty="0"/>
              <a:t> and </a:t>
            </a:r>
            <a:r>
              <a:rPr lang="en-US" sz="2600" i="1" dirty="0"/>
              <a:t>password</a:t>
            </a:r>
            <a:r>
              <a:rPr lang="en-US" sz="2600" dirty="0"/>
              <a:t> with your actual user name and password.</a:t>
            </a:r>
          </a:p>
          <a:p>
            <a:pPr algn="just">
              <a:buNone/>
            </a:pPr>
            <a:r>
              <a:rPr lang="en-US" sz="2600" dirty="0" smtClean="0"/>
              <a:t>	2) Your </a:t>
            </a:r>
            <a:r>
              <a:rPr lang="en-US" sz="2600" dirty="0" err="1"/>
              <a:t>MySQL</a:t>
            </a:r>
            <a:r>
              <a:rPr lang="en-US" sz="2600" dirty="0"/>
              <a:t> or whatever database you are using, is up and running.</a:t>
            </a:r>
          </a:p>
          <a:p>
            <a:pPr algn="just"/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F6C8-1E41-4C87-AC09-335516B1EC20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3965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5 Steps to connect to the database in </a:t>
            </a:r>
            <a:r>
              <a:rPr lang="en-US" sz="3600" b="1" dirty="0" smtClean="0"/>
              <a:t>java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600" dirty="0"/>
              <a:t>The following steps are required to create a new Database using JDBC application </a:t>
            </a:r>
            <a:r>
              <a:rPr lang="en-US" sz="2600" dirty="0" smtClean="0"/>
              <a:t>−</a:t>
            </a:r>
          </a:p>
          <a:p>
            <a:pPr algn="just"/>
            <a:r>
              <a:rPr lang="en-US" sz="2600" b="1" dirty="0"/>
              <a:t>Import the </a:t>
            </a:r>
            <a:r>
              <a:rPr lang="en-US" sz="2600" b="1" dirty="0" smtClean="0"/>
              <a:t>packages</a:t>
            </a:r>
          </a:p>
          <a:p>
            <a:pPr algn="just"/>
            <a:r>
              <a:rPr lang="en-US" sz="2600" b="1" dirty="0"/>
              <a:t>Register the JDBC </a:t>
            </a:r>
            <a:r>
              <a:rPr lang="en-US" sz="2600" b="1" dirty="0" smtClean="0"/>
              <a:t>driver</a:t>
            </a:r>
          </a:p>
          <a:p>
            <a:pPr algn="just"/>
            <a:r>
              <a:rPr lang="en-US" sz="2600" b="1" dirty="0"/>
              <a:t>Creating connection</a:t>
            </a:r>
          </a:p>
          <a:p>
            <a:pPr algn="just"/>
            <a:r>
              <a:rPr lang="en-US" sz="2600" b="1" dirty="0"/>
              <a:t>Creating </a:t>
            </a:r>
            <a:r>
              <a:rPr lang="en-US" sz="2600" b="1" dirty="0" smtClean="0"/>
              <a:t>statement</a:t>
            </a:r>
          </a:p>
          <a:p>
            <a:pPr algn="just"/>
            <a:r>
              <a:rPr lang="en-US" sz="2600" b="1" dirty="0"/>
              <a:t>Execute a </a:t>
            </a:r>
            <a:r>
              <a:rPr lang="en-US" sz="2600" b="1" dirty="0" smtClean="0"/>
              <a:t>query</a:t>
            </a:r>
          </a:p>
          <a:p>
            <a:r>
              <a:rPr lang="en-US" sz="2600" b="1" dirty="0"/>
              <a:t>Closing connection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F6C8-1E41-4C87-AC09-335516B1EC20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3293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1) Register the driver </a:t>
            </a:r>
            <a:r>
              <a:rPr lang="en-US" sz="2400" dirty="0" smtClean="0"/>
              <a:t>class: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Syntax </a:t>
            </a:r>
            <a:r>
              <a:rPr lang="en-US" sz="2400" dirty="0"/>
              <a:t>of </a:t>
            </a:r>
            <a:r>
              <a:rPr lang="en-US" sz="2400" dirty="0" err="1"/>
              <a:t>forName</a:t>
            </a:r>
            <a:r>
              <a:rPr lang="en-US" sz="2400" dirty="0"/>
              <a:t>() </a:t>
            </a:r>
            <a:r>
              <a:rPr lang="en-US" sz="2400" dirty="0" smtClean="0"/>
              <a:t>method</a:t>
            </a:r>
          </a:p>
          <a:p>
            <a:pPr marL="0" indent="0">
              <a:buNone/>
            </a:pPr>
            <a:r>
              <a:rPr lang="en-US" sz="2400" b="1" dirty="0" smtClean="0"/>
              <a:t>public</a:t>
            </a:r>
            <a:r>
              <a:rPr lang="en-US" sz="2400" dirty="0"/>
              <a:t> </a:t>
            </a:r>
            <a:r>
              <a:rPr lang="en-US" sz="2400" b="1" dirty="0"/>
              <a:t>static</a:t>
            </a:r>
            <a:r>
              <a:rPr lang="en-US" sz="2400" dirty="0"/>
              <a:t> </a:t>
            </a:r>
            <a:r>
              <a:rPr lang="en-US" sz="2400" b="1" dirty="0"/>
              <a:t>void</a:t>
            </a:r>
            <a:r>
              <a:rPr lang="en-US" sz="2400" dirty="0"/>
              <a:t> </a:t>
            </a:r>
            <a:r>
              <a:rPr lang="en-US" sz="2400" dirty="0" err="1"/>
              <a:t>forName</a:t>
            </a:r>
            <a:r>
              <a:rPr lang="en-US" sz="2400" dirty="0"/>
              <a:t>(String </a:t>
            </a:r>
            <a:r>
              <a:rPr lang="en-US" sz="2400" dirty="0" err="1"/>
              <a:t>className</a:t>
            </a:r>
            <a:r>
              <a:rPr lang="en-US" sz="2400" dirty="0"/>
              <a:t>)</a:t>
            </a:r>
            <a:r>
              <a:rPr lang="en-US" sz="2400" b="1" dirty="0"/>
              <a:t>throws</a:t>
            </a:r>
            <a:r>
              <a:rPr lang="en-US" sz="2400" dirty="0"/>
              <a:t> </a:t>
            </a:r>
            <a:r>
              <a:rPr lang="en-US" sz="2400" dirty="0" err="1" smtClean="0"/>
              <a:t>ClassNotFoundException</a:t>
            </a:r>
            <a:r>
              <a:rPr lang="en-US" sz="2400" dirty="0" smtClean="0"/>
              <a:t>.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2) </a:t>
            </a:r>
            <a:r>
              <a:rPr lang="en-US" sz="2400" dirty="0"/>
              <a:t>Create the connection </a:t>
            </a:r>
            <a:r>
              <a:rPr lang="en-US" sz="2400" dirty="0" smtClean="0"/>
              <a:t>object: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The </a:t>
            </a:r>
            <a:r>
              <a:rPr lang="en-US" sz="2400" dirty="0" err="1"/>
              <a:t>getConnection</a:t>
            </a:r>
            <a:r>
              <a:rPr lang="en-US" sz="2400" dirty="0"/>
              <a:t>() method of </a:t>
            </a:r>
            <a:r>
              <a:rPr lang="en-US" sz="2400" dirty="0" err="1"/>
              <a:t>DriverManager</a:t>
            </a:r>
            <a:r>
              <a:rPr lang="en-US" sz="2400" dirty="0"/>
              <a:t> class is used to establish connection with the </a:t>
            </a:r>
            <a:r>
              <a:rPr lang="en-US" sz="2400" dirty="0" smtClean="0"/>
              <a:t>database.</a:t>
            </a:r>
          </a:p>
          <a:p>
            <a:pPr marL="0" indent="0">
              <a:buNone/>
            </a:pPr>
            <a:r>
              <a:rPr lang="en-US" sz="2400" dirty="0"/>
              <a:t>Syntax of </a:t>
            </a:r>
            <a:r>
              <a:rPr lang="en-US" sz="2400" dirty="0" err="1"/>
              <a:t>getConnection</a:t>
            </a:r>
            <a:r>
              <a:rPr lang="en-US" sz="2400" dirty="0"/>
              <a:t>() </a:t>
            </a:r>
            <a:r>
              <a:rPr lang="en-US" sz="2400" dirty="0" smtClean="0"/>
              <a:t>method:</a:t>
            </a:r>
          </a:p>
          <a:p>
            <a:pPr marL="0" indent="0">
              <a:buNone/>
            </a:pPr>
            <a:r>
              <a:rPr lang="en-US" sz="2400" b="1" dirty="0" smtClean="0"/>
              <a:t>public</a:t>
            </a:r>
            <a:r>
              <a:rPr lang="en-US" sz="2400" dirty="0"/>
              <a:t> </a:t>
            </a:r>
            <a:r>
              <a:rPr lang="en-US" sz="2400" b="1" dirty="0"/>
              <a:t>static</a:t>
            </a:r>
            <a:r>
              <a:rPr lang="en-US" sz="2400" dirty="0"/>
              <a:t> Connection </a:t>
            </a:r>
            <a:r>
              <a:rPr lang="en-US" sz="2400" dirty="0" err="1"/>
              <a:t>getConnection</a:t>
            </a:r>
            <a:r>
              <a:rPr lang="en-US" sz="2400" dirty="0"/>
              <a:t>(String </a:t>
            </a:r>
            <a:r>
              <a:rPr lang="en-US" sz="2400" dirty="0" err="1"/>
              <a:t>url</a:t>
            </a:r>
            <a:r>
              <a:rPr lang="en-US" sz="2400" dirty="0"/>
              <a:t>)</a:t>
            </a:r>
            <a:r>
              <a:rPr lang="en-US" sz="2400" b="1" dirty="0"/>
              <a:t>throws</a:t>
            </a:r>
            <a:r>
              <a:rPr lang="en-US" sz="2400" dirty="0"/>
              <a:t> </a:t>
            </a:r>
            <a:r>
              <a:rPr lang="en-US" sz="2400" dirty="0" err="1" smtClean="0"/>
              <a:t>SQLException</a:t>
            </a:r>
            <a:r>
              <a:rPr lang="en-US" sz="2400" dirty="0" smtClean="0"/>
              <a:t>.</a:t>
            </a:r>
            <a:r>
              <a:rPr lang="en-US" sz="2400" dirty="0"/>
              <a:t>  </a:t>
            </a:r>
          </a:p>
          <a:p>
            <a:pPr marL="0" indent="0">
              <a:buNone/>
            </a:pPr>
            <a:r>
              <a:rPr lang="en-US" sz="2400" b="1" dirty="0" smtClean="0"/>
              <a:t>public</a:t>
            </a:r>
            <a:r>
              <a:rPr lang="en-US" sz="2400" dirty="0"/>
              <a:t> </a:t>
            </a:r>
            <a:r>
              <a:rPr lang="en-US" sz="2400" b="1" dirty="0"/>
              <a:t>static</a:t>
            </a:r>
            <a:r>
              <a:rPr lang="en-US" sz="2400" dirty="0"/>
              <a:t> Connection </a:t>
            </a:r>
            <a:r>
              <a:rPr lang="en-US" sz="2400" dirty="0" err="1"/>
              <a:t>getConnection</a:t>
            </a:r>
            <a:r>
              <a:rPr lang="en-US" sz="2400" dirty="0"/>
              <a:t>(String </a:t>
            </a:r>
            <a:r>
              <a:rPr lang="en-US" sz="2400" dirty="0" err="1"/>
              <a:t>url,String</a:t>
            </a:r>
            <a:r>
              <a:rPr lang="en-US" sz="2400" dirty="0"/>
              <a:t> </a:t>
            </a:r>
            <a:r>
              <a:rPr lang="en-US" sz="2400" dirty="0" err="1"/>
              <a:t>name,String</a:t>
            </a:r>
            <a:r>
              <a:rPr lang="en-US" sz="2400" dirty="0"/>
              <a:t> password)  </a:t>
            </a:r>
            <a:r>
              <a:rPr lang="en-US" sz="2400" dirty="0" smtClean="0"/>
              <a:t> </a:t>
            </a:r>
            <a:r>
              <a:rPr lang="en-US" sz="2400" b="1" dirty="0" smtClean="0"/>
              <a:t>throws</a:t>
            </a:r>
            <a:r>
              <a:rPr lang="en-US" sz="2400" dirty="0"/>
              <a:t> </a:t>
            </a:r>
            <a:r>
              <a:rPr lang="en-US" sz="2400" dirty="0" err="1"/>
              <a:t>SQLException</a:t>
            </a:r>
            <a:r>
              <a:rPr lang="en-US" sz="2400" dirty="0"/>
              <a:t>  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F6C8-1E41-4C87-AC09-335516B1EC20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/>
              <a:t>5 Steps to connect to the database in </a:t>
            </a:r>
            <a:r>
              <a:rPr lang="en-US" sz="3600" b="1" dirty="0" smtClean="0"/>
              <a:t>java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1426917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600" dirty="0"/>
              <a:t>3) Create the Statement object</a:t>
            </a:r>
          </a:p>
          <a:p>
            <a:pPr algn="just"/>
            <a:r>
              <a:rPr lang="en-US" sz="2600" dirty="0"/>
              <a:t>The </a:t>
            </a:r>
            <a:r>
              <a:rPr lang="en-US" sz="2600" dirty="0" err="1"/>
              <a:t>createStatement</a:t>
            </a:r>
            <a:r>
              <a:rPr lang="en-US" sz="2600" dirty="0"/>
              <a:t>() method of Connection interface is used to create statement. The object of statement is responsible to execute queries with the database</a:t>
            </a:r>
            <a:r>
              <a:rPr lang="en-US" sz="2600" dirty="0" smtClean="0"/>
              <a:t>.</a:t>
            </a:r>
          </a:p>
          <a:p>
            <a:pPr algn="just"/>
            <a:endParaRPr lang="en-US" sz="2600" dirty="0" smtClean="0"/>
          </a:p>
          <a:p>
            <a:pPr algn="just"/>
            <a:r>
              <a:rPr lang="en-US" sz="2600" dirty="0"/>
              <a:t>Syntax of </a:t>
            </a:r>
            <a:r>
              <a:rPr lang="en-US" sz="2600" dirty="0" err="1"/>
              <a:t>createStatement</a:t>
            </a:r>
            <a:r>
              <a:rPr lang="en-US" sz="2600" dirty="0"/>
              <a:t>() </a:t>
            </a:r>
            <a:r>
              <a:rPr lang="en-US" sz="2600" dirty="0" smtClean="0"/>
              <a:t>method:</a:t>
            </a:r>
          </a:p>
          <a:p>
            <a:pPr marL="0" indent="0" algn="just">
              <a:buNone/>
            </a:pPr>
            <a:r>
              <a:rPr lang="en-US" sz="2600" b="1" dirty="0"/>
              <a:t>public</a:t>
            </a:r>
            <a:r>
              <a:rPr lang="en-US" sz="2600" dirty="0"/>
              <a:t> Statement </a:t>
            </a:r>
            <a:r>
              <a:rPr lang="en-US" sz="2600" dirty="0" err="1"/>
              <a:t>createStatement</a:t>
            </a:r>
            <a:r>
              <a:rPr lang="en-US" sz="2600" dirty="0"/>
              <a:t>()</a:t>
            </a:r>
            <a:r>
              <a:rPr lang="en-US" sz="2600" b="1" dirty="0"/>
              <a:t>throws</a:t>
            </a:r>
            <a:r>
              <a:rPr lang="en-US" sz="2600" dirty="0"/>
              <a:t> </a:t>
            </a:r>
            <a:r>
              <a:rPr lang="en-US" sz="2600" dirty="0" err="1"/>
              <a:t>SQLException</a:t>
            </a:r>
            <a:r>
              <a:rPr lang="en-US" sz="2600" dirty="0"/>
              <a:t>  </a:t>
            </a:r>
          </a:p>
          <a:p>
            <a:pPr algn="just"/>
            <a:endParaRPr lang="en-US" sz="2600" dirty="0"/>
          </a:p>
          <a:p>
            <a:pPr marL="0" indent="0" algn="just">
              <a:buNone/>
            </a:pP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F6C8-1E41-4C87-AC09-335516B1EC20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/>
              <a:t>5 Steps to connect to the database in </a:t>
            </a:r>
            <a:r>
              <a:rPr lang="en-US" sz="3600" b="1" dirty="0" smtClean="0"/>
              <a:t>java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1035890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10600" cy="4525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600" dirty="0"/>
              <a:t>4) Execute the query</a:t>
            </a:r>
          </a:p>
          <a:p>
            <a:pPr algn="just"/>
            <a:r>
              <a:rPr lang="en-US" sz="2600" dirty="0"/>
              <a:t>The </a:t>
            </a:r>
            <a:r>
              <a:rPr lang="en-US" sz="2600" dirty="0" err="1"/>
              <a:t>executeQuery</a:t>
            </a:r>
            <a:r>
              <a:rPr lang="en-US" sz="2600" dirty="0"/>
              <a:t>() method of Statement interface is used to execute queries to the database. This method returns the object of </a:t>
            </a:r>
            <a:r>
              <a:rPr lang="en-US" sz="2600" dirty="0" err="1"/>
              <a:t>ResultSet</a:t>
            </a:r>
            <a:r>
              <a:rPr lang="en-US" sz="2600" dirty="0"/>
              <a:t> that can be used to get all the records of a table</a:t>
            </a:r>
            <a:r>
              <a:rPr lang="en-US" sz="2600" dirty="0" smtClean="0"/>
              <a:t>.</a:t>
            </a:r>
          </a:p>
          <a:p>
            <a:pPr algn="just"/>
            <a:r>
              <a:rPr lang="en-US" sz="2600" dirty="0"/>
              <a:t>Syntax of </a:t>
            </a:r>
            <a:r>
              <a:rPr lang="en-US" sz="2600" dirty="0" err="1"/>
              <a:t>executeQuery</a:t>
            </a:r>
            <a:r>
              <a:rPr lang="en-US" sz="2600" dirty="0"/>
              <a:t>() </a:t>
            </a:r>
            <a:r>
              <a:rPr lang="en-US" sz="2600" dirty="0" smtClean="0"/>
              <a:t>method:</a:t>
            </a:r>
          </a:p>
          <a:p>
            <a:pPr marL="0" indent="0" algn="just">
              <a:buNone/>
            </a:pPr>
            <a:r>
              <a:rPr lang="en-US" sz="2600" b="1" dirty="0"/>
              <a:t>public</a:t>
            </a:r>
            <a:r>
              <a:rPr lang="en-US" sz="2600" dirty="0"/>
              <a:t> </a:t>
            </a:r>
            <a:r>
              <a:rPr lang="en-US" sz="2600" dirty="0" err="1"/>
              <a:t>ResultSet</a:t>
            </a:r>
            <a:r>
              <a:rPr lang="en-US" sz="2600" dirty="0"/>
              <a:t> </a:t>
            </a:r>
            <a:r>
              <a:rPr lang="en-US" sz="2600" dirty="0" err="1"/>
              <a:t>executeQuery</a:t>
            </a:r>
            <a:r>
              <a:rPr lang="en-US" sz="2600" dirty="0"/>
              <a:t>(String </a:t>
            </a:r>
            <a:r>
              <a:rPr lang="en-US" sz="2600" dirty="0" err="1"/>
              <a:t>sql</a:t>
            </a:r>
            <a:r>
              <a:rPr lang="en-US" sz="2600" dirty="0"/>
              <a:t>)</a:t>
            </a:r>
            <a:r>
              <a:rPr lang="en-US" sz="2600" b="1" dirty="0"/>
              <a:t>throws</a:t>
            </a:r>
            <a:r>
              <a:rPr lang="en-US" sz="2600" dirty="0"/>
              <a:t> </a:t>
            </a:r>
            <a:r>
              <a:rPr lang="en-US" sz="2600" dirty="0" err="1"/>
              <a:t>SQLException</a:t>
            </a:r>
            <a:r>
              <a:rPr lang="en-US" sz="2600" dirty="0"/>
              <a:t>  </a:t>
            </a:r>
          </a:p>
          <a:p>
            <a:pPr algn="just"/>
            <a:endParaRPr lang="en-US" sz="2600" dirty="0"/>
          </a:p>
          <a:p>
            <a:pPr algn="just"/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F6C8-1E41-4C87-AC09-335516B1EC20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/>
              <a:t>5 Steps to connect to the database in </a:t>
            </a:r>
            <a:r>
              <a:rPr lang="en-US" sz="3600" b="1" dirty="0" smtClean="0"/>
              <a:t>java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00845622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600" dirty="0"/>
              <a:t>5) Close the connection object</a:t>
            </a:r>
          </a:p>
          <a:p>
            <a:pPr algn="just"/>
            <a:r>
              <a:rPr lang="en-US" sz="2600" dirty="0"/>
              <a:t>By closing connection object statement and </a:t>
            </a:r>
            <a:r>
              <a:rPr lang="en-US" sz="2600" dirty="0" err="1"/>
              <a:t>ResultSet</a:t>
            </a:r>
            <a:r>
              <a:rPr lang="en-US" sz="2600" dirty="0"/>
              <a:t> will be closed automatically. The close() method of Connection interface is used to close the connection</a:t>
            </a:r>
            <a:r>
              <a:rPr lang="en-US" sz="2600" dirty="0" smtClean="0"/>
              <a:t>.</a:t>
            </a:r>
          </a:p>
          <a:p>
            <a:pPr algn="just"/>
            <a:endParaRPr lang="en-US" sz="2600" dirty="0" smtClean="0"/>
          </a:p>
          <a:p>
            <a:pPr algn="just"/>
            <a:r>
              <a:rPr lang="en-US" sz="2600" dirty="0"/>
              <a:t>Syntax of close() </a:t>
            </a:r>
            <a:r>
              <a:rPr lang="en-US" sz="2600" dirty="0" smtClean="0"/>
              <a:t>method:</a:t>
            </a:r>
            <a:endParaRPr lang="en-US" sz="2600" dirty="0"/>
          </a:p>
          <a:p>
            <a:pPr marL="0" indent="0" algn="just">
              <a:buNone/>
            </a:pPr>
            <a:r>
              <a:rPr lang="en-US" sz="2600" b="1" dirty="0"/>
              <a:t>public</a:t>
            </a:r>
            <a:r>
              <a:rPr lang="en-US" sz="2600" dirty="0"/>
              <a:t> </a:t>
            </a:r>
            <a:r>
              <a:rPr lang="en-US" sz="2600" b="1" dirty="0"/>
              <a:t>void</a:t>
            </a:r>
            <a:r>
              <a:rPr lang="en-US" sz="2600" dirty="0"/>
              <a:t> close()</a:t>
            </a:r>
            <a:r>
              <a:rPr lang="en-US" sz="2600" b="1" dirty="0"/>
              <a:t>throws</a:t>
            </a:r>
            <a:r>
              <a:rPr lang="en-US" sz="2600" dirty="0"/>
              <a:t> </a:t>
            </a:r>
            <a:r>
              <a:rPr lang="en-US" sz="2600" dirty="0" err="1"/>
              <a:t>SQLException</a:t>
            </a:r>
            <a:r>
              <a:rPr lang="en-US" sz="2600" dirty="0"/>
              <a:t>  </a:t>
            </a:r>
          </a:p>
          <a:p>
            <a:pPr marL="0" indent="0" algn="just">
              <a:buNone/>
            </a:pPr>
            <a:r>
              <a:rPr lang="en-US" sz="2600" dirty="0"/>
              <a:t/>
            </a:r>
            <a:br>
              <a:rPr lang="en-US" sz="2600" dirty="0"/>
            </a:b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F6C8-1E41-4C87-AC09-335516B1EC20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/>
              <a:t>5 Steps to connect to the database in </a:t>
            </a:r>
            <a:r>
              <a:rPr lang="en-US" sz="3600" b="1" dirty="0" smtClean="0"/>
              <a:t>java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9844591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Creating database:</a:t>
            </a:r>
          </a:p>
          <a:p>
            <a:pPr>
              <a:buNone/>
            </a:pPr>
            <a:r>
              <a:rPr lang="en-US" sz="2400" dirty="0" smtClean="0"/>
              <a:t>	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smtClean="0"/>
              <a:t>Connection </a:t>
            </a:r>
            <a:r>
              <a:rPr lang="en-US" sz="2400" dirty="0" err="1" smtClean="0"/>
              <a:t>conn</a:t>
            </a:r>
            <a:r>
              <a:rPr lang="en-US" sz="2400" dirty="0" smtClean="0"/>
              <a:t> </a:t>
            </a:r>
            <a:r>
              <a:rPr lang="en-US" sz="2400" dirty="0"/>
              <a:t>=</a:t>
            </a:r>
            <a:r>
              <a:rPr lang="en-US" sz="2400" dirty="0" smtClean="0"/>
              <a:t> </a:t>
            </a:r>
            <a:r>
              <a:rPr lang="en-US" sz="2400" dirty="0"/>
              <a:t>null;</a:t>
            </a:r>
            <a:r>
              <a:rPr lang="en-US" sz="2400" dirty="0" smtClean="0"/>
              <a:t> 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smtClean="0"/>
              <a:t>Statement stmt </a:t>
            </a:r>
            <a:r>
              <a:rPr lang="en-US" sz="2400" dirty="0"/>
              <a:t>=</a:t>
            </a:r>
            <a:r>
              <a:rPr lang="en-US" sz="2400" dirty="0" smtClean="0"/>
              <a:t> </a:t>
            </a:r>
            <a:r>
              <a:rPr lang="en-US" sz="2400" dirty="0"/>
              <a:t>null;</a:t>
            </a:r>
            <a:endParaRPr lang="en-US" sz="2400" dirty="0" smtClean="0"/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err="1" smtClean="0"/>
              <a:t>System.out.println</a:t>
            </a:r>
            <a:r>
              <a:rPr lang="en-US" sz="2400" dirty="0"/>
              <a:t>("Creating database...");</a:t>
            </a:r>
            <a:r>
              <a:rPr lang="en-US" sz="2400" dirty="0" smtClean="0"/>
              <a:t> 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smtClean="0"/>
              <a:t>stmt </a:t>
            </a:r>
            <a:r>
              <a:rPr lang="en-US" sz="2400" dirty="0"/>
              <a:t>=</a:t>
            </a:r>
            <a:r>
              <a:rPr lang="en-US" sz="2400" dirty="0" smtClean="0"/>
              <a:t> </a:t>
            </a:r>
            <a:r>
              <a:rPr lang="en-US" sz="2400" dirty="0" err="1" smtClean="0"/>
              <a:t>conn</a:t>
            </a:r>
            <a:r>
              <a:rPr lang="en-US" sz="2400" dirty="0" err="1"/>
              <a:t>.</a:t>
            </a:r>
            <a:r>
              <a:rPr lang="en-US" sz="2400" dirty="0" err="1" smtClean="0"/>
              <a:t>createStatement</a:t>
            </a:r>
            <a:r>
              <a:rPr lang="en-US" sz="2400" dirty="0"/>
              <a:t>();</a:t>
            </a:r>
            <a:r>
              <a:rPr lang="en-US" sz="2400" dirty="0" smtClean="0"/>
              <a:t> 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smtClean="0"/>
              <a:t>String </a:t>
            </a:r>
            <a:r>
              <a:rPr lang="en-US" sz="2400" dirty="0" err="1" smtClean="0"/>
              <a:t>sql</a:t>
            </a:r>
            <a:r>
              <a:rPr lang="en-US" sz="2400" dirty="0" smtClean="0"/>
              <a:t> </a:t>
            </a:r>
            <a:r>
              <a:rPr lang="en-US" sz="2400" dirty="0"/>
              <a:t>=</a:t>
            </a:r>
            <a:r>
              <a:rPr lang="en-US" sz="2400" dirty="0" smtClean="0"/>
              <a:t> </a:t>
            </a:r>
            <a:r>
              <a:rPr lang="en-US" sz="2400" dirty="0"/>
              <a:t>"CREATE DATABASE STUDENTS";</a:t>
            </a:r>
            <a:r>
              <a:rPr lang="en-US" sz="2400" dirty="0" smtClean="0"/>
              <a:t> </a:t>
            </a:r>
            <a:r>
              <a:rPr lang="en-US" sz="2400" dirty="0" err="1" smtClean="0"/>
              <a:t>stmt</a:t>
            </a:r>
            <a:r>
              <a:rPr lang="en-US" sz="2400" dirty="0" err="1"/>
              <a:t>.</a:t>
            </a:r>
            <a:r>
              <a:rPr lang="en-US" sz="2400" dirty="0" err="1" smtClean="0"/>
              <a:t>executeUpdate</a:t>
            </a:r>
            <a:r>
              <a:rPr lang="en-US" sz="2400" dirty="0"/>
              <a:t>(</a:t>
            </a:r>
            <a:r>
              <a:rPr lang="en-US" sz="2400" dirty="0" err="1" smtClean="0"/>
              <a:t>sql</a:t>
            </a:r>
            <a:r>
              <a:rPr lang="en-US" sz="2400" dirty="0"/>
              <a:t>);</a:t>
            </a:r>
            <a:r>
              <a:rPr lang="en-US" sz="2400" dirty="0" smtClean="0"/>
              <a:t> 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err="1" smtClean="0"/>
              <a:t>System.out.println</a:t>
            </a:r>
            <a:r>
              <a:rPr lang="en-US" sz="2400" dirty="0"/>
              <a:t>("Database created successfully...");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F6C8-1E41-4C87-AC09-335516B1EC20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0882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24974"/>
            <a:ext cx="8610600" cy="5476415"/>
          </a:xfrm>
        </p:spPr>
        <p:txBody>
          <a:bodyPr>
            <a:noAutofit/>
          </a:bodyPr>
          <a:lstStyle/>
          <a:p>
            <a:pPr algn="just"/>
            <a:r>
              <a:rPr lang="en-US" sz="2200" dirty="0"/>
              <a:t>For connecting java application with the </a:t>
            </a:r>
            <a:r>
              <a:rPr lang="en-US" sz="2200" dirty="0" err="1"/>
              <a:t>mysql</a:t>
            </a:r>
            <a:r>
              <a:rPr lang="en-US" sz="2200" dirty="0"/>
              <a:t> database, you need to follow 5 steps to perform database connectivity.</a:t>
            </a:r>
          </a:p>
          <a:p>
            <a:pPr algn="just"/>
            <a:r>
              <a:rPr lang="en-US" sz="2200" dirty="0"/>
              <a:t>In this example we are using </a:t>
            </a:r>
            <a:r>
              <a:rPr lang="en-US" sz="2200" dirty="0" err="1"/>
              <a:t>MySql</a:t>
            </a:r>
            <a:r>
              <a:rPr lang="en-US" sz="2200" dirty="0"/>
              <a:t> as the database. So we need to know following </a:t>
            </a:r>
            <a:r>
              <a:rPr lang="en-US" sz="2200" dirty="0" smtClean="0"/>
              <a:t>information </a:t>
            </a:r>
            <a:r>
              <a:rPr lang="en-US" sz="2200" dirty="0"/>
              <a:t>for the </a:t>
            </a:r>
            <a:r>
              <a:rPr lang="en-US" sz="2200" dirty="0" err="1"/>
              <a:t>mysql</a:t>
            </a:r>
            <a:r>
              <a:rPr lang="en-US" sz="2200" dirty="0"/>
              <a:t> database:</a:t>
            </a:r>
          </a:p>
          <a:p>
            <a:pPr algn="just"/>
            <a:r>
              <a:rPr lang="en-US" sz="2200" b="1" dirty="0"/>
              <a:t>Driver class: </a:t>
            </a:r>
            <a:r>
              <a:rPr lang="en-US" sz="2200" dirty="0"/>
              <a:t>The driver class for the </a:t>
            </a:r>
            <a:r>
              <a:rPr lang="en-US" sz="2200" dirty="0" err="1"/>
              <a:t>mysql</a:t>
            </a:r>
            <a:r>
              <a:rPr lang="en-US" sz="2200" dirty="0"/>
              <a:t> database is </a:t>
            </a:r>
            <a:r>
              <a:rPr lang="en-US" sz="2200" b="1" dirty="0" err="1"/>
              <a:t>com.mysql.jdbc.Driver</a:t>
            </a:r>
            <a:r>
              <a:rPr lang="en-US" sz="2200" dirty="0"/>
              <a:t>.</a:t>
            </a:r>
          </a:p>
          <a:p>
            <a:pPr algn="just"/>
            <a:r>
              <a:rPr lang="en-US" sz="2200" b="1" dirty="0"/>
              <a:t>Connection URL: </a:t>
            </a:r>
            <a:r>
              <a:rPr lang="en-US" sz="2200" dirty="0"/>
              <a:t>The connection URL for the </a:t>
            </a:r>
            <a:r>
              <a:rPr lang="en-US" sz="2200" dirty="0" err="1"/>
              <a:t>mysql</a:t>
            </a:r>
            <a:r>
              <a:rPr lang="en-US" sz="2200" dirty="0"/>
              <a:t> database is </a:t>
            </a:r>
            <a:r>
              <a:rPr lang="en-US" sz="2200" b="1" dirty="0" err="1"/>
              <a:t>jdbc:mysql</a:t>
            </a:r>
            <a:r>
              <a:rPr lang="en-US" sz="2200" b="1" dirty="0"/>
              <a:t>://</a:t>
            </a:r>
            <a:r>
              <a:rPr lang="en-US" sz="2200" b="1" dirty="0" smtClean="0"/>
              <a:t>localhost:3306/</a:t>
            </a:r>
            <a:r>
              <a:rPr lang="en-US" sz="2200" b="1" dirty="0" err="1" smtClean="0"/>
              <a:t>ict</a:t>
            </a:r>
            <a:r>
              <a:rPr lang="en-US" sz="2200" dirty="0"/>
              <a:t> where </a:t>
            </a:r>
            <a:r>
              <a:rPr lang="en-US" sz="2200" dirty="0" err="1"/>
              <a:t>jdbc</a:t>
            </a:r>
            <a:r>
              <a:rPr lang="en-US" sz="2200" dirty="0"/>
              <a:t> is the API, </a:t>
            </a:r>
            <a:r>
              <a:rPr lang="en-US" sz="2200" dirty="0" err="1"/>
              <a:t>mysql</a:t>
            </a:r>
            <a:r>
              <a:rPr lang="en-US" sz="2200" dirty="0"/>
              <a:t> is the database, </a:t>
            </a:r>
            <a:r>
              <a:rPr lang="en-US" sz="2200" dirty="0" err="1"/>
              <a:t>localhost</a:t>
            </a:r>
            <a:r>
              <a:rPr lang="en-US" sz="2200" dirty="0"/>
              <a:t> is the server name on which </a:t>
            </a:r>
            <a:r>
              <a:rPr lang="en-US" sz="2200" dirty="0" err="1"/>
              <a:t>mysql</a:t>
            </a:r>
            <a:r>
              <a:rPr lang="en-US" sz="2200" dirty="0"/>
              <a:t> is running, we may also use IP address, 3306 is the port number and </a:t>
            </a:r>
            <a:r>
              <a:rPr lang="en-US" sz="2200" dirty="0" err="1" smtClean="0"/>
              <a:t>ict</a:t>
            </a:r>
            <a:r>
              <a:rPr lang="en-US" sz="2200" dirty="0" smtClean="0"/>
              <a:t> </a:t>
            </a:r>
            <a:r>
              <a:rPr lang="en-US" sz="2200" dirty="0"/>
              <a:t>is the database name. We may use any database, in such case, you need to replace the </a:t>
            </a:r>
            <a:r>
              <a:rPr lang="en-US" sz="2200" dirty="0" err="1" smtClean="0"/>
              <a:t>ict</a:t>
            </a:r>
            <a:r>
              <a:rPr lang="en-US" sz="2200" dirty="0" smtClean="0"/>
              <a:t> </a:t>
            </a:r>
            <a:r>
              <a:rPr lang="en-US" sz="2200" dirty="0"/>
              <a:t>with your database name.</a:t>
            </a:r>
          </a:p>
          <a:p>
            <a:pPr algn="just"/>
            <a:r>
              <a:rPr lang="en-US" sz="2200" b="1" dirty="0"/>
              <a:t>Username: </a:t>
            </a:r>
            <a:r>
              <a:rPr lang="en-US" sz="2200" dirty="0"/>
              <a:t>The default username for the </a:t>
            </a:r>
            <a:r>
              <a:rPr lang="en-US" sz="2200" dirty="0" err="1"/>
              <a:t>mysql</a:t>
            </a:r>
            <a:r>
              <a:rPr lang="en-US" sz="2200" dirty="0"/>
              <a:t> database is </a:t>
            </a:r>
            <a:r>
              <a:rPr lang="en-US" sz="2200" b="1" dirty="0"/>
              <a:t>root</a:t>
            </a:r>
            <a:r>
              <a:rPr lang="en-US" sz="2200" dirty="0"/>
              <a:t>.</a:t>
            </a:r>
          </a:p>
          <a:p>
            <a:pPr algn="just"/>
            <a:r>
              <a:rPr lang="en-US" sz="2200" b="1" dirty="0"/>
              <a:t>Password: </a:t>
            </a:r>
            <a:r>
              <a:rPr lang="en-US" sz="2200" dirty="0"/>
              <a:t>Password is given by the user at the time of installing the </a:t>
            </a:r>
            <a:r>
              <a:rPr lang="en-US" sz="2200" dirty="0" err="1"/>
              <a:t>mysql</a:t>
            </a:r>
            <a:r>
              <a:rPr lang="en-US" sz="2200" dirty="0"/>
              <a:t> database. In this example, we are going to use root as the password.</a:t>
            </a:r>
          </a:p>
          <a:p>
            <a:pPr algn="just"/>
            <a:endParaRPr lang="en-US" sz="22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71402"/>
            <a:ext cx="8229600" cy="715962"/>
          </a:xfrm>
        </p:spPr>
        <p:txBody>
          <a:bodyPr>
            <a:noAutofit/>
          </a:bodyPr>
          <a:lstStyle/>
          <a:p>
            <a:r>
              <a:rPr lang="en-US" sz="3600" b="1" dirty="0"/>
              <a:t>Example to Connect Java Application with </a:t>
            </a:r>
            <a:r>
              <a:rPr lang="en-US" sz="3600" b="1" dirty="0" err="1"/>
              <a:t>mysql</a:t>
            </a:r>
            <a:r>
              <a:rPr lang="en-US" sz="3600" b="1" dirty="0"/>
              <a:t> </a:t>
            </a:r>
            <a:r>
              <a:rPr lang="en-US" sz="3600" b="1" dirty="0" smtClean="0"/>
              <a:t>database</a:t>
            </a:r>
            <a:endParaRPr lang="en-US" sz="36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F6C8-1E41-4C87-AC09-335516B1EC20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55836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F</a:t>
            </a:r>
            <a:r>
              <a:rPr lang="en-US" sz="2600" dirty="0" smtClean="0"/>
              <a:t>irst </a:t>
            </a:r>
            <a:r>
              <a:rPr lang="en-US" sz="2600" dirty="0"/>
              <a:t>create a table in the </a:t>
            </a:r>
            <a:r>
              <a:rPr lang="en-US" sz="2600" dirty="0" err="1"/>
              <a:t>mysql</a:t>
            </a:r>
            <a:r>
              <a:rPr lang="en-US" sz="2600" dirty="0"/>
              <a:t> database, but before creating table, we need to create database first</a:t>
            </a:r>
            <a:r>
              <a:rPr lang="en-US" sz="2600" dirty="0" smtClean="0"/>
              <a:t>.</a:t>
            </a:r>
          </a:p>
          <a:p>
            <a:endParaRPr lang="en-US" sz="2600" dirty="0" smtClean="0"/>
          </a:p>
          <a:p>
            <a:pPr marL="0" indent="0">
              <a:buNone/>
            </a:pPr>
            <a:r>
              <a:rPr lang="en-US" sz="2600" dirty="0" smtClean="0"/>
              <a:t>           create</a:t>
            </a:r>
            <a:r>
              <a:rPr lang="en-US" sz="2600" dirty="0"/>
              <a:t> database </a:t>
            </a:r>
            <a:r>
              <a:rPr lang="en-US" sz="2600" dirty="0" err="1" smtClean="0"/>
              <a:t>ict</a:t>
            </a:r>
            <a:r>
              <a:rPr lang="en-US" sz="2600" dirty="0" smtClean="0"/>
              <a:t>;</a:t>
            </a:r>
            <a:r>
              <a:rPr lang="en-US" sz="2600" dirty="0"/>
              <a:t>  </a:t>
            </a:r>
          </a:p>
          <a:p>
            <a:pPr marL="0" indent="0">
              <a:buNone/>
            </a:pPr>
            <a:r>
              <a:rPr lang="en-US" sz="2600" dirty="0"/>
              <a:t> </a:t>
            </a:r>
            <a:r>
              <a:rPr lang="en-US" sz="2600" dirty="0" smtClean="0"/>
              <a:t>          use</a:t>
            </a:r>
            <a:r>
              <a:rPr lang="en-US" sz="2600" dirty="0"/>
              <a:t> </a:t>
            </a:r>
            <a:r>
              <a:rPr lang="en-US" sz="2600" dirty="0" err="1" smtClean="0"/>
              <a:t>ict</a:t>
            </a:r>
            <a:r>
              <a:rPr lang="en-US" sz="2600" dirty="0" smtClean="0"/>
              <a:t>;</a:t>
            </a:r>
            <a:r>
              <a:rPr lang="en-US" sz="2600" dirty="0"/>
              <a:t>  </a:t>
            </a:r>
            <a:endParaRPr lang="en-US" sz="2600" dirty="0" smtClean="0"/>
          </a:p>
          <a:p>
            <a:pPr marL="0" indent="0">
              <a:buNone/>
            </a:pPr>
            <a:r>
              <a:rPr lang="en-US" sz="2600" dirty="0" smtClean="0"/>
              <a:t>           create table </a:t>
            </a:r>
            <a:r>
              <a:rPr lang="en-US" sz="2600" dirty="0" err="1" smtClean="0"/>
              <a:t>emp</a:t>
            </a:r>
            <a:endParaRPr lang="en-US" sz="2600" dirty="0" smtClean="0"/>
          </a:p>
          <a:p>
            <a:pPr marL="0" indent="0">
              <a:buNone/>
            </a:pPr>
            <a:r>
              <a:rPr lang="en-US" sz="2600" dirty="0"/>
              <a:t> </a:t>
            </a:r>
            <a:r>
              <a:rPr lang="en-US" sz="2600" dirty="0" smtClean="0"/>
              <a:t>          (id </a:t>
            </a:r>
            <a:r>
              <a:rPr lang="en-US" sz="2600" b="1" dirty="0" err="1" smtClean="0"/>
              <a:t>int</a:t>
            </a:r>
            <a:r>
              <a:rPr lang="en-US" sz="2600" dirty="0" smtClean="0"/>
              <a:t>(10),</a:t>
            </a:r>
          </a:p>
          <a:p>
            <a:pPr marL="0" indent="0">
              <a:buNone/>
            </a:pPr>
            <a:r>
              <a:rPr lang="en-US" sz="2600" dirty="0"/>
              <a:t> </a:t>
            </a:r>
            <a:r>
              <a:rPr lang="en-US" sz="2600" dirty="0" smtClean="0"/>
              <a:t>           name </a:t>
            </a:r>
            <a:r>
              <a:rPr lang="en-US" sz="2600" dirty="0" err="1" smtClean="0"/>
              <a:t>varchar</a:t>
            </a:r>
            <a:r>
              <a:rPr lang="en-US" sz="2600" dirty="0" smtClean="0"/>
              <a:t>(40),</a:t>
            </a:r>
          </a:p>
          <a:p>
            <a:pPr marL="0" indent="0">
              <a:buNone/>
            </a:pPr>
            <a:r>
              <a:rPr lang="en-US" sz="2600" dirty="0"/>
              <a:t> </a:t>
            </a:r>
            <a:r>
              <a:rPr lang="en-US" sz="2600" dirty="0" smtClean="0"/>
              <a:t>           age </a:t>
            </a:r>
            <a:r>
              <a:rPr lang="en-US" sz="2600" b="1" dirty="0" err="1" smtClean="0"/>
              <a:t>int</a:t>
            </a:r>
            <a:r>
              <a:rPr lang="en-US" sz="2600" dirty="0" smtClean="0"/>
              <a:t>(3));  </a:t>
            </a:r>
          </a:p>
          <a:p>
            <a:endParaRPr lang="en-US" sz="26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b="1" dirty="0"/>
              <a:t>Example to Connect Java Application with </a:t>
            </a:r>
            <a:r>
              <a:rPr lang="en-US" sz="3600" b="1" dirty="0" err="1"/>
              <a:t>mysql</a:t>
            </a:r>
            <a:r>
              <a:rPr lang="en-US" sz="3600" b="1" dirty="0"/>
              <a:t> </a:t>
            </a:r>
            <a:r>
              <a:rPr lang="en-US" sz="3600" b="1" dirty="0" smtClean="0"/>
              <a:t>database</a:t>
            </a:r>
            <a:endParaRPr lang="en-US" sz="36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F6C8-1E41-4C87-AC09-335516B1EC20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95253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/>
              <a:t>Example to Connect Java Application with </a:t>
            </a:r>
            <a:r>
              <a:rPr lang="en-US" sz="3600" b="1" dirty="0" err="1"/>
              <a:t>mysql</a:t>
            </a:r>
            <a:r>
              <a:rPr lang="en-US" sz="3600" b="1" dirty="0"/>
              <a:t> </a:t>
            </a:r>
            <a:r>
              <a:rPr lang="en-US" sz="3600" b="1" dirty="0" smtClean="0"/>
              <a:t>database</a:t>
            </a:r>
            <a:endParaRPr lang="en-US" sz="3600" b="1" dirty="0"/>
          </a:p>
        </p:txBody>
      </p:sp>
      <p:sp>
        <p:nvSpPr>
          <p:cNvPr id="4" name="Rectangle 3"/>
          <p:cNvSpPr/>
          <p:nvPr/>
        </p:nvSpPr>
        <p:spPr>
          <a:xfrm>
            <a:off x="614520" y="1224352"/>
            <a:ext cx="791988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b="1" dirty="0"/>
              <a:t>import</a:t>
            </a:r>
            <a:r>
              <a:rPr lang="en-US" sz="2100" dirty="0"/>
              <a:t> </a:t>
            </a:r>
            <a:r>
              <a:rPr lang="en-US" sz="2100" dirty="0" err="1"/>
              <a:t>java.sql</a:t>
            </a:r>
            <a:r>
              <a:rPr lang="en-US" sz="2100" dirty="0"/>
              <a:t>.*;  </a:t>
            </a:r>
          </a:p>
          <a:p>
            <a:r>
              <a:rPr lang="en-US" sz="2100" b="1" dirty="0"/>
              <a:t>class</a:t>
            </a:r>
            <a:r>
              <a:rPr lang="en-US" sz="2100" dirty="0"/>
              <a:t> </a:t>
            </a:r>
            <a:r>
              <a:rPr lang="en-US" sz="2100" dirty="0" err="1"/>
              <a:t>MysqlCon</a:t>
            </a:r>
            <a:r>
              <a:rPr lang="en-US" sz="2100" dirty="0"/>
              <a:t>{  </a:t>
            </a:r>
          </a:p>
          <a:p>
            <a:r>
              <a:rPr lang="en-US" sz="2100" b="1" dirty="0"/>
              <a:t>public</a:t>
            </a:r>
            <a:r>
              <a:rPr lang="en-US" sz="2100" dirty="0"/>
              <a:t> </a:t>
            </a:r>
            <a:r>
              <a:rPr lang="en-US" sz="2100" b="1" dirty="0"/>
              <a:t>static</a:t>
            </a:r>
            <a:r>
              <a:rPr lang="en-US" sz="2100" dirty="0"/>
              <a:t> </a:t>
            </a:r>
            <a:r>
              <a:rPr lang="en-US" sz="2100" b="1" dirty="0"/>
              <a:t>void</a:t>
            </a:r>
            <a:r>
              <a:rPr lang="en-US" sz="2100" dirty="0"/>
              <a:t> main(String </a:t>
            </a:r>
            <a:r>
              <a:rPr lang="en-US" sz="2100" dirty="0" err="1"/>
              <a:t>args</a:t>
            </a:r>
            <a:r>
              <a:rPr lang="en-US" sz="2100" dirty="0"/>
              <a:t>[]){  </a:t>
            </a:r>
          </a:p>
          <a:p>
            <a:r>
              <a:rPr lang="en-US" sz="2100" b="1" dirty="0"/>
              <a:t>try</a:t>
            </a:r>
            <a:r>
              <a:rPr lang="en-US" sz="2100" dirty="0"/>
              <a:t>{  </a:t>
            </a:r>
          </a:p>
          <a:p>
            <a:r>
              <a:rPr lang="en-US" sz="2100" dirty="0" err="1"/>
              <a:t>Class.forName</a:t>
            </a:r>
            <a:r>
              <a:rPr lang="en-US" sz="2100" dirty="0"/>
              <a:t>("</a:t>
            </a:r>
            <a:r>
              <a:rPr lang="en-US" sz="2100" dirty="0" err="1"/>
              <a:t>com.mysql.jdbc.Driver</a:t>
            </a:r>
            <a:r>
              <a:rPr lang="en-US" sz="2100" dirty="0"/>
              <a:t>");  </a:t>
            </a:r>
          </a:p>
          <a:p>
            <a:r>
              <a:rPr lang="en-US" sz="2100" dirty="0"/>
              <a:t>Connection con=</a:t>
            </a:r>
            <a:r>
              <a:rPr lang="en-US" sz="2100" dirty="0" err="1"/>
              <a:t>DriverManager.getConnection</a:t>
            </a:r>
            <a:r>
              <a:rPr lang="en-US" sz="2100" dirty="0"/>
              <a:t>(  </a:t>
            </a:r>
          </a:p>
          <a:p>
            <a:r>
              <a:rPr lang="en-US" sz="2100" dirty="0"/>
              <a:t>"</a:t>
            </a:r>
            <a:r>
              <a:rPr lang="en-US" sz="2100" dirty="0" err="1"/>
              <a:t>jdbc:mysql</a:t>
            </a:r>
            <a:r>
              <a:rPr lang="en-US" sz="2100" dirty="0"/>
              <a:t>://</a:t>
            </a:r>
            <a:r>
              <a:rPr lang="en-US" sz="2100" dirty="0" smtClean="0"/>
              <a:t>localhost:3306/</a:t>
            </a:r>
            <a:r>
              <a:rPr lang="en-US" sz="2100" dirty="0" err="1" smtClean="0"/>
              <a:t>ict</a:t>
            </a:r>
            <a:r>
              <a:rPr lang="en-US" sz="2100" dirty="0" smtClean="0"/>
              <a:t>","</a:t>
            </a:r>
            <a:r>
              <a:rPr lang="en-US" sz="2100" dirty="0" err="1"/>
              <a:t>root","root</a:t>
            </a:r>
            <a:r>
              <a:rPr lang="en-US" sz="2100" dirty="0"/>
              <a:t>");  </a:t>
            </a:r>
          </a:p>
          <a:p>
            <a:r>
              <a:rPr lang="en-US" sz="2100" dirty="0"/>
              <a:t>//here </a:t>
            </a:r>
            <a:r>
              <a:rPr lang="en-US" sz="2100" dirty="0" err="1" smtClean="0"/>
              <a:t>ict</a:t>
            </a:r>
            <a:r>
              <a:rPr lang="en-US" sz="2100" dirty="0"/>
              <a:t> is database name, root is username and password  </a:t>
            </a:r>
          </a:p>
          <a:p>
            <a:r>
              <a:rPr lang="en-US" sz="2100" dirty="0"/>
              <a:t>Statement </a:t>
            </a:r>
            <a:r>
              <a:rPr lang="en-US" sz="2100" dirty="0" err="1"/>
              <a:t>stmt</a:t>
            </a:r>
            <a:r>
              <a:rPr lang="en-US" sz="2100" dirty="0"/>
              <a:t>=</a:t>
            </a:r>
            <a:r>
              <a:rPr lang="en-US" sz="2100" dirty="0" err="1"/>
              <a:t>con.createStatement</a:t>
            </a:r>
            <a:r>
              <a:rPr lang="en-US" sz="2100" dirty="0"/>
              <a:t>();  </a:t>
            </a:r>
          </a:p>
          <a:p>
            <a:r>
              <a:rPr lang="en-US" sz="2100" dirty="0" err="1"/>
              <a:t>ResultSet</a:t>
            </a:r>
            <a:r>
              <a:rPr lang="en-US" sz="2100" dirty="0"/>
              <a:t> </a:t>
            </a:r>
            <a:r>
              <a:rPr lang="en-US" sz="2100" dirty="0" err="1"/>
              <a:t>rs</a:t>
            </a:r>
            <a:r>
              <a:rPr lang="en-US" sz="2100" dirty="0"/>
              <a:t>=</a:t>
            </a:r>
            <a:r>
              <a:rPr lang="en-US" sz="2100" dirty="0" err="1"/>
              <a:t>stmt.executeQuery</a:t>
            </a:r>
            <a:r>
              <a:rPr lang="en-US" sz="2100" dirty="0"/>
              <a:t>("select * from </a:t>
            </a:r>
            <a:r>
              <a:rPr lang="en-US" sz="2100" dirty="0" err="1"/>
              <a:t>emp</a:t>
            </a:r>
            <a:r>
              <a:rPr lang="en-US" sz="2100" dirty="0"/>
              <a:t>");  </a:t>
            </a:r>
          </a:p>
          <a:p>
            <a:r>
              <a:rPr lang="en-US" sz="2100" b="1" dirty="0"/>
              <a:t>while</a:t>
            </a:r>
            <a:r>
              <a:rPr lang="en-US" sz="2100" dirty="0"/>
              <a:t>(</a:t>
            </a:r>
            <a:r>
              <a:rPr lang="en-US" sz="2100" dirty="0" err="1"/>
              <a:t>rs.next</a:t>
            </a:r>
            <a:r>
              <a:rPr lang="en-US" sz="2100" dirty="0"/>
              <a:t>())  </a:t>
            </a:r>
          </a:p>
          <a:p>
            <a:r>
              <a:rPr lang="en-US" sz="2100" dirty="0" err="1"/>
              <a:t>System.out.println</a:t>
            </a:r>
            <a:r>
              <a:rPr lang="en-US" sz="2100" dirty="0"/>
              <a:t>(</a:t>
            </a:r>
            <a:r>
              <a:rPr lang="en-US" sz="2100" dirty="0" err="1"/>
              <a:t>rs.getInt</a:t>
            </a:r>
            <a:r>
              <a:rPr lang="en-US" sz="2100" dirty="0"/>
              <a:t>(1)+"  "+</a:t>
            </a:r>
            <a:r>
              <a:rPr lang="en-US" sz="2100" dirty="0" err="1"/>
              <a:t>rs.getString</a:t>
            </a:r>
            <a:r>
              <a:rPr lang="en-US" sz="2100" dirty="0"/>
              <a:t>(2)+"  "+</a:t>
            </a:r>
            <a:r>
              <a:rPr lang="en-US" sz="2100" dirty="0" err="1"/>
              <a:t>rs.getString</a:t>
            </a:r>
            <a:r>
              <a:rPr lang="en-US" sz="2100" dirty="0"/>
              <a:t>(3</a:t>
            </a:r>
            <a:r>
              <a:rPr lang="en-US" sz="2100" dirty="0" smtClean="0"/>
              <a:t>));</a:t>
            </a:r>
            <a:endParaRPr lang="en-US" sz="2100" dirty="0"/>
          </a:p>
          <a:p>
            <a:r>
              <a:rPr lang="en-US" sz="2100" dirty="0" err="1"/>
              <a:t>con.close</a:t>
            </a:r>
            <a:r>
              <a:rPr lang="en-US" sz="2100" dirty="0"/>
              <a:t>();  </a:t>
            </a:r>
          </a:p>
          <a:p>
            <a:r>
              <a:rPr lang="en-US" sz="2100" dirty="0"/>
              <a:t>}</a:t>
            </a:r>
            <a:r>
              <a:rPr lang="en-US" sz="2100" b="1" dirty="0"/>
              <a:t>catch</a:t>
            </a:r>
            <a:r>
              <a:rPr lang="en-US" sz="2100" dirty="0"/>
              <a:t>(Exception e){ </a:t>
            </a:r>
            <a:r>
              <a:rPr lang="en-US" sz="2100" dirty="0" err="1"/>
              <a:t>System.out.println</a:t>
            </a:r>
            <a:r>
              <a:rPr lang="en-US" sz="2100" dirty="0"/>
              <a:t>(e);}  </a:t>
            </a:r>
          </a:p>
          <a:p>
            <a:r>
              <a:rPr lang="en-US" sz="2100" dirty="0"/>
              <a:t>}  </a:t>
            </a:r>
          </a:p>
          <a:p>
            <a:r>
              <a:rPr lang="en-US" sz="2100" dirty="0"/>
              <a:t>}  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F6C8-1E41-4C87-AC09-335516B1EC20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096000" y="1371600"/>
            <a:ext cx="2743200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Before doing this code add </a:t>
            </a:r>
            <a:r>
              <a:rPr lang="en-US" dirty="0" err="1" smtClean="0"/>
              <a:t>mysql</a:t>
            </a:r>
            <a:r>
              <a:rPr lang="en-US" dirty="0" smtClean="0"/>
              <a:t> </a:t>
            </a:r>
            <a:r>
              <a:rPr lang="en-US" dirty="0" err="1" smtClean="0"/>
              <a:t>jdbe</a:t>
            </a:r>
            <a:r>
              <a:rPr lang="en-US" dirty="0" smtClean="0"/>
              <a:t> driver library in library. If not found download it (3</a:t>
            </a:r>
            <a:r>
              <a:rPr lang="en-US" baseline="30000" dirty="0" smtClean="0"/>
              <a:t>rd</a:t>
            </a:r>
            <a:r>
              <a:rPr lang="en-US" dirty="0" smtClean="0"/>
              <a:t> file, zip file) from </a:t>
            </a:r>
            <a:r>
              <a:rPr lang="en-US" dirty="0" err="1" smtClean="0"/>
              <a:t>mysql</a:t>
            </a:r>
            <a:r>
              <a:rPr lang="en-US" dirty="0" smtClean="0"/>
              <a:t> connector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415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3600" b="1" dirty="0"/>
              <a:t>Hierarchy of Java Swing </a:t>
            </a:r>
            <a:r>
              <a:rPr lang="en-US" sz="3600" b="1" dirty="0" smtClean="0"/>
              <a:t>classes</a:t>
            </a:r>
            <a:endParaRPr lang="en-US" sz="36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219200"/>
            <a:ext cx="6705600" cy="5416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F37B-7453-44F1-A326-9AB42604ED6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72450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Example </a:t>
            </a:r>
            <a:r>
              <a:rPr lang="en-US" dirty="0"/>
              <a:t>on how to create a table using JDBC </a:t>
            </a:r>
            <a:r>
              <a:rPr lang="en-US" dirty="0" smtClean="0"/>
              <a:t>application 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2400" dirty="0" err="1" smtClean="0"/>
              <a:t>System.out.println</a:t>
            </a:r>
            <a:r>
              <a:rPr lang="en-US" sz="2400" dirty="0"/>
              <a:t>("Creating table in given database...");</a:t>
            </a:r>
            <a:r>
              <a:rPr lang="en-US" sz="2400" dirty="0" smtClean="0"/>
              <a:t> 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smtClean="0"/>
              <a:t>stmt </a:t>
            </a:r>
            <a:r>
              <a:rPr lang="en-US" sz="2400" dirty="0"/>
              <a:t>=</a:t>
            </a:r>
            <a:r>
              <a:rPr lang="en-US" sz="2400" dirty="0" smtClean="0"/>
              <a:t> </a:t>
            </a:r>
            <a:r>
              <a:rPr lang="en-US" sz="2400" dirty="0" err="1" smtClean="0"/>
              <a:t>conn</a:t>
            </a:r>
            <a:r>
              <a:rPr lang="en-US" sz="2400" dirty="0" err="1"/>
              <a:t>.</a:t>
            </a:r>
            <a:r>
              <a:rPr lang="en-US" sz="2400" dirty="0" err="1" smtClean="0"/>
              <a:t>createStatement</a:t>
            </a:r>
            <a:r>
              <a:rPr lang="en-US" sz="2400" dirty="0"/>
              <a:t>();</a:t>
            </a:r>
            <a:r>
              <a:rPr lang="en-US" sz="2400" dirty="0" smtClean="0"/>
              <a:t> 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smtClean="0"/>
              <a:t>String </a:t>
            </a:r>
            <a:r>
              <a:rPr lang="en-US" sz="2400" dirty="0" err="1" smtClean="0"/>
              <a:t>sql</a:t>
            </a:r>
            <a:r>
              <a:rPr lang="en-US" sz="2400" dirty="0" smtClean="0"/>
              <a:t> </a:t>
            </a:r>
            <a:r>
              <a:rPr lang="en-US" sz="2400" dirty="0"/>
              <a:t>=</a:t>
            </a:r>
            <a:r>
              <a:rPr lang="en-US" sz="2400" dirty="0" smtClean="0"/>
              <a:t> </a:t>
            </a:r>
            <a:r>
              <a:rPr lang="en-US" sz="2400" dirty="0"/>
              <a:t>"CREATE TABLE REGISTRATION "</a:t>
            </a:r>
            <a:r>
              <a:rPr lang="en-US" sz="2400" dirty="0" smtClean="0"/>
              <a:t> +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smtClean="0"/>
              <a:t>	          </a:t>
            </a:r>
            <a:r>
              <a:rPr lang="en-US" sz="2400" dirty="0"/>
              <a:t>"(id INTEGER not NULL, "</a:t>
            </a:r>
            <a:r>
              <a:rPr lang="en-US" sz="2400" dirty="0" smtClean="0"/>
              <a:t> </a:t>
            </a:r>
            <a:r>
              <a:rPr lang="en-US" sz="2400" dirty="0"/>
              <a:t>+</a:t>
            </a:r>
            <a:r>
              <a:rPr lang="en-US" sz="2400" dirty="0" smtClean="0"/>
              <a:t> </a:t>
            </a:r>
            <a:r>
              <a:rPr lang="en-US" sz="2400" dirty="0"/>
              <a:t>" first VARCHAR(255), "</a:t>
            </a:r>
            <a:r>
              <a:rPr lang="en-US" sz="2400" dirty="0" smtClean="0"/>
              <a:t> </a:t>
            </a:r>
            <a:r>
              <a:rPr lang="en-US" sz="2400" dirty="0"/>
              <a:t>+</a:t>
            </a:r>
            <a:r>
              <a:rPr lang="en-US" sz="2400" dirty="0" smtClean="0"/>
              <a:t> 	           " </a:t>
            </a:r>
            <a:r>
              <a:rPr lang="en-US" sz="2400" dirty="0"/>
              <a:t>last VARCHAR(255), "</a:t>
            </a:r>
            <a:r>
              <a:rPr lang="en-US" sz="2400" dirty="0" smtClean="0"/>
              <a:t> </a:t>
            </a:r>
            <a:r>
              <a:rPr lang="en-US" sz="2400" dirty="0"/>
              <a:t>+</a:t>
            </a:r>
            <a:r>
              <a:rPr lang="en-US" sz="2400" dirty="0" smtClean="0"/>
              <a:t> 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smtClean="0"/>
              <a:t>	           " </a:t>
            </a:r>
            <a:r>
              <a:rPr lang="en-US" sz="2400" dirty="0"/>
              <a:t>age INTEGER, "</a:t>
            </a:r>
            <a:r>
              <a:rPr lang="en-US" sz="2400" dirty="0" smtClean="0"/>
              <a:t> </a:t>
            </a:r>
            <a:r>
              <a:rPr lang="en-US" sz="2400" dirty="0"/>
              <a:t>+</a:t>
            </a:r>
            <a:r>
              <a:rPr lang="en-US" sz="2400" dirty="0" smtClean="0"/>
              <a:t> </a:t>
            </a:r>
          </a:p>
          <a:p>
            <a:pPr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           " </a:t>
            </a:r>
            <a:r>
              <a:rPr lang="en-US" sz="2400" dirty="0"/>
              <a:t>PRIMARY KEY ( id ))";</a:t>
            </a:r>
            <a:r>
              <a:rPr lang="en-US" sz="2400" dirty="0" smtClean="0"/>
              <a:t> </a:t>
            </a:r>
          </a:p>
          <a:p>
            <a:pPr>
              <a:buNone/>
            </a:pPr>
            <a:r>
              <a:rPr lang="en-US" sz="2400" dirty="0"/>
              <a:t> </a:t>
            </a:r>
            <a:r>
              <a:rPr lang="en-US" sz="2400" dirty="0" smtClean="0"/>
              <a:t>    </a:t>
            </a:r>
            <a:r>
              <a:rPr lang="en-US" sz="2400" dirty="0" err="1" smtClean="0"/>
              <a:t>stmt.executeUpdate</a:t>
            </a:r>
            <a:r>
              <a:rPr lang="en-US" sz="2400" dirty="0" smtClean="0"/>
              <a:t>(</a:t>
            </a:r>
            <a:r>
              <a:rPr lang="en-US" sz="2400" dirty="0" err="1" smtClean="0"/>
              <a:t>sql</a:t>
            </a:r>
            <a:r>
              <a:rPr lang="en-US" sz="2400" dirty="0"/>
              <a:t>);</a:t>
            </a:r>
            <a:r>
              <a:rPr lang="en-US" sz="2400" dirty="0" smtClean="0"/>
              <a:t> </a:t>
            </a:r>
          </a:p>
          <a:p>
            <a:pPr>
              <a:buNone/>
            </a:pPr>
            <a:r>
              <a:rPr lang="en-US" sz="2400" dirty="0"/>
              <a:t> </a:t>
            </a:r>
            <a:r>
              <a:rPr lang="en-US" sz="2400" dirty="0" smtClean="0"/>
              <a:t>    </a:t>
            </a:r>
            <a:r>
              <a:rPr lang="en-US" sz="2400" dirty="0" err="1" smtClean="0"/>
              <a:t>System.out.println</a:t>
            </a:r>
            <a:r>
              <a:rPr lang="en-US" sz="2400" dirty="0"/>
              <a:t>("Created table in given database...");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F6C8-1E41-4C87-AC09-335516B1EC20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19356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JDBC - Insert Records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1500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sz="2800" b="1" dirty="0" smtClean="0"/>
              <a:t>Example </a:t>
            </a:r>
            <a:r>
              <a:rPr lang="en-US" sz="2800" b="1" dirty="0"/>
              <a:t>on how to insert records in a table using JDBC application</a:t>
            </a:r>
            <a:r>
              <a:rPr lang="en-US" sz="2800" b="1" dirty="0" smtClean="0"/>
              <a:t>.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2600" dirty="0" err="1" smtClean="0"/>
              <a:t>System.out.println</a:t>
            </a:r>
            <a:r>
              <a:rPr lang="en-US" sz="2600" dirty="0"/>
              <a:t>("Inserting records into the table...");</a:t>
            </a:r>
            <a:r>
              <a:rPr lang="en-US" sz="2600" dirty="0" smtClean="0"/>
              <a:t> </a:t>
            </a:r>
          </a:p>
          <a:p>
            <a:pPr>
              <a:buNone/>
            </a:pPr>
            <a:r>
              <a:rPr lang="en-US" sz="2600" dirty="0"/>
              <a:t>	</a:t>
            </a:r>
            <a:r>
              <a:rPr lang="en-US" sz="2600" dirty="0" smtClean="0"/>
              <a:t>stmt </a:t>
            </a:r>
            <a:r>
              <a:rPr lang="en-US" sz="2600" dirty="0"/>
              <a:t>=</a:t>
            </a:r>
            <a:r>
              <a:rPr lang="en-US" sz="2600" dirty="0" smtClean="0"/>
              <a:t> </a:t>
            </a:r>
            <a:r>
              <a:rPr lang="en-US" sz="2600" dirty="0" err="1" smtClean="0"/>
              <a:t>conn</a:t>
            </a:r>
            <a:r>
              <a:rPr lang="en-US" sz="2600" dirty="0" err="1"/>
              <a:t>.</a:t>
            </a:r>
            <a:r>
              <a:rPr lang="en-US" sz="2600" dirty="0" err="1" smtClean="0"/>
              <a:t>createStatement</a:t>
            </a:r>
            <a:r>
              <a:rPr lang="en-US" sz="2600" dirty="0"/>
              <a:t>();</a:t>
            </a:r>
            <a:r>
              <a:rPr lang="en-US" sz="2600" dirty="0" smtClean="0"/>
              <a:t> </a:t>
            </a:r>
          </a:p>
          <a:p>
            <a:pPr>
              <a:buNone/>
            </a:pPr>
            <a:r>
              <a:rPr lang="en-US" sz="2600" dirty="0"/>
              <a:t>	</a:t>
            </a:r>
            <a:r>
              <a:rPr lang="en-US" sz="2600" dirty="0" smtClean="0"/>
              <a:t>String </a:t>
            </a:r>
            <a:r>
              <a:rPr lang="en-US" sz="2600" dirty="0" err="1" smtClean="0"/>
              <a:t>sql</a:t>
            </a:r>
            <a:r>
              <a:rPr lang="en-US" sz="2600" dirty="0" smtClean="0"/>
              <a:t> </a:t>
            </a:r>
            <a:r>
              <a:rPr lang="en-US" sz="2600" dirty="0"/>
              <a:t>=</a:t>
            </a:r>
            <a:r>
              <a:rPr lang="en-US" sz="2600" dirty="0" smtClean="0"/>
              <a:t> </a:t>
            </a:r>
            <a:r>
              <a:rPr lang="en-US" sz="2600" dirty="0"/>
              <a:t>"INSERT INTO Registration "</a:t>
            </a:r>
            <a:r>
              <a:rPr lang="en-US" sz="2600" dirty="0" smtClean="0"/>
              <a:t> </a:t>
            </a:r>
            <a:r>
              <a:rPr lang="en-US" sz="2600" dirty="0"/>
              <a:t>+</a:t>
            </a:r>
            <a:r>
              <a:rPr lang="en-US" sz="2600" dirty="0" smtClean="0"/>
              <a:t> </a:t>
            </a:r>
          </a:p>
          <a:p>
            <a:pPr>
              <a:buNone/>
            </a:pPr>
            <a:r>
              <a:rPr lang="en-US" sz="2600" dirty="0"/>
              <a:t>	</a:t>
            </a:r>
            <a:r>
              <a:rPr lang="en-US" sz="2600" dirty="0" smtClean="0"/>
              <a:t>		"</a:t>
            </a:r>
            <a:r>
              <a:rPr lang="en-US" sz="2600" dirty="0"/>
              <a:t>VALUES (100, 'Zara', 'Ali', 18)";</a:t>
            </a:r>
            <a:r>
              <a:rPr lang="en-US" sz="2600" dirty="0" smtClean="0"/>
              <a:t> </a:t>
            </a:r>
            <a:r>
              <a:rPr lang="en-US" sz="2600" dirty="0" err="1" smtClean="0"/>
              <a:t>stmt</a:t>
            </a:r>
            <a:r>
              <a:rPr lang="en-US" sz="2600" dirty="0" err="1"/>
              <a:t>.</a:t>
            </a:r>
            <a:r>
              <a:rPr lang="en-US" sz="2600" dirty="0" err="1" smtClean="0"/>
              <a:t>executeUpdate</a:t>
            </a:r>
            <a:r>
              <a:rPr lang="en-US" sz="2600" dirty="0"/>
              <a:t>(</a:t>
            </a:r>
            <a:r>
              <a:rPr lang="en-US" sz="2600" dirty="0" err="1" smtClean="0"/>
              <a:t>sql</a:t>
            </a:r>
            <a:r>
              <a:rPr lang="en-US" sz="2600" dirty="0"/>
              <a:t>);</a:t>
            </a:r>
            <a:r>
              <a:rPr lang="en-US" sz="2600" dirty="0" smtClean="0"/>
              <a:t> </a:t>
            </a:r>
          </a:p>
          <a:p>
            <a:pPr>
              <a:buNone/>
            </a:pPr>
            <a:r>
              <a:rPr lang="en-US" sz="2600" dirty="0"/>
              <a:t>	</a:t>
            </a:r>
            <a:r>
              <a:rPr lang="en-US" sz="2600" dirty="0" err="1" smtClean="0"/>
              <a:t>sql</a:t>
            </a:r>
            <a:r>
              <a:rPr lang="en-US" sz="2600" dirty="0" smtClean="0"/>
              <a:t> </a:t>
            </a:r>
            <a:r>
              <a:rPr lang="en-US" sz="2600" dirty="0"/>
              <a:t>=</a:t>
            </a:r>
            <a:r>
              <a:rPr lang="en-US" sz="2600" dirty="0" smtClean="0"/>
              <a:t> </a:t>
            </a:r>
            <a:r>
              <a:rPr lang="en-US" sz="2600" dirty="0"/>
              <a:t>"INSERT INTO Registration "</a:t>
            </a:r>
            <a:r>
              <a:rPr lang="en-US" sz="2600" dirty="0" smtClean="0"/>
              <a:t> +</a:t>
            </a:r>
          </a:p>
          <a:p>
            <a:pPr>
              <a:buNone/>
            </a:pPr>
            <a:r>
              <a:rPr lang="en-US" sz="2600" dirty="0"/>
              <a:t>	</a:t>
            </a:r>
            <a:r>
              <a:rPr lang="en-US" sz="2600" dirty="0" smtClean="0"/>
              <a:t>	 </a:t>
            </a:r>
            <a:r>
              <a:rPr lang="en-US" sz="2600" dirty="0"/>
              <a:t>"VALUES (101, '</a:t>
            </a:r>
            <a:r>
              <a:rPr lang="en-US" sz="2600" dirty="0" err="1"/>
              <a:t>Mahnaz</a:t>
            </a:r>
            <a:r>
              <a:rPr lang="en-US" sz="2600" dirty="0"/>
              <a:t>', '</a:t>
            </a:r>
            <a:r>
              <a:rPr lang="en-US" sz="2600" dirty="0" err="1"/>
              <a:t>Fatma</a:t>
            </a:r>
            <a:r>
              <a:rPr lang="en-US" sz="2600" dirty="0"/>
              <a:t>', 25)";</a:t>
            </a:r>
            <a:r>
              <a:rPr lang="en-US" sz="2600" dirty="0" smtClean="0"/>
              <a:t> </a:t>
            </a:r>
            <a:r>
              <a:rPr lang="en-US" sz="2600" dirty="0" err="1" smtClean="0"/>
              <a:t>stmt</a:t>
            </a:r>
            <a:r>
              <a:rPr lang="en-US" sz="2600" dirty="0" err="1"/>
              <a:t>.</a:t>
            </a:r>
            <a:r>
              <a:rPr lang="en-US" sz="2600" dirty="0" err="1" smtClean="0"/>
              <a:t>executeUpdate</a:t>
            </a:r>
            <a:r>
              <a:rPr lang="en-US" sz="2600" dirty="0"/>
              <a:t>(</a:t>
            </a:r>
            <a:r>
              <a:rPr lang="en-US" sz="2600" dirty="0" err="1" smtClean="0"/>
              <a:t>sql</a:t>
            </a:r>
            <a:r>
              <a:rPr lang="en-US" sz="2600" dirty="0"/>
              <a:t>);</a:t>
            </a:r>
            <a:r>
              <a:rPr lang="en-US" sz="2600" dirty="0" smtClean="0"/>
              <a:t> </a:t>
            </a:r>
          </a:p>
          <a:p>
            <a:pPr>
              <a:buNone/>
            </a:pPr>
            <a:r>
              <a:rPr lang="en-US" sz="2600" dirty="0"/>
              <a:t>	</a:t>
            </a:r>
            <a:r>
              <a:rPr lang="en-US" sz="2600" dirty="0" err="1" smtClean="0"/>
              <a:t>sql</a:t>
            </a:r>
            <a:r>
              <a:rPr lang="en-US" sz="2600" dirty="0" smtClean="0"/>
              <a:t> </a:t>
            </a:r>
            <a:r>
              <a:rPr lang="en-US" sz="2600" dirty="0"/>
              <a:t>=</a:t>
            </a:r>
            <a:r>
              <a:rPr lang="en-US" sz="2600" dirty="0" smtClean="0"/>
              <a:t> </a:t>
            </a:r>
            <a:r>
              <a:rPr lang="en-US" sz="2600" dirty="0"/>
              <a:t>"INSERT INTO Registration "</a:t>
            </a:r>
            <a:r>
              <a:rPr lang="en-US" sz="2600" dirty="0" smtClean="0"/>
              <a:t> </a:t>
            </a:r>
            <a:r>
              <a:rPr lang="en-US" sz="2600" dirty="0"/>
              <a:t>+</a:t>
            </a:r>
            <a:r>
              <a:rPr lang="en-US" sz="2600" dirty="0" smtClean="0"/>
              <a:t> </a:t>
            </a:r>
          </a:p>
          <a:p>
            <a:pPr>
              <a:buNone/>
            </a:pPr>
            <a:r>
              <a:rPr lang="en-US" sz="2600" dirty="0"/>
              <a:t>	</a:t>
            </a:r>
            <a:r>
              <a:rPr lang="en-US" sz="2600" dirty="0" smtClean="0"/>
              <a:t>	"</a:t>
            </a:r>
            <a:r>
              <a:rPr lang="en-US" sz="2600" dirty="0"/>
              <a:t>VALUES (102, '</a:t>
            </a:r>
            <a:r>
              <a:rPr lang="en-US" sz="2600" dirty="0" err="1"/>
              <a:t>Zaid</a:t>
            </a:r>
            <a:r>
              <a:rPr lang="en-US" sz="2600" dirty="0"/>
              <a:t>', 'Khan', 30)";</a:t>
            </a:r>
            <a:r>
              <a:rPr lang="en-US" sz="2600" dirty="0" smtClean="0"/>
              <a:t> </a:t>
            </a:r>
          </a:p>
          <a:p>
            <a:pPr>
              <a:buNone/>
            </a:pPr>
            <a:r>
              <a:rPr lang="en-US" sz="2600" dirty="0"/>
              <a:t>	</a:t>
            </a:r>
            <a:r>
              <a:rPr lang="en-US" sz="2600" dirty="0" err="1" smtClean="0"/>
              <a:t>stmt.executeUpdate</a:t>
            </a:r>
            <a:r>
              <a:rPr lang="en-US" sz="2600" dirty="0" smtClean="0"/>
              <a:t>(</a:t>
            </a:r>
            <a:r>
              <a:rPr lang="en-US" sz="2600" dirty="0" err="1" smtClean="0"/>
              <a:t>sql</a:t>
            </a:r>
            <a:r>
              <a:rPr lang="en-US" sz="2600" dirty="0"/>
              <a:t>);</a:t>
            </a:r>
            <a:r>
              <a:rPr lang="en-US" sz="2600" dirty="0" smtClean="0"/>
              <a:t> </a:t>
            </a:r>
          </a:p>
          <a:p>
            <a:pPr>
              <a:buNone/>
            </a:pPr>
            <a:r>
              <a:rPr lang="en-US" sz="2600" dirty="0"/>
              <a:t>	</a:t>
            </a:r>
            <a:r>
              <a:rPr lang="en-US" sz="2600" dirty="0" err="1" smtClean="0"/>
              <a:t>sql</a:t>
            </a:r>
            <a:r>
              <a:rPr lang="en-US" sz="2600" dirty="0" smtClean="0"/>
              <a:t> </a:t>
            </a:r>
            <a:r>
              <a:rPr lang="en-US" sz="2600" dirty="0"/>
              <a:t>=</a:t>
            </a:r>
            <a:r>
              <a:rPr lang="en-US" sz="2600" dirty="0" smtClean="0"/>
              <a:t> </a:t>
            </a:r>
            <a:r>
              <a:rPr lang="en-US" sz="2600" dirty="0"/>
              <a:t>"INSERT INTO Registration "</a:t>
            </a:r>
            <a:r>
              <a:rPr lang="en-US" sz="2600" dirty="0" smtClean="0"/>
              <a:t> </a:t>
            </a:r>
            <a:r>
              <a:rPr lang="en-US" sz="2600" dirty="0"/>
              <a:t>+</a:t>
            </a:r>
            <a:r>
              <a:rPr lang="en-US" sz="2600" dirty="0" smtClean="0"/>
              <a:t> </a:t>
            </a:r>
          </a:p>
          <a:p>
            <a:pPr>
              <a:buNone/>
            </a:pPr>
            <a:r>
              <a:rPr lang="en-US" sz="2600" dirty="0"/>
              <a:t>	</a:t>
            </a:r>
            <a:r>
              <a:rPr lang="en-US" sz="2600" dirty="0" smtClean="0"/>
              <a:t>	"</a:t>
            </a:r>
            <a:r>
              <a:rPr lang="en-US" sz="2600" dirty="0"/>
              <a:t>VALUES(103, '</a:t>
            </a:r>
            <a:r>
              <a:rPr lang="en-US" sz="2600" dirty="0" err="1"/>
              <a:t>Sumit</a:t>
            </a:r>
            <a:r>
              <a:rPr lang="en-US" sz="2600" dirty="0"/>
              <a:t>', '</a:t>
            </a:r>
            <a:r>
              <a:rPr lang="en-US" sz="2600" dirty="0" err="1"/>
              <a:t>Mittal</a:t>
            </a:r>
            <a:r>
              <a:rPr lang="en-US" sz="2600" dirty="0"/>
              <a:t>', 28)";</a:t>
            </a:r>
            <a:r>
              <a:rPr lang="en-US" sz="2600" dirty="0" smtClean="0"/>
              <a:t> </a:t>
            </a:r>
          </a:p>
          <a:p>
            <a:pPr>
              <a:buNone/>
            </a:pPr>
            <a:r>
              <a:rPr lang="en-US" sz="2600" dirty="0"/>
              <a:t>	</a:t>
            </a:r>
            <a:r>
              <a:rPr lang="en-US" sz="2600" dirty="0" err="1" smtClean="0"/>
              <a:t>stmt.executeUpdate</a:t>
            </a:r>
            <a:r>
              <a:rPr lang="en-US" sz="2600" dirty="0" smtClean="0"/>
              <a:t>(</a:t>
            </a:r>
            <a:r>
              <a:rPr lang="en-US" sz="2600" dirty="0" err="1" smtClean="0"/>
              <a:t>sql</a:t>
            </a:r>
            <a:r>
              <a:rPr lang="en-US" sz="2600" dirty="0"/>
              <a:t>);</a:t>
            </a:r>
            <a:r>
              <a:rPr lang="en-US" sz="2600" dirty="0" smtClean="0"/>
              <a:t> </a:t>
            </a:r>
          </a:p>
          <a:p>
            <a:pPr>
              <a:buNone/>
            </a:pPr>
            <a:r>
              <a:rPr lang="en-US" sz="2600" dirty="0"/>
              <a:t>	</a:t>
            </a:r>
            <a:r>
              <a:rPr lang="en-US" sz="2600" dirty="0" err="1" smtClean="0"/>
              <a:t>System.out.println</a:t>
            </a:r>
            <a:r>
              <a:rPr lang="en-US" sz="2600" dirty="0"/>
              <a:t>("Inserted records into the table...");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F6C8-1E41-4C87-AC09-335516B1EC20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9839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JDBC - Select Records </a:t>
            </a:r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219200"/>
            <a:ext cx="7481546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7772400" y="2971800"/>
            <a:ext cx="114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Complete code in Lab 8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F6C8-1E41-4C87-AC09-335516B1EC20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91728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JDBC - Update Records </a:t>
            </a:r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63324" y="990600"/>
            <a:ext cx="5638799" cy="5899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F6C8-1E41-4C87-AC09-335516B1EC20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24241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sz="3000" dirty="0"/>
              <a:t>JDBC - Delete Records </a:t>
            </a:r>
            <a:r>
              <a:rPr lang="en-US" sz="3000" dirty="0" smtClean="0"/>
              <a:t>Example</a:t>
            </a:r>
            <a:endParaRPr lang="en-US" sz="3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423797"/>
            <a:ext cx="5986462" cy="6434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F6C8-1E41-4C87-AC09-335516B1EC20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48096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JDBC - WHERE Clause </a:t>
            </a:r>
            <a:r>
              <a:rPr lang="en-US" sz="3200" dirty="0" smtClean="0"/>
              <a:t>Example</a:t>
            </a:r>
            <a:endParaRPr lang="en-US" sz="32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371600"/>
            <a:ext cx="6725045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F6C8-1E41-4C87-AC09-335516B1EC20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5593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JDBC - Like Clause </a:t>
            </a:r>
            <a:r>
              <a:rPr lang="en-US" sz="3600" dirty="0" smtClean="0"/>
              <a:t>Example</a:t>
            </a:r>
            <a:endParaRPr lang="en-US" sz="36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676400"/>
            <a:ext cx="6569959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F6C8-1E41-4C87-AC09-335516B1EC20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47461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What is a </a:t>
            </a:r>
            <a:r>
              <a:rPr lang="en-US" sz="3600" dirty="0" err="1"/>
              <a:t>Servlet</a:t>
            </a:r>
            <a:r>
              <a:rPr lang="en-US" sz="3600" dirty="0" smtClean="0"/>
              <a:t>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600" b="1" dirty="0" err="1"/>
              <a:t>Servlet</a:t>
            </a:r>
            <a:r>
              <a:rPr lang="en-US" sz="2600" dirty="0"/>
              <a:t> technology is used to create web application (resides at server side and generates dynamic web page</a:t>
            </a:r>
            <a:r>
              <a:rPr lang="en-US" sz="2600" dirty="0" smtClean="0"/>
              <a:t>).</a:t>
            </a:r>
          </a:p>
          <a:p>
            <a:pPr algn="just"/>
            <a:endParaRPr lang="en-US" sz="2600" dirty="0" smtClean="0"/>
          </a:p>
          <a:p>
            <a:pPr algn="just"/>
            <a:r>
              <a:rPr lang="en-US" sz="2600" b="1" dirty="0" err="1"/>
              <a:t>Servlet</a:t>
            </a:r>
            <a:r>
              <a:rPr lang="en-US" sz="2600" dirty="0"/>
              <a:t> technology is robust and scalable because of java language. </a:t>
            </a:r>
            <a:endParaRPr lang="en-US" sz="2600" dirty="0" smtClean="0"/>
          </a:p>
          <a:p>
            <a:pPr algn="just"/>
            <a:endParaRPr lang="en-US" sz="2600" dirty="0" smtClean="0"/>
          </a:p>
          <a:p>
            <a:pPr algn="just"/>
            <a:r>
              <a:rPr lang="en-US" sz="2600" dirty="0"/>
              <a:t>There are many interfaces and classes in the </a:t>
            </a:r>
            <a:r>
              <a:rPr lang="en-US" sz="2600" dirty="0" err="1"/>
              <a:t>servlet</a:t>
            </a:r>
            <a:r>
              <a:rPr lang="en-US" sz="2600" dirty="0"/>
              <a:t> API such as </a:t>
            </a:r>
            <a:r>
              <a:rPr lang="en-US" sz="2600" dirty="0" err="1"/>
              <a:t>Servlet</a:t>
            </a:r>
            <a:r>
              <a:rPr lang="en-US" sz="2600" dirty="0"/>
              <a:t>, </a:t>
            </a:r>
            <a:r>
              <a:rPr lang="en-US" sz="2600" dirty="0" err="1"/>
              <a:t>GenericServlet</a:t>
            </a:r>
            <a:r>
              <a:rPr lang="en-US" sz="2600" dirty="0"/>
              <a:t>, </a:t>
            </a:r>
            <a:r>
              <a:rPr lang="en-US" sz="2600" dirty="0" err="1"/>
              <a:t>HttpServlet</a:t>
            </a:r>
            <a:r>
              <a:rPr lang="en-US" sz="2600" dirty="0"/>
              <a:t>, </a:t>
            </a:r>
            <a:r>
              <a:rPr lang="en-US" sz="2600" dirty="0" err="1"/>
              <a:t>ServletRequest</a:t>
            </a:r>
            <a:r>
              <a:rPr lang="en-US" sz="2600" dirty="0"/>
              <a:t>, </a:t>
            </a:r>
            <a:r>
              <a:rPr lang="en-US" sz="2600" dirty="0" err="1"/>
              <a:t>ServletResponse</a:t>
            </a:r>
            <a:r>
              <a:rPr lang="en-US" sz="2600" dirty="0"/>
              <a:t> etc.</a:t>
            </a:r>
          </a:p>
        </p:txBody>
      </p:sp>
    </p:spTree>
    <p:extLst>
      <p:ext uri="{BB962C8B-B14F-4D97-AF65-F5344CB8AC3E}">
        <p14:creationId xmlns:p14="http://schemas.microsoft.com/office/powerpoint/2010/main" val="151315572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312" y="1246248"/>
            <a:ext cx="8686800" cy="4525963"/>
          </a:xfrm>
        </p:spPr>
        <p:txBody>
          <a:bodyPr>
            <a:noAutofit/>
          </a:bodyPr>
          <a:lstStyle/>
          <a:p>
            <a:pPr algn="just"/>
            <a:r>
              <a:rPr lang="en-US" sz="2600" dirty="0" err="1"/>
              <a:t>Servlet</a:t>
            </a:r>
            <a:r>
              <a:rPr lang="en-US" sz="2600" dirty="0"/>
              <a:t> can be described in many ways, depending on the context.</a:t>
            </a:r>
          </a:p>
          <a:p>
            <a:pPr lvl="1" algn="just"/>
            <a:r>
              <a:rPr lang="en-US" sz="2600" dirty="0" err="1"/>
              <a:t>Servlet</a:t>
            </a:r>
            <a:r>
              <a:rPr lang="en-US" sz="2600" dirty="0"/>
              <a:t> is a technology i.e. used to create web application.</a:t>
            </a:r>
          </a:p>
          <a:p>
            <a:pPr lvl="1" algn="just"/>
            <a:r>
              <a:rPr lang="en-US" sz="2600" dirty="0" err="1"/>
              <a:t>Servlet</a:t>
            </a:r>
            <a:r>
              <a:rPr lang="en-US" sz="2600" dirty="0"/>
              <a:t> is an API that provides many interfaces and classes including documentations.</a:t>
            </a:r>
          </a:p>
          <a:p>
            <a:pPr lvl="1" algn="just"/>
            <a:r>
              <a:rPr lang="en-US" sz="2600" dirty="0" err="1"/>
              <a:t>Servlet</a:t>
            </a:r>
            <a:r>
              <a:rPr lang="en-US" sz="2600" dirty="0"/>
              <a:t> is an interface that must be implemented for creating any </a:t>
            </a:r>
            <a:r>
              <a:rPr lang="en-US" sz="2600" dirty="0" err="1"/>
              <a:t>servlet</a:t>
            </a:r>
            <a:r>
              <a:rPr lang="en-US" sz="2600" dirty="0"/>
              <a:t>.</a:t>
            </a:r>
          </a:p>
          <a:p>
            <a:pPr lvl="1" algn="just"/>
            <a:r>
              <a:rPr lang="en-US" sz="2600" dirty="0" err="1"/>
              <a:t>Servlet</a:t>
            </a:r>
            <a:r>
              <a:rPr lang="en-US" sz="2600" dirty="0"/>
              <a:t> is a class that extend the capabilities of the servers and respond to the incoming request. It can respond to any type of requests.</a:t>
            </a:r>
          </a:p>
          <a:p>
            <a:pPr lvl="1" algn="just"/>
            <a:r>
              <a:rPr lang="en-US" sz="2600" dirty="0" err="1"/>
              <a:t>Servlet</a:t>
            </a:r>
            <a:r>
              <a:rPr lang="en-US" sz="2600" dirty="0"/>
              <a:t> is a web component that is deployed on the server to create dynamic web page.</a:t>
            </a:r>
          </a:p>
          <a:p>
            <a:pPr algn="just"/>
            <a:endParaRPr lang="en-US" sz="26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/>
              <a:t>What is a </a:t>
            </a:r>
            <a:r>
              <a:rPr lang="en-US" sz="3600" dirty="0" err="1"/>
              <a:t>Servlet</a:t>
            </a:r>
            <a:r>
              <a:rPr lang="en-US" sz="3600" dirty="0" smtClean="0"/>
              <a:t>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3508696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2057400"/>
            <a:ext cx="7781925" cy="3697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/>
              <a:t>What is a </a:t>
            </a:r>
            <a:r>
              <a:rPr lang="en-US" sz="3600" dirty="0" err="1"/>
              <a:t>Servlet</a:t>
            </a:r>
            <a:r>
              <a:rPr lang="en-US" sz="3600" dirty="0" smtClean="0"/>
              <a:t>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211044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/>
              <a:t>Commonly used Methods of Component </a:t>
            </a:r>
            <a:r>
              <a:rPr lang="en-US" sz="3600" b="1" dirty="0" smtClean="0"/>
              <a:t>class</a:t>
            </a:r>
            <a:endParaRPr lang="en-US" sz="36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270025"/>
              </p:ext>
            </p:extLst>
          </p:nvPr>
        </p:nvGraphicFramePr>
        <p:xfrm>
          <a:off x="481012" y="2390616"/>
          <a:ext cx="8181976" cy="3356610"/>
        </p:xfrm>
        <a:graphic>
          <a:graphicData uri="http://schemas.openxmlformats.org/drawingml/2006/table">
            <a:tbl>
              <a:tblPr/>
              <a:tblGrid>
                <a:gridCol w="4090988"/>
                <a:gridCol w="4090988"/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100" b="1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Method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F0FE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E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FE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100" b="1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Description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F0FE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E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FE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1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public void add(Component c)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1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add a component on another component.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1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public void </a:t>
                      </a:r>
                      <a:r>
                        <a:rPr lang="en-US" sz="2100" b="0" i="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setSize</a:t>
                      </a:r>
                      <a:r>
                        <a:rPr lang="en-US" sz="21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(</a:t>
                      </a:r>
                      <a:r>
                        <a:rPr lang="en-US" sz="2100" b="0" i="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int</a:t>
                      </a:r>
                      <a:r>
                        <a:rPr lang="en-US" sz="21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US" sz="2100" b="0" i="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width,int</a:t>
                      </a:r>
                      <a:r>
                        <a:rPr lang="en-US" sz="21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height)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1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sets size of the component.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100" b="0" i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public void setLayout(LayoutManager m)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1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sets the layout manager for the component.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100" b="0" i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public void setVisible(boolean b)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1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sets the visibility of the component. It is by default false.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F37B-7453-44F1-A326-9AB42604ED6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31150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600" dirty="0" smtClean="0"/>
              <a:t>Java </a:t>
            </a:r>
            <a:r>
              <a:rPr lang="en-US" sz="2600" dirty="0" err="1"/>
              <a:t>Servlets</a:t>
            </a:r>
            <a:r>
              <a:rPr lang="en-US" sz="2600" dirty="0"/>
              <a:t> are programs that run on a Web or Application server and act as a middle layer between a request coming from a Web browser or other HTTP client and databases or applications on the HTTP server.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3287800"/>
            <a:ext cx="5434012" cy="3511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/>
              <a:t>What is a </a:t>
            </a:r>
            <a:r>
              <a:rPr lang="en-US" sz="3600" dirty="0" err="1"/>
              <a:t>Servlet</a:t>
            </a:r>
            <a:r>
              <a:rPr lang="en-US" sz="3600" dirty="0" smtClean="0"/>
              <a:t>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387216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Advantage of </a:t>
            </a:r>
            <a:r>
              <a:rPr lang="en-US" sz="3600" dirty="0" err="1" smtClean="0"/>
              <a:t>Servlet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600" dirty="0"/>
              <a:t>The web container creates threads for handling the multiple requests to the </a:t>
            </a:r>
            <a:r>
              <a:rPr lang="en-US" sz="2600" dirty="0" err="1"/>
              <a:t>servlet</a:t>
            </a:r>
            <a:r>
              <a:rPr lang="en-US" sz="2600" dirty="0"/>
              <a:t>. </a:t>
            </a:r>
            <a:r>
              <a:rPr lang="en-US" sz="2600" dirty="0">
                <a:solidFill>
                  <a:srgbClr val="FF0000"/>
                </a:solidFill>
              </a:rPr>
              <a:t>Threads have a lot of benefits over the Processes such as they share a common memory area, lightweight, cost of communication between the threads are low.</a:t>
            </a:r>
            <a:r>
              <a:rPr lang="en-US" sz="2600" dirty="0"/>
              <a:t> The basic benefits of </a:t>
            </a:r>
            <a:r>
              <a:rPr lang="en-US" sz="2600" dirty="0" err="1"/>
              <a:t>servlet</a:t>
            </a:r>
            <a:r>
              <a:rPr lang="en-US" sz="2600" dirty="0"/>
              <a:t> are as follows:</a:t>
            </a:r>
          </a:p>
          <a:p>
            <a:pPr lvl="1" algn="just"/>
            <a:r>
              <a:rPr lang="en-US" sz="2200" b="1" dirty="0"/>
              <a:t>better performance:</a:t>
            </a:r>
            <a:r>
              <a:rPr lang="en-US" sz="2200" dirty="0"/>
              <a:t> because it creates a thread for each request not process.</a:t>
            </a:r>
          </a:p>
          <a:p>
            <a:pPr lvl="1" algn="just"/>
            <a:r>
              <a:rPr lang="en-US" sz="2200" b="1" dirty="0"/>
              <a:t>Portability:</a:t>
            </a:r>
            <a:r>
              <a:rPr lang="en-US" sz="2200" dirty="0"/>
              <a:t> because it uses java language.</a:t>
            </a:r>
          </a:p>
          <a:p>
            <a:pPr lvl="1" algn="just"/>
            <a:r>
              <a:rPr lang="en-US" sz="2200" b="1" dirty="0"/>
              <a:t>Robust:</a:t>
            </a:r>
            <a:r>
              <a:rPr lang="en-US" sz="2200" dirty="0"/>
              <a:t> </a:t>
            </a:r>
            <a:r>
              <a:rPr lang="en-US" sz="2200" dirty="0" err="1"/>
              <a:t>Servlets</a:t>
            </a:r>
            <a:r>
              <a:rPr lang="en-US" sz="2200" dirty="0"/>
              <a:t> are managed by JVM so we don't need to worry about memory leak, garbage collection etc.</a:t>
            </a:r>
          </a:p>
          <a:p>
            <a:pPr lvl="1" algn="just"/>
            <a:r>
              <a:rPr lang="en-US" sz="2200" b="1" dirty="0"/>
              <a:t>Secure:</a:t>
            </a:r>
            <a:r>
              <a:rPr lang="en-US" sz="2200" dirty="0"/>
              <a:t> because it uses java language..</a:t>
            </a:r>
          </a:p>
          <a:p>
            <a:pPr algn="just"/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67011986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981200"/>
            <a:ext cx="8229600" cy="4147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/>
              <a:t>Advantage of </a:t>
            </a:r>
            <a:r>
              <a:rPr lang="en-US" sz="3600" dirty="0" err="1" smtClean="0"/>
              <a:t>Servlet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8281758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Servlet</a:t>
            </a:r>
            <a:r>
              <a:rPr lang="en-US" sz="3600" dirty="0"/>
              <a:t> </a:t>
            </a:r>
            <a:r>
              <a:rPr lang="en-US" sz="3600" dirty="0" smtClean="0"/>
              <a:t>Terminology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600" dirty="0"/>
              <a:t>The basic </a:t>
            </a:r>
            <a:r>
              <a:rPr lang="en-US" sz="2600" b="1" dirty="0"/>
              <a:t>terminology used in </a:t>
            </a:r>
            <a:r>
              <a:rPr lang="en-US" sz="2600" b="1" dirty="0" err="1"/>
              <a:t>servlet</a:t>
            </a:r>
            <a:r>
              <a:rPr lang="en-US" sz="2600" dirty="0"/>
              <a:t> are given below:</a:t>
            </a:r>
          </a:p>
          <a:p>
            <a:pPr lvl="1"/>
            <a:r>
              <a:rPr lang="en-US" sz="2600" dirty="0"/>
              <a:t>HTTP</a:t>
            </a:r>
          </a:p>
          <a:p>
            <a:pPr lvl="1"/>
            <a:r>
              <a:rPr lang="en-US" sz="2600" dirty="0"/>
              <a:t>HTTP Request Types</a:t>
            </a:r>
          </a:p>
          <a:p>
            <a:pPr lvl="1"/>
            <a:r>
              <a:rPr lang="en-US" sz="2600" dirty="0"/>
              <a:t>Difference between Get and Post method</a:t>
            </a:r>
          </a:p>
          <a:p>
            <a:pPr lvl="1"/>
            <a:r>
              <a:rPr lang="en-US" sz="2600" dirty="0"/>
              <a:t>Container</a:t>
            </a:r>
          </a:p>
          <a:p>
            <a:pPr lvl="1"/>
            <a:r>
              <a:rPr lang="en-US" sz="2600" dirty="0"/>
              <a:t>Server and Difference between web server and application server</a:t>
            </a:r>
          </a:p>
          <a:p>
            <a:pPr lvl="1"/>
            <a:r>
              <a:rPr lang="en-US" sz="2600" dirty="0"/>
              <a:t>Content Type</a:t>
            </a:r>
          </a:p>
          <a:p>
            <a:pPr lvl="1"/>
            <a:r>
              <a:rPr lang="en-US" sz="2600" dirty="0"/>
              <a:t>Introduction of XML</a:t>
            </a:r>
          </a:p>
          <a:p>
            <a:pPr lvl="1"/>
            <a:r>
              <a:rPr lang="en-US" sz="2600" dirty="0"/>
              <a:t>Deployment</a:t>
            </a:r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59620065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HTTP (Hyper Text Transfer Protocol)</a:t>
            </a:r>
          </a:p>
          <a:p>
            <a:pPr lvl="1"/>
            <a:r>
              <a:rPr lang="en-US" sz="2600" dirty="0"/>
              <a:t>Http is the protocol that allows web servers and browsers to exchange data over the web.</a:t>
            </a:r>
          </a:p>
          <a:p>
            <a:pPr lvl="1"/>
            <a:r>
              <a:rPr lang="en-US" sz="2600" dirty="0"/>
              <a:t>It is a request response protocol.</a:t>
            </a:r>
          </a:p>
          <a:p>
            <a:pPr lvl="1"/>
            <a:r>
              <a:rPr lang="en-US" sz="2600" dirty="0"/>
              <a:t>Http uses reliable TCP connections </a:t>
            </a:r>
            <a:r>
              <a:rPr lang="en-US" sz="2600" dirty="0" smtClean="0"/>
              <a:t>by default </a:t>
            </a:r>
            <a:r>
              <a:rPr lang="en-US" sz="2600" dirty="0"/>
              <a:t>on TCP port 80.</a:t>
            </a:r>
          </a:p>
          <a:p>
            <a:endParaRPr lang="en-US" sz="26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8400" y="4144092"/>
            <a:ext cx="5233987" cy="2637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err="1"/>
              <a:t>Servlet</a:t>
            </a:r>
            <a:r>
              <a:rPr lang="en-US" sz="3600" dirty="0"/>
              <a:t> </a:t>
            </a:r>
            <a:r>
              <a:rPr lang="en-US" sz="3600" dirty="0" smtClean="0"/>
              <a:t>Terminology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21489096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6248"/>
            <a:ext cx="82296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600" dirty="0"/>
              <a:t>Http Request Methods</a:t>
            </a:r>
          </a:p>
          <a:p>
            <a:r>
              <a:rPr lang="en-US" sz="2600" dirty="0"/>
              <a:t>Every request has a header that tells the status of the client. There are many request methods. Get and Post requests are mostly used.</a:t>
            </a:r>
          </a:p>
          <a:p>
            <a:r>
              <a:rPr lang="en-US" sz="2600" dirty="0"/>
              <a:t>The http request methods are:</a:t>
            </a:r>
          </a:p>
          <a:p>
            <a:pPr lvl="1"/>
            <a:r>
              <a:rPr lang="en-US" sz="2600" dirty="0"/>
              <a:t>GET</a:t>
            </a:r>
          </a:p>
          <a:p>
            <a:pPr lvl="1"/>
            <a:r>
              <a:rPr lang="en-US" sz="2600" dirty="0"/>
              <a:t>POST</a:t>
            </a:r>
          </a:p>
          <a:p>
            <a:pPr lvl="1"/>
            <a:r>
              <a:rPr lang="en-US" sz="2600" dirty="0"/>
              <a:t>HEAD</a:t>
            </a:r>
          </a:p>
          <a:p>
            <a:pPr lvl="1"/>
            <a:r>
              <a:rPr lang="en-US" sz="2600" dirty="0"/>
              <a:t>PUT</a:t>
            </a:r>
          </a:p>
          <a:p>
            <a:pPr lvl="1"/>
            <a:r>
              <a:rPr lang="en-US" sz="2600" dirty="0"/>
              <a:t>DELETE</a:t>
            </a:r>
          </a:p>
          <a:p>
            <a:pPr lvl="1"/>
            <a:r>
              <a:rPr lang="en-US" sz="2600" dirty="0"/>
              <a:t>OPTIONS</a:t>
            </a:r>
          </a:p>
          <a:p>
            <a:pPr lvl="1"/>
            <a:r>
              <a:rPr lang="en-US" sz="2600" dirty="0"/>
              <a:t>TRACE</a:t>
            </a:r>
          </a:p>
          <a:p>
            <a:endParaRPr lang="en-US" sz="26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err="1"/>
              <a:t>Servlet</a:t>
            </a:r>
            <a:r>
              <a:rPr lang="en-US" sz="3600" dirty="0"/>
              <a:t> </a:t>
            </a:r>
            <a:r>
              <a:rPr lang="en-US" sz="3600" dirty="0" smtClean="0"/>
              <a:t>Terminology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41702658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652588"/>
            <a:ext cx="8858250" cy="5130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err="1"/>
              <a:t>Servlet</a:t>
            </a:r>
            <a:r>
              <a:rPr lang="en-US" sz="3600" dirty="0"/>
              <a:t> </a:t>
            </a:r>
            <a:r>
              <a:rPr lang="en-US" sz="3600" dirty="0" smtClean="0"/>
              <a:t>Terminology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62852110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Container</a:t>
            </a:r>
          </a:p>
          <a:p>
            <a:pPr lvl="1"/>
            <a:r>
              <a:rPr lang="en-US" sz="2600" dirty="0"/>
              <a:t>It provides runtime environment for </a:t>
            </a:r>
            <a:r>
              <a:rPr lang="en-US" sz="2600" dirty="0" err="1"/>
              <a:t>JavaEE</a:t>
            </a:r>
            <a:r>
              <a:rPr lang="en-US" sz="2600" dirty="0"/>
              <a:t> (j2ee) applications.</a:t>
            </a:r>
          </a:p>
          <a:p>
            <a:pPr lvl="1"/>
            <a:r>
              <a:rPr lang="en-US" sz="2600" dirty="0"/>
              <a:t>It performs many operations that are given below:</a:t>
            </a:r>
          </a:p>
          <a:p>
            <a:pPr lvl="1"/>
            <a:r>
              <a:rPr lang="en-US" sz="2600" dirty="0"/>
              <a:t>Life Cycle Management</a:t>
            </a:r>
          </a:p>
          <a:p>
            <a:pPr lvl="1"/>
            <a:r>
              <a:rPr lang="en-US" sz="2600" dirty="0"/>
              <a:t>Multithreaded support</a:t>
            </a:r>
          </a:p>
          <a:p>
            <a:pPr lvl="1"/>
            <a:r>
              <a:rPr lang="en-US" sz="2600" dirty="0"/>
              <a:t>Object Pooling</a:t>
            </a:r>
          </a:p>
          <a:p>
            <a:pPr lvl="1"/>
            <a:r>
              <a:rPr lang="en-US" sz="2600" dirty="0"/>
              <a:t>Security etc.</a:t>
            </a:r>
          </a:p>
          <a:p>
            <a:endParaRPr lang="en-US" sz="26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err="1"/>
              <a:t>Servlet</a:t>
            </a:r>
            <a:r>
              <a:rPr lang="en-US" sz="3600" dirty="0"/>
              <a:t> </a:t>
            </a:r>
            <a:r>
              <a:rPr lang="en-US" sz="3600" dirty="0" smtClean="0"/>
              <a:t>Terminology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7995710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Server</a:t>
            </a:r>
          </a:p>
          <a:p>
            <a:pPr lvl="1"/>
            <a:r>
              <a:rPr lang="en-US" dirty="0"/>
              <a:t>It is a running program or software that provides services.</a:t>
            </a:r>
          </a:p>
          <a:p>
            <a:pPr lvl="1"/>
            <a:r>
              <a:rPr lang="en-US" dirty="0"/>
              <a:t>There are two types of servers:</a:t>
            </a:r>
          </a:p>
          <a:p>
            <a:pPr lvl="2"/>
            <a:r>
              <a:rPr lang="en-US" dirty="0">
                <a:solidFill>
                  <a:srgbClr val="000099"/>
                </a:solidFill>
              </a:rPr>
              <a:t>Web </a:t>
            </a:r>
            <a:r>
              <a:rPr lang="en-US" dirty="0" smtClean="0">
                <a:solidFill>
                  <a:srgbClr val="000099"/>
                </a:solidFill>
              </a:rPr>
              <a:t>Server: </a:t>
            </a:r>
            <a:r>
              <a:rPr lang="en-US" dirty="0"/>
              <a:t>Example of Web Servers are: </a:t>
            </a:r>
            <a:r>
              <a:rPr lang="en-US" b="1" dirty="0" smtClean="0"/>
              <a:t>Apache Tomcat</a:t>
            </a:r>
            <a:r>
              <a:rPr lang="en-US" dirty="0"/>
              <a:t> and </a:t>
            </a:r>
            <a:r>
              <a:rPr lang="en-US" b="1" dirty="0"/>
              <a:t>Resin</a:t>
            </a:r>
            <a:r>
              <a:rPr lang="en-US" dirty="0"/>
              <a:t>.</a:t>
            </a:r>
          </a:p>
          <a:p>
            <a:pPr lvl="2"/>
            <a:r>
              <a:rPr lang="en-US" dirty="0" smtClean="0">
                <a:solidFill>
                  <a:srgbClr val="000099"/>
                </a:solidFill>
              </a:rPr>
              <a:t>Application Server: </a:t>
            </a:r>
            <a:r>
              <a:rPr lang="en-US" dirty="0" smtClean="0"/>
              <a:t>Example </a:t>
            </a:r>
            <a:r>
              <a:rPr lang="en-US" dirty="0"/>
              <a:t>of Application Servers are:</a:t>
            </a:r>
          </a:p>
          <a:p>
            <a:pPr lvl="3"/>
            <a:r>
              <a:rPr lang="en-US" b="1" dirty="0" err="1"/>
              <a:t>JBoss</a:t>
            </a:r>
            <a:r>
              <a:rPr lang="en-US" dirty="0"/>
              <a:t> Open-source server from </a:t>
            </a:r>
            <a:r>
              <a:rPr lang="en-US" dirty="0" err="1"/>
              <a:t>JBoss</a:t>
            </a:r>
            <a:r>
              <a:rPr lang="en-US" dirty="0"/>
              <a:t> community.</a:t>
            </a:r>
          </a:p>
          <a:p>
            <a:pPr lvl="3"/>
            <a:r>
              <a:rPr lang="en-US" b="1" dirty="0"/>
              <a:t>Glassfish</a:t>
            </a:r>
            <a:r>
              <a:rPr lang="en-US" dirty="0"/>
              <a:t> provided by Sun </a:t>
            </a:r>
            <a:r>
              <a:rPr lang="en-US" dirty="0" err="1"/>
              <a:t>Microsystem</a:t>
            </a:r>
            <a:r>
              <a:rPr lang="en-US" dirty="0"/>
              <a:t>. Now acquired by Oracle.</a:t>
            </a:r>
          </a:p>
          <a:p>
            <a:pPr lvl="3"/>
            <a:r>
              <a:rPr lang="en-US" b="1" dirty="0" err="1"/>
              <a:t>Weblogic</a:t>
            </a:r>
            <a:r>
              <a:rPr lang="en-US" dirty="0"/>
              <a:t> provided by Oracle. It more secured.</a:t>
            </a:r>
          </a:p>
          <a:p>
            <a:pPr lvl="3"/>
            <a:r>
              <a:rPr lang="en-US" b="1" dirty="0" err="1"/>
              <a:t>Websphere</a:t>
            </a:r>
            <a:r>
              <a:rPr lang="en-US" dirty="0"/>
              <a:t> provided by IBM.</a:t>
            </a:r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err="1"/>
              <a:t>Servlet</a:t>
            </a:r>
            <a:r>
              <a:rPr lang="en-US" sz="3600" dirty="0"/>
              <a:t> </a:t>
            </a:r>
            <a:r>
              <a:rPr lang="en-US" sz="3600" dirty="0" smtClean="0"/>
              <a:t>Terminology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4565655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12728"/>
            <a:ext cx="8229600" cy="4906963"/>
          </a:xfrm>
        </p:spPr>
        <p:txBody>
          <a:bodyPr>
            <a:noAutofit/>
          </a:bodyPr>
          <a:lstStyle/>
          <a:p>
            <a:r>
              <a:rPr lang="en-US" sz="2200" dirty="0"/>
              <a:t>Content Type</a:t>
            </a:r>
          </a:p>
          <a:p>
            <a:pPr lvl="1"/>
            <a:r>
              <a:rPr lang="en-US" sz="2200" dirty="0"/>
              <a:t>Content Type is also known as MIME (Multipurpose internet Mail Extension) Type. It is a </a:t>
            </a:r>
            <a:r>
              <a:rPr lang="en-US" sz="2200" b="1" dirty="0"/>
              <a:t>HTTP header</a:t>
            </a:r>
            <a:r>
              <a:rPr lang="en-US" sz="2200" dirty="0"/>
              <a:t> that provides the description about what are you sending to the browser.</a:t>
            </a:r>
          </a:p>
          <a:p>
            <a:pPr lvl="1"/>
            <a:r>
              <a:rPr lang="en-US" sz="2200" dirty="0"/>
              <a:t>There are many content types:</a:t>
            </a:r>
          </a:p>
          <a:p>
            <a:pPr lvl="2"/>
            <a:r>
              <a:rPr lang="en-US" sz="2200" dirty="0"/>
              <a:t>text/html</a:t>
            </a:r>
          </a:p>
          <a:p>
            <a:pPr lvl="2"/>
            <a:r>
              <a:rPr lang="en-US" sz="2200" dirty="0"/>
              <a:t>text/plain</a:t>
            </a:r>
          </a:p>
          <a:p>
            <a:pPr lvl="2"/>
            <a:r>
              <a:rPr lang="en-US" sz="2200" dirty="0"/>
              <a:t>application/</a:t>
            </a:r>
            <a:r>
              <a:rPr lang="en-US" sz="2200" dirty="0" err="1"/>
              <a:t>msword</a:t>
            </a:r>
            <a:endParaRPr lang="en-US" sz="2200" dirty="0"/>
          </a:p>
          <a:p>
            <a:pPr lvl="2"/>
            <a:r>
              <a:rPr lang="en-US" sz="2200" dirty="0"/>
              <a:t>application/vnd.ms-excel</a:t>
            </a:r>
          </a:p>
          <a:p>
            <a:pPr lvl="2"/>
            <a:r>
              <a:rPr lang="en-US" sz="2200" dirty="0"/>
              <a:t>application/jar</a:t>
            </a:r>
          </a:p>
          <a:p>
            <a:pPr lvl="2"/>
            <a:r>
              <a:rPr lang="en-US" sz="2200" dirty="0"/>
              <a:t>application/</a:t>
            </a:r>
            <a:r>
              <a:rPr lang="en-US" sz="2200" dirty="0" err="1"/>
              <a:t>pdf</a:t>
            </a:r>
            <a:endParaRPr lang="en-US" sz="2200" dirty="0"/>
          </a:p>
          <a:p>
            <a:pPr lvl="2"/>
            <a:r>
              <a:rPr lang="en-US" sz="2200" dirty="0"/>
              <a:t>application/octet-stream</a:t>
            </a:r>
          </a:p>
          <a:p>
            <a:pPr lvl="2"/>
            <a:r>
              <a:rPr lang="en-US" sz="2200" dirty="0"/>
              <a:t>application/x-zip</a:t>
            </a:r>
          </a:p>
          <a:p>
            <a:pPr lvl="2"/>
            <a:r>
              <a:rPr lang="en-US" sz="2200" dirty="0"/>
              <a:t>images/jpeg</a:t>
            </a:r>
          </a:p>
          <a:p>
            <a:pPr lvl="2"/>
            <a:r>
              <a:rPr lang="en-US" sz="2200" dirty="0"/>
              <a:t>video/</a:t>
            </a:r>
            <a:r>
              <a:rPr lang="en-US" sz="2200" dirty="0" err="1"/>
              <a:t>quicktime</a:t>
            </a:r>
            <a:r>
              <a:rPr lang="en-US" sz="2200" dirty="0"/>
              <a:t> etc.</a:t>
            </a:r>
          </a:p>
          <a:p>
            <a:endParaRPr lang="en-US" sz="22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err="1"/>
              <a:t>Servlet</a:t>
            </a:r>
            <a:r>
              <a:rPr lang="en-US" sz="3600" dirty="0"/>
              <a:t> </a:t>
            </a:r>
            <a:r>
              <a:rPr lang="en-US" sz="3600" dirty="0" smtClean="0"/>
              <a:t>Terminology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68043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Java Swing </a:t>
            </a:r>
            <a:r>
              <a:rPr lang="en-US" sz="3600" b="1" dirty="0" smtClean="0"/>
              <a:t>Examples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There are two ways to create a frame:</a:t>
            </a:r>
          </a:p>
          <a:p>
            <a:pPr lvl="1"/>
            <a:r>
              <a:rPr lang="en-US" sz="2600" dirty="0"/>
              <a:t>By creating the object of Frame class (association)</a:t>
            </a:r>
          </a:p>
          <a:p>
            <a:pPr lvl="1"/>
            <a:r>
              <a:rPr lang="en-US" sz="2600" dirty="0"/>
              <a:t>By extending Frame class (inheritance)</a:t>
            </a:r>
          </a:p>
          <a:p>
            <a:r>
              <a:rPr lang="en-US" sz="2600" dirty="0"/>
              <a:t>We can write the code of swing inside the main(), constructor or any other method.</a:t>
            </a:r>
          </a:p>
          <a:p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F37B-7453-44F1-A326-9AB42604ED6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01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Servlets</a:t>
            </a:r>
            <a:r>
              <a:rPr lang="en-US" sz="3600" dirty="0"/>
              <a:t> - Life </a:t>
            </a:r>
            <a:r>
              <a:rPr lang="en-US" sz="3600" dirty="0" smtClean="0"/>
              <a:t>Cycle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600" dirty="0"/>
              <a:t>A </a:t>
            </a:r>
            <a:r>
              <a:rPr lang="en-US" sz="2600" dirty="0" err="1"/>
              <a:t>servlet</a:t>
            </a:r>
            <a:r>
              <a:rPr lang="en-US" sz="2600" dirty="0"/>
              <a:t> life cycle can be defined as the entire process from its creation till the destruction. The following are the paths followed by a </a:t>
            </a:r>
            <a:r>
              <a:rPr lang="en-US" sz="2600" dirty="0" err="1"/>
              <a:t>servlet</a:t>
            </a:r>
            <a:endParaRPr lang="en-US" sz="2600" dirty="0"/>
          </a:p>
          <a:p>
            <a:pPr lvl="1" algn="just"/>
            <a:r>
              <a:rPr lang="en-US" sz="2400" dirty="0"/>
              <a:t>The </a:t>
            </a:r>
            <a:r>
              <a:rPr lang="en-US" sz="2400" dirty="0" err="1"/>
              <a:t>servlet</a:t>
            </a:r>
            <a:r>
              <a:rPr lang="en-US" sz="2400" dirty="0"/>
              <a:t> is initialized by calling the</a:t>
            </a:r>
            <a:r>
              <a:rPr lang="en-US" sz="2400" dirty="0">
                <a:solidFill>
                  <a:srgbClr val="FF0000"/>
                </a:solidFill>
              </a:rPr>
              <a:t> </a:t>
            </a:r>
            <a:r>
              <a:rPr lang="en-US" sz="2400" b="1" dirty="0">
                <a:solidFill>
                  <a:srgbClr val="FF0000"/>
                </a:solidFill>
              </a:rPr>
              <a:t>init ()</a:t>
            </a:r>
            <a:r>
              <a:rPr lang="en-US" sz="2400" dirty="0">
                <a:solidFill>
                  <a:srgbClr val="FF0000"/>
                </a:solidFill>
              </a:rPr>
              <a:t> </a:t>
            </a:r>
            <a:r>
              <a:rPr lang="en-US" sz="2400" dirty="0"/>
              <a:t>method.</a:t>
            </a:r>
          </a:p>
          <a:p>
            <a:pPr lvl="1" algn="just"/>
            <a:r>
              <a:rPr lang="en-US" sz="2400" dirty="0"/>
              <a:t>The </a:t>
            </a:r>
            <a:r>
              <a:rPr lang="en-US" sz="2400" dirty="0" err="1"/>
              <a:t>servlet</a:t>
            </a:r>
            <a:r>
              <a:rPr lang="en-US" sz="2400" dirty="0"/>
              <a:t> calls</a:t>
            </a:r>
            <a:r>
              <a:rPr lang="en-US" sz="2400" dirty="0">
                <a:solidFill>
                  <a:srgbClr val="FF0000"/>
                </a:solidFill>
              </a:rPr>
              <a:t> </a:t>
            </a:r>
            <a:r>
              <a:rPr lang="en-US" sz="2400" b="1" dirty="0">
                <a:solidFill>
                  <a:srgbClr val="FF0000"/>
                </a:solidFill>
              </a:rPr>
              <a:t>service()</a:t>
            </a:r>
            <a:r>
              <a:rPr lang="en-US" sz="2400" dirty="0"/>
              <a:t> method to process a client's request.</a:t>
            </a:r>
          </a:p>
          <a:p>
            <a:pPr lvl="1" algn="just"/>
            <a:r>
              <a:rPr lang="en-US" sz="2400" dirty="0"/>
              <a:t>The </a:t>
            </a:r>
            <a:r>
              <a:rPr lang="en-US" sz="2400" dirty="0" err="1"/>
              <a:t>servlet</a:t>
            </a:r>
            <a:r>
              <a:rPr lang="en-US" sz="2400" dirty="0"/>
              <a:t> is terminated by calling the </a:t>
            </a:r>
            <a:r>
              <a:rPr lang="en-US" sz="2400" b="1" dirty="0">
                <a:solidFill>
                  <a:srgbClr val="FF0000"/>
                </a:solidFill>
              </a:rPr>
              <a:t>destroy()</a:t>
            </a:r>
            <a:r>
              <a:rPr lang="en-US" sz="2400" dirty="0"/>
              <a:t>method.</a:t>
            </a:r>
          </a:p>
          <a:p>
            <a:pPr lvl="1" algn="just"/>
            <a:r>
              <a:rPr lang="en-US" sz="2400" dirty="0"/>
              <a:t>Finally, </a:t>
            </a:r>
            <a:r>
              <a:rPr lang="en-US" sz="2400" dirty="0" err="1"/>
              <a:t>servlet</a:t>
            </a:r>
            <a:r>
              <a:rPr lang="en-US" sz="2400" dirty="0"/>
              <a:t> is garbage collected by the garbage collector of the JVM</a:t>
            </a:r>
            <a:r>
              <a:rPr lang="en-US" sz="2200" dirty="0"/>
              <a:t>.</a:t>
            </a:r>
          </a:p>
          <a:p>
            <a:pPr algn="just"/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94363573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600" dirty="0"/>
              <a:t>The init() method :</a:t>
            </a:r>
          </a:p>
          <a:p>
            <a:pPr lvl="1" algn="just"/>
            <a:r>
              <a:rPr lang="en-US" sz="2400" dirty="0"/>
              <a:t>The </a:t>
            </a:r>
            <a:r>
              <a:rPr lang="en-US" sz="2400" dirty="0" smtClean="0">
                <a:solidFill>
                  <a:srgbClr val="FF0000"/>
                </a:solidFill>
              </a:rPr>
              <a:t>init()</a:t>
            </a:r>
            <a:r>
              <a:rPr lang="en-US" sz="2400" dirty="0" smtClean="0"/>
              <a:t> </a:t>
            </a:r>
            <a:r>
              <a:rPr lang="en-US" sz="2400" dirty="0"/>
              <a:t>method is designed to be called only once. It is called when the </a:t>
            </a:r>
            <a:r>
              <a:rPr lang="en-US" sz="2400" dirty="0" err="1"/>
              <a:t>servlet</a:t>
            </a:r>
            <a:r>
              <a:rPr lang="en-US" sz="2400" dirty="0"/>
              <a:t> is first created, and not called again for each user request. So, it is used for one-time </a:t>
            </a:r>
            <a:r>
              <a:rPr lang="en-US" sz="2400" dirty="0" smtClean="0"/>
              <a:t>initializations.</a:t>
            </a:r>
          </a:p>
          <a:p>
            <a:pPr lvl="1" algn="just"/>
            <a:r>
              <a:rPr lang="en-US" sz="2400" dirty="0"/>
              <a:t>The init() method simply creates or loads some data that will be used throughout the life of the </a:t>
            </a:r>
            <a:r>
              <a:rPr lang="en-US" sz="2400" dirty="0" err="1"/>
              <a:t>servlet</a:t>
            </a:r>
            <a:r>
              <a:rPr lang="en-US" sz="2400" dirty="0"/>
              <a:t>.</a:t>
            </a:r>
          </a:p>
          <a:p>
            <a:pPr lvl="1" algn="just"/>
            <a:r>
              <a:rPr lang="en-US" sz="2400" dirty="0"/>
              <a:t>The </a:t>
            </a:r>
            <a:r>
              <a:rPr lang="en-US" sz="2400" dirty="0" smtClean="0">
                <a:solidFill>
                  <a:srgbClr val="FF0000"/>
                </a:solidFill>
              </a:rPr>
              <a:t>init()</a:t>
            </a:r>
            <a:r>
              <a:rPr lang="en-US" sz="2400" dirty="0" smtClean="0"/>
              <a:t> </a:t>
            </a:r>
            <a:r>
              <a:rPr lang="en-US" sz="2400" dirty="0"/>
              <a:t>method definition looks like this</a:t>
            </a:r>
            <a:r>
              <a:rPr lang="en-US" sz="2400" dirty="0" smtClean="0"/>
              <a:t>:</a:t>
            </a:r>
            <a:endParaRPr lang="en-US" sz="2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5203704"/>
            <a:ext cx="6019800" cy="1273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err="1"/>
              <a:t>Servlets</a:t>
            </a:r>
            <a:r>
              <a:rPr lang="en-US" sz="3600" dirty="0"/>
              <a:t> - Life </a:t>
            </a:r>
            <a:r>
              <a:rPr lang="en-US" sz="3600" dirty="0" smtClean="0"/>
              <a:t>Cycle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49670267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763000" cy="4525963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600" dirty="0"/>
              <a:t>The </a:t>
            </a:r>
            <a:r>
              <a:rPr lang="en-US" sz="2600" dirty="0">
                <a:solidFill>
                  <a:srgbClr val="FF0000"/>
                </a:solidFill>
              </a:rPr>
              <a:t>service() </a:t>
            </a:r>
            <a:r>
              <a:rPr lang="en-US" sz="2600" dirty="0"/>
              <a:t>method :</a:t>
            </a:r>
          </a:p>
          <a:p>
            <a:pPr lvl="1" algn="just"/>
            <a:r>
              <a:rPr lang="en-US" sz="2500" dirty="0"/>
              <a:t>The </a:t>
            </a:r>
            <a:r>
              <a:rPr lang="en-US" sz="2500" dirty="0">
                <a:solidFill>
                  <a:srgbClr val="FF0000"/>
                </a:solidFill>
              </a:rPr>
              <a:t>service() </a:t>
            </a:r>
            <a:r>
              <a:rPr lang="en-US" sz="2500" dirty="0"/>
              <a:t>method is the main method to perform the actual task. </a:t>
            </a:r>
            <a:endParaRPr lang="en-US" sz="2500" dirty="0" smtClean="0"/>
          </a:p>
          <a:p>
            <a:pPr lvl="1" algn="just"/>
            <a:r>
              <a:rPr lang="en-US" sz="2500" dirty="0" smtClean="0"/>
              <a:t>The </a:t>
            </a:r>
            <a:r>
              <a:rPr lang="en-US" sz="2500" dirty="0" err="1"/>
              <a:t>servlet</a:t>
            </a:r>
            <a:r>
              <a:rPr lang="en-US" sz="2500" dirty="0"/>
              <a:t> container (i.e. web server) calls the </a:t>
            </a:r>
            <a:r>
              <a:rPr lang="en-US" sz="2500" dirty="0">
                <a:solidFill>
                  <a:srgbClr val="FF0000"/>
                </a:solidFill>
              </a:rPr>
              <a:t>service() </a:t>
            </a:r>
            <a:r>
              <a:rPr lang="en-US" sz="2500" dirty="0"/>
              <a:t>method to handle requests coming from the client( browsers) and to write the formatted response back to the client</a:t>
            </a:r>
            <a:r>
              <a:rPr lang="en-US" sz="2500" dirty="0" smtClean="0"/>
              <a:t>.</a:t>
            </a:r>
          </a:p>
          <a:p>
            <a:pPr lvl="1" algn="just"/>
            <a:r>
              <a:rPr lang="en-US" sz="2500" dirty="0"/>
              <a:t>Each time the server receives a request for a </a:t>
            </a:r>
            <a:r>
              <a:rPr lang="en-US" sz="2500" dirty="0" err="1"/>
              <a:t>servlet</a:t>
            </a:r>
            <a:r>
              <a:rPr lang="en-US" sz="2500" dirty="0"/>
              <a:t>, the server spawns a new thread and calls service. The </a:t>
            </a:r>
            <a:r>
              <a:rPr lang="en-US" sz="2500" dirty="0">
                <a:solidFill>
                  <a:srgbClr val="FF0000"/>
                </a:solidFill>
              </a:rPr>
              <a:t>service() </a:t>
            </a:r>
            <a:r>
              <a:rPr lang="en-US" sz="2500" dirty="0"/>
              <a:t>method checks the HTTP request type (</a:t>
            </a:r>
            <a:r>
              <a:rPr lang="en-US" sz="2500" dirty="0">
                <a:solidFill>
                  <a:srgbClr val="000099"/>
                </a:solidFill>
              </a:rPr>
              <a:t>GET, POST, PUT, DELETE</a:t>
            </a:r>
            <a:r>
              <a:rPr lang="en-US" sz="2500" dirty="0"/>
              <a:t>, etc.) and calls </a:t>
            </a:r>
            <a:r>
              <a:rPr lang="en-US" sz="2500" dirty="0" err="1">
                <a:solidFill>
                  <a:srgbClr val="000099"/>
                </a:solidFill>
              </a:rPr>
              <a:t>doGet</a:t>
            </a:r>
            <a:r>
              <a:rPr lang="en-US" sz="2500" dirty="0">
                <a:solidFill>
                  <a:srgbClr val="000099"/>
                </a:solidFill>
              </a:rPr>
              <a:t>, </a:t>
            </a:r>
            <a:r>
              <a:rPr lang="en-US" sz="2500" dirty="0" err="1">
                <a:solidFill>
                  <a:srgbClr val="000099"/>
                </a:solidFill>
              </a:rPr>
              <a:t>doPost</a:t>
            </a:r>
            <a:r>
              <a:rPr lang="en-US" sz="2500" dirty="0">
                <a:solidFill>
                  <a:srgbClr val="000099"/>
                </a:solidFill>
              </a:rPr>
              <a:t>, </a:t>
            </a:r>
            <a:r>
              <a:rPr lang="en-US" sz="2500" dirty="0" err="1">
                <a:solidFill>
                  <a:srgbClr val="000099"/>
                </a:solidFill>
              </a:rPr>
              <a:t>doPut</a:t>
            </a:r>
            <a:r>
              <a:rPr lang="en-US" sz="2500" dirty="0">
                <a:solidFill>
                  <a:srgbClr val="000099"/>
                </a:solidFill>
              </a:rPr>
              <a:t>, </a:t>
            </a:r>
            <a:r>
              <a:rPr lang="en-US" sz="2500" dirty="0" err="1">
                <a:solidFill>
                  <a:srgbClr val="000099"/>
                </a:solidFill>
              </a:rPr>
              <a:t>doDelete</a:t>
            </a:r>
            <a:r>
              <a:rPr lang="en-US" sz="2500" dirty="0"/>
              <a:t>, etc. methods as appropriate.</a:t>
            </a:r>
            <a:endParaRPr lang="en-US" sz="2500" dirty="0" smtClean="0"/>
          </a:p>
          <a:p>
            <a:pPr lvl="1" algn="just"/>
            <a:r>
              <a:rPr lang="en-US" sz="2500" dirty="0" smtClean="0"/>
              <a:t>The </a:t>
            </a:r>
            <a:r>
              <a:rPr lang="en-US" sz="2500" dirty="0" smtClean="0">
                <a:solidFill>
                  <a:srgbClr val="FF0000"/>
                </a:solidFill>
              </a:rPr>
              <a:t>service()</a:t>
            </a:r>
            <a:r>
              <a:rPr lang="en-US" sz="2500" dirty="0" smtClean="0"/>
              <a:t> method definition looks like this:</a:t>
            </a:r>
          </a:p>
          <a:p>
            <a:pPr lvl="1" algn="just"/>
            <a:endParaRPr lang="en-US" sz="2600" dirty="0"/>
          </a:p>
          <a:p>
            <a:pPr algn="just"/>
            <a:endParaRPr lang="en-US" sz="26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5147184"/>
            <a:ext cx="5509399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97662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dirty="0" err="1"/>
              <a:t>Servlets</a:t>
            </a:r>
            <a:r>
              <a:rPr lang="en-US" sz="3600" dirty="0"/>
              <a:t> - Life </a:t>
            </a:r>
            <a:r>
              <a:rPr lang="en-US" sz="3600" dirty="0" smtClean="0"/>
              <a:t>Cycle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81514407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600" dirty="0"/>
              <a:t>The </a:t>
            </a:r>
            <a:r>
              <a:rPr lang="en-US" sz="2600" dirty="0" err="1">
                <a:solidFill>
                  <a:srgbClr val="FF0000"/>
                </a:solidFill>
              </a:rPr>
              <a:t>doGet</a:t>
            </a:r>
            <a:r>
              <a:rPr lang="en-US" sz="2600" dirty="0">
                <a:solidFill>
                  <a:srgbClr val="FF0000"/>
                </a:solidFill>
              </a:rPr>
              <a:t>() </a:t>
            </a:r>
            <a:r>
              <a:rPr lang="en-US" sz="2600" dirty="0"/>
              <a:t>and </a:t>
            </a:r>
            <a:r>
              <a:rPr lang="en-US" sz="2600" dirty="0" err="1">
                <a:solidFill>
                  <a:srgbClr val="FF0000"/>
                </a:solidFill>
              </a:rPr>
              <a:t>doPost</a:t>
            </a:r>
            <a:r>
              <a:rPr lang="en-US" sz="2600" dirty="0">
                <a:solidFill>
                  <a:srgbClr val="FF0000"/>
                </a:solidFill>
              </a:rPr>
              <a:t>() </a:t>
            </a:r>
            <a:r>
              <a:rPr lang="en-US" sz="2600" dirty="0"/>
              <a:t>are most frequently used methods with in each service request</a:t>
            </a:r>
            <a:r>
              <a:rPr lang="en-US" sz="2600" dirty="0" smtClean="0"/>
              <a:t>.</a:t>
            </a:r>
          </a:p>
          <a:p>
            <a:pPr algn="just"/>
            <a:r>
              <a:rPr lang="en-US" sz="2600" dirty="0"/>
              <a:t>The </a:t>
            </a:r>
            <a:r>
              <a:rPr lang="en-US" sz="2600" dirty="0" err="1">
                <a:solidFill>
                  <a:srgbClr val="FF0000"/>
                </a:solidFill>
              </a:rPr>
              <a:t>doGet</a:t>
            </a:r>
            <a:r>
              <a:rPr lang="en-US" sz="2600" dirty="0">
                <a:solidFill>
                  <a:srgbClr val="FF0000"/>
                </a:solidFill>
              </a:rPr>
              <a:t>() </a:t>
            </a:r>
            <a:r>
              <a:rPr lang="en-US" sz="2600" dirty="0"/>
              <a:t>Method</a:t>
            </a:r>
          </a:p>
          <a:p>
            <a:pPr lvl="1" algn="just"/>
            <a:r>
              <a:rPr lang="en-US" sz="2400" dirty="0"/>
              <a:t>A GET request results from a normal request for a URL or from an HTML form that has no METHOD specified and it should be handled by </a:t>
            </a:r>
            <a:r>
              <a:rPr lang="en-US" sz="2400" dirty="0" err="1"/>
              <a:t>doGet</a:t>
            </a:r>
            <a:r>
              <a:rPr lang="en-US" sz="2400" dirty="0"/>
              <a:t>() method.</a:t>
            </a:r>
          </a:p>
          <a:p>
            <a:pPr algn="just"/>
            <a:endParaRPr lang="en-US" sz="26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24908" y="4343400"/>
            <a:ext cx="6378999" cy="190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err="1"/>
              <a:t>Servlets</a:t>
            </a:r>
            <a:r>
              <a:rPr lang="en-US" sz="3600" dirty="0"/>
              <a:t> - Life </a:t>
            </a:r>
            <a:r>
              <a:rPr lang="en-US" sz="3600" dirty="0" smtClean="0"/>
              <a:t>Cycle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02143399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600" dirty="0"/>
              <a:t>The </a:t>
            </a:r>
            <a:r>
              <a:rPr lang="en-US" sz="2600" dirty="0" err="1">
                <a:solidFill>
                  <a:srgbClr val="FF0000"/>
                </a:solidFill>
              </a:rPr>
              <a:t>doPost</a:t>
            </a:r>
            <a:r>
              <a:rPr lang="en-US" sz="2600" dirty="0">
                <a:solidFill>
                  <a:srgbClr val="FF0000"/>
                </a:solidFill>
              </a:rPr>
              <a:t>() </a:t>
            </a:r>
            <a:r>
              <a:rPr lang="en-US" sz="2600" dirty="0"/>
              <a:t>Method</a:t>
            </a:r>
          </a:p>
          <a:p>
            <a:pPr lvl="1" algn="just"/>
            <a:r>
              <a:rPr lang="en-US" sz="2400" dirty="0"/>
              <a:t>A POST request results from an HTML form that specifically lists POST as the METHOD and it should be handled by </a:t>
            </a:r>
            <a:r>
              <a:rPr lang="en-US" sz="2400" dirty="0" err="1">
                <a:solidFill>
                  <a:srgbClr val="FF0000"/>
                </a:solidFill>
              </a:rPr>
              <a:t>doPost</a:t>
            </a:r>
            <a:r>
              <a:rPr lang="en-US" sz="2400" dirty="0">
                <a:solidFill>
                  <a:srgbClr val="FF0000"/>
                </a:solidFill>
              </a:rPr>
              <a:t>() </a:t>
            </a:r>
            <a:r>
              <a:rPr lang="en-US" sz="2400" dirty="0"/>
              <a:t>method.</a:t>
            </a:r>
          </a:p>
          <a:p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3581400"/>
            <a:ext cx="6443662" cy="189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err="1"/>
              <a:t>Servlets</a:t>
            </a:r>
            <a:r>
              <a:rPr lang="en-US" sz="3600" dirty="0"/>
              <a:t> - Life </a:t>
            </a:r>
            <a:r>
              <a:rPr lang="en-US" sz="3600" dirty="0" smtClean="0"/>
              <a:t>Cycle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68699307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600" dirty="0"/>
              <a:t>The </a:t>
            </a:r>
            <a:r>
              <a:rPr lang="en-US" sz="2600" dirty="0">
                <a:solidFill>
                  <a:srgbClr val="FF0000"/>
                </a:solidFill>
              </a:rPr>
              <a:t>destroy() </a:t>
            </a:r>
            <a:r>
              <a:rPr lang="en-US" sz="2600" dirty="0"/>
              <a:t>method :</a:t>
            </a:r>
          </a:p>
          <a:p>
            <a:pPr lvl="1" algn="just"/>
            <a:r>
              <a:rPr lang="en-US" sz="2400" dirty="0"/>
              <a:t>The </a:t>
            </a:r>
            <a:r>
              <a:rPr lang="en-US" sz="2400" dirty="0">
                <a:solidFill>
                  <a:srgbClr val="FF0000"/>
                </a:solidFill>
              </a:rPr>
              <a:t>destroy() </a:t>
            </a:r>
            <a:r>
              <a:rPr lang="en-US" sz="2400" dirty="0"/>
              <a:t>method is called only once at the end of the life cycle of a </a:t>
            </a:r>
            <a:r>
              <a:rPr lang="en-US" sz="2400" dirty="0" err="1"/>
              <a:t>servlet</a:t>
            </a:r>
            <a:r>
              <a:rPr lang="en-US" sz="2400" dirty="0"/>
              <a:t>. This method gives your </a:t>
            </a:r>
            <a:r>
              <a:rPr lang="en-US" sz="2400" dirty="0" err="1"/>
              <a:t>servlet</a:t>
            </a:r>
            <a:r>
              <a:rPr lang="en-US" sz="2400" dirty="0"/>
              <a:t> a chance to close database connections, halt background threads, write cookie lists or hit counts to disk, and perform other such cleanup activities.</a:t>
            </a:r>
          </a:p>
          <a:p>
            <a:pPr lvl="1" algn="just"/>
            <a:r>
              <a:rPr lang="en-US" sz="2400" dirty="0"/>
              <a:t>After the </a:t>
            </a:r>
            <a:r>
              <a:rPr lang="en-US" sz="2400" dirty="0">
                <a:solidFill>
                  <a:srgbClr val="FF0000"/>
                </a:solidFill>
              </a:rPr>
              <a:t>destroy() </a:t>
            </a:r>
            <a:r>
              <a:rPr lang="en-US" sz="2400" dirty="0"/>
              <a:t>method is called, the </a:t>
            </a:r>
            <a:r>
              <a:rPr lang="en-US" sz="2400" dirty="0" err="1"/>
              <a:t>servlet</a:t>
            </a:r>
            <a:r>
              <a:rPr lang="en-US" sz="2400" dirty="0"/>
              <a:t> object is marked for garbage collection. The destroy method definition looks like this:</a:t>
            </a:r>
          </a:p>
          <a:p>
            <a:pPr algn="just"/>
            <a:endParaRPr lang="en-US" sz="26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5181600"/>
            <a:ext cx="4152900" cy="1391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err="1"/>
              <a:t>Servlets</a:t>
            </a:r>
            <a:r>
              <a:rPr lang="en-US" sz="3600" dirty="0"/>
              <a:t> - Life </a:t>
            </a:r>
            <a:r>
              <a:rPr lang="en-US" sz="3600" dirty="0" smtClean="0"/>
              <a:t>Cycle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30618130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F37B-7453-44F1-A326-9AB42604ED65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215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b="1" dirty="0"/>
              <a:t>Simple Java Swing </a:t>
            </a:r>
            <a:r>
              <a:rPr lang="en-US" sz="3600" b="1" dirty="0" smtClean="0"/>
              <a:t>Example</a:t>
            </a:r>
            <a:endParaRPr lang="en-US" sz="3600" b="1" dirty="0"/>
          </a:p>
        </p:txBody>
      </p:sp>
      <p:sp>
        <p:nvSpPr>
          <p:cNvPr id="4" name="Rectangle 3"/>
          <p:cNvSpPr/>
          <p:nvPr/>
        </p:nvSpPr>
        <p:spPr>
          <a:xfrm>
            <a:off x="228600" y="1219200"/>
            <a:ext cx="6934200" cy="526297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100" b="1" dirty="0"/>
              <a:t>import</a:t>
            </a:r>
            <a:r>
              <a:rPr lang="en-US" sz="2100" dirty="0"/>
              <a:t> </a:t>
            </a:r>
            <a:r>
              <a:rPr lang="en-US" sz="2100" dirty="0" err="1"/>
              <a:t>javax.swing</a:t>
            </a:r>
            <a:r>
              <a:rPr lang="en-US" sz="2100" dirty="0"/>
              <a:t>.*;  </a:t>
            </a:r>
          </a:p>
          <a:p>
            <a:r>
              <a:rPr lang="en-US" sz="2100" b="1" dirty="0"/>
              <a:t>public</a:t>
            </a:r>
            <a:r>
              <a:rPr lang="en-US" sz="2100" dirty="0"/>
              <a:t> </a:t>
            </a:r>
            <a:r>
              <a:rPr lang="en-US" sz="2100" b="1" dirty="0"/>
              <a:t>class</a:t>
            </a:r>
            <a:r>
              <a:rPr lang="en-US" sz="2100" dirty="0"/>
              <a:t> </a:t>
            </a:r>
            <a:r>
              <a:rPr lang="en-US" sz="2100" dirty="0" err="1"/>
              <a:t>FirstSwingExample</a:t>
            </a:r>
            <a:r>
              <a:rPr lang="en-US" sz="2100" dirty="0"/>
              <a:t> {  </a:t>
            </a:r>
          </a:p>
          <a:p>
            <a:r>
              <a:rPr lang="en-US" sz="2100" b="1" dirty="0"/>
              <a:t>public</a:t>
            </a:r>
            <a:r>
              <a:rPr lang="en-US" sz="2100" dirty="0"/>
              <a:t> </a:t>
            </a:r>
            <a:r>
              <a:rPr lang="en-US" sz="2100" b="1" dirty="0"/>
              <a:t>static</a:t>
            </a:r>
            <a:r>
              <a:rPr lang="en-US" sz="2100" dirty="0"/>
              <a:t> </a:t>
            </a:r>
            <a:r>
              <a:rPr lang="en-US" sz="2100" b="1" dirty="0"/>
              <a:t>void</a:t>
            </a:r>
            <a:r>
              <a:rPr lang="en-US" sz="2100" dirty="0"/>
              <a:t> main(String[] </a:t>
            </a:r>
            <a:r>
              <a:rPr lang="en-US" sz="2100" dirty="0" err="1"/>
              <a:t>args</a:t>
            </a:r>
            <a:r>
              <a:rPr lang="en-US" sz="2100" dirty="0"/>
              <a:t>) {  </a:t>
            </a:r>
          </a:p>
          <a:p>
            <a:r>
              <a:rPr lang="en-US" sz="2100" dirty="0" err="1"/>
              <a:t>JFrame</a:t>
            </a:r>
            <a:r>
              <a:rPr lang="en-US" sz="2100" dirty="0"/>
              <a:t> f=</a:t>
            </a:r>
            <a:r>
              <a:rPr lang="en-US" sz="2100" b="1" dirty="0"/>
              <a:t>new</a:t>
            </a:r>
            <a:r>
              <a:rPr lang="en-US" sz="2100" dirty="0"/>
              <a:t> </a:t>
            </a:r>
            <a:r>
              <a:rPr lang="en-US" sz="2100" dirty="0" err="1"/>
              <a:t>JFrame</a:t>
            </a:r>
            <a:r>
              <a:rPr lang="en-US" sz="2100" dirty="0"/>
              <a:t>();//creating instance of </a:t>
            </a:r>
            <a:r>
              <a:rPr lang="en-US" sz="2100" dirty="0" err="1"/>
              <a:t>JFrame</a:t>
            </a:r>
            <a:r>
              <a:rPr lang="en-US" sz="2100" dirty="0"/>
              <a:t>  </a:t>
            </a:r>
          </a:p>
          <a:p>
            <a:r>
              <a:rPr lang="en-US" sz="2100" dirty="0"/>
              <a:t>          </a:t>
            </a:r>
          </a:p>
          <a:p>
            <a:r>
              <a:rPr lang="en-US" sz="2100" dirty="0" err="1"/>
              <a:t>JButton</a:t>
            </a:r>
            <a:r>
              <a:rPr lang="en-US" sz="2100" dirty="0"/>
              <a:t> b=</a:t>
            </a:r>
            <a:r>
              <a:rPr lang="en-US" sz="2100" b="1" dirty="0"/>
              <a:t>new</a:t>
            </a:r>
            <a:r>
              <a:rPr lang="en-US" sz="2100" dirty="0"/>
              <a:t> </a:t>
            </a:r>
            <a:r>
              <a:rPr lang="en-US" sz="2100" dirty="0" err="1"/>
              <a:t>JButton</a:t>
            </a:r>
            <a:r>
              <a:rPr lang="en-US" sz="2100" dirty="0"/>
              <a:t>("click");//creating instance of </a:t>
            </a:r>
            <a:r>
              <a:rPr lang="en-US" sz="2100" dirty="0" err="1"/>
              <a:t>JButton</a:t>
            </a:r>
            <a:r>
              <a:rPr lang="en-US" sz="2100" dirty="0"/>
              <a:t>  </a:t>
            </a:r>
          </a:p>
          <a:p>
            <a:r>
              <a:rPr lang="en-US" sz="2100" dirty="0" err="1"/>
              <a:t>b.setBounds</a:t>
            </a:r>
            <a:r>
              <a:rPr lang="en-US" sz="2100" dirty="0"/>
              <a:t>(130,100,100, 40);//x axis, y axis, width, height  </a:t>
            </a:r>
          </a:p>
          <a:p>
            <a:r>
              <a:rPr lang="en-US" sz="2100" dirty="0"/>
              <a:t>          </a:t>
            </a:r>
          </a:p>
          <a:p>
            <a:r>
              <a:rPr lang="en-US" sz="2100" dirty="0" err="1"/>
              <a:t>f.add</a:t>
            </a:r>
            <a:r>
              <a:rPr lang="en-US" sz="2100" dirty="0"/>
              <a:t>(b);//adding button in </a:t>
            </a:r>
            <a:r>
              <a:rPr lang="en-US" sz="2100" dirty="0" err="1"/>
              <a:t>JFrame</a:t>
            </a:r>
            <a:r>
              <a:rPr lang="en-US" sz="2100" dirty="0"/>
              <a:t>  </a:t>
            </a:r>
          </a:p>
          <a:p>
            <a:r>
              <a:rPr lang="en-US" sz="2100" dirty="0"/>
              <a:t>          </a:t>
            </a:r>
          </a:p>
          <a:p>
            <a:r>
              <a:rPr lang="en-US" sz="2100" dirty="0" err="1"/>
              <a:t>f.setSize</a:t>
            </a:r>
            <a:r>
              <a:rPr lang="en-US" sz="2100" dirty="0"/>
              <a:t>(400,500);//400 width and 500 height  </a:t>
            </a:r>
          </a:p>
          <a:p>
            <a:r>
              <a:rPr lang="en-US" sz="2100" dirty="0" err="1"/>
              <a:t>f.setLayout</a:t>
            </a:r>
            <a:r>
              <a:rPr lang="en-US" sz="2100" dirty="0"/>
              <a:t>(</a:t>
            </a:r>
            <a:r>
              <a:rPr lang="en-US" sz="2100" b="1" dirty="0"/>
              <a:t>null</a:t>
            </a:r>
            <a:r>
              <a:rPr lang="en-US" sz="2100" dirty="0"/>
              <a:t>);//using no layout managers  </a:t>
            </a:r>
          </a:p>
          <a:p>
            <a:r>
              <a:rPr lang="en-US" sz="2100" dirty="0" err="1"/>
              <a:t>f.setVisible</a:t>
            </a:r>
            <a:r>
              <a:rPr lang="en-US" sz="2100" dirty="0"/>
              <a:t>(</a:t>
            </a:r>
            <a:r>
              <a:rPr lang="en-US" sz="2100" b="1" dirty="0"/>
              <a:t>true</a:t>
            </a:r>
            <a:r>
              <a:rPr lang="en-US" sz="2100" dirty="0"/>
              <a:t>);//making the frame visible  </a:t>
            </a:r>
          </a:p>
          <a:p>
            <a:r>
              <a:rPr lang="en-US" sz="2100" dirty="0"/>
              <a:t>}  </a:t>
            </a:r>
          </a:p>
          <a:p>
            <a:r>
              <a:rPr lang="en-US" sz="2100" dirty="0"/>
              <a:t>} 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6900" y="4190125"/>
            <a:ext cx="29718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F37B-7453-44F1-A326-9AB42604ED6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83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686800" cy="487362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Example of Swing by Association inside </a:t>
            </a:r>
            <a:r>
              <a:rPr lang="en-US" sz="3200" b="1" dirty="0" smtClean="0"/>
              <a:t>constructor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69730" y="1559911"/>
            <a:ext cx="1828799" cy="4525963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300" dirty="0"/>
              <a:t>We can also write all the codes of creating </a:t>
            </a:r>
            <a:r>
              <a:rPr lang="en-US" sz="2300" dirty="0" err="1"/>
              <a:t>JFrame</a:t>
            </a:r>
            <a:r>
              <a:rPr lang="en-US" sz="2300" dirty="0"/>
              <a:t>, </a:t>
            </a:r>
            <a:r>
              <a:rPr lang="en-US" sz="2300" dirty="0" err="1"/>
              <a:t>JButton</a:t>
            </a:r>
            <a:r>
              <a:rPr lang="en-US" sz="2300" dirty="0"/>
              <a:t> and method call inside the java constructor.</a:t>
            </a:r>
          </a:p>
        </p:txBody>
      </p:sp>
      <p:sp>
        <p:nvSpPr>
          <p:cNvPr id="4" name="Rectangle 3"/>
          <p:cNvSpPr/>
          <p:nvPr/>
        </p:nvSpPr>
        <p:spPr>
          <a:xfrm>
            <a:off x="193955" y="893615"/>
            <a:ext cx="6892645" cy="590931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100" b="1" dirty="0"/>
              <a:t>import</a:t>
            </a:r>
            <a:r>
              <a:rPr lang="en-US" sz="2100" dirty="0"/>
              <a:t> </a:t>
            </a:r>
            <a:r>
              <a:rPr lang="en-US" sz="2100" dirty="0" err="1"/>
              <a:t>javax.swing</a:t>
            </a:r>
            <a:r>
              <a:rPr lang="en-US" sz="2100" dirty="0"/>
              <a:t>.*;  </a:t>
            </a:r>
          </a:p>
          <a:p>
            <a:r>
              <a:rPr lang="en-US" sz="2100" b="1" dirty="0"/>
              <a:t>public</a:t>
            </a:r>
            <a:r>
              <a:rPr lang="en-US" sz="2100" dirty="0"/>
              <a:t> </a:t>
            </a:r>
            <a:r>
              <a:rPr lang="en-US" sz="2100" b="1" dirty="0"/>
              <a:t>class</a:t>
            </a:r>
            <a:r>
              <a:rPr lang="en-US" sz="2100" dirty="0"/>
              <a:t> Simple {  </a:t>
            </a:r>
          </a:p>
          <a:p>
            <a:r>
              <a:rPr lang="en-US" sz="2100" dirty="0" err="1"/>
              <a:t>JFrame</a:t>
            </a:r>
            <a:r>
              <a:rPr lang="en-US" sz="2100" dirty="0"/>
              <a:t> f;  </a:t>
            </a:r>
          </a:p>
          <a:p>
            <a:r>
              <a:rPr lang="en-US" sz="2100" dirty="0"/>
              <a:t>Simple(){  </a:t>
            </a:r>
          </a:p>
          <a:p>
            <a:r>
              <a:rPr lang="en-US" sz="2100" dirty="0"/>
              <a:t>f=</a:t>
            </a:r>
            <a:r>
              <a:rPr lang="en-US" sz="2100" b="1" dirty="0"/>
              <a:t>new</a:t>
            </a:r>
            <a:r>
              <a:rPr lang="en-US" sz="2100" dirty="0"/>
              <a:t> </a:t>
            </a:r>
            <a:r>
              <a:rPr lang="en-US" sz="2100" dirty="0" err="1"/>
              <a:t>JFrame</a:t>
            </a:r>
            <a:r>
              <a:rPr lang="en-US" sz="2100" dirty="0"/>
              <a:t>();//creating instance of </a:t>
            </a:r>
            <a:r>
              <a:rPr lang="en-US" sz="2100" dirty="0" err="1"/>
              <a:t>JFrame</a:t>
            </a:r>
            <a:r>
              <a:rPr lang="en-US" sz="2100" dirty="0"/>
              <a:t>   </a:t>
            </a:r>
          </a:p>
          <a:p>
            <a:r>
              <a:rPr lang="en-US" sz="2100" dirty="0" err="1"/>
              <a:t>JButton</a:t>
            </a:r>
            <a:r>
              <a:rPr lang="en-US" sz="2100" dirty="0"/>
              <a:t> b=</a:t>
            </a:r>
            <a:r>
              <a:rPr lang="en-US" sz="2100" b="1" dirty="0"/>
              <a:t>new</a:t>
            </a:r>
            <a:r>
              <a:rPr lang="en-US" sz="2100" dirty="0"/>
              <a:t> </a:t>
            </a:r>
            <a:r>
              <a:rPr lang="en-US" sz="2100" dirty="0" err="1"/>
              <a:t>JButton</a:t>
            </a:r>
            <a:r>
              <a:rPr lang="en-US" sz="2100" dirty="0"/>
              <a:t>("click");//creating instance of </a:t>
            </a:r>
            <a:r>
              <a:rPr lang="en-US" sz="2100" dirty="0" err="1"/>
              <a:t>JButton</a:t>
            </a:r>
            <a:r>
              <a:rPr lang="en-US" sz="2100" dirty="0"/>
              <a:t>  </a:t>
            </a:r>
          </a:p>
          <a:p>
            <a:r>
              <a:rPr lang="en-US" sz="2100" dirty="0" err="1"/>
              <a:t>b.setBounds</a:t>
            </a:r>
            <a:r>
              <a:rPr lang="en-US" sz="2100" dirty="0"/>
              <a:t>(130,100,100, 40);  </a:t>
            </a:r>
          </a:p>
          <a:p>
            <a:r>
              <a:rPr lang="en-US" sz="2100" dirty="0"/>
              <a:t>          </a:t>
            </a:r>
          </a:p>
          <a:p>
            <a:r>
              <a:rPr lang="en-US" sz="2100" dirty="0" err="1"/>
              <a:t>f.add</a:t>
            </a:r>
            <a:r>
              <a:rPr lang="en-US" sz="2100" dirty="0"/>
              <a:t>(b);//adding button in </a:t>
            </a:r>
            <a:r>
              <a:rPr lang="en-US" sz="2100" dirty="0" err="1"/>
              <a:t>JFrame</a:t>
            </a:r>
            <a:r>
              <a:rPr lang="en-US" sz="2100" dirty="0"/>
              <a:t>          </a:t>
            </a:r>
          </a:p>
          <a:p>
            <a:r>
              <a:rPr lang="en-US" sz="2100" dirty="0" err="1"/>
              <a:t>f.setSize</a:t>
            </a:r>
            <a:r>
              <a:rPr lang="en-US" sz="2100" dirty="0"/>
              <a:t>(400,500);//400 width and 500 height  </a:t>
            </a:r>
          </a:p>
          <a:p>
            <a:r>
              <a:rPr lang="en-US" sz="2100" dirty="0" err="1"/>
              <a:t>f.setLayout</a:t>
            </a:r>
            <a:r>
              <a:rPr lang="en-US" sz="2100" dirty="0"/>
              <a:t>(</a:t>
            </a:r>
            <a:r>
              <a:rPr lang="en-US" sz="2100" b="1" dirty="0"/>
              <a:t>null</a:t>
            </a:r>
            <a:r>
              <a:rPr lang="en-US" sz="2100" dirty="0"/>
              <a:t>);//using no layout managers  </a:t>
            </a:r>
          </a:p>
          <a:p>
            <a:r>
              <a:rPr lang="en-US" sz="2100" dirty="0" err="1"/>
              <a:t>f.setVisible</a:t>
            </a:r>
            <a:r>
              <a:rPr lang="en-US" sz="2100" dirty="0"/>
              <a:t>(</a:t>
            </a:r>
            <a:r>
              <a:rPr lang="en-US" sz="2100" b="1" dirty="0"/>
              <a:t>true</a:t>
            </a:r>
            <a:r>
              <a:rPr lang="en-US" sz="2100" dirty="0"/>
              <a:t>);//making the frame visible  </a:t>
            </a:r>
          </a:p>
          <a:p>
            <a:r>
              <a:rPr lang="en-US" sz="2100" dirty="0"/>
              <a:t>}  </a:t>
            </a:r>
          </a:p>
          <a:p>
            <a:r>
              <a:rPr lang="en-US" sz="2100" b="1" dirty="0"/>
              <a:t>public</a:t>
            </a:r>
            <a:r>
              <a:rPr lang="en-US" sz="2100" dirty="0"/>
              <a:t> </a:t>
            </a:r>
            <a:r>
              <a:rPr lang="en-US" sz="2100" b="1" dirty="0"/>
              <a:t>static</a:t>
            </a:r>
            <a:r>
              <a:rPr lang="en-US" sz="2100" dirty="0"/>
              <a:t> </a:t>
            </a:r>
            <a:r>
              <a:rPr lang="en-US" sz="2100" b="1" dirty="0"/>
              <a:t>void</a:t>
            </a:r>
            <a:r>
              <a:rPr lang="en-US" sz="2100" dirty="0"/>
              <a:t> main(String[] </a:t>
            </a:r>
            <a:r>
              <a:rPr lang="en-US" sz="2100" dirty="0" err="1"/>
              <a:t>args</a:t>
            </a:r>
            <a:r>
              <a:rPr lang="en-US" sz="2100" dirty="0"/>
              <a:t>) {  </a:t>
            </a:r>
          </a:p>
          <a:p>
            <a:r>
              <a:rPr lang="en-US" sz="2100" b="1" dirty="0"/>
              <a:t>new</a:t>
            </a:r>
            <a:r>
              <a:rPr lang="en-US" sz="2100" dirty="0"/>
              <a:t> Simple();  </a:t>
            </a:r>
          </a:p>
          <a:p>
            <a:r>
              <a:rPr lang="en-US" sz="2100" dirty="0"/>
              <a:t>}  </a:t>
            </a:r>
          </a:p>
          <a:p>
            <a:r>
              <a:rPr lang="en-US" sz="2100" dirty="0"/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0" y="5879595"/>
            <a:ext cx="4572000" cy="9233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dirty="0"/>
              <a:t>The </a:t>
            </a:r>
            <a:r>
              <a:rPr lang="en-US" dirty="0" err="1"/>
              <a:t>setBounds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xaxis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yaxis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width, </a:t>
            </a:r>
            <a:r>
              <a:rPr lang="en-US" dirty="0" err="1"/>
              <a:t>int</a:t>
            </a:r>
            <a:r>
              <a:rPr lang="en-US" dirty="0"/>
              <a:t> height)is used in the above example that sets the position of the button.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F37B-7453-44F1-A326-9AB42604ED6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66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2517</Words>
  <Application>Microsoft Office PowerPoint</Application>
  <PresentationFormat>On-screen Show (4:3)</PresentationFormat>
  <Paragraphs>589</Paragraphs>
  <Slides>76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79" baseType="lpstr">
      <vt:lpstr>Arial</vt:lpstr>
      <vt:lpstr>Calibri</vt:lpstr>
      <vt:lpstr>Office Theme</vt:lpstr>
      <vt:lpstr>Object Oriented Programming IT-1201</vt:lpstr>
      <vt:lpstr>Java Swing </vt:lpstr>
      <vt:lpstr>Introduction</vt:lpstr>
      <vt:lpstr>Introduction</vt:lpstr>
      <vt:lpstr>Hierarchy of Java Swing classes</vt:lpstr>
      <vt:lpstr>Commonly used Methods of Component class</vt:lpstr>
      <vt:lpstr>Java Swing Examples</vt:lpstr>
      <vt:lpstr>Simple Java Swing Example</vt:lpstr>
      <vt:lpstr>Example of Swing by Association inside constructor</vt:lpstr>
      <vt:lpstr>Simple example of Swing by inheritance</vt:lpstr>
      <vt:lpstr>Java JButton</vt:lpstr>
      <vt:lpstr>Commonly used Constructors</vt:lpstr>
      <vt:lpstr>Commonly used Methods of AbstractButton class</vt:lpstr>
      <vt:lpstr>Java JButton Example</vt:lpstr>
      <vt:lpstr>Example of displaying image on the button</vt:lpstr>
      <vt:lpstr>Java JLabel</vt:lpstr>
      <vt:lpstr>Commonly used Constructors</vt:lpstr>
      <vt:lpstr>Commonly used Methods</vt:lpstr>
      <vt:lpstr>Java JLabel Example</vt:lpstr>
      <vt:lpstr>Java JLabel Example with ActionListener</vt:lpstr>
      <vt:lpstr>PowerPoint Presentation</vt:lpstr>
      <vt:lpstr>Java Beans</vt:lpstr>
      <vt:lpstr>JavaBean</vt:lpstr>
      <vt:lpstr>JavaBean</vt:lpstr>
      <vt:lpstr>Simple example of java bean class</vt:lpstr>
      <vt:lpstr>How to access the java bean class?</vt:lpstr>
      <vt:lpstr>JavaBeans Example:</vt:lpstr>
      <vt:lpstr>Java Database Connectivity (JDBC)</vt:lpstr>
      <vt:lpstr>Database</vt:lpstr>
      <vt:lpstr>Database</vt:lpstr>
      <vt:lpstr>What is JDBC?</vt:lpstr>
      <vt:lpstr>What is JDBC?</vt:lpstr>
      <vt:lpstr>Relational-Database Model</vt:lpstr>
      <vt:lpstr>PowerPoint Presentation</vt:lpstr>
      <vt:lpstr>Structured Query Language (SQL)</vt:lpstr>
      <vt:lpstr>PowerPoint Presentation</vt:lpstr>
      <vt:lpstr>Basic SELECT Query</vt:lpstr>
      <vt:lpstr>WHERE Clause</vt:lpstr>
      <vt:lpstr>PowerPoint Presentation</vt:lpstr>
      <vt:lpstr>JDBC - Create Database Example</vt:lpstr>
      <vt:lpstr>5 Steps to connect to the database in java</vt:lpstr>
      <vt:lpstr>5 Steps to connect to the database in java</vt:lpstr>
      <vt:lpstr>5 Steps to connect to the database in java</vt:lpstr>
      <vt:lpstr>5 Steps to connect to the database in java</vt:lpstr>
      <vt:lpstr>5 Steps to connect to the database in java</vt:lpstr>
      <vt:lpstr>PowerPoint Presentation</vt:lpstr>
      <vt:lpstr>Example to Connect Java Application with mysql database</vt:lpstr>
      <vt:lpstr>Example to Connect Java Application with mysql database</vt:lpstr>
      <vt:lpstr>Example to Connect Java Application with mysql database</vt:lpstr>
      <vt:lpstr>Creating table</vt:lpstr>
      <vt:lpstr>JDBC - Insert Records Example</vt:lpstr>
      <vt:lpstr>JDBC - Select Records Example</vt:lpstr>
      <vt:lpstr>JDBC - Update Records Example</vt:lpstr>
      <vt:lpstr>JDBC - Delete Records Example</vt:lpstr>
      <vt:lpstr>JDBC - WHERE Clause Example</vt:lpstr>
      <vt:lpstr>JDBC - Like Clause Example</vt:lpstr>
      <vt:lpstr>What is a Servlet?</vt:lpstr>
      <vt:lpstr>What is a Servlet?</vt:lpstr>
      <vt:lpstr>What is a Servlet?</vt:lpstr>
      <vt:lpstr>What is a Servlet?</vt:lpstr>
      <vt:lpstr>Advantage of Servlet</vt:lpstr>
      <vt:lpstr>Advantage of Servlet</vt:lpstr>
      <vt:lpstr>Servlet Terminology</vt:lpstr>
      <vt:lpstr>Servlet Terminology</vt:lpstr>
      <vt:lpstr>Servlet Terminology</vt:lpstr>
      <vt:lpstr>Servlet Terminology</vt:lpstr>
      <vt:lpstr>Servlet Terminology</vt:lpstr>
      <vt:lpstr>Servlet Terminology</vt:lpstr>
      <vt:lpstr>Servlet Terminology</vt:lpstr>
      <vt:lpstr>Servlets - Life Cycle</vt:lpstr>
      <vt:lpstr>Servlets - Life Cycle</vt:lpstr>
      <vt:lpstr>Servlets - Life Cycle</vt:lpstr>
      <vt:lpstr>Servlets - Life Cycle</vt:lpstr>
      <vt:lpstr>Servlets - Life Cycle</vt:lpstr>
      <vt:lpstr>Servlets - Life Cycle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Microsoft</cp:lastModifiedBy>
  <cp:revision>39</cp:revision>
  <dcterms:created xsi:type="dcterms:W3CDTF">2017-04-27T03:07:48Z</dcterms:created>
  <dcterms:modified xsi:type="dcterms:W3CDTF">2020-03-01T13:12:33Z</dcterms:modified>
</cp:coreProperties>
</file>