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9" r:id="rId2"/>
    <p:sldId id="257" r:id="rId3"/>
    <p:sldId id="258" r:id="rId4"/>
    <p:sldId id="259" r:id="rId5"/>
    <p:sldId id="265" r:id="rId6"/>
    <p:sldId id="266" r:id="rId7"/>
    <p:sldId id="270" r:id="rId8"/>
    <p:sldId id="271" r:id="rId9"/>
    <p:sldId id="267" r:id="rId10"/>
    <p:sldId id="269" r:id="rId11"/>
    <p:sldId id="268" r:id="rId12"/>
    <p:sldId id="284" r:id="rId13"/>
    <p:sldId id="285" r:id="rId14"/>
    <p:sldId id="272" r:id="rId15"/>
    <p:sldId id="273" r:id="rId16"/>
    <p:sldId id="274" r:id="rId17"/>
    <p:sldId id="275" r:id="rId18"/>
    <p:sldId id="278" r:id="rId19"/>
    <p:sldId id="280" r:id="rId20"/>
    <p:sldId id="281" r:id="rId21"/>
    <p:sldId id="282"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20472-C1D4-4260-BB12-52317942F56B}" type="datetimeFigureOut">
              <a:rPr lang="en-US" smtClean="0"/>
              <a:t>24-Mar-20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62A6BE-D1C0-4F84-96DD-4D2C924B0774}" type="slidenum">
              <a:rPr lang="en-US" smtClean="0"/>
              <a:t>‹#›</a:t>
            </a:fld>
            <a:endParaRPr lang="en-US"/>
          </a:p>
        </p:txBody>
      </p:sp>
    </p:spTree>
    <p:extLst>
      <p:ext uri="{BB962C8B-B14F-4D97-AF65-F5344CB8AC3E}">
        <p14:creationId xmlns:p14="http://schemas.microsoft.com/office/powerpoint/2010/main" val="2891393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0CE897A-47A5-4E68-93DA-6AFC5775C689}" type="datetime1">
              <a:rPr lang="en-US" smtClean="0"/>
              <a:t>24-Mar-20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8EA42-D8FB-4510-9EF4-C621EA618F08}" type="slidenum">
              <a:rPr lang="en-US" smtClean="0"/>
              <a:pPr/>
              <a:t>‹#›</a:t>
            </a:fld>
            <a:endParaRPr lang="en-US"/>
          </a:p>
        </p:txBody>
      </p:sp>
    </p:spTree>
    <p:extLst>
      <p:ext uri="{BB962C8B-B14F-4D97-AF65-F5344CB8AC3E}">
        <p14:creationId xmlns:p14="http://schemas.microsoft.com/office/powerpoint/2010/main" val="4246936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6FD76C-5F52-401F-BF7C-F91E84FDA893}" type="datetime1">
              <a:rPr lang="en-US" smtClean="0"/>
              <a:t>24-Mar-20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8EA42-D8FB-4510-9EF4-C621EA618F08}" type="slidenum">
              <a:rPr lang="en-US" smtClean="0"/>
              <a:pPr/>
              <a:t>‹#›</a:t>
            </a:fld>
            <a:endParaRPr lang="en-US"/>
          </a:p>
        </p:txBody>
      </p:sp>
    </p:spTree>
    <p:extLst>
      <p:ext uri="{BB962C8B-B14F-4D97-AF65-F5344CB8AC3E}">
        <p14:creationId xmlns:p14="http://schemas.microsoft.com/office/powerpoint/2010/main" val="1845281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4D29BF-D88E-4912-9A41-EF0C2137F8B9}" type="datetime1">
              <a:rPr lang="en-US" smtClean="0"/>
              <a:t>24-Mar-20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8EA42-D8FB-4510-9EF4-C621EA618F08}" type="slidenum">
              <a:rPr lang="en-US" smtClean="0"/>
              <a:pPr/>
              <a:t>‹#›</a:t>
            </a:fld>
            <a:endParaRPr lang="en-US"/>
          </a:p>
        </p:txBody>
      </p:sp>
    </p:spTree>
    <p:extLst>
      <p:ext uri="{BB962C8B-B14F-4D97-AF65-F5344CB8AC3E}">
        <p14:creationId xmlns:p14="http://schemas.microsoft.com/office/powerpoint/2010/main" val="913007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C67DAC-8C27-4208-ABBF-193D737F0F1D}" type="datetime1">
              <a:rPr lang="en-US" smtClean="0"/>
              <a:t>24-Mar-20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8EA42-D8FB-4510-9EF4-C621EA618F08}" type="slidenum">
              <a:rPr lang="en-US" smtClean="0"/>
              <a:pPr/>
              <a:t>‹#›</a:t>
            </a:fld>
            <a:endParaRPr lang="en-US"/>
          </a:p>
        </p:txBody>
      </p:sp>
    </p:spTree>
    <p:extLst>
      <p:ext uri="{BB962C8B-B14F-4D97-AF65-F5344CB8AC3E}">
        <p14:creationId xmlns:p14="http://schemas.microsoft.com/office/powerpoint/2010/main" val="2102570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3C823-7074-4A13-BC5B-A90970E01FF3}" type="datetime1">
              <a:rPr lang="en-US" smtClean="0"/>
              <a:t>24-Mar-20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8EA42-D8FB-4510-9EF4-C621EA618F08}" type="slidenum">
              <a:rPr lang="en-US" smtClean="0"/>
              <a:pPr/>
              <a:t>‹#›</a:t>
            </a:fld>
            <a:endParaRPr lang="en-US"/>
          </a:p>
        </p:txBody>
      </p:sp>
    </p:spTree>
    <p:extLst>
      <p:ext uri="{BB962C8B-B14F-4D97-AF65-F5344CB8AC3E}">
        <p14:creationId xmlns:p14="http://schemas.microsoft.com/office/powerpoint/2010/main" val="4030200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79E6C7-A1B5-4293-B899-3517221B190F}" type="datetime1">
              <a:rPr lang="en-US" smtClean="0"/>
              <a:t>24-Mar-20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8EA42-D8FB-4510-9EF4-C621EA618F08}" type="slidenum">
              <a:rPr lang="en-US" smtClean="0"/>
              <a:pPr/>
              <a:t>‹#›</a:t>
            </a:fld>
            <a:endParaRPr lang="en-US"/>
          </a:p>
        </p:txBody>
      </p:sp>
    </p:spTree>
    <p:extLst>
      <p:ext uri="{BB962C8B-B14F-4D97-AF65-F5344CB8AC3E}">
        <p14:creationId xmlns:p14="http://schemas.microsoft.com/office/powerpoint/2010/main" val="2457835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336C13-CA8B-41F3-A8E0-C717BD927D93}" type="datetime1">
              <a:rPr lang="en-US" smtClean="0"/>
              <a:t>24-Mar-20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88EA42-D8FB-4510-9EF4-C621EA618F08}" type="slidenum">
              <a:rPr lang="en-US" smtClean="0"/>
              <a:pPr/>
              <a:t>‹#›</a:t>
            </a:fld>
            <a:endParaRPr lang="en-US"/>
          </a:p>
        </p:txBody>
      </p:sp>
    </p:spTree>
    <p:extLst>
      <p:ext uri="{BB962C8B-B14F-4D97-AF65-F5344CB8AC3E}">
        <p14:creationId xmlns:p14="http://schemas.microsoft.com/office/powerpoint/2010/main" val="3702273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BED529-E65E-4C07-BEE6-A73C88424643}" type="datetime1">
              <a:rPr lang="en-US" smtClean="0"/>
              <a:t>24-Mar-20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88EA42-D8FB-4510-9EF4-C621EA618F08}" type="slidenum">
              <a:rPr lang="en-US" smtClean="0"/>
              <a:pPr/>
              <a:t>‹#›</a:t>
            </a:fld>
            <a:endParaRPr lang="en-US"/>
          </a:p>
        </p:txBody>
      </p:sp>
    </p:spTree>
    <p:extLst>
      <p:ext uri="{BB962C8B-B14F-4D97-AF65-F5344CB8AC3E}">
        <p14:creationId xmlns:p14="http://schemas.microsoft.com/office/powerpoint/2010/main" val="2055103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CED51-A434-4B4E-AEC6-6BE6E34C6FF5}" type="datetime1">
              <a:rPr lang="en-US" smtClean="0"/>
              <a:t>24-Mar-20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88EA42-D8FB-4510-9EF4-C621EA618F08}" type="slidenum">
              <a:rPr lang="en-US" smtClean="0"/>
              <a:pPr/>
              <a:t>‹#›</a:t>
            </a:fld>
            <a:endParaRPr lang="en-US"/>
          </a:p>
        </p:txBody>
      </p:sp>
    </p:spTree>
    <p:extLst>
      <p:ext uri="{BB962C8B-B14F-4D97-AF65-F5344CB8AC3E}">
        <p14:creationId xmlns:p14="http://schemas.microsoft.com/office/powerpoint/2010/main" val="1289999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0F83F3-870D-40FA-A6F9-23298823E9D6}" type="datetime1">
              <a:rPr lang="en-US" smtClean="0"/>
              <a:t>24-Mar-20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8EA42-D8FB-4510-9EF4-C621EA618F08}" type="slidenum">
              <a:rPr lang="en-US" smtClean="0"/>
              <a:pPr/>
              <a:t>‹#›</a:t>
            </a:fld>
            <a:endParaRPr lang="en-US"/>
          </a:p>
        </p:txBody>
      </p:sp>
    </p:spTree>
    <p:extLst>
      <p:ext uri="{BB962C8B-B14F-4D97-AF65-F5344CB8AC3E}">
        <p14:creationId xmlns:p14="http://schemas.microsoft.com/office/powerpoint/2010/main" val="3389116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22C0DD-6B75-4B12-806F-48323F183DE1}" type="datetime1">
              <a:rPr lang="en-US" smtClean="0"/>
              <a:t>24-Mar-20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8EA42-D8FB-4510-9EF4-C621EA618F08}" type="slidenum">
              <a:rPr lang="en-US" smtClean="0"/>
              <a:pPr/>
              <a:t>‹#›</a:t>
            </a:fld>
            <a:endParaRPr lang="en-US"/>
          </a:p>
        </p:txBody>
      </p:sp>
    </p:spTree>
    <p:extLst>
      <p:ext uri="{BB962C8B-B14F-4D97-AF65-F5344CB8AC3E}">
        <p14:creationId xmlns:p14="http://schemas.microsoft.com/office/powerpoint/2010/main" val="3374176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99986E-1ABE-47D8-A204-8304C55EF1DB}" type="datetime1">
              <a:rPr lang="en-US" smtClean="0"/>
              <a:t>24-Mar-20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88EA42-D8FB-4510-9EF4-C621EA618F08}" type="slidenum">
              <a:rPr lang="en-US" smtClean="0"/>
              <a:pPr/>
              <a:t>‹#›</a:t>
            </a:fld>
            <a:endParaRPr lang="en-US"/>
          </a:p>
        </p:txBody>
      </p:sp>
    </p:spTree>
    <p:extLst>
      <p:ext uri="{BB962C8B-B14F-4D97-AF65-F5344CB8AC3E}">
        <p14:creationId xmlns:p14="http://schemas.microsoft.com/office/powerpoint/2010/main" val="3823440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Oriented Programming</a:t>
            </a:r>
            <a:br>
              <a:rPr lang="en-US" dirty="0"/>
            </a:br>
            <a:r>
              <a:rPr lang="en-US" dirty="0"/>
              <a:t>ICT-1203</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
        <p:nvSpPr>
          <p:cNvPr id="6" name="Subtitle 2"/>
          <p:cNvSpPr>
            <a:spLocks noGrp="1"/>
          </p:cNvSpPr>
          <p:nvPr/>
        </p:nvSpPr>
        <p:spPr>
          <a:xfrm>
            <a:off x="1371600" y="40386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Dr. </a:t>
            </a:r>
            <a:r>
              <a:rPr lang="en-US" dirty="0" err="1"/>
              <a:t>Jesmin</a:t>
            </a:r>
            <a:r>
              <a:rPr lang="en-US" dirty="0"/>
              <a:t> </a:t>
            </a:r>
            <a:r>
              <a:rPr lang="en-US" dirty="0" err="1"/>
              <a:t>Akhter</a:t>
            </a:r>
            <a:endParaRPr lang="en-US" dirty="0"/>
          </a:p>
          <a:p>
            <a:r>
              <a:rPr lang="en-US" dirty="0"/>
              <a:t>Associate Professor, IIT, JU</a:t>
            </a:r>
          </a:p>
        </p:txBody>
      </p:sp>
    </p:spTree>
    <p:extLst>
      <p:ext uri="{BB962C8B-B14F-4D97-AF65-F5344CB8AC3E}">
        <p14:creationId xmlns:p14="http://schemas.microsoft.com/office/powerpoint/2010/main" val="2407159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a:bodyPr>
          <a:lstStyle/>
          <a:p>
            <a:pPr algn="just"/>
            <a:r>
              <a:rPr lang="en-US" sz="2600" dirty="0"/>
              <a:t>Each object has its own copies of the instance variables. This means that if you have two </a:t>
            </a:r>
            <a:r>
              <a:rPr lang="en-US" sz="2600" b="1" dirty="0"/>
              <a:t>Box objects, each has its own copy of depth, width, and height. </a:t>
            </a:r>
          </a:p>
          <a:p>
            <a:pPr algn="just"/>
            <a:endParaRPr lang="en-US" sz="2600" b="1" dirty="0"/>
          </a:p>
          <a:p>
            <a:pPr algn="just"/>
            <a:r>
              <a:rPr lang="en-US" sz="2600" dirty="0"/>
              <a:t>It</a:t>
            </a:r>
            <a:r>
              <a:rPr lang="en-US" sz="2600" b="1" dirty="0"/>
              <a:t> </a:t>
            </a:r>
            <a:r>
              <a:rPr lang="en-US" sz="2600" dirty="0"/>
              <a:t>is important to understand that changes to the instance variables of one object have no effect on the instance variables of another.</a:t>
            </a:r>
          </a:p>
        </p:txBody>
      </p:sp>
      <p:sp>
        <p:nvSpPr>
          <p:cNvPr id="4" name="Title 1"/>
          <p:cNvSpPr>
            <a:spLocks noGrp="1"/>
          </p:cNvSpPr>
          <p:nvPr>
            <p:ph type="title"/>
          </p:nvPr>
        </p:nvSpPr>
        <p:spPr>
          <a:xfrm>
            <a:off x="457200" y="274638"/>
            <a:ext cx="8229600" cy="639762"/>
          </a:xfrm>
        </p:spPr>
        <p:txBody>
          <a:bodyPr>
            <a:noAutofit/>
          </a:bodyPr>
          <a:lstStyle/>
          <a:p>
            <a:r>
              <a:rPr lang="en-US" sz="3600" b="1" dirty="0">
                <a:solidFill>
                  <a:srgbClr val="00B050"/>
                </a:solidFill>
              </a:rPr>
              <a:t>Creating multiple objects by one type only</a:t>
            </a:r>
          </a:p>
        </p:txBody>
      </p:sp>
      <p:sp>
        <p:nvSpPr>
          <p:cNvPr id="5" name="Slide Number Placeholder 4"/>
          <p:cNvSpPr>
            <a:spLocks noGrp="1"/>
          </p:cNvSpPr>
          <p:nvPr>
            <p:ph type="sldNum" sz="quarter" idx="12"/>
          </p:nvPr>
        </p:nvSpPr>
        <p:spPr/>
        <p:txBody>
          <a:bodyPr/>
          <a:lstStyle/>
          <a:p>
            <a:fld id="{9688EA42-D8FB-4510-9EF4-C621EA618F08}"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04800" y="14748"/>
            <a:ext cx="5486400" cy="38004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04800" y="3733800"/>
            <a:ext cx="5838825" cy="3152775"/>
          </a:xfrm>
          <a:prstGeom prst="rect">
            <a:avLst/>
          </a:prstGeom>
          <a:noFill/>
          <a:ln w="9525">
            <a:noFill/>
            <a:miter lim="800000"/>
            <a:headEnd/>
            <a:tailEnd/>
          </a:ln>
          <a:effectLst/>
        </p:spPr>
      </p:pic>
      <p:sp>
        <p:nvSpPr>
          <p:cNvPr id="6" name="Rectangle 5"/>
          <p:cNvSpPr/>
          <p:nvPr/>
        </p:nvSpPr>
        <p:spPr>
          <a:xfrm>
            <a:off x="3810000" y="914400"/>
            <a:ext cx="4219938" cy="369332"/>
          </a:xfrm>
          <a:prstGeom prst="rect">
            <a:avLst/>
          </a:prstGeom>
        </p:spPr>
        <p:txBody>
          <a:bodyPr wrap="none">
            <a:spAutoFit/>
          </a:bodyPr>
          <a:lstStyle/>
          <a:p>
            <a:r>
              <a:rPr lang="en-US" b="1" dirty="0"/>
              <a:t>Creating multiple objects by one type only</a:t>
            </a:r>
            <a:endParaRPr lang="en-US" dirty="0"/>
          </a:p>
        </p:txBody>
      </p:sp>
      <p:sp>
        <p:nvSpPr>
          <p:cNvPr id="7" name="Slide Number Placeholder 6"/>
          <p:cNvSpPr>
            <a:spLocks noGrp="1"/>
          </p:cNvSpPr>
          <p:nvPr>
            <p:ph type="sldNum" sz="quarter" idx="12"/>
          </p:nvPr>
        </p:nvSpPr>
        <p:spPr/>
        <p:txBody>
          <a:bodyPr/>
          <a:lstStyle/>
          <a:p>
            <a:fld id="{9688EA42-D8FB-4510-9EF4-C621EA618F08}"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8200" y="776215"/>
            <a:ext cx="4495800" cy="5334000"/>
          </a:xfrm>
          <a:ln>
            <a:solidFill>
              <a:schemeClr val="tx1"/>
            </a:solidFill>
          </a:ln>
        </p:spPr>
        <p:txBody>
          <a:bodyPr>
            <a:noAutofit/>
          </a:bodyPr>
          <a:lstStyle/>
          <a:p>
            <a:pPr marL="0" indent="0">
              <a:buNone/>
            </a:pPr>
            <a:endParaRPr lang="en-US" sz="1800" dirty="0"/>
          </a:p>
          <a:p>
            <a:pPr marL="0" indent="0">
              <a:buNone/>
            </a:pPr>
            <a:r>
              <a:rPr lang="en-US" sz="1800" dirty="0"/>
              <a:t>public class </a:t>
            </a:r>
            <a:r>
              <a:rPr lang="en-US" sz="1800" dirty="0" err="1"/>
              <a:t>VolumeBox</a:t>
            </a:r>
            <a:r>
              <a:rPr lang="en-US" sz="1800" dirty="0"/>
              <a:t> {</a:t>
            </a:r>
          </a:p>
          <a:p>
            <a:pPr marL="0" indent="0">
              <a:buNone/>
            </a:pPr>
            <a:endParaRPr lang="en-US" sz="1800" dirty="0"/>
          </a:p>
          <a:p>
            <a:pPr marL="0" indent="0">
              <a:buNone/>
            </a:pPr>
            <a:r>
              <a:rPr lang="en-US" sz="1800" dirty="0"/>
              <a:t>public static void main(String[] </a:t>
            </a:r>
            <a:r>
              <a:rPr lang="en-US" sz="1800" dirty="0" err="1"/>
              <a:t>args</a:t>
            </a:r>
            <a:r>
              <a:rPr lang="en-US" sz="1800" dirty="0"/>
              <a:t>) {</a:t>
            </a:r>
          </a:p>
          <a:p>
            <a:pPr marL="0" indent="0">
              <a:buNone/>
            </a:pPr>
            <a:endParaRPr lang="en-US" sz="1800" dirty="0"/>
          </a:p>
          <a:p>
            <a:pPr marL="0" indent="0">
              <a:buNone/>
            </a:pPr>
            <a:endParaRPr lang="en-US" sz="1800" dirty="0"/>
          </a:p>
          <a:p>
            <a:pPr marL="0" indent="0">
              <a:buNone/>
            </a:pPr>
            <a:r>
              <a:rPr lang="en-US" sz="1800" dirty="0"/>
              <a:t>Box mybox1=new Box();</a:t>
            </a:r>
          </a:p>
          <a:p>
            <a:pPr marL="0" indent="0">
              <a:buNone/>
            </a:pPr>
            <a:r>
              <a:rPr lang="en-US" sz="1800" dirty="0"/>
              <a:t>Box mybox2=new Box();</a:t>
            </a:r>
          </a:p>
          <a:p>
            <a:pPr marL="0" indent="0">
              <a:buNone/>
            </a:pPr>
            <a:endParaRPr lang="en-US" sz="1800" dirty="0"/>
          </a:p>
          <a:p>
            <a:pPr marL="0" indent="0">
              <a:buNone/>
            </a:pPr>
            <a:r>
              <a:rPr lang="en-US" sz="1800" dirty="0"/>
              <a:t>mybox1.insert (6,5,2);</a:t>
            </a:r>
          </a:p>
          <a:p>
            <a:pPr marL="0" indent="0">
              <a:buNone/>
            </a:pPr>
            <a:r>
              <a:rPr lang="en-US" sz="1800" dirty="0"/>
              <a:t>mybox1.volume();</a:t>
            </a:r>
          </a:p>
          <a:p>
            <a:pPr marL="0" indent="0">
              <a:buNone/>
            </a:pPr>
            <a:r>
              <a:rPr lang="en-US" sz="1800" dirty="0"/>
              <a:t>mybox2.insert (7,6,4);</a:t>
            </a:r>
          </a:p>
          <a:p>
            <a:pPr marL="0" indent="0">
              <a:buNone/>
            </a:pPr>
            <a:r>
              <a:rPr lang="en-US" sz="1800" dirty="0"/>
              <a:t>mybox2.volume();</a:t>
            </a:r>
          </a:p>
          <a:p>
            <a:pPr marL="0" indent="0">
              <a:buNone/>
            </a:pPr>
            <a:endParaRPr lang="en-US" sz="1800" dirty="0"/>
          </a:p>
          <a:p>
            <a:pPr marL="0" indent="0">
              <a:buNone/>
            </a:pPr>
            <a:r>
              <a:rPr lang="en-US" sz="1800" dirty="0"/>
              <a:t>}</a:t>
            </a:r>
          </a:p>
          <a:p>
            <a:pPr marL="0" indent="0">
              <a:buNone/>
            </a:pPr>
            <a:r>
              <a:rPr lang="en-US" sz="1800" dirty="0"/>
              <a:t>}</a:t>
            </a:r>
          </a:p>
          <a:p>
            <a:pPr marL="0" indent="0">
              <a:buNone/>
            </a:pPr>
            <a:endParaRPr lang="en-US" sz="1800" dirty="0"/>
          </a:p>
        </p:txBody>
      </p:sp>
      <p:sp>
        <p:nvSpPr>
          <p:cNvPr id="4" name="Slide Number Placeholder 3"/>
          <p:cNvSpPr>
            <a:spLocks noGrp="1"/>
          </p:cNvSpPr>
          <p:nvPr>
            <p:ph type="sldNum" sz="quarter" idx="12"/>
          </p:nvPr>
        </p:nvSpPr>
        <p:spPr/>
        <p:txBody>
          <a:bodyPr/>
          <a:lstStyle/>
          <a:p>
            <a:fld id="{9688EA42-D8FB-4510-9EF4-C621EA618F08}" type="slidenum">
              <a:rPr lang="en-US" smtClean="0"/>
              <a:pPr/>
              <a:t>12</a:t>
            </a:fld>
            <a:endParaRPr lang="en-US"/>
          </a:p>
        </p:txBody>
      </p:sp>
      <p:sp>
        <p:nvSpPr>
          <p:cNvPr id="5" name="Content Placeholder 2"/>
          <p:cNvSpPr txBox="1">
            <a:spLocks/>
          </p:cNvSpPr>
          <p:nvPr/>
        </p:nvSpPr>
        <p:spPr>
          <a:xfrm>
            <a:off x="76200" y="253621"/>
            <a:ext cx="4419600" cy="6299579"/>
          </a:xfrm>
          <a:prstGeom prst="rect">
            <a:avLst/>
          </a:prstGeom>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class Box</a:t>
            </a:r>
          </a:p>
          <a:p>
            <a:pPr marL="0" indent="0">
              <a:buNone/>
            </a:pPr>
            <a:r>
              <a:rPr lang="en-US" sz="1800" dirty="0"/>
              <a:t>{</a:t>
            </a:r>
          </a:p>
          <a:p>
            <a:pPr marL="0" indent="0">
              <a:buNone/>
            </a:pPr>
            <a:r>
              <a:rPr lang="en-US" sz="1800" dirty="0"/>
              <a:t>double height, width, depth;</a:t>
            </a:r>
          </a:p>
          <a:p>
            <a:pPr marL="0" indent="0">
              <a:buNone/>
            </a:pPr>
            <a:endParaRPr lang="en-US" sz="1800" dirty="0"/>
          </a:p>
          <a:p>
            <a:pPr marL="0" indent="0">
              <a:buNone/>
            </a:pPr>
            <a:r>
              <a:rPr lang="en-US" sz="1800" dirty="0"/>
              <a:t>void insert (double h, double w, double d)</a:t>
            </a:r>
          </a:p>
          <a:p>
            <a:pPr marL="0" indent="0">
              <a:buNone/>
            </a:pPr>
            <a:r>
              <a:rPr lang="en-US" sz="1800" dirty="0">
                <a:solidFill>
                  <a:schemeClr val="tx2">
                    <a:lumMod val="60000"/>
                    <a:lumOff val="40000"/>
                  </a:schemeClr>
                </a:solidFill>
              </a:rPr>
              <a:t>{</a:t>
            </a:r>
          </a:p>
          <a:p>
            <a:pPr marL="0" indent="0">
              <a:buNone/>
            </a:pPr>
            <a:r>
              <a:rPr lang="en-US" sz="1800" dirty="0">
                <a:solidFill>
                  <a:schemeClr val="tx2">
                    <a:lumMod val="60000"/>
                    <a:lumOff val="40000"/>
                  </a:schemeClr>
                </a:solidFill>
              </a:rPr>
              <a:t>height=h;</a:t>
            </a:r>
          </a:p>
          <a:p>
            <a:pPr marL="0" indent="0">
              <a:buNone/>
            </a:pPr>
            <a:r>
              <a:rPr lang="en-US" sz="1800" dirty="0">
                <a:solidFill>
                  <a:schemeClr val="tx2">
                    <a:lumMod val="60000"/>
                    <a:lumOff val="40000"/>
                  </a:schemeClr>
                </a:solidFill>
              </a:rPr>
              <a:t>width=w;</a:t>
            </a:r>
          </a:p>
          <a:p>
            <a:pPr marL="0" indent="0">
              <a:buNone/>
            </a:pPr>
            <a:r>
              <a:rPr lang="en-US" sz="1800" dirty="0">
                <a:solidFill>
                  <a:schemeClr val="tx2">
                    <a:lumMod val="60000"/>
                    <a:lumOff val="40000"/>
                  </a:schemeClr>
                </a:solidFill>
              </a:rPr>
              <a:t>depth=d;</a:t>
            </a:r>
          </a:p>
          <a:p>
            <a:pPr marL="0" indent="0">
              <a:buNone/>
            </a:pPr>
            <a:endParaRPr lang="en-US" sz="1800" dirty="0">
              <a:solidFill>
                <a:schemeClr val="tx2">
                  <a:lumMod val="60000"/>
                  <a:lumOff val="40000"/>
                </a:schemeClr>
              </a:solidFill>
            </a:endParaRPr>
          </a:p>
          <a:p>
            <a:pPr marL="0" indent="0">
              <a:buNone/>
            </a:pPr>
            <a:r>
              <a:rPr lang="en-US" sz="1800" dirty="0">
                <a:solidFill>
                  <a:schemeClr val="tx2">
                    <a:lumMod val="60000"/>
                    <a:lumOff val="40000"/>
                  </a:schemeClr>
                </a:solidFill>
              </a:rPr>
              <a:t>}</a:t>
            </a:r>
          </a:p>
          <a:p>
            <a:pPr marL="0" indent="0">
              <a:buNone/>
            </a:pPr>
            <a:r>
              <a:rPr lang="en-US" sz="1800" dirty="0">
                <a:solidFill>
                  <a:srgbClr val="FF0000"/>
                </a:solidFill>
              </a:rPr>
              <a:t>void volume()</a:t>
            </a:r>
          </a:p>
          <a:p>
            <a:pPr marL="0" indent="0">
              <a:buNone/>
            </a:pPr>
            <a:r>
              <a:rPr lang="en-US" sz="1800" dirty="0">
                <a:solidFill>
                  <a:srgbClr val="FF0000"/>
                </a:solidFill>
              </a:rPr>
              <a:t>{</a:t>
            </a:r>
          </a:p>
          <a:p>
            <a:pPr marL="0" indent="0">
              <a:buNone/>
            </a:pPr>
            <a:endParaRPr lang="en-US" sz="1800" dirty="0">
              <a:solidFill>
                <a:srgbClr val="FF0000"/>
              </a:solidFill>
            </a:endParaRPr>
          </a:p>
          <a:p>
            <a:pPr marL="0" indent="0">
              <a:buNone/>
            </a:pPr>
            <a:r>
              <a:rPr lang="en-US" sz="1800" dirty="0">
                <a:solidFill>
                  <a:srgbClr val="FF0000"/>
                </a:solidFill>
              </a:rPr>
              <a:t>double </a:t>
            </a:r>
            <a:r>
              <a:rPr lang="en-US" sz="1800" dirty="0" err="1">
                <a:solidFill>
                  <a:srgbClr val="FF0000"/>
                </a:solidFill>
              </a:rPr>
              <a:t>vol</a:t>
            </a:r>
            <a:r>
              <a:rPr lang="en-US" sz="1800" dirty="0">
                <a:solidFill>
                  <a:srgbClr val="FF0000"/>
                </a:solidFill>
              </a:rPr>
              <a:t>=height*width*depth;</a:t>
            </a:r>
          </a:p>
          <a:p>
            <a:pPr marL="0" indent="0">
              <a:buNone/>
            </a:pPr>
            <a:r>
              <a:rPr lang="en-US" sz="1800" dirty="0" err="1">
                <a:solidFill>
                  <a:srgbClr val="FF0000"/>
                </a:solidFill>
              </a:rPr>
              <a:t>System.</a:t>
            </a:r>
            <a:r>
              <a:rPr lang="en-US" sz="1800" i="1" dirty="0" err="1">
                <a:solidFill>
                  <a:srgbClr val="FF0000"/>
                </a:solidFill>
              </a:rPr>
              <a:t>out.println</a:t>
            </a:r>
            <a:r>
              <a:rPr lang="en-US" sz="1800" i="1" dirty="0">
                <a:solidFill>
                  <a:srgbClr val="FF0000"/>
                </a:solidFill>
              </a:rPr>
              <a:t>(</a:t>
            </a:r>
            <a:r>
              <a:rPr lang="en-US" sz="1800" i="1" dirty="0" err="1">
                <a:solidFill>
                  <a:srgbClr val="FF0000"/>
                </a:solidFill>
              </a:rPr>
              <a:t>vol</a:t>
            </a:r>
            <a:r>
              <a:rPr lang="en-US" sz="1800" i="1" dirty="0">
                <a:solidFill>
                  <a:srgbClr val="FF0000"/>
                </a:solidFill>
              </a:rPr>
              <a:t>);</a:t>
            </a:r>
          </a:p>
          <a:p>
            <a:pPr marL="0" indent="0">
              <a:buNone/>
            </a:pPr>
            <a:r>
              <a:rPr lang="en-US" sz="1800" dirty="0">
                <a:solidFill>
                  <a:srgbClr val="FF0000"/>
                </a:solidFill>
              </a:rPr>
              <a:t>}</a:t>
            </a:r>
          </a:p>
          <a:p>
            <a:pPr marL="0" indent="0">
              <a:buNone/>
            </a:pPr>
            <a:endParaRPr lang="en-US" sz="1800" dirty="0"/>
          </a:p>
          <a:p>
            <a:pPr marL="0" indent="0">
              <a:buNone/>
            </a:pPr>
            <a:r>
              <a:rPr lang="en-US" sz="1800" dirty="0"/>
              <a:t>}</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320562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3962400" cy="6324600"/>
          </a:xfrm>
        </p:spPr>
        <p:txBody>
          <a:bodyPr>
            <a:noAutofit/>
          </a:bodyPr>
          <a:lstStyle/>
          <a:p>
            <a:pPr marL="0" indent="0">
              <a:buNone/>
            </a:pPr>
            <a:r>
              <a:rPr lang="en-US" sz="1600" dirty="0"/>
              <a:t>class Box</a:t>
            </a:r>
          </a:p>
          <a:p>
            <a:pPr marL="0" indent="0">
              <a:buNone/>
            </a:pPr>
            <a:r>
              <a:rPr lang="en-US" sz="1600" dirty="0"/>
              <a:t>{</a:t>
            </a:r>
          </a:p>
          <a:p>
            <a:pPr marL="0" indent="0">
              <a:buNone/>
            </a:pPr>
            <a:endParaRPr lang="en-US" sz="1600" dirty="0"/>
          </a:p>
          <a:p>
            <a:pPr marL="0" indent="0">
              <a:buNone/>
            </a:pPr>
            <a:r>
              <a:rPr lang="en-US" sz="1600" dirty="0"/>
              <a:t>double height, width, depth;</a:t>
            </a:r>
          </a:p>
          <a:p>
            <a:pPr marL="0" indent="0">
              <a:buNone/>
            </a:pPr>
            <a:r>
              <a:rPr lang="en-US" sz="1600" dirty="0"/>
              <a:t>double </a:t>
            </a:r>
            <a:r>
              <a:rPr lang="en-US" sz="1600" dirty="0" err="1"/>
              <a:t>vol</a:t>
            </a:r>
            <a:r>
              <a:rPr lang="en-US" sz="1600" dirty="0"/>
              <a:t>;</a:t>
            </a:r>
          </a:p>
          <a:p>
            <a:pPr marL="0" indent="0">
              <a:buNone/>
            </a:pPr>
            <a:endParaRPr lang="en-US" sz="1600" dirty="0"/>
          </a:p>
          <a:p>
            <a:pPr marL="0" indent="0">
              <a:buNone/>
            </a:pPr>
            <a:r>
              <a:rPr lang="fr-FR" sz="1600" dirty="0"/>
              <a:t>double insert (double h, double w, double d)</a:t>
            </a:r>
          </a:p>
          <a:p>
            <a:pPr marL="0" indent="0">
              <a:buNone/>
            </a:pPr>
            <a:r>
              <a:rPr lang="en-US" sz="1600" dirty="0"/>
              <a:t>{</a:t>
            </a:r>
          </a:p>
          <a:p>
            <a:pPr marL="0" indent="0">
              <a:buNone/>
            </a:pPr>
            <a:r>
              <a:rPr lang="en-US" sz="1600" dirty="0"/>
              <a:t>height=h;</a:t>
            </a:r>
          </a:p>
          <a:p>
            <a:pPr marL="0" indent="0">
              <a:buNone/>
            </a:pPr>
            <a:r>
              <a:rPr lang="en-US" sz="1600" dirty="0"/>
              <a:t>width=w;</a:t>
            </a:r>
          </a:p>
          <a:p>
            <a:pPr marL="0" indent="0">
              <a:buNone/>
            </a:pPr>
            <a:r>
              <a:rPr lang="en-US" sz="1600" dirty="0"/>
              <a:t>depth=d;</a:t>
            </a:r>
          </a:p>
          <a:p>
            <a:pPr marL="0" indent="0">
              <a:buNone/>
            </a:pPr>
            <a:r>
              <a:rPr lang="en-US" sz="1600" dirty="0" err="1"/>
              <a:t>vol</a:t>
            </a:r>
            <a:r>
              <a:rPr lang="en-US" sz="1600" dirty="0"/>
              <a:t>=height*width*depth;</a:t>
            </a:r>
          </a:p>
          <a:p>
            <a:pPr marL="0" indent="0">
              <a:buNone/>
            </a:pPr>
            <a:r>
              <a:rPr lang="en-US" sz="1600" dirty="0"/>
              <a:t>return </a:t>
            </a:r>
            <a:r>
              <a:rPr lang="en-US" sz="1600" dirty="0" err="1"/>
              <a:t>vol</a:t>
            </a:r>
            <a:r>
              <a:rPr lang="en-US" sz="1600" dirty="0"/>
              <a:t>;</a:t>
            </a:r>
          </a:p>
          <a:p>
            <a:pPr marL="0" indent="0">
              <a:buNone/>
            </a:pPr>
            <a:r>
              <a:rPr lang="en-US" sz="1600" dirty="0"/>
              <a:t>}</a:t>
            </a:r>
          </a:p>
          <a:p>
            <a:pPr marL="0" indent="0">
              <a:buNone/>
            </a:pPr>
            <a:endParaRPr lang="en-US" sz="1600" dirty="0"/>
          </a:p>
          <a:p>
            <a:pPr marL="0" indent="0">
              <a:buNone/>
            </a:pPr>
            <a:r>
              <a:rPr lang="en-US" sz="1600" dirty="0"/>
              <a:t>void display()</a:t>
            </a:r>
          </a:p>
          <a:p>
            <a:pPr marL="0" indent="0">
              <a:buNone/>
            </a:pPr>
            <a:r>
              <a:rPr lang="en-US" sz="1600" dirty="0"/>
              <a:t>{</a:t>
            </a:r>
          </a:p>
          <a:p>
            <a:pPr marL="0" indent="0">
              <a:buNone/>
            </a:pPr>
            <a:r>
              <a:rPr lang="en-US" sz="1600" dirty="0" err="1"/>
              <a:t>System.</a:t>
            </a:r>
            <a:r>
              <a:rPr lang="en-US" sz="1600" i="1" dirty="0" err="1"/>
              <a:t>out.println</a:t>
            </a:r>
            <a:r>
              <a:rPr lang="en-US" sz="1600" i="1" dirty="0"/>
              <a:t>(</a:t>
            </a:r>
            <a:r>
              <a:rPr lang="en-US" sz="1600" i="1" dirty="0" err="1"/>
              <a:t>vol</a:t>
            </a:r>
            <a:r>
              <a:rPr lang="en-US" sz="1600" i="1" dirty="0"/>
              <a:t>);</a:t>
            </a:r>
          </a:p>
          <a:p>
            <a:pPr marL="0" indent="0">
              <a:buNone/>
            </a:pPr>
            <a:r>
              <a:rPr lang="en-US" sz="1600" dirty="0"/>
              <a:t>}</a:t>
            </a:r>
          </a:p>
          <a:p>
            <a:pPr marL="0" indent="0">
              <a:buNone/>
            </a:pPr>
            <a:endParaRPr lang="en-US" sz="1600" dirty="0"/>
          </a:p>
          <a:p>
            <a:pPr marL="0" indent="0">
              <a:buNone/>
            </a:pPr>
            <a:r>
              <a:rPr lang="en-US" sz="1600" dirty="0"/>
              <a:t>}</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sp>
        <p:nvSpPr>
          <p:cNvPr id="4" name="Slide Number Placeholder 3"/>
          <p:cNvSpPr>
            <a:spLocks noGrp="1"/>
          </p:cNvSpPr>
          <p:nvPr>
            <p:ph type="sldNum" sz="quarter" idx="12"/>
          </p:nvPr>
        </p:nvSpPr>
        <p:spPr/>
        <p:txBody>
          <a:bodyPr/>
          <a:lstStyle/>
          <a:p>
            <a:fld id="{9688EA42-D8FB-4510-9EF4-C621EA618F08}" type="slidenum">
              <a:rPr lang="en-US" smtClean="0"/>
              <a:pPr/>
              <a:t>13</a:t>
            </a:fld>
            <a:endParaRPr lang="en-US"/>
          </a:p>
        </p:txBody>
      </p:sp>
      <p:sp>
        <p:nvSpPr>
          <p:cNvPr id="5" name="Rectangle 4"/>
          <p:cNvSpPr/>
          <p:nvPr/>
        </p:nvSpPr>
        <p:spPr>
          <a:xfrm>
            <a:off x="4344537" y="-457200"/>
            <a:ext cx="4572000" cy="6740307"/>
          </a:xfrm>
          <a:prstGeom prst="rect">
            <a:avLst/>
          </a:prstGeom>
        </p:spPr>
        <p:txBody>
          <a:bodyPr>
            <a:spAutoFit/>
          </a:bodyPr>
          <a:lstStyle/>
          <a:p>
            <a:endParaRPr lang="en-US" dirty="0"/>
          </a:p>
          <a:p>
            <a:endParaRPr lang="en-US" dirty="0"/>
          </a:p>
          <a:p>
            <a:endParaRPr lang="en-US" dirty="0"/>
          </a:p>
          <a:p>
            <a:endParaRPr lang="en-US" dirty="0"/>
          </a:p>
          <a:p>
            <a:r>
              <a:rPr lang="en-US" dirty="0"/>
              <a:t>public class </a:t>
            </a:r>
            <a:r>
              <a:rPr lang="en-US" dirty="0" err="1"/>
              <a:t>VolumeBox</a:t>
            </a:r>
            <a:r>
              <a:rPr lang="en-US" dirty="0"/>
              <a:t> {</a:t>
            </a:r>
          </a:p>
          <a:p>
            <a:endParaRPr lang="en-US" dirty="0"/>
          </a:p>
          <a:p>
            <a:r>
              <a:rPr lang="en-US" dirty="0"/>
              <a:t>public static void main(String[] </a:t>
            </a:r>
            <a:r>
              <a:rPr lang="en-US" dirty="0" err="1"/>
              <a:t>args</a:t>
            </a:r>
            <a:r>
              <a:rPr lang="en-US" dirty="0"/>
              <a:t>) {</a:t>
            </a:r>
          </a:p>
          <a:p>
            <a:endParaRPr lang="en-US" dirty="0"/>
          </a:p>
          <a:p>
            <a:endParaRPr lang="en-US" dirty="0"/>
          </a:p>
          <a:p>
            <a:r>
              <a:rPr lang="en-US" dirty="0"/>
              <a:t>Box mybox1=new Box();</a:t>
            </a:r>
          </a:p>
          <a:p>
            <a:r>
              <a:rPr lang="en-US" dirty="0"/>
              <a:t>Box mybox2=new Box();</a:t>
            </a:r>
          </a:p>
          <a:p>
            <a:endParaRPr lang="en-US" dirty="0"/>
          </a:p>
          <a:p>
            <a:r>
              <a:rPr lang="en-US" dirty="0"/>
              <a:t>double volume;</a:t>
            </a:r>
          </a:p>
          <a:p>
            <a:r>
              <a:rPr lang="en-US" dirty="0"/>
              <a:t>volume=mybox1.insert (6,5,2);</a:t>
            </a:r>
          </a:p>
          <a:p>
            <a:r>
              <a:rPr lang="en-US" dirty="0"/>
              <a:t>mybox1.display();</a:t>
            </a:r>
          </a:p>
          <a:p>
            <a:endParaRPr lang="en-US" dirty="0"/>
          </a:p>
          <a:p>
            <a:r>
              <a:rPr lang="en-US" dirty="0"/>
              <a:t>volume=mybox2.insert (7,6,4);</a:t>
            </a:r>
          </a:p>
          <a:p>
            <a:r>
              <a:rPr lang="en-US" dirty="0"/>
              <a:t>mybox2.display();</a:t>
            </a:r>
          </a:p>
          <a:p>
            <a:endParaRPr lang="en-US" dirty="0"/>
          </a:p>
          <a:p>
            <a:endParaRPr lang="en-US" dirty="0"/>
          </a:p>
          <a:p>
            <a:endParaRPr lang="en-US" dirty="0"/>
          </a:p>
          <a:p>
            <a:r>
              <a:rPr lang="en-US" dirty="0"/>
              <a:t>}</a:t>
            </a:r>
          </a:p>
          <a:p>
            <a:endParaRPr lang="en-US" dirty="0"/>
          </a:p>
          <a:p>
            <a:r>
              <a:rPr lang="en-US" dirty="0"/>
              <a:t>}</a:t>
            </a:r>
          </a:p>
        </p:txBody>
      </p:sp>
    </p:spTree>
    <p:extLst>
      <p:ext uri="{BB962C8B-B14F-4D97-AF65-F5344CB8AC3E}">
        <p14:creationId xmlns:p14="http://schemas.microsoft.com/office/powerpoint/2010/main" val="1684817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dirty="0">
                <a:solidFill>
                  <a:srgbClr val="00B050"/>
                </a:solidFill>
              </a:rPr>
              <a:t>Assigning Object Reference Variables</a:t>
            </a:r>
            <a:endParaRPr lang="en-US" sz="3600" dirty="0">
              <a:solidFill>
                <a:srgbClr val="00B050"/>
              </a:solidFill>
            </a:endParaRPr>
          </a:p>
        </p:txBody>
      </p:sp>
      <p:sp>
        <p:nvSpPr>
          <p:cNvPr id="3" name="Content Placeholder 2"/>
          <p:cNvSpPr>
            <a:spLocks noGrp="1"/>
          </p:cNvSpPr>
          <p:nvPr>
            <p:ph idx="1"/>
          </p:nvPr>
        </p:nvSpPr>
        <p:spPr>
          <a:xfrm>
            <a:off x="457200" y="1219200"/>
            <a:ext cx="8229600" cy="5257800"/>
          </a:xfrm>
        </p:spPr>
        <p:txBody>
          <a:bodyPr>
            <a:normAutofit lnSpcReduction="10000"/>
          </a:bodyPr>
          <a:lstStyle/>
          <a:p>
            <a:pPr algn="just">
              <a:buNone/>
            </a:pPr>
            <a:r>
              <a:rPr lang="en-US" sz="2400" dirty="0"/>
              <a:t>			</a:t>
            </a:r>
            <a:r>
              <a:rPr lang="en-US" sz="2400" dirty="0">
                <a:solidFill>
                  <a:srgbClr val="FF0000"/>
                </a:solidFill>
              </a:rPr>
              <a:t>Box b1 = new Box();</a:t>
            </a:r>
          </a:p>
          <a:p>
            <a:pPr algn="just">
              <a:buNone/>
            </a:pPr>
            <a:r>
              <a:rPr lang="en-US" sz="2400" dirty="0">
                <a:solidFill>
                  <a:srgbClr val="FF0000"/>
                </a:solidFill>
              </a:rPr>
              <a:t>			Box b2 = b1;</a:t>
            </a:r>
          </a:p>
          <a:p>
            <a:pPr algn="just"/>
            <a:r>
              <a:rPr lang="en-US" sz="2400" dirty="0"/>
              <a:t>You might think that b2 is being assigned a reference to a copy of the object referred to by b1. That is, you might think that b1 and b2 refer to separate and distinct objects.</a:t>
            </a:r>
          </a:p>
          <a:p>
            <a:pPr algn="just"/>
            <a:endParaRPr lang="en-US" sz="2400" dirty="0">
              <a:solidFill>
                <a:srgbClr val="FF0000"/>
              </a:solidFill>
            </a:endParaRPr>
          </a:p>
          <a:p>
            <a:pPr algn="just"/>
            <a:r>
              <a:rPr lang="en-US" sz="2400" dirty="0"/>
              <a:t>However, this would be wrong. Instead, after this fragment executes, </a:t>
            </a:r>
            <a:r>
              <a:rPr lang="en-US" sz="2400" b="1" dirty="0"/>
              <a:t>b1 </a:t>
            </a:r>
            <a:r>
              <a:rPr lang="en-US" sz="2400" dirty="0"/>
              <a:t>and</a:t>
            </a:r>
            <a:r>
              <a:rPr lang="en-US" sz="2400" b="1" dirty="0"/>
              <a:t> b2</a:t>
            </a:r>
            <a:r>
              <a:rPr lang="en-US" sz="2400" dirty="0"/>
              <a:t> will both refer to the </a:t>
            </a:r>
            <a:r>
              <a:rPr lang="en-US" sz="2400" i="1" dirty="0"/>
              <a:t>same object. </a:t>
            </a:r>
          </a:p>
          <a:p>
            <a:pPr algn="just"/>
            <a:endParaRPr lang="en-US" sz="2400" i="1" dirty="0"/>
          </a:p>
          <a:p>
            <a:pPr algn="just"/>
            <a:r>
              <a:rPr lang="en-US" sz="2400" dirty="0"/>
              <a:t>The assignment of b1 to b2 did not allocate any memory or copy any part of the original object. It simply makes b2 refer to the same object as does b1. Thus, any changes made to the object through b2 will affect the object to which b1 is referring, since they are the same object.</a:t>
            </a:r>
          </a:p>
        </p:txBody>
      </p:sp>
      <p:sp>
        <p:nvSpPr>
          <p:cNvPr id="4" name="Slide Number Placeholder 3"/>
          <p:cNvSpPr>
            <a:spLocks noGrp="1"/>
          </p:cNvSpPr>
          <p:nvPr>
            <p:ph type="sldNum" sz="quarter" idx="12"/>
          </p:nvPr>
        </p:nvSpPr>
        <p:spPr/>
        <p:txBody>
          <a:bodyPr/>
          <a:lstStyle/>
          <a:p>
            <a:fld id="{9688EA42-D8FB-4510-9EF4-C621EA618F08}"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B050"/>
                </a:solidFill>
              </a:rPr>
              <a:t>Introducing Methods</a:t>
            </a:r>
            <a:endParaRPr lang="en-US" sz="3600" dirty="0">
              <a:solidFill>
                <a:srgbClr val="00B050"/>
              </a:solidFill>
            </a:endParaRPr>
          </a:p>
        </p:txBody>
      </p:sp>
      <p:sp>
        <p:nvSpPr>
          <p:cNvPr id="3" name="Content Placeholder 2"/>
          <p:cNvSpPr>
            <a:spLocks noGrp="1"/>
          </p:cNvSpPr>
          <p:nvPr>
            <p:ph idx="1"/>
          </p:nvPr>
        </p:nvSpPr>
        <p:spPr>
          <a:xfrm>
            <a:off x="457200" y="1600200"/>
            <a:ext cx="8229600" cy="4800600"/>
          </a:xfrm>
        </p:spPr>
        <p:txBody>
          <a:bodyPr>
            <a:noAutofit/>
          </a:bodyPr>
          <a:lstStyle/>
          <a:p>
            <a:pPr algn="just"/>
            <a:r>
              <a:rPr lang="en-US" sz="2600" dirty="0"/>
              <a:t>The general form of a method:</a:t>
            </a:r>
          </a:p>
          <a:p>
            <a:pPr algn="just"/>
            <a:endParaRPr lang="en-US" sz="2600" dirty="0"/>
          </a:p>
          <a:p>
            <a:pPr algn="just"/>
            <a:endParaRPr lang="en-US" sz="2600" dirty="0"/>
          </a:p>
          <a:p>
            <a:pPr algn="just">
              <a:buNone/>
            </a:pPr>
            <a:endParaRPr lang="en-US" sz="2600" dirty="0"/>
          </a:p>
          <a:p>
            <a:pPr algn="just"/>
            <a:r>
              <a:rPr lang="en-US" sz="2600" dirty="0"/>
              <a:t>Here, type specifies the type of data returned by the method. This can be any valid type, including class types that you create. If the method does not return a value, its return type must be void. The name of the method is specified by name.</a:t>
            </a:r>
          </a:p>
          <a:p>
            <a:pPr algn="just"/>
            <a:r>
              <a:rPr lang="en-US" sz="2600" dirty="0"/>
              <a:t>The parameter-list is a sequence of type and identifier pairs separated by commas.</a:t>
            </a:r>
          </a:p>
        </p:txBody>
      </p:sp>
      <p:pic>
        <p:nvPicPr>
          <p:cNvPr id="3074" name="Picture 2"/>
          <p:cNvPicPr>
            <a:picLocks noChangeAspect="1" noChangeArrowheads="1"/>
          </p:cNvPicPr>
          <p:nvPr/>
        </p:nvPicPr>
        <p:blipFill>
          <a:blip r:embed="rId2"/>
          <a:srcRect/>
          <a:stretch>
            <a:fillRect/>
          </a:stretch>
        </p:blipFill>
        <p:spPr bwMode="auto">
          <a:xfrm>
            <a:off x="2438400" y="2133600"/>
            <a:ext cx="3929063" cy="14287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688EA42-D8FB-4510-9EF4-C621EA618F08}"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04800" y="81120"/>
            <a:ext cx="4629150" cy="31051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714375" y="3209925"/>
            <a:ext cx="5153025" cy="3495675"/>
          </a:xfrm>
          <a:prstGeom prst="rect">
            <a:avLst/>
          </a:prstGeom>
          <a:noFill/>
          <a:ln w="9525">
            <a:noFill/>
            <a:miter lim="800000"/>
            <a:headEnd/>
            <a:tailEnd/>
          </a:ln>
          <a:effectLst/>
        </p:spPr>
      </p:pic>
      <p:sp>
        <p:nvSpPr>
          <p:cNvPr id="6" name="TextBox 5"/>
          <p:cNvSpPr txBox="1"/>
          <p:nvPr/>
        </p:nvSpPr>
        <p:spPr>
          <a:xfrm>
            <a:off x="5142264" y="3864072"/>
            <a:ext cx="3886200" cy="769441"/>
          </a:xfrm>
          <a:prstGeom prst="rect">
            <a:avLst/>
          </a:prstGeom>
          <a:noFill/>
          <a:ln>
            <a:solidFill>
              <a:schemeClr val="accent1"/>
            </a:solidFill>
          </a:ln>
        </p:spPr>
        <p:txBody>
          <a:bodyPr wrap="square" rtlCol="0">
            <a:spAutoFit/>
          </a:bodyPr>
          <a:lstStyle/>
          <a:p>
            <a:r>
              <a:rPr lang="en-US" sz="2200" dirty="0"/>
              <a:t>Volume method does not return a value</a:t>
            </a:r>
          </a:p>
        </p:txBody>
      </p:sp>
      <p:sp>
        <p:nvSpPr>
          <p:cNvPr id="7" name="Slide Number Placeholder 6"/>
          <p:cNvSpPr>
            <a:spLocks noGrp="1"/>
          </p:cNvSpPr>
          <p:nvPr>
            <p:ph type="sldNum" sz="quarter" idx="12"/>
          </p:nvPr>
        </p:nvSpPr>
        <p:spPr/>
        <p:txBody>
          <a:bodyPr/>
          <a:lstStyle/>
          <a:p>
            <a:fld id="{9688EA42-D8FB-4510-9EF4-C621EA618F0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58992" y="29496"/>
            <a:ext cx="4791075" cy="38100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152400" y="3962400"/>
            <a:ext cx="3971925" cy="2724150"/>
          </a:xfrm>
          <a:prstGeom prst="rect">
            <a:avLst/>
          </a:prstGeom>
          <a:noFill/>
          <a:ln w="9525">
            <a:noFill/>
            <a:miter lim="800000"/>
            <a:headEnd/>
            <a:tailEnd/>
          </a:ln>
          <a:effectLst/>
        </p:spPr>
      </p:pic>
      <p:sp>
        <p:nvSpPr>
          <p:cNvPr id="6" name="TextBox 5"/>
          <p:cNvSpPr txBox="1"/>
          <p:nvPr/>
        </p:nvSpPr>
        <p:spPr>
          <a:xfrm>
            <a:off x="4876800" y="3657600"/>
            <a:ext cx="3886200" cy="430887"/>
          </a:xfrm>
          <a:prstGeom prst="rect">
            <a:avLst/>
          </a:prstGeom>
          <a:noFill/>
          <a:ln>
            <a:solidFill>
              <a:schemeClr val="accent1"/>
            </a:solidFill>
          </a:ln>
        </p:spPr>
        <p:txBody>
          <a:bodyPr wrap="square" rtlCol="0">
            <a:spAutoFit/>
          </a:bodyPr>
          <a:lstStyle/>
          <a:p>
            <a:r>
              <a:rPr lang="en-US" sz="2200" dirty="0"/>
              <a:t>Volume method returns a value</a:t>
            </a:r>
          </a:p>
        </p:txBody>
      </p:sp>
      <p:sp>
        <p:nvSpPr>
          <p:cNvPr id="7" name="Slide Number Placeholder 6"/>
          <p:cNvSpPr>
            <a:spLocks noGrp="1"/>
          </p:cNvSpPr>
          <p:nvPr>
            <p:ph type="sldNum" sz="quarter" idx="12"/>
          </p:nvPr>
        </p:nvSpPr>
        <p:spPr/>
        <p:txBody>
          <a:bodyPr/>
          <a:lstStyle/>
          <a:p>
            <a:fld id="{9688EA42-D8FB-4510-9EF4-C621EA618F08}"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688EA42-D8FB-4510-9EF4-C621EA618F08}" type="slidenum">
              <a:rPr lang="en-US" smtClean="0"/>
              <a:pPr/>
              <a:t>18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65" y="152400"/>
            <a:ext cx="4247535" cy="3095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78" y="3223752"/>
            <a:ext cx="4695825"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223387" y="533400"/>
            <a:ext cx="2743200" cy="769441"/>
          </a:xfrm>
          <a:prstGeom prst="rect">
            <a:avLst/>
          </a:prstGeom>
          <a:noFill/>
          <a:ln>
            <a:solidFill>
              <a:schemeClr val="tx1"/>
            </a:solidFill>
          </a:ln>
        </p:spPr>
        <p:txBody>
          <a:bodyPr wrap="square" rtlCol="0">
            <a:spAutoFit/>
          </a:bodyPr>
          <a:lstStyle/>
          <a:p>
            <a:r>
              <a:rPr lang="en-US" sz="2200" dirty="0"/>
              <a:t>Adding a method that takes parameters</a:t>
            </a:r>
          </a:p>
        </p:txBody>
      </p:sp>
    </p:spTree>
    <p:extLst>
      <p:ext uri="{BB962C8B-B14F-4D97-AF65-F5344CB8AC3E}">
        <p14:creationId xmlns:p14="http://schemas.microsoft.com/office/powerpoint/2010/main" val="1150335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Autofit/>
          </a:bodyPr>
          <a:lstStyle/>
          <a:p>
            <a:r>
              <a:rPr lang="en-US" sz="3600" b="1" dirty="0">
                <a:solidFill>
                  <a:srgbClr val="00B050"/>
                </a:solidFill>
              </a:rPr>
              <a:t>Simple Example of Object and Class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66800"/>
            <a:ext cx="6858000" cy="4236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048000" y="5257800"/>
            <a:ext cx="4572000" cy="646331"/>
          </a:xfrm>
          <a:prstGeom prst="rect">
            <a:avLst/>
          </a:prstGeom>
        </p:spPr>
        <p:txBody>
          <a:bodyPr>
            <a:spAutoFit/>
          </a:bodyPr>
          <a:lstStyle/>
          <a:p>
            <a:pPr algn="just"/>
            <a:r>
              <a:rPr lang="en-US" b="0" i="0" dirty="0">
                <a:solidFill>
                  <a:srgbClr val="000000"/>
                </a:solidFill>
                <a:effectLst/>
                <a:latin typeface="verdana"/>
              </a:rPr>
              <a:t>The new keyword is used to allocate memory at runtime</a:t>
            </a:r>
          </a:p>
        </p:txBody>
      </p:sp>
      <p:sp>
        <p:nvSpPr>
          <p:cNvPr id="5" name="Slide Number Placeholder 4"/>
          <p:cNvSpPr>
            <a:spLocks noGrp="1"/>
          </p:cNvSpPr>
          <p:nvPr>
            <p:ph type="sldNum" sz="quarter" idx="12"/>
          </p:nvPr>
        </p:nvSpPr>
        <p:spPr/>
        <p:txBody>
          <a:bodyPr/>
          <a:lstStyle/>
          <a:p>
            <a:fld id="{9688EA42-D8FB-4510-9EF4-C621EA618F08}" type="slidenum">
              <a:rPr lang="en-US" smtClean="0"/>
              <a:pPr/>
              <a:t>19</a:t>
            </a:fld>
            <a:endParaRPr lang="en-US"/>
          </a:p>
        </p:txBody>
      </p:sp>
    </p:spTree>
    <p:extLst>
      <p:ext uri="{BB962C8B-B14F-4D97-AF65-F5344CB8AC3E}">
        <p14:creationId xmlns:p14="http://schemas.microsoft.com/office/powerpoint/2010/main" val="1006132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sz="3600" b="1" dirty="0">
                <a:solidFill>
                  <a:srgbClr val="00B050"/>
                </a:solidFill>
              </a:rPr>
              <a:t>Class declaration</a:t>
            </a:r>
            <a:endParaRPr lang="en-US" sz="3600" dirty="0">
              <a:solidFill>
                <a:srgbClr val="00B050"/>
              </a:solidFill>
            </a:endParaRPr>
          </a:p>
        </p:txBody>
      </p:sp>
      <p:sp>
        <p:nvSpPr>
          <p:cNvPr id="3" name="Content Placeholder 2"/>
          <p:cNvSpPr>
            <a:spLocks noGrp="1"/>
          </p:cNvSpPr>
          <p:nvPr>
            <p:ph idx="1"/>
          </p:nvPr>
        </p:nvSpPr>
        <p:spPr>
          <a:xfrm>
            <a:off x="334347" y="1219200"/>
            <a:ext cx="8229600" cy="4525963"/>
          </a:xfrm>
        </p:spPr>
        <p:txBody>
          <a:bodyPr>
            <a:noAutofit/>
          </a:bodyPr>
          <a:lstStyle/>
          <a:p>
            <a:pPr algn="just"/>
            <a:r>
              <a:rPr lang="en-US" sz="2600" dirty="0"/>
              <a:t>A </a:t>
            </a:r>
            <a:r>
              <a:rPr lang="en-US" sz="2600" i="1" dirty="0"/>
              <a:t>class</a:t>
            </a:r>
            <a:r>
              <a:rPr lang="en-US" sz="2600" dirty="0"/>
              <a:t> is a template for manufacturing objects. You declare a class by specifying the class keyword followed by a non-reserved identifier that names it. A pair of matching open and close brace characters ({ and }) follow and delimit the class's body. </a:t>
            </a:r>
          </a:p>
          <a:p>
            <a:pPr algn="just"/>
            <a:endParaRPr lang="en-US" sz="2600" dirty="0"/>
          </a:p>
          <a:p>
            <a:pPr algn="just"/>
            <a:endParaRPr lang="en-US" sz="2600" dirty="0"/>
          </a:p>
          <a:p>
            <a:pPr algn="just"/>
            <a:endParaRPr lang="en-US" sz="2600" dirty="0"/>
          </a:p>
          <a:p>
            <a:pPr algn="just"/>
            <a:endParaRPr lang="en-US" sz="2600" dirty="0"/>
          </a:p>
          <a:p>
            <a:pPr algn="just"/>
            <a:r>
              <a:rPr lang="en-US" sz="2600" dirty="0"/>
              <a:t>A class's body is populated with fields, methods, and constructors. Combining these language features into classes is known as </a:t>
            </a:r>
            <a:r>
              <a:rPr lang="en-US" sz="2600" i="1" dirty="0"/>
              <a:t>encapsulation</a:t>
            </a:r>
            <a:r>
              <a:rPr lang="en-US" sz="2600"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243" y="3657600"/>
            <a:ext cx="2196662"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1" y="3657600"/>
            <a:ext cx="2083182" cy="140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9688EA42-D8FB-4510-9EF4-C621EA618F08}" type="slidenum">
              <a:rPr lang="en-US" smtClean="0"/>
              <a:pPr/>
              <a:t>2</a:t>
            </a:fld>
            <a:endParaRPr lang="en-US"/>
          </a:p>
        </p:txBody>
      </p:sp>
    </p:spTree>
    <p:extLst>
      <p:ext uri="{BB962C8B-B14F-4D97-AF65-F5344CB8AC3E}">
        <p14:creationId xmlns:p14="http://schemas.microsoft.com/office/powerpoint/2010/main" val="2871242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2298"/>
            <a:ext cx="5534025" cy="6519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629400" y="3174002"/>
            <a:ext cx="2286000" cy="1200329"/>
          </a:xfrm>
          <a:prstGeom prst="rect">
            <a:avLst/>
          </a:prstGeom>
        </p:spPr>
        <p:txBody>
          <a:bodyPr wrap="square">
            <a:spAutoFit/>
          </a:bodyPr>
          <a:lstStyle/>
          <a:p>
            <a:r>
              <a:rPr lang="en-US" dirty="0"/>
              <a:t>Example of Object and class that maintains the records of students</a:t>
            </a:r>
          </a:p>
        </p:txBody>
      </p:sp>
      <p:sp>
        <p:nvSpPr>
          <p:cNvPr id="5" name="Slide Number Placeholder 4"/>
          <p:cNvSpPr>
            <a:spLocks noGrp="1"/>
          </p:cNvSpPr>
          <p:nvPr>
            <p:ph type="sldNum" sz="quarter" idx="12"/>
          </p:nvPr>
        </p:nvSpPr>
        <p:spPr/>
        <p:txBody>
          <a:bodyPr/>
          <a:lstStyle/>
          <a:p>
            <a:fld id="{9688EA42-D8FB-4510-9EF4-C621EA618F08}" type="slidenum">
              <a:rPr lang="en-US" smtClean="0"/>
              <a:pPr/>
              <a:t>20</a:t>
            </a:fld>
            <a:endParaRPr lang="en-US"/>
          </a:p>
        </p:txBody>
      </p:sp>
    </p:spTree>
    <p:extLst>
      <p:ext uri="{BB962C8B-B14F-4D97-AF65-F5344CB8AC3E}">
        <p14:creationId xmlns:p14="http://schemas.microsoft.com/office/powerpoint/2010/main" val="859081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b="1" dirty="0">
                <a:solidFill>
                  <a:srgbClr val="00B050"/>
                </a:solidFill>
              </a:rPr>
              <a:t>Creating multiple objects by one type only</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975" y="1219200"/>
            <a:ext cx="497205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9688EA42-D8FB-4510-9EF4-C621EA618F08}" type="slidenum">
              <a:rPr lang="en-US" smtClean="0"/>
              <a:pPr/>
              <a:t>21</a:t>
            </a:fld>
            <a:endParaRPr lang="en-US"/>
          </a:p>
        </p:txBody>
      </p:sp>
    </p:spTree>
    <p:extLst>
      <p:ext uri="{BB962C8B-B14F-4D97-AF65-F5344CB8AC3E}">
        <p14:creationId xmlns:p14="http://schemas.microsoft.com/office/powerpoint/2010/main" val="2300561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819400"/>
            <a:ext cx="6781800" cy="1143000"/>
          </a:xfrm>
        </p:spPr>
        <p:txBody>
          <a:bodyPr>
            <a:noAutofit/>
          </a:bodyPr>
          <a:lstStyle/>
          <a:p>
            <a:r>
              <a:rPr lang="en-US" sz="8000" dirty="0">
                <a:solidFill>
                  <a:srgbClr val="00B050"/>
                </a:solidFill>
              </a:rPr>
              <a:t>Thank you</a:t>
            </a:r>
          </a:p>
        </p:txBody>
      </p:sp>
      <p:sp>
        <p:nvSpPr>
          <p:cNvPr id="4" name="Slide Number Placeholder 3"/>
          <p:cNvSpPr>
            <a:spLocks noGrp="1"/>
          </p:cNvSpPr>
          <p:nvPr>
            <p:ph type="sldNum" sz="quarter" idx="12"/>
          </p:nvPr>
        </p:nvSpPr>
        <p:spPr/>
        <p:txBody>
          <a:bodyPr/>
          <a:lstStyle/>
          <a:p>
            <a:fld id="{9688EA42-D8FB-4510-9EF4-C621EA618F08}" type="slidenum">
              <a:rPr lang="en-US" smtClean="0"/>
              <a:pPr/>
              <a:t>22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B050"/>
                </a:solidFill>
              </a:rPr>
              <a:t>Multi-class applications and main()</a:t>
            </a:r>
            <a:endParaRPr lang="en-US" sz="3600" dirty="0">
              <a:solidFill>
                <a:srgbClr val="00B050"/>
              </a:solidFill>
            </a:endParaRPr>
          </a:p>
        </p:txBody>
      </p:sp>
      <p:sp>
        <p:nvSpPr>
          <p:cNvPr id="3" name="Content Placeholder 2"/>
          <p:cNvSpPr>
            <a:spLocks noGrp="1"/>
          </p:cNvSpPr>
          <p:nvPr>
            <p:ph idx="1"/>
          </p:nvPr>
        </p:nvSpPr>
        <p:spPr/>
        <p:txBody>
          <a:bodyPr>
            <a:normAutofit/>
          </a:bodyPr>
          <a:lstStyle/>
          <a:p>
            <a:pPr algn="just"/>
            <a:r>
              <a:rPr lang="en-US" sz="2600" dirty="0"/>
              <a:t>A Java application is implemented by one or more classes. Small applications can be accommodated by a single class, but larger applications often require multiple classes. In that case one of the classes is designated as the </a:t>
            </a:r>
            <a:r>
              <a:rPr lang="en-US" sz="2600" i="1" dirty="0"/>
              <a:t>main class</a:t>
            </a:r>
            <a:r>
              <a:rPr lang="en-US" sz="2600" dirty="0"/>
              <a:t> and contains the main() entry-point method.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695311"/>
            <a:ext cx="4038600"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9688EA42-D8FB-4510-9EF4-C621EA618F08}" type="slidenum">
              <a:rPr lang="en-US" smtClean="0"/>
              <a:pPr/>
              <a:t>3</a:t>
            </a:fld>
            <a:endParaRPr lang="en-US"/>
          </a:p>
        </p:txBody>
      </p:sp>
    </p:spTree>
    <p:extLst>
      <p:ext uri="{BB962C8B-B14F-4D97-AF65-F5344CB8AC3E}">
        <p14:creationId xmlns:p14="http://schemas.microsoft.com/office/powerpoint/2010/main" val="2379377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00B050"/>
                </a:solidFill>
              </a:rPr>
              <a:t>Object in Java</a:t>
            </a:r>
            <a:br>
              <a:rPr lang="en-US" sz="3600" b="1" dirty="0"/>
            </a:br>
            <a:endParaRPr lang="en-US" sz="3600" b="1" dirty="0"/>
          </a:p>
        </p:txBody>
      </p:sp>
      <p:sp>
        <p:nvSpPr>
          <p:cNvPr id="3" name="Content Placeholder 2"/>
          <p:cNvSpPr>
            <a:spLocks noGrp="1"/>
          </p:cNvSpPr>
          <p:nvPr>
            <p:ph idx="1"/>
          </p:nvPr>
        </p:nvSpPr>
        <p:spPr>
          <a:xfrm>
            <a:off x="457200" y="914400"/>
            <a:ext cx="8382000" cy="5943600"/>
          </a:xfrm>
        </p:spPr>
        <p:txBody>
          <a:bodyPr>
            <a:noAutofit/>
          </a:bodyPr>
          <a:lstStyle/>
          <a:p>
            <a:pPr algn="just"/>
            <a:r>
              <a:rPr lang="en-US" sz="2300" dirty="0"/>
              <a:t>An entity that has state and behavior is known as an object e.g. chair, bike, marker, pen, table, car etc. It can be physical or logical.</a:t>
            </a:r>
          </a:p>
          <a:p>
            <a:pPr algn="just"/>
            <a:r>
              <a:rPr lang="en-US" sz="2300" dirty="0"/>
              <a:t>An object has three characteristics:</a:t>
            </a:r>
          </a:p>
          <a:p>
            <a:pPr lvl="1" algn="just"/>
            <a:r>
              <a:rPr lang="en-US" sz="2300" b="1" dirty="0"/>
              <a:t>state:</a:t>
            </a:r>
            <a:r>
              <a:rPr lang="en-US" sz="2300" dirty="0"/>
              <a:t> represents data (value) of an object.</a:t>
            </a:r>
          </a:p>
          <a:p>
            <a:pPr lvl="1" algn="just"/>
            <a:r>
              <a:rPr lang="en-US" sz="2300" b="1" dirty="0"/>
              <a:t>behavior:</a:t>
            </a:r>
            <a:r>
              <a:rPr lang="en-US" sz="2300" dirty="0"/>
              <a:t> represents the behavior (functionality) of an object such as deposit, withdraw etc.</a:t>
            </a:r>
          </a:p>
          <a:p>
            <a:pPr lvl="1" algn="just"/>
            <a:r>
              <a:rPr lang="en-US" sz="2300" b="1" dirty="0"/>
              <a:t>identity:</a:t>
            </a:r>
            <a:r>
              <a:rPr lang="en-US" sz="2300" dirty="0"/>
              <a:t> Object identity is typically implemented via a unique ID.</a:t>
            </a:r>
          </a:p>
          <a:p>
            <a:pPr algn="just"/>
            <a:r>
              <a:rPr lang="en-US" sz="2300" b="1" dirty="0">
                <a:solidFill>
                  <a:srgbClr val="00B050"/>
                </a:solidFill>
              </a:rPr>
              <a:t>Object is an instance of a class.</a:t>
            </a:r>
            <a:r>
              <a:rPr lang="en-US" sz="2300" dirty="0">
                <a:solidFill>
                  <a:srgbClr val="00B050"/>
                </a:solidFill>
              </a:rPr>
              <a:t> </a:t>
            </a:r>
          </a:p>
          <a:p>
            <a:pPr algn="just"/>
            <a:r>
              <a:rPr lang="en-US" sz="2300" b="1" dirty="0"/>
              <a:t>Class</a:t>
            </a:r>
            <a:r>
              <a:rPr lang="en-US" sz="2300" dirty="0"/>
              <a:t> is a template or blueprint from which objects are created. So object is the instance(result) of a class.</a:t>
            </a:r>
          </a:p>
          <a:p>
            <a:pPr algn="just"/>
            <a:r>
              <a:rPr lang="en-US" sz="2300" dirty="0"/>
              <a:t>Variable defined within the class is called </a:t>
            </a:r>
            <a:r>
              <a:rPr lang="en-US" sz="2300" b="1" dirty="0"/>
              <a:t>instance variable</a:t>
            </a:r>
            <a:r>
              <a:rPr lang="en-US" sz="2300" dirty="0"/>
              <a:t> because each instance of the class (each object of the class)contains it’s own copy of these variables. Thus the data for one object is separate and unique from the data for another.</a:t>
            </a:r>
          </a:p>
          <a:p>
            <a:pPr algn="just"/>
            <a:endParaRPr lang="en-US" sz="2300" dirty="0"/>
          </a:p>
        </p:txBody>
      </p:sp>
      <p:sp>
        <p:nvSpPr>
          <p:cNvPr id="4" name="Slide Number Placeholder 3"/>
          <p:cNvSpPr>
            <a:spLocks noGrp="1"/>
          </p:cNvSpPr>
          <p:nvPr>
            <p:ph type="sldNum" sz="quarter" idx="12"/>
          </p:nvPr>
        </p:nvSpPr>
        <p:spPr/>
        <p:txBody>
          <a:bodyPr/>
          <a:lstStyle/>
          <a:p>
            <a:fld id="{9688EA42-D8FB-4510-9EF4-C621EA618F08}" type="slidenum">
              <a:rPr lang="en-US" smtClean="0"/>
              <a:pPr/>
              <a:t>4</a:t>
            </a:fld>
            <a:endParaRPr lang="en-US"/>
          </a:p>
        </p:txBody>
      </p:sp>
    </p:spTree>
    <p:extLst>
      <p:ext uri="{BB962C8B-B14F-4D97-AF65-F5344CB8AC3E}">
        <p14:creationId xmlns:p14="http://schemas.microsoft.com/office/powerpoint/2010/main" val="642964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791200"/>
          </a:xfrm>
        </p:spPr>
        <p:txBody>
          <a:bodyPr>
            <a:normAutofit/>
          </a:bodyPr>
          <a:lstStyle/>
          <a:p>
            <a:pPr algn="just"/>
            <a:r>
              <a:rPr lang="en-US" sz="2300" dirty="0"/>
              <a:t>Let a class called </a:t>
            </a:r>
            <a:r>
              <a:rPr lang="en-US" sz="2300" b="1" dirty="0"/>
              <a:t>Box</a:t>
            </a:r>
            <a:r>
              <a:rPr lang="en-US" sz="2300" dirty="0"/>
              <a:t> that defines three instance variables: width, height, depth.</a:t>
            </a:r>
          </a:p>
          <a:p>
            <a:pPr algn="just"/>
            <a:endParaRPr lang="en-US" sz="2300" dirty="0"/>
          </a:p>
          <a:p>
            <a:pPr algn="just"/>
            <a:endParaRPr lang="en-US" sz="2300" dirty="0"/>
          </a:p>
          <a:p>
            <a:pPr algn="just"/>
            <a:endParaRPr lang="en-US" sz="2300" dirty="0"/>
          </a:p>
          <a:p>
            <a:pPr algn="just"/>
            <a:endParaRPr lang="en-US" sz="2300" dirty="0"/>
          </a:p>
          <a:p>
            <a:pPr algn="just"/>
            <a:r>
              <a:rPr lang="en-US" sz="2300" dirty="0"/>
              <a:t>A class defines a new type of data. In this case, the new data type is called </a:t>
            </a:r>
            <a:r>
              <a:rPr lang="en-US" sz="2300" b="1" dirty="0"/>
              <a:t>Box. </a:t>
            </a:r>
            <a:r>
              <a:rPr lang="en-US" sz="2300" dirty="0"/>
              <a:t> We will</a:t>
            </a:r>
            <a:r>
              <a:rPr lang="en-US" sz="2300" b="1" dirty="0"/>
              <a:t> </a:t>
            </a:r>
            <a:r>
              <a:rPr lang="en-US" sz="2300" dirty="0"/>
              <a:t>use this name to declare objects of type Box. It is important to remember that a class declaration only creates a template; it does not create an actual object.</a:t>
            </a:r>
          </a:p>
          <a:p>
            <a:r>
              <a:rPr lang="en-US" sz="2300" dirty="0"/>
              <a:t>To actually create a </a:t>
            </a:r>
            <a:r>
              <a:rPr lang="en-US" sz="2300" b="1" dirty="0"/>
              <a:t>Box object, </a:t>
            </a:r>
            <a:r>
              <a:rPr lang="en-US" sz="2300" dirty="0"/>
              <a:t>you will use a statement like the following:</a:t>
            </a:r>
          </a:p>
          <a:p>
            <a:pPr>
              <a:buNone/>
            </a:pPr>
            <a:r>
              <a:rPr lang="en-US" sz="2300" dirty="0"/>
              <a:t>	</a:t>
            </a:r>
            <a:r>
              <a:rPr lang="en-US" sz="2300" dirty="0">
                <a:solidFill>
                  <a:srgbClr val="FF0000"/>
                </a:solidFill>
              </a:rPr>
              <a:t>Box </a:t>
            </a:r>
            <a:r>
              <a:rPr lang="en-US" sz="2300" dirty="0" err="1">
                <a:solidFill>
                  <a:srgbClr val="FF0000"/>
                </a:solidFill>
              </a:rPr>
              <a:t>mybox</a:t>
            </a:r>
            <a:r>
              <a:rPr lang="en-US" sz="2300" dirty="0">
                <a:solidFill>
                  <a:srgbClr val="FF0000"/>
                </a:solidFill>
              </a:rPr>
              <a:t> = new Box(); </a:t>
            </a:r>
            <a:r>
              <a:rPr lang="en-US" sz="2300" dirty="0"/>
              <a:t>// create a Box object called </a:t>
            </a:r>
            <a:r>
              <a:rPr lang="en-US" sz="2300" dirty="0" err="1"/>
              <a:t>mybox</a:t>
            </a:r>
            <a:endParaRPr lang="en-US" sz="2300" dirty="0"/>
          </a:p>
          <a:p>
            <a:pPr>
              <a:buNone/>
            </a:pPr>
            <a:r>
              <a:rPr lang="en-US" sz="2300" dirty="0">
                <a:solidFill>
                  <a:srgbClr val="000000"/>
                </a:solidFill>
                <a:latin typeface="+mj-lt"/>
                <a:cs typeface="Arial" pitchFamily="34" charset="0"/>
              </a:rPr>
              <a:t>The new keyword is used to allocate memory at runtime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157413"/>
            <a:ext cx="2240406" cy="14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57200" y="274638"/>
            <a:ext cx="8229600" cy="1143000"/>
          </a:xfrm>
        </p:spPr>
        <p:txBody>
          <a:bodyPr>
            <a:normAutofit/>
          </a:bodyPr>
          <a:lstStyle/>
          <a:p>
            <a:r>
              <a:rPr lang="en-US" sz="3600" b="1" dirty="0">
                <a:solidFill>
                  <a:srgbClr val="00B050"/>
                </a:solidFill>
              </a:rPr>
              <a:t>A Simple Class</a:t>
            </a:r>
          </a:p>
        </p:txBody>
      </p:sp>
      <p:sp>
        <p:nvSpPr>
          <p:cNvPr id="7" name="Slide Number Placeholder 6"/>
          <p:cNvSpPr>
            <a:spLocks noGrp="1"/>
          </p:cNvSpPr>
          <p:nvPr>
            <p:ph type="sldNum" sz="quarter" idx="12"/>
          </p:nvPr>
        </p:nvSpPr>
        <p:spPr/>
        <p:txBody>
          <a:bodyPr/>
          <a:lstStyle/>
          <a:p>
            <a:fld id="{9688EA42-D8FB-4510-9EF4-C621EA618F0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each time you create an instance of a class, you are creating an object that contains its own copy of each instance variable defined by the class. Thus, every </a:t>
            </a:r>
            <a:r>
              <a:rPr lang="en-US" sz="2600" b="1" dirty="0"/>
              <a:t>Box object will contain its own copies of the instance variables width, height, </a:t>
            </a:r>
            <a:r>
              <a:rPr lang="en-US" sz="2600" dirty="0"/>
              <a:t>and </a:t>
            </a:r>
            <a:r>
              <a:rPr lang="en-US" sz="2600" b="1" dirty="0"/>
              <a:t>depth.</a:t>
            </a:r>
          </a:p>
          <a:p>
            <a:pPr algn="just"/>
            <a:endParaRPr lang="en-US" sz="2600" b="1" dirty="0"/>
          </a:p>
          <a:p>
            <a:pPr algn="just"/>
            <a:r>
              <a:rPr lang="en-US" sz="2600" dirty="0"/>
              <a:t>To access these variables, you will use the dot (.) operator. The dot operator links the name of the object with the name of an instance variable.</a:t>
            </a:r>
          </a:p>
          <a:p>
            <a:pPr algn="just">
              <a:buNone/>
            </a:pPr>
            <a:r>
              <a:rPr lang="en-US" sz="2600" dirty="0"/>
              <a:t>	For example,</a:t>
            </a:r>
            <a:r>
              <a:rPr lang="en-US" sz="2600" b="1" dirty="0"/>
              <a:t> </a:t>
            </a:r>
            <a:r>
              <a:rPr lang="en-US" sz="2600" b="1" dirty="0" err="1"/>
              <a:t>mybox.width</a:t>
            </a:r>
            <a:r>
              <a:rPr lang="en-US" sz="2600" b="1" dirty="0"/>
              <a:t> = 100;</a:t>
            </a:r>
          </a:p>
        </p:txBody>
      </p:sp>
      <p:sp>
        <p:nvSpPr>
          <p:cNvPr id="4" name="Title 1"/>
          <p:cNvSpPr>
            <a:spLocks noGrp="1"/>
          </p:cNvSpPr>
          <p:nvPr>
            <p:ph type="title"/>
          </p:nvPr>
        </p:nvSpPr>
        <p:spPr>
          <a:xfrm>
            <a:off x="457200" y="274638"/>
            <a:ext cx="8229600" cy="1143000"/>
          </a:xfrm>
        </p:spPr>
        <p:txBody>
          <a:bodyPr>
            <a:normAutofit/>
          </a:bodyPr>
          <a:lstStyle/>
          <a:p>
            <a:r>
              <a:rPr lang="en-US" sz="3600" b="1" dirty="0">
                <a:solidFill>
                  <a:srgbClr val="00B050"/>
                </a:solidFill>
              </a:rPr>
              <a:t>A Simple Class</a:t>
            </a:r>
          </a:p>
        </p:txBody>
      </p:sp>
      <p:sp>
        <p:nvSpPr>
          <p:cNvPr id="5" name="Slide Number Placeholder 4"/>
          <p:cNvSpPr>
            <a:spLocks noGrp="1"/>
          </p:cNvSpPr>
          <p:nvPr>
            <p:ph type="sldNum" sz="quarter" idx="12"/>
          </p:nvPr>
        </p:nvSpPr>
        <p:spPr/>
        <p:txBody>
          <a:bodyPr/>
          <a:lstStyle/>
          <a:p>
            <a:fld id="{9688EA42-D8FB-4510-9EF4-C621EA618F08}"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B050"/>
                </a:solidFill>
              </a:rPr>
              <a:t>Declaring Objects</a:t>
            </a:r>
            <a:endParaRPr lang="en-US" sz="3600" dirty="0">
              <a:solidFill>
                <a:srgbClr val="00B050"/>
              </a:solidFill>
            </a:endParaRPr>
          </a:p>
        </p:txBody>
      </p:sp>
      <p:sp>
        <p:nvSpPr>
          <p:cNvPr id="3" name="Content Placeholder 2"/>
          <p:cNvSpPr>
            <a:spLocks noGrp="1"/>
          </p:cNvSpPr>
          <p:nvPr>
            <p:ph idx="1"/>
          </p:nvPr>
        </p:nvSpPr>
        <p:spPr/>
        <p:txBody>
          <a:bodyPr>
            <a:normAutofit lnSpcReduction="10000"/>
          </a:bodyPr>
          <a:lstStyle/>
          <a:p>
            <a:pPr algn="just"/>
            <a:r>
              <a:rPr lang="en-US" sz="2600" dirty="0"/>
              <a:t>you must acquire an actual, physical copy of the object and assign it to that variable.</a:t>
            </a:r>
          </a:p>
          <a:p>
            <a:pPr algn="just"/>
            <a:endParaRPr lang="en-US" sz="2600" dirty="0"/>
          </a:p>
          <a:p>
            <a:pPr algn="just"/>
            <a:r>
              <a:rPr lang="en-US" sz="2600" dirty="0"/>
              <a:t>You can do this using the </a:t>
            </a:r>
            <a:r>
              <a:rPr lang="en-US" sz="2600" b="1" dirty="0"/>
              <a:t>new operator. </a:t>
            </a:r>
            <a:r>
              <a:rPr lang="en-US" sz="2600" dirty="0"/>
              <a:t>The new operator dynamically allocates (that is, allocates at run time) memory for an object and returns a reference to it.</a:t>
            </a:r>
          </a:p>
          <a:p>
            <a:pPr marL="0" indent="0" algn="just">
              <a:buNone/>
            </a:pPr>
            <a:endParaRPr lang="en-US" sz="2600" dirty="0"/>
          </a:p>
          <a:p>
            <a:pPr algn="just"/>
            <a:r>
              <a:rPr lang="en-US" sz="2600" dirty="0"/>
              <a:t>This reference is, more or less, the address in memory of the object allocated by </a:t>
            </a:r>
            <a:r>
              <a:rPr lang="en-US" sz="2600" b="1" dirty="0"/>
              <a:t>new</a:t>
            </a:r>
            <a:r>
              <a:rPr lang="en-US" sz="2600" dirty="0"/>
              <a:t>. This reference is then stored in the variable. Thus, in Java, all class objects must be dynamically allocated.</a:t>
            </a:r>
          </a:p>
        </p:txBody>
      </p:sp>
      <p:sp>
        <p:nvSpPr>
          <p:cNvPr id="4" name="Slide Number Placeholder 3"/>
          <p:cNvSpPr>
            <a:spLocks noGrp="1"/>
          </p:cNvSpPr>
          <p:nvPr>
            <p:ph type="sldNum" sz="quarter" idx="12"/>
          </p:nvPr>
        </p:nvSpPr>
        <p:spPr/>
        <p:txBody>
          <a:bodyPr/>
          <a:lstStyle/>
          <a:p>
            <a:fld id="{9688EA42-D8FB-4510-9EF4-C621EA618F08}"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To declare an object of type </a:t>
            </a:r>
            <a:r>
              <a:rPr lang="en-US" sz="2600" b="1" dirty="0"/>
              <a:t>Box:</a:t>
            </a:r>
          </a:p>
          <a:p>
            <a:pPr>
              <a:buNone/>
            </a:pPr>
            <a:r>
              <a:rPr lang="en-US" sz="2600" dirty="0"/>
              <a:t>			</a:t>
            </a:r>
            <a:r>
              <a:rPr lang="en-US" sz="2600" dirty="0" err="1">
                <a:solidFill>
                  <a:srgbClr val="FF0000"/>
                </a:solidFill>
              </a:rPr>
              <a:t>mybox</a:t>
            </a:r>
            <a:r>
              <a:rPr lang="en-US" sz="2600" dirty="0">
                <a:solidFill>
                  <a:srgbClr val="FF0000"/>
                </a:solidFill>
              </a:rPr>
              <a:t> = new Box();</a:t>
            </a:r>
          </a:p>
          <a:p>
            <a:pPr>
              <a:buNone/>
            </a:pPr>
            <a:endParaRPr lang="en-US" sz="2600" dirty="0"/>
          </a:p>
          <a:p>
            <a:r>
              <a:rPr lang="en-US" sz="2600" dirty="0"/>
              <a:t>This statement combines the two steps just described. It can be rewritten like this to show each step more clearly:</a:t>
            </a:r>
          </a:p>
          <a:p>
            <a:pPr>
              <a:buNone/>
            </a:pPr>
            <a:r>
              <a:rPr lang="en-US" sz="2600" dirty="0"/>
              <a:t>		Box </a:t>
            </a:r>
            <a:r>
              <a:rPr lang="en-US" sz="2600" dirty="0" err="1"/>
              <a:t>mybox</a:t>
            </a:r>
            <a:r>
              <a:rPr lang="en-US" sz="2600" dirty="0"/>
              <a:t>; // declare reference to object</a:t>
            </a:r>
          </a:p>
          <a:p>
            <a:pPr>
              <a:buNone/>
            </a:pPr>
            <a:r>
              <a:rPr lang="en-US" sz="2600" dirty="0"/>
              <a:t>		</a:t>
            </a:r>
            <a:r>
              <a:rPr lang="en-US" sz="2600" dirty="0" err="1"/>
              <a:t>mybox</a:t>
            </a:r>
            <a:r>
              <a:rPr lang="en-US" sz="2600" dirty="0"/>
              <a:t> = new Box(); // allocate a Box object</a:t>
            </a:r>
          </a:p>
        </p:txBody>
      </p:sp>
      <p:sp>
        <p:nvSpPr>
          <p:cNvPr id="4" name="Title 1"/>
          <p:cNvSpPr>
            <a:spLocks noGrp="1"/>
          </p:cNvSpPr>
          <p:nvPr>
            <p:ph type="title"/>
          </p:nvPr>
        </p:nvSpPr>
        <p:spPr>
          <a:xfrm>
            <a:off x="457200" y="274638"/>
            <a:ext cx="8229600" cy="1143000"/>
          </a:xfrm>
        </p:spPr>
        <p:txBody>
          <a:bodyPr>
            <a:normAutofit/>
          </a:bodyPr>
          <a:lstStyle/>
          <a:p>
            <a:r>
              <a:rPr lang="en-US" sz="3600" b="1" dirty="0">
                <a:solidFill>
                  <a:srgbClr val="00B050"/>
                </a:solidFill>
              </a:rPr>
              <a:t>Declaring Objects</a:t>
            </a:r>
            <a:endParaRPr lang="en-US" sz="3600" dirty="0">
              <a:solidFill>
                <a:srgbClr val="00B050"/>
              </a:solidFill>
            </a:endParaRPr>
          </a:p>
        </p:txBody>
      </p:sp>
      <p:sp>
        <p:nvSpPr>
          <p:cNvPr id="5" name="Slide Number Placeholder 4"/>
          <p:cNvSpPr>
            <a:spLocks noGrp="1"/>
          </p:cNvSpPr>
          <p:nvPr>
            <p:ph type="sldNum" sz="quarter" idx="12"/>
          </p:nvPr>
        </p:nvSpPr>
        <p:spPr/>
        <p:txBody>
          <a:bodyPr/>
          <a:lstStyle/>
          <a:p>
            <a:fld id="{9688EA42-D8FB-4510-9EF4-C621EA618F08}"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234272" y="1676400"/>
            <a:ext cx="7071528" cy="45720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52400"/>
            <a:ext cx="2360294" cy="150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362200" y="6107668"/>
            <a:ext cx="5181600" cy="369332"/>
          </a:xfrm>
          <a:prstGeom prst="rect">
            <a:avLst/>
          </a:prstGeom>
          <a:ln>
            <a:solidFill>
              <a:schemeClr val="accent1"/>
            </a:solidFill>
          </a:ln>
        </p:spPr>
        <p:txBody>
          <a:bodyPr wrap="square">
            <a:spAutoFit/>
          </a:bodyPr>
          <a:lstStyle/>
          <a:p>
            <a:r>
              <a:rPr lang="en-US" dirty="0"/>
              <a:t>Here is a complete program that uses the </a:t>
            </a:r>
            <a:r>
              <a:rPr lang="en-US" b="1" dirty="0"/>
              <a:t>Box class</a:t>
            </a:r>
            <a:endParaRPr lang="en-US" dirty="0"/>
          </a:p>
        </p:txBody>
      </p:sp>
      <p:sp>
        <p:nvSpPr>
          <p:cNvPr id="7" name="Slide Number Placeholder 6"/>
          <p:cNvSpPr>
            <a:spLocks noGrp="1"/>
          </p:cNvSpPr>
          <p:nvPr>
            <p:ph type="sldNum" sz="quarter" idx="12"/>
          </p:nvPr>
        </p:nvSpPr>
        <p:spPr/>
        <p:txBody>
          <a:bodyPr/>
          <a:lstStyle/>
          <a:p>
            <a:fld id="{9688EA42-D8FB-4510-9EF4-C621EA618F08}"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TotalTime>
  <Words>851</Words>
  <Application>Microsoft Office PowerPoint</Application>
  <PresentationFormat>On-screen Show (4:3)</PresentationFormat>
  <Paragraphs>184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verdana</vt:lpstr>
      <vt:lpstr>Office Theme</vt:lpstr>
      <vt:lpstr>Object Oriented Programming ICT-1203</vt:lpstr>
      <vt:lpstr>Class declaration</vt:lpstr>
      <vt:lpstr>Multi-class applications and main()</vt:lpstr>
      <vt:lpstr>Object in Java </vt:lpstr>
      <vt:lpstr>A Simple Class</vt:lpstr>
      <vt:lpstr>A Simple Class</vt:lpstr>
      <vt:lpstr>Declaring Objects</vt:lpstr>
      <vt:lpstr>Declaring Objects</vt:lpstr>
      <vt:lpstr>PowerPoint Presentation</vt:lpstr>
      <vt:lpstr>Creating multiple objects by one type only</vt:lpstr>
      <vt:lpstr>PowerPoint Presentation</vt:lpstr>
      <vt:lpstr>PowerPoint Presentation</vt:lpstr>
      <vt:lpstr>PowerPoint Presentation</vt:lpstr>
      <vt:lpstr>Assigning Object Reference Variables</vt:lpstr>
      <vt:lpstr>Introducing Methods</vt:lpstr>
      <vt:lpstr>PowerPoint Presentation</vt:lpstr>
      <vt:lpstr>PowerPoint Presentation</vt:lpstr>
      <vt:lpstr>PowerPoint Presentation</vt:lpstr>
      <vt:lpstr>Simple Example of Object and Class</vt:lpstr>
      <vt:lpstr>PowerPoint Presentation</vt:lpstr>
      <vt:lpstr>Creating multiple objects by one type only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class</dc:creator>
  <cp:lastModifiedBy>USER</cp:lastModifiedBy>
  <cp:revision>68</cp:revision>
  <dcterms:created xsi:type="dcterms:W3CDTF">2016-10-01T10:52:36Z</dcterms:created>
  <dcterms:modified xsi:type="dcterms:W3CDTF">2020-03-24T10:30:15Z</dcterms:modified>
</cp:coreProperties>
</file>