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6"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2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0F56EB-8EC4-47FE-AA32-FD5FC5B4D80C}" type="datetimeFigureOut">
              <a:rPr lang="en-US" smtClean="0"/>
              <a:pPr/>
              <a:t>31-Mar-20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8A148B-B9B8-4C68-BA0B-D627BFD42160}" type="slidenum">
              <a:rPr lang="en-US" smtClean="0"/>
              <a:pPr/>
              <a:t>‹#›</a:t>
            </a:fld>
            <a:endParaRPr lang="en-US"/>
          </a:p>
        </p:txBody>
      </p:sp>
    </p:spTree>
    <p:extLst>
      <p:ext uri="{BB962C8B-B14F-4D97-AF65-F5344CB8AC3E}">
        <p14:creationId xmlns:p14="http://schemas.microsoft.com/office/powerpoint/2010/main" val="2200933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AAFD64-C84D-42A6-94BB-83F5A1C44D84}" type="datetime1">
              <a:rPr lang="en-US" smtClean="0"/>
              <a:pPr/>
              <a:t>31-Mar-20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332122-3523-46ED-92DA-287CADB33423}" type="datetime1">
              <a:rPr lang="en-US" smtClean="0"/>
              <a:pPr/>
              <a:t>31-Mar-20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C044D5-AA80-4905-8EF8-975EC9852ACA}" type="datetime1">
              <a:rPr lang="en-US" smtClean="0"/>
              <a:pPr/>
              <a:t>31-Mar-20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677187-CAC3-404A-806F-1703A5D5C3E7}" type="datetime1">
              <a:rPr lang="en-US" smtClean="0"/>
              <a:pPr/>
              <a:t>31-Mar-20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7A0AD4-FB4E-4C4F-9B15-12F0593B9A5C}" type="datetime1">
              <a:rPr lang="en-US" smtClean="0"/>
              <a:pPr/>
              <a:t>31-Mar-20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2ABFFE-F087-4FD7-B19D-93D8F54D9EE2}" type="datetime1">
              <a:rPr lang="en-US" smtClean="0"/>
              <a:pPr/>
              <a:t>31-Mar-20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56CD2D-1A23-4C1C-8DD8-14FB6E4DCF31}" type="datetime1">
              <a:rPr lang="en-US" smtClean="0"/>
              <a:pPr/>
              <a:t>31-Mar-20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08AE43-85C8-482A-8A05-98096F734B90}" type="datetime1">
              <a:rPr lang="en-US" smtClean="0"/>
              <a:pPr/>
              <a:t>31-Mar-20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7BBC2-8ADA-47E0-9D81-3917F5F6EF45}" type="datetime1">
              <a:rPr lang="en-US" smtClean="0"/>
              <a:pPr/>
              <a:t>31-Mar-20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0A8660-6D63-417B-A31D-AF6E577AFBFB}" type="datetime1">
              <a:rPr lang="en-US" smtClean="0"/>
              <a:pPr/>
              <a:t>31-Mar-20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A1072-D559-4F4A-A974-D5BD6EE5DF37}" type="datetime1">
              <a:rPr lang="en-US" smtClean="0"/>
              <a:pPr/>
              <a:t>31-Mar-20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5170D-51CF-46F1-8165-7919123952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77749-E967-4A86-A50B-6B081C0CDD6C}" type="datetime1">
              <a:rPr lang="en-US" smtClean="0"/>
              <a:pPr/>
              <a:t>31-Mar-20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5170D-51CF-46F1-8165-7919123952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Oriented Programming</a:t>
            </a:r>
            <a:br>
              <a:rPr lang="en-US" dirty="0"/>
            </a:br>
            <a:r>
              <a:rPr lang="en-US" dirty="0"/>
              <a:t>ICT-1203</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2407159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50"/>
                </a:solidFill>
              </a:rPr>
              <a:t>Multilevel Inheritance</a:t>
            </a:r>
          </a:p>
        </p:txBody>
      </p:sp>
      <p:sp>
        <p:nvSpPr>
          <p:cNvPr id="4" name="Rectangle 3"/>
          <p:cNvSpPr/>
          <p:nvPr/>
        </p:nvSpPr>
        <p:spPr>
          <a:xfrm>
            <a:off x="609600" y="1447800"/>
            <a:ext cx="5105400" cy="5016758"/>
          </a:xfrm>
          <a:prstGeom prst="rect">
            <a:avLst/>
          </a:prstGeom>
          <a:ln>
            <a:solidFill>
              <a:schemeClr val="tx1"/>
            </a:solidFill>
          </a:ln>
        </p:spPr>
        <p:txBody>
          <a:bodyPr wrap="square">
            <a:spAutoFit/>
          </a:bodyPr>
          <a:lstStyle/>
          <a:p>
            <a:r>
              <a:rPr lang="en-US" sz="2000" dirty="0"/>
              <a:t>class Animal{  </a:t>
            </a:r>
          </a:p>
          <a:p>
            <a:r>
              <a:rPr lang="en-US" sz="2000" dirty="0"/>
              <a:t>void eat(){</a:t>
            </a:r>
            <a:r>
              <a:rPr lang="en-US" sz="2000" dirty="0" err="1"/>
              <a:t>System.out.println</a:t>
            </a:r>
            <a:r>
              <a:rPr lang="en-US" sz="2000" dirty="0"/>
              <a:t>("eating...");}  </a:t>
            </a:r>
          </a:p>
          <a:p>
            <a:r>
              <a:rPr lang="en-US" sz="2000" dirty="0"/>
              <a:t>}  </a:t>
            </a:r>
          </a:p>
          <a:p>
            <a:r>
              <a:rPr lang="en-US" sz="2000" dirty="0"/>
              <a:t>class Dog extends Animal{  </a:t>
            </a:r>
          </a:p>
          <a:p>
            <a:r>
              <a:rPr lang="en-US" sz="2000" dirty="0"/>
              <a:t>void bark(){</a:t>
            </a:r>
            <a:r>
              <a:rPr lang="en-US" sz="2000" dirty="0" err="1"/>
              <a:t>System.out.println</a:t>
            </a:r>
            <a:r>
              <a:rPr lang="en-US" sz="2000" dirty="0"/>
              <a:t>("barking...");}  </a:t>
            </a:r>
          </a:p>
          <a:p>
            <a:r>
              <a:rPr lang="en-US" sz="2000" dirty="0"/>
              <a:t>}  </a:t>
            </a:r>
          </a:p>
          <a:p>
            <a:r>
              <a:rPr lang="en-US" sz="2000" dirty="0"/>
              <a:t>class </a:t>
            </a:r>
            <a:r>
              <a:rPr lang="en-US" sz="2000" dirty="0" err="1"/>
              <a:t>BabyDog</a:t>
            </a:r>
            <a:r>
              <a:rPr lang="en-US" sz="2000" dirty="0"/>
              <a:t> extends Dog{  </a:t>
            </a:r>
          </a:p>
          <a:p>
            <a:r>
              <a:rPr lang="en-US" sz="2000" dirty="0"/>
              <a:t>void weep(){</a:t>
            </a:r>
            <a:r>
              <a:rPr lang="en-US" sz="2000" dirty="0" err="1"/>
              <a:t>System.out.println</a:t>
            </a:r>
            <a:r>
              <a:rPr lang="en-US" sz="2000" dirty="0"/>
              <a:t>("weeping...");}  </a:t>
            </a:r>
          </a:p>
          <a:p>
            <a:r>
              <a:rPr lang="en-US" sz="2000" dirty="0"/>
              <a:t>}  </a:t>
            </a:r>
          </a:p>
          <a:p>
            <a:r>
              <a:rPr lang="en-US" sz="2000" dirty="0"/>
              <a:t>class TestInheritance2{  </a:t>
            </a:r>
          </a:p>
          <a:p>
            <a:r>
              <a:rPr lang="en-US" sz="2000" dirty="0"/>
              <a:t>public static void main(String </a:t>
            </a:r>
            <a:r>
              <a:rPr lang="en-US" sz="2000" dirty="0" err="1"/>
              <a:t>args</a:t>
            </a:r>
            <a:r>
              <a:rPr lang="en-US" sz="2000" dirty="0"/>
              <a:t>[]){  </a:t>
            </a:r>
          </a:p>
          <a:p>
            <a:r>
              <a:rPr lang="en-US" sz="2000" dirty="0" err="1"/>
              <a:t>BabyDog</a:t>
            </a:r>
            <a:r>
              <a:rPr lang="en-US" sz="2000" dirty="0"/>
              <a:t> d=new </a:t>
            </a:r>
            <a:r>
              <a:rPr lang="en-US" sz="2000" dirty="0" err="1"/>
              <a:t>BabyDog</a:t>
            </a:r>
            <a:r>
              <a:rPr lang="en-US" sz="2000" dirty="0"/>
              <a:t>();  </a:t>
            </a:r>
          </a:p>
          <a:p>
            <a:r>
              <a:rPr lang="en-US" sz="2000" dirty="0" err="1"/>
              <a:t>d.weep</a:t>
            </a:r>
            <a:r>
              <a:rPr lang="en-US" sz="2000" dirty="0"/>
              <a:t>();  </a:t>
            </a:r>
          </a:p>
          <a:p>
            <a:r>
              <a:rPr lang="en-US" sz="2000" dirty="0" err="1"/>
              <a:t>d.bark</a:t>
            </a:r>
            <a:r>
              <a:rPr lang="en-US" sz="2000" dirty="0"/>
              <a:t>();  </a:t>
            </a:r>
          </a:p>
          <a:p>
            <a:r>
              <a:rPr lang="en-US" sz="2000" dirty="0" err="1"/>
              <a:t>d.eat</a:t>
            </a:r>
            <a:r>
              <a:rPr lang="en-US" sz="2000" dirty="0"/>
              <a:t>();  </a:t>
            </a:r>
          </a:p>
          <a:p>
            <a:r>
              <a:rPr lang="en-US" sz="2000" dirty="0"/>
              <a:t>}}  </a:t>
            </a:r>
          </a:p>
        </p:txBody>
      </p:sp>
      <p:sp>
        <p:nvSpPr>
          <p:cNvPr id="5" name="Rectangle 1"/>
          <p:cNvSpPr>
            <a:spLocks noChangeArrowheads="1"/>
          </p:cNvSpPr>
          <p:nvPr/>
        </p:nvSpPr>
        <p:spPr bwMode="auto">
          <a:xfrm>
            <a:off x="6738006" y="3232904"/>
            <a:ext cx="1434111" cy="1446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weeping...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barking...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eating..</a:t>
            </a:r>
            <a:r>
              <a:rPr kumimoji="0" lang="en-US" sz="2200" b="0" i="0" u="none" strike="noStrike" cap="none" normalizeH="0" baseline="0" dirty="0">
                <a:ln>
                  <a:noFill/>
                </a:ln>
                <a:solidFill>
                  <a:schemeClr val="tx1"/>
                </a:solidFill>
                <a:effectLst/>
                <a:latin typeface="+mj-lt"/>
                <a:cs typeface="Arial" pitchFamily="34" charset="0"/>
              </a:rPr>
              <a:t> </a:t>
            </a:r>
          </a:p>
        </p:txBody>
      </p:sp>
      <p:sp>
        <p:nvSpPr>
          <p:cNvPr id="3" name="Slide Number Placeholder 2"/>
          <p:cNvSpPr>
            <a:spLocks noGrp="1"/>
          </p:cNvSpPr>
          <p:nvPr>
            <p:ph type="sldNum" sz="quarter" idx="12"/>
          </p:nvPr>
        </p:nvSpPr>
        <p:spPr/>
        <p:txBody>
          <a:bodyPr/>
          <a:lstStyle/>
          <a:p>
            <a:fld id="{74B68052-515E-475F-A244-F54BD54032C7}" type="slidenum">
              <a:rPr lang="en-US" smtClean="0"/>
              <a:t>10</a:t>
            </a:fld>
            <a:endParaRPr lang="en-US"/>
          </a:p>
        </p:txBody>
      </p:sp>
    </p:spTree>
    <p:extLst>
      <p:ext uri="{BB962C8B-B14F-4D97-AF65-F5344CB8AC3E}">
        <p14:creationId xmlns:p14="http://schemas.microsoft.com/office/powerpoint/2010/main" val="326463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50"/>
                </a:solidFill>
              </a:rPr>
              <a:t>Hierarchical Inheritance</a:t>
            </a:r>
          </a:p>
        </p:txBody>
      </p:sp>
      <p:sp>
        <p:nvSpPr>
          <p:cNvPr id="4" name="Rectangle 3"/>
          <p:cNvSpPr/>
          <p:nvPr/>
        </p:nvSpPr>
        <p:spPr>
          <a:xfrm>
            <a:off x="838200" y="1524000"/>
            <a:ext cx="5257800" cy="5016758"/>
          </a:xfrm>
          <a:prstGeom prst="rect">
            <a:avLst/>
          </a:prstGeom>
          <a:ln>
            <a:solidFill>
              <a:schemeClr val="tx1"/>
            </a:solidFill>
          </a:ln>
        </p:spPr>
        <p:txBody>
          <a:bodyPr wrap="square">
            <a:spAutoFit/>
          </a:bodyPr>
          <a:lstStyle/>
          <a:p>
            <a:r>
              <a:rPr lang="en-US" sz="2000" dirty="0"/>
              <a:t>class Animal{  </a:t>
            </a:r>
          </a:p>
          <a:p>
            <a:r>
              <a:rPr lang="en-US" sz="2000" dirty="0"/>
              <a:t>void eat(){</a:t>
            </a:r>
            <a:r>
              <a:rPr lang="en-US" sz="2000" dirty="0" err="1"/>
              <a:t>System.out.println</a:t>
            </a:r>
            <a:r>
              <a:rPr lang="en-US" sz="2000" dirty="0"/>
              <a:t>("eating...");}  </a:t>
            </a:r>
          </a:p>
          <a:p>
            <a:r>
              <a:rPr lang="en-US" sz="2000" dirty="0"/>
              <a:t>}  </a:t>
            </a:r>
          </a:p>
          <a:p>
            <a:r>
              <a:rPr lang="en-US" sz="2000" dirty="0"/>
              <a:t>class Dog extends Animal{  </a:t>
            </a:r>
          </a:p>
          <a:p>
            <a:r>
              <a:rPr lang="en-US" sz="2000" dirty="0"/>
              <a:t>void bark(){</a:t>
            </a:r>
            <a:r>
              <a:rPr lang="en-US" sz="2000" dirty="0" err="1"/>
              <a:t>System.out.println</a:t>
            </a:r>
            <a:r>
              <a:rPr lang="en-US" sz="2000" dirty="0"/>
              <a:t>("barking...");}  </a:t>
            </a:r>
          </a:p>
          <a:p>
            <a:r>
              <a:rPr lang="en-US" sz="2000" dirty="0"/>
              <a:t>}  </a:t>
            </a:r>
          </a:p>
          <a:p>
            <a:r>
              <a:rPr lang="en-US" sz="2000" dirty="0"/>
              <a:t>class Cat extends Animal{  </a:t>
            </a:r>
          </a:p>
          <a:p>
            <a:r>
              <a:rPr lang="en-US" sz="2000" dirty="0"/>
              <a:t>void meow(){</a:t>
            </a:r>
            <a:r>
              <a:rPr lang="en-US" sz="2000" dirty="0" err="1"/>
              <a:t>System.out.println</a:t>
            </a:r>
            <a:r>
              <a:rPr lang="en-US" sz="2000" dirty="0"/>
              <a:t>("meowing...");}  </a:t>
            </a:r>
          </a:p>
          <a:p>
            <a:r>
              <a:rPr lang="en-US" sz="2000" dirty="0"/>
              <a:t>}  </a:t>
            </a:r>
          </a:p>
          <a:p>
            <a:r>
              <a:rPr lang="en-US" sz="2000" dirty="0"/>
              <a:t>class TestInheritance3{  </a:t>
            </a:r>
          </a:p>
          <a:p>
            <a:r>
              <a:rPr lang="en-US" sz="2000" dirty="0"/>
              <a:t>public static void main(String </a:t>
            </a:r>
            <a:r>
              <a:rPr lang="en-US" sz="2000" dirty="0" err="1"/>
              <a:t>args</a:t>
            </a:r>
            <a:r>
              <a:rPr lang="en-US" sz="2000" dirty="0"/>
              <a:t>[]){  </a:t>
            </a:r>
          </a:p>
          <a:p>
            <a:r>
              <a:rPr lang="en-US" sz="2000" dirty="0"/>
              <a:t>Cat c=new Cat();  </a:t>
            </a:r>
          </a:p>
          <a:p>
            <a:r>
              <a:rPr lang="en-US" sz="2000" dirty="0" err="1"/>
              <a:t>c.meow</a:t>
            </a:r>
            <a:r>
              <a:rPr lang="en-US" sz="2000" dirty="0"/>
              <a:t>();  </a:t>
            </a:r>
          </a:p>
          <a:p>
            <a:r>
              <a:rPr lang="en-US" sz="2000" dirty="0" err="1"/>
              <a:t>c.eat</a:t>
            </a:r>
            <a:r>
              <a:rPr lang="en-US" sz="2000" dirty="0"/>
              <a:t>();  </a:t>
            </a:r>
          </a:p>
          <a:p>
            <a:r>
              <a:rPr lang="en-US" sz="2000" dirty="0"/>
              <a:t>//</a:t>
            </a:r>
            <a:r>
              <a:rPr lang="en-US" sz="2000" dirty="0" err="1"/>
              <a:t>c.bark</a:t>
            </a:r>
            <a:r>
              <a:rPr lang="en-US" sz="2000" dirty="0"/>
              <a:t>();//</a:t>
            </a:r>
            <a:r>
              <a:rPr lang="en-US" sz="2000" dirty="0" err="1"/>
              <a:t>C.T.Error</a:t>
            </a:r>
            <a:r>
              <a:rPr lang="en-US" sz="2000" dirty="0"/>
              <a:t>  </a:t>
            </a:r>
          </a:p>
          <a:p>
            <a:r>
              <a:rPr lang="en-US" sz="2000" dirty="0"/>
              <a:t>}}  </a:t>
            </a:r>
          </a:p>
        </p:txBody>
      </p:sp>
      <p:sp>
        <p:nvSpPr>
          <p:cNvPr id="5" name="Rectangle 1"/>
          <p:cNvSpPr>
            <a:spLocks noChangeArrowheads="1"/>
          </p:cNvSpPr>
          <p:nvPr/>
        </p:nvSpPr>
        <p:spPr bwMode="auto">
          <a:xfrm>
            <a:off x="6818615" y="3235926"/>
            <a:ext cx="1522083" cy="11079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meowing...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eating...</a:t>
            </a:r>
            <a:r>
              <a:rPr kumimoji="0" lang="en-US" sz="2200" b="0" i="0" u="none" strike="noStrike" cap="none" normalizeH="0" baseline="0" dirty="0">
                <a:ln>
                  <a:noFill/>
                </a:ln>
                <a:solidFill>
                  <a:schemeClr val="tx1"/>
                </a:solidFill>
                <a:effectLst/>
                <a:latin typeface="+mj-lt"/>
                <a:cs typeface="Arial" pitchFamily="34" charset="0"/>
              </a:rPr>
              <a:t> </a:t>
            </a:r>
          </a:p>
        </p:txBody>
      </p:sp>
      <p:sp>
        <p:nvSpPr>
          <p:cNvPr id="3" name="Slide Number Placeholder 2"/>
          <p:cNvSpPr>
            <a:spLocks noGrp="1"/>
          </p:cNvSpPr>
          <p:nvPr>
            <p:ph type="sldNum" sz="quarter" idx="12"/>
          </p:nvPr>
        </p:nvSpPr>
        <p:spPr/>
        <p:txBody>
          <a:bodyPr/>
          <a:lstStyle/>
          <a:p>
            <a:fld id="{74B68052-515E-475F-A244-F54BD54032C7}" type="slidenum">
              <a:rPr lang="en-US" smtClean="0"/>
              <a:t>11</a:t>
            </a:fld>
            <a:endParaRPr lang="en-US"/>
          </a:p>
        </p:txBody>
      </p:sp>
    </p:spTree>
    <p:extLst>
      <p:ext uri="{BB962C8B-B14F-4D97-AF65-F5344CB8AC3E}">
        <p14:creationId xmlns:p14="http://schemas.microsoft.com/office/powerpoint/2010/main" val="2600529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782"/>
            <a:ext cx="8610600" cy="563562"/>
          </a:xfrm>
        </p:spPr>
        <p:txBody>
          <a:bodyPr>
            <a:noAutofit/>
          </a:bodyPr>
          <a:lstStyle/>
          <a:p>
            <a:r>
              <a:rPr lang="en-US" sz="3200" dirty="0">
                <a:solidFill>
                  <a:srgbClr val="00B050"/>
                </a:solidFill>
              </a:rPr>
              <a:t>Why multiple inheritance is not supported in java?</a:t>
            </a:r>
          </a:p>
        </p:txBody>
      </p:sp>
      <p:sp>
        <p:nvSpPr>
          <p:cNvPr id="4" name="Rectangle 3"/>
          <p:cNvSpPr/>
          <p:nvPr/>
        </p:nvSpPr>
        <p:spPr>
          <a:xfrm>
            <a:off x="41560" y="685800"/>
            <a:ext cx="4953000" cy="4401205"/>
          </a:xfrm>
          <a:prstGeom prst="rect">
            <a:avLst/>
          </a:prstGeom>
          <a:ln>
            <a:solidFill>
              <a:schemeClr val="tx1"/>
            </a:solidFill>
          </a:ln>
        </p:spPr>
        <p:txBody>
          <a:bodyPr wrap="square">
            <a:spAutoFit/>
          </a:bodyPr>
          <a:lstStyle/>
          <a:p>
            <a:r>
              <a:rPr lang="en-US" sz="2000" dirty="0"/>
              <a:t>class A{  </a:t>
            </a:r>
          </a:p>
          <a:p>
            <a:r>
              <a:rPr lang="en-US" sz="2000" dirty="0"/>
              <a:t>void </a:t>
            </a:r>
            <a:r>
              <a:rPr lang="en-US" sz="2000" dirty="0" err="1"/>
              <a:t>msg</a:t>
            </a:r>
            <a:r>
              <a:rPr lang="en-US" sz="2000" dirty="0"/>
              <a:t>(){</a:t>
            </a:r>
            <a:r>
              <a:rPr lang="en-US" sz="2000" dirty="0" err="1"/>
              <a:t>System.out.println</a:t>
            </a:r>
            <a:r>
              <a:rPr lang="en-US" sz="2000" dirty="0"/>
              <a:t>("Hello");}  </a:t>
            </a:r>
          </a:p>
          <a:p>
            <a:r>
              <a:rPr lang="en-US" sz="2000" dirty="0"/>
              <a:t>}  </a:t>
            </a:r>
          </a:p>
          <a:p>
            <a:r>
              <a:rPr lang="en-US" sz="2000" dirty="0"/>
              <a:t>class B{  </a:t>
            </a:r>
          </a:p>
          <a:p>
            <a:r>
              <a:rPr lang="en-US" sz="2000" dirty="0"/>
              <a:t>void </a:t>
            </a:r>
            <a:r>
              <a:rPr lang="en-US" sz="2000" dirty="0" err="1"/>
              <a:t>msg</a:t>
            </a:r>
            <a:r>
              <a:rPr lang="en-US" sz="2000" dirty="0"/>
              <a:t>(){</a:t>
            </a:r>
            <a:r>
              <a:rPr lang="en-US" sz="2000" dirty="0" err="1"/>
              <a:t>System.out.println</a:t>
            </a:r>
            <a:r>
              <a:rPr lang="en-US" sz="2000" dirty="0"/>
              <a:t>("Welcome");}  </a:t>
            </a:r>
          </a:p>
          <a:p>
            <a:r>
              <a:rPr lang="en-US" sz="2000" dirty="0"/>
              <a:t>}  </a:t>
            </a:r>
          </a:p>
          <a:p>
            <a:r>
              <a:rPr lang="en-US" sz="2000" dirty="0"/>
              <a:t>class C extends A,B{//suppose if it were  </a:t>
            </a:r>
          </a:p>
          <a:p>
            <a:r>
              <a:rPr lang="en-US" sz="2000" dirty="0"/>
              <a:t>   </a:t>
            </a:r>
          </a:p>
          <a:p>
            <a:r>
              <a:rPr lang="en-US" sz="2000" dirty="0"/>
              <a:t> Public Static void main(String </a:t>
            </a:r>
            <a:r>
              <a:rPr lang="en-US" sz="2000" dirty="0" err="1"/>
              <a:t>args</a:t>
            </a:r>
            <a:r>
              <a:rPr lang="en-US" sz="2000" dirty="0"/>
              <a:t>[]){  </a:t>
            </a:r>
          </a:p>
          <a:p>
            <a:r>
              <a:rPr lang="en-US" sz="2000" dirty="0"/>
              <a:t>   C </a:t>
            </a:r>
            <a:r>
              <a:rPr lang="en-US" sz="2000" dirty="0" err="1"/>
              <a:t>obj</a:t>
            </a:r>
            <a:r>
              <a:rPr lang="en-US" sz="2000" dirty="0"/>
              <a:t>=new C();  </a:t>
            </a:r>
          </a:p>
          <a:p>
            <a:r>
              <a:rPr lang="en-US" sz="2000" dirty="0"/>
              <a:t>   obj.msg();//Now which </a:t>
            </a:r>
            <a:r>
              <a:rPr lang="en-US" sz="2000" dirty="0" err="1"/>
              <a:t>msg</a:t>
            </a:r>
            <a:r>
              <a:rPr lang="en-US" sz="2000" dirty="0"/>
              <a:t>() method would be invoked?  </a:t>
            </a:r>
          </a:p>
          <a:p>
            <a:r>
              <a:rPr lang="en-US" sz="2000" dirty="0"/>
              <a:t>}  </a:t>
            </a:r>
          </a:p>
          <a:p>
            <a:r>
              <a:rPr lang="en-US" sz="2000" dirty="0"/>
              <a:t>}  </a:t>
            </a:r>
          </a:p>
        </p:txBody>
      </p:sp>
      <p:sp>
        <p:nvSpPr>
          <p:cNvPr id="5" name="Rectangle 4"/>
          <p:cNvSpPr/>
          <p:nvPr/>
        </p:nvSpPr>
        <p:spPr>
          <a:xfrm>
            <a:off x="5049980" y="682491"/>
            <a:ext cx="4038600" cy="5632311"/>
          </a:xfrm>
          <a:prstGeom prst="rect">
            <a:avLst/>
          </a:prstGeom>
          <a:ln>
            <a:solidFill>
              <a:schemeClr val="tx1"/>
            </a:solidFill>
          </a:ln>
        </p:spPr>
        <p:txBody>
          <a:bodyPr wrap="square">
            <a:spAutoFit/>
          </a:bodyPr>
          <a:lstStyle/>
          <a:p>
            <a:pPr algn="just"/>
            <a:r>
              <a:rPr lang="en-US" sz="2000" dirty="0"/>
              <a:t>To reduce the complexity and simplify the language, multiple inheritance is not supported in java.</a:t>
            </a:r>
          </a:p>
          <a:p>
            <a:pPr algn="just"/>
            <a:endParaRPr lang="en-US" sz="2000" dirty="0"/>
          </a:p>
          <a:p>
            <a:pPr algn="just"/>
            <a:r>
              <a:rPr lang="en-US" sz="2000" dirty="0"/>
              <a:t>Consider a scenario where A, B and C are three classes. The C class inherits A and B classes. If A and B classes have same method and you call it from child class object, there will be ambiguity to call method of A or B class.</a:t>
            </a:r>
          </a:p>
          <a:p>
            <a:pPr algn="just"/>
            <a:endParaRPr lang="en-US" sz="2000" dirty="0"/>
          </a:p>
          <a:p>
            <a:pPr algn="just"/>
            <a:r>
              <a:rPr lang="en-US" sz="2000" dirty="0"/>
              <a:t>Since compile time errors are better than runtime errors, java renders compile time error if you inherit 2 classes. So whether you have same method or different, there will be compile time error now.</a:t>
            </a:r>
          </a:p>
        </p:txBody>
      </p:sp>
      <p:sp>
        <p:nvSpPr>
          <p:cNvPr id="6" name="Rectangle 1"/>
          <p:cNvSpPr>
            <a:spLocks noChangeArrowheads="1"/>
          </p:cNvSpPr>
          <p:nvPr/>
        </p:nvSpPr>
        <p:spPr bwMode="auto">
          <a:xfrm>
            <a:off x="1389033" y="5256312"/>
            <a:ext cx="225805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Compile Time Error</a:t>
            </a:r>
            <a:r>
              <a:rPr kumimoji="0" lang="en-US" sz="2000" b="0" i="0" u="none" strike="noStrike" cap="none" normalizeH="0" baseline="0" dirty="0">
                <a:ln>
                  <a:noFill/>
                </a:ln>
                <a:solidFill>
                  <a:schemeClr val="tx1"/>
                </a:solidFill>
                <a:effectLst/>
                <a:latin typeface="+mj-lt"/>
                <a:cs typeface="Arial" pitchFamily="34" charset="0"/>
              </a:rPr>
              <a:t> </a:t>
            </a:r>
          </a:p>
        </p:txBody>
      </p:sp>
      <p:sp>
        <p:nvSpPr>
          <p:cNvPr id="3" name="Slide Number Placeholder 2"/>
          <p:cNvSpPr>
            <a:spLocks noGrp="1"/>
          </p:cNvSpPr>
          <p:nvPr>
            <p:ph type="sldNum" sz="quarter" idx="12"/>
          </p:nvPr>
        </p:nvSpPr>
        <p:spPr/>
        <p:txBody>
          <a:bodyPr/>
          <a:lstStyle/>
          <a:p>
            <a:fld id="{74B68052-515E-475F-A244-F54BD54032C7}" type="slidenum">
              <a:rPr lang="en-US" smtClean="0"/>
              <a:t>12</a:t>
            </a:fld>
            <a:endParaRPr lang="en-US"/>
          </a:p>
        </p:txBody>
      </p:sp>
    </p:spTree>
    <p:extLst>
      <p:ext uri="{BB962C8B-B14F-4D97-AF65-F5344CB8AC3E}">
        <p14:creationId xmlns:p14="http://schemas.microsoft.com/office/powerpoint/2010/main" val="1244035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50"/>
                </a:solidFill>
              </a:rPr>
              <a:t>Method Overriding in Java</a:t>
            </a:r>
          </a:p>
        </p:txBody>
      </p:sp>
      <p:sp>
        <p:nvSpPr>
          <p:cNvPr id="3" name="Content Placeholder 2"/>
          <p:cNvSpPr>
            <a:spLocks noGrp="1"/>
          </p:cNvSpPr>
          <p:nvPr>
            <p:ph idx="1"/>
          </p:nvPr>
        </p:nvSpPr>
        <p:spPr/>
        <p:txBody>
          <a:bodyPr>
            <a:normAutofit/>
          </a:bodyPr>
          <a:lstStyle/>
          <a:p>
            <a:pPr algn="just"/>
            <a:r>
              <a:rPr lang="en-US" sz="2600" dirty="0">
                <a:solidFill>
                  <a:srgbClr val="FF0000"/>
                </a:solidFill>
              </a:rPr>
              <a:t>If subclass (child class) has the same method as declared in the parent class, it is known as method overriding in java.</a:t>
            </a:r>
          </a:p>
          <a:p>
            <a:pPr algn="just"/>
            <a:endParaRPr lang="en-US" sz="2600" dirty="0"/>
          </a:p>
          <a:p>
            <a:pPr algn="just"/>
            <a:r>
              <a:rPr lang="en-US" sz="2600" dirty="0"/>
              <a:t>In other words, If subclass provides the specific implementation of the method that has been provided by one of its parent class, it is known as method overriding.</a:t>
            </a:r>
          </a:p>
          <a:p>
            <a:pPr marL="0" indent="0" algn="just">
              <a:buNone/>
            </a:pPr>
            <a:endParaRPr lang="en-US" sz="2600" dirty="0"/>
          </a:p>
        </p:txBody>
      </p:sp>
      <p:sp>
        <p:nvSpPr>
          <p:cNvPr id="4" name="Slide Number Placeholder 3"/>
          <p:cNvSpPr>
            <a:spLocks noGrp="1"/>
          </p:cNvSpPr>
          <p:nvPr>
            <p:ph type="sldNum" sz="quarter" idx="12"/>
          </p:nvPr>
        </p:nvSpPr>
        <p:spPr/>
        <p:txBody>
          <a:bodyPr/>
          <a:lstStyle/>
          <a:p>
            <a:fld id="{74B68052-515E-475F-A244-F54BD54032C7}" type="slidenum">
              <a:rPr lang="en-US" smtClean="0"/>
              <a:t>13</a:t>
            </a:fld>
            <a:endParaRPr lang="en-US"/>
          </a:p>
        </p:txBody>
      </p:sp>
    </p:spTree>
    <p:extLst>
      <p:ext uri="{BB962C8B-B14F-4D97-AF65-F5344CB8AC3E}">
        <p14:creationId xmlns:p14="http://schemas.microsoft.com/office/powerpoint/2010/main" val="376297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50"/>
                </a:solidFill>
              </a:rPr>
              <a:t>Usage of Java Method Overriding</a:t>
            </a:r>
          </a:p>
        </p:txBody>
      </p:sp>
      <p:sp>
        <p:nvSpPr>
          <p:cNvPr id="3" name="Content Placeholder 2"/>
          <p:cNvSpPr>
            <a:spLocks noGrp="1"/>
          </p:cNvSpPr>
          <p:nvPr>
            <p:ph idx="1"/>
          </p:nvPr>
        </p:nvSpPr>
        <p:spPr/>
        <p:txBody>
          <a:bodyPr>
            <a:normAutofit/>
          </a:bodyPr>
          <a:lstStyle/>
          <a:p>
            <a:pPr algn="just"/>
            <a:r>
              <a:rPr lang="en-US" sz="2600" dirty="0"/>
              <a:t>Method overriding is used to provide specific implementation of a method that is already provided by its super class.</a:t>
            </a:r>
          </a:p>
          <a:p>
            <a:pPr algn="just"/>
            <a:endParaRPr lang="en-US" sz="2600" dirty="0"/>
          </a:p>
          <a:p>
            <a:pPr algn="just"/>
            <a:r>
              <a:rPr lang="en-US" sz="2600" dirty="0"/>
              <a:t>Method overriding is used for runtime polymorphism</a:t>
            </a:r>
          </a:p>
          <a:p>
            <a:pPr marL="0" indent="0" algn="just">
              <a:buNone/>
            </a:pPr>
            <a:endParaRPr lang="en-US" sz="2600" dirty="0"/>
          </a:p>
        </p:txBody>
      </p:sp>
      <p:sp>
        <p:nvSpPr>
          <p:cNvPr id="4" name="Slide Number Placeholder 3"/>
          <p:cNvSpPr>
            <a:spLocks noGrp="1"/>
          </p:cNvSpPr>
          <p:nvPr>
            <p:ph type="sldNum" sz="quarter" idx="12"/>
          </p:nvPr>
        </p:nvSpPr>
        <p:spPr/>
        <p:txBody>
          <a:bodyPr/>
          <a:lstStyle/>
          <a:p>
            <a:fld id="{74B68052-515E-475F-A244-F54BD54032C7}" type="slidenum">
              <a:rPr lang="en-US" smtClean="0"/>
              <a:t>14</a:t>
            </a:fld>
            <a:endParaRPr lang="en-US"/>
          </a:p>
        </p:txBody>
      </p:sp>
    </p:spTree>
    <p:extLst>
      <p:ext uri="{BB962C8B-B14F-4D97-AF65-F5344CB8AC3E}">
        <p14:creationId xmlns:p14="http://schemas.microsoft.com/office/powerpoint/2010/main" val="330814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50"/>
                </a:solidFill>
              </a:rPr>
              <a:t>Rules for Java Method Overriding</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600" dirty="0"/>
              <a:t>method must have same name as in the parent class</a:t>
            </a:r>
          </a:p>
          <a:p>
            <a:pPr marL="514350" indent="-514350">
              <a:buFont typeface="+mj-lt"/>
              <a:buAutoNum type="arabicPeriod"/>
            </a:pPr>
            <a:r>
              <a:rPr lang="en-US" sz="2600" dirty="0"/>
              <a:t>method must have same parameter as in the parent class.</a:t>
            </a:r>
          </a:p>
          <a:p>
            <a:pPr marL="514350" indent="-514350">
              <a:buFont typeface="+mj-lt"/>
              <a:buAutoNum type="arabicPeriod"/>
            </a:pPr>
            <a:r>
              <a:rPr lang="en-US" sz="2600" dirty="0"/>
              <a:t>must be IS-A relationship (inheritance).</a:t>
            </a:r>
          </a:p>
          <a:p>
            <a:endParaRPr lang="en-US" sz="2600" dirty="0"/>
          </a:p>
        </p:txBody>
      </p:sp>
      <p:sp>
        <p:nvSpPr>
          <p:cNvPr id="4" name="Slide Number Placeholder 3"/>
          <p:cNvSpPr>
            <a:spLocks noGrp="1"/>
          </p:cNvSpPr>
          <p:nvPr>
            <p:ph type="sldNum" sz="quarter" idx="12"/>
          </p:nvPr>
        </p:nvSpPr>
        <p:spPr/>
        <p:txBody>
          <a:bodyPr/>
          <a:lstStyle/>
          <a:p>
            <a:fld id="{74B68052-515E-475F-A244-F54BD54032C7}" type="slidenum">
              <a:rPr lang="en-US" smtClean="0"/>
              <a:t>15</a:t>
            </a:fld>
            <a:endParaRPr lang="en-US"/>
          </a:p>
        </p:txBody>
      </p:sp>
    </p:spTree>
    <p:extLst>
      <p:ext uri="{BB962C8B-B14F-4D97-AF65-F5344CB8AC3E}">
        <p14:creationId xmlns:p14="http://schemas.microsoft.com/office/powerpoint/2010/main" val="312562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00B050"/>
                </a:solidFill>
              </a:rPr>
              <a:t>Example of method overriding</a:t>
            </a:r>
          </a:p>
        </p:txBody>
      </p:sp>
      <p:sp>
        <p:nvSpPr>
          <p:cNvPr id="4" name="Rectangle 3"/>
          <p:cNvSpPr/>
          <p:nvPr/>
        </p:nvSpPr>
        <p:spPr>
          <a:xfrm>
            <a:off x="76200" y="3197569"/>
            <a:ext cx="6172200" cy="3000821"/>
          </a:xfrm>
          <a:prstGeom prst="rect">
            <a:avLst/>
          </a:prstGeom>
          <a:ln>
            <a:solidFill>
              <a:schemeClr val="accent1"/>
            </a:solidFill>
          </a:ln>
        </p:spPr>
        <p:txBody>
          <a:bodyPr wrap="square">
            <a:spAutoFit/>
          </a:bodyPr>
          <a:lstStyle/>
          <a:p>
            <a:r>
              <a:rPr lang="en-US" sz="2100" dirty="0"/>
              <a:t>class Vehicle{  </a:t>
            </a:r>
          </a:p>
          <a:p>
            <a:r>
              <a:rPr lang="en-US" sz="2100" dirty="0"/>
              <a:t>void run(){</a:t>
            </a:r>
            <a:r>
              <a:rPr lang="en-US" sz="2100" dirty="0" err="1"/>
              <a:t>System.out.println</a:t>
            </a:r>
            <a:r>
              <a:rPr lang="en-US" sz="2100" dirty="0"/>
              <a:t>("Vehicle is running");}  </a:t>
            </a:r>
          </a:p>
          <a:p>
            <a:r>
              <a:rPr lang="en-US" sz="2100" dirty="0"/>
              <a:t>}  </a:t>
            </a:r>
          </a:p>
          <a:p>
            <a:r>
              <a:rPr lang="en-US" sz="2100" dirty="0"/>
              <a:t>class Bike2 extends Vehicle{  </a:t>
            </a:r>
          </a:p>
          <a:p>
            <a:r>
              <a:rPr lang="en-US" sz="2100" dirty="0"/>
              <a:t>void run(){</a:t>
            </a:r>
            <a:r>
              <a:rPr lang="en-US" sz="2100" dirty="0" err="1"/>
              <a:t>System.out.println</a:t>
            </a:r>
            <a:r>
              <a:rPr lang="en-US" sz="2100" dirty="0"/>
              <a:t>("Bike is running safely");} </a:t>
            </a:r>
          </a:p>
          <a:p>
            <a:r>
              <a:rPr lang="en-US" sz="2100" dirty="0"/>
              <a:t>public static void main(String </a:t>
            </a:r>
            <a:r>
              <a:rPr lang="en-US" sz="2100" dirty="0" err="1"/>
              <a:t>args</a:t>
            </a:r>
            <a:r>
              <a:rPr lang="en-US" sz="2100" dirty="0"/>
              <a:t>[]){  </a:t>
            </a:r>
          </a:p>
          <a:p>
            <a:r>
              <a:rPr lang="en-US" sz="2100" dirty="0"/>
              <a:t>Bike2 </a:t>
            </a:r>
            <a:r>
              <a:rPr lang="en-US" sz="2100" dirty="0" err="1"/>
              <a:t>obj</a:t>
            </a:r>
            <a:r>
              <a:rPr lang="en-US" sz="2100" dirty="0"/>
              <a:t> = new Bike2();  </a:t>
            </a:r>
          </a:p>
          <a:p>
            <a:r>
              <a:rPr lang="en-US" sz="2100" dirty="0" err="1"/>
              <a:t>obj.run</a:t>
            </a:r>
            <a:r>
              <a:rPr lang="en-US" sz="2100" dirty="0"/>
              <a:t>();  </a:t>
            </a:r>
          </a:p>
          <a:p>
            <a:r>
              <a:rPr lang="en-US" sz="2100" dirty="0"/>
              <a:t>}</a:t>
            </a:r>
          </a:p>
        </p:txBody>
      </p:sp>
      <p:sp>
        <p:nvSpPr>
          <p:cNvPr id="5" name="Rectangle 4"/>
          <p:cNvSpPr/>
          <p:nvPr/>
        </p:nvSpPr>
        <p:spPr>
          <a:xfrm>
            <a:off x="276808" y="1219200"/>
            <a:ext cx="8229600" cy="1569660"/>
          </a:xfrm>
          <a:prstGeom prst="rect">
            <a:avLst/>
          </a:prstGeom>
          <a:ln>
            <a:solidFill>
              <a:schemeClr val="accent1"/>
            </a:solidFill>
          </a:ln>
        </p:spPr>
        <p:txBody>
          <a:bodyPr wrap="square">
            <a:spAutoFit/>
          </a:bodyPr>
          <a:lstStyle/>
          <a:p>
            <a:pPr algn="just"/>
            <a:r>
              <a:rPr lang="en-US" sz="2400" dirty="0"/>
              <a:t>we have defined the run method in the subclass as defined in the parent class but it has some specific implementation. The name and parameter of the method is same and there is IS-A relationship between the classes, so there is method overriding.</a:t>
            </a:r>
          </a:p>
        </p:txBody>
      </p:sp>
      <p:sp>
        <p:nvSpPr>
          <p:cNvPr id="6" name="Rectangle 1"/>
          <p:cNvSpPr>
            <a:spLocks noChangeArrowheads="1"/>
          </p:cNvSpPr>
          <p:nvPr/>
        </p:nvSpPr>
        <p:spPr bwMode="auto">
          <a:xfrm>
            <a:off x="6400800" y="4343400"/>
            <a:ext cx="2428870"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Bike is running safely</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
        <p:nvSpPr>
          <p:cNvPr id="3" name="Slide Number Placeholder 2"/>
          <p:cNvSpPr>
            <a:spLocks noGrp="1"/>
          </p:cNvSpPr>
          <p:nvPr>
            <p:ph type="sldNum" sz="quarter" idx="12"/>
          </p:nvPr>
        </p:nvSpPr>
        <p:spPr/>
        <p:txBody>
          <a:bodyPr/>
          <a:lstStyle/>
          <a:p>
            <a:fld id="{74B68052-515E-475F-A244-F54BD54032C7}" type="slidenum">
              <a:rPr lang="en-US" smtClean="0"/>
              <a:t>16</a:t>
            </a:fld>
            <a:endParaRPr lang="en-US"/>
          </a:p>
        </p:txBody>
      </p:sp>
    </p:spTree>
    <p:extLst>
      <p:ext uri="{BB962C8B-B14F-4D97-AF65-F5344CB8AC3E}">
        <p14:creationId xmlns:p14="http://schemas.microsoft.com/office/powerpoint/2010/main" val="3122516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solidFill>
                  <a:srgbClr val="00B050"/>
                </a:solidFill>
              </a:rPr>
              <a:t>Access modifiers with method overriding</a:t>
            </a:r>
          </a:p>
        </p:txBody>
      </p:sp>
      <p:sp>
        <p:nvSpPr>
          <p:cNvPr id="4" name="Rectangle 3"/>
          <p:cNvSpPr/>
          <p:nvPr/>
        </p:nvSpPr>
        <p:spPr>
          <a:xfrm>
            <a:off x="1676400" y="3505200"/>
            <a:ext cx="5791200" cy="3139321"/>
          </a:xfrm>
          <a:prstGeom prst="rect">
            <a:avLst/>
          </a:prstGeom>
          <a:ln>
            <a:solidFill>
              <a:schemeClr val="accent1"/>
            </a:solidFill>
          </a:ln>
        </p:spPr>
        <p:txBody>
          <a:bodyPr wrap="square">
            <a:spAutoFit/>
          </a:bodyPr>
          <a:lstStyle/>
          <a:p>
            <a:r>
              <a:rPr lang="en-US" dirty="0"/>
              <a:t>class A{  </a:t>
            </a:r>
          </a:p>
          <a:p>
            <a:r>
              <a:rPr lang="en-US" dirty="0"/>
              <a:t>protected void </a:t>
            </a:r>
            <a:r>
              <a:rPr lang="en-US" dirty="0" err="1"/>
              <a:t>msg</a:t>
            </a:r>
            <a:r>
              <a:rPr lang="en-US" dirty="0"/>
              <a:t>(){</a:t>
            </a:r>
            <a:r>
              <a:rPr lang="en-US" dirty="0" err="1"/>
              <a:t>System.out.println</a:t>
            </a:r>
            <a:r>
              <a:rPr lang="en-US" dirty="0"/>
              <a:t>("Hello java");}  </a:t>
            </a:r>
          </a:p>
          <a:p>
            <a:r>
              <a:rPr lang="en-US" dirty="0"/>
              <a:t>}  </a:t>
            </a:r>
          </a:p>
          <a:p>
            <a:r>
              <a:rPr lang="en-US" dirty="0"/>
              <a:t>  </a:t>
            </a:r>
          </a:p>
          <a:p>
            <a:r>
              <a:rPr lang="en-US" dirty="0"/>
              <a:t>public class Simple extends A{  </a:t>
            </a:r>
          </a:p>
          <a:p>
            <a:r>
              <a:rPr lang="en-US" dirty="0"/>
              <a:t>void </a:t>
            </a:r>
            <a:r>
              <a:rPr lang="en-US" dirty="0" err="1"/>
              <a:t>msg</a:t>
            </a:r>
            <a:r>
              <a:rPr lang="en-US" dirty="0"/>
              <a:t>(){</a:t>
            </a:r>
            <a:r>
              <a:rPr lang="en-US" dirty="0" err="1"/>
              <a:t>System.out.println</a:t>
            </a:r>
            <a:r>
              <a:rPr lang="en-US" dirty="0"/>
              <a:t>("Hello java");}//</a:t>
            </a:r>
            <a:r>
              <a:rPr lang="en-US" dirty="0" err="1"/>
              <a:t>C.T.Error</a:t>
            </a:r>
            <a:r>
              <a:rPr lang="en-US" dirty="0"/>
              <a:t>  </a:t>
            </a:r>
          </a:p>
          <a:p>
            <a:r>
              <a:rPr lang="en-US" dirty="0"/>
              <a:t> public static void main(String </a:t>
            </a:r>
            <a:r>
              <a:rPr lang="en-US" dirty="0" err="1"/>
              <a:t>args</a:t>
            </a:r>
            <a:r>
              <a:rPr lang="en-US" dirty="0"/>
              <a:t>[]){  </a:t>
            </a:r>
          </a:p>
          <a:p>
            <a:r>
              <a:rPr lang="en-US" dirty="0"/>
              <a:t>   Simple </a:t>
            </a:r>
            <a:r>
              <a:rPr lang="en-US" dirty="0" err="1"/>
              <a:t>obj</a:t>
            </a:r>
            <a:r>
              <a:rPr lang="en-US" dirty="0"/>
              <a:t>=new Simple();  </a:t>
            </a:r>
          </a:p>
          <a:p>
            <a:r>
              <a:rPr lang="en-US" dirty="0"/>
              <a:t>   obj.msg();  </a:t>
            </a:r>
          </a:p>
          <a:p>
            <a:r>
              <a:rPr lang="en-US" dirty="0"/>
              <a:t>   }  </a:t>
            </a:r>
          </a:p>
          <a:p>
            <a:r>
              <a:rPr lang="en-US" dirty="0"/>
              <a:t>}  </a:t>
            </a:r>
          </a:p>
        </p:txBody>
      </p:sp>
      <p:sp>
        <p:nvSpPr>
          <p:cNvPr id="5" name="Rectangle 4"/>
          <p:cNvSpPr/>
          <p:nvPr/>
        </p:nvSpPr>
        <p:spPr>
          <a:xfrm>
            <a:off x="342900" y="1371600"/>
            <a:ext cx="8458200" cy="1785104"/>
          </a:xfrm>
          <a:prstGeom prst="rect">
            <a:avLst/>
          </a:prstGeom>
          <a:ln>
            <a:solidFill>
              <a:schemeClr val="accent1"/>
            </a:solidFill>
          </a:ln>
        </p:spPr>
        <p:txBody>
          <a:bodyPr wrap="square">
            <a:spAutoFit/>
          </a:bodyPr>
          <a:lstStyle/>
          <a:p>
            <a:pPr algn="just"/>
            <a:r>
              <a:rPr lang="en-US" sz="2200" dirty="0"/>
              <a:t>If you are overriding any method, overridden method (i.e. declared in subclass) must not be more restrictive.</a:t>
            </a:r>
          </a:p>
          <a:p>
            <a:pPr algn="just"/>
            <a:endParaRPr lang="en-US" sz="2200" dirty="0"/>
          </a:p>
          <a:p>
            <a:pPr algn="just"/>
            <a:r>
              <a:rPr lang="en-US" sz="2200" dirty="0"/>
              <a:t>The default modifier is more restrictive than protected. That is why there is compile time error</a:t>
            </a:r>
          </a:p>
        </p:txBody>
      </p:sp>
      <p:sp>
        <p:nvSpPr>
          <p:cNvPr id="3" name="Slide Number Placeholder 2"/>
          <p:cNvSpPr>
            <a:spLocks noGrp="1"/>
          </p:cNvSpPr>
          <p:nvPr>
            <p:ph type="sldNum" sz="quarter" idx="12"/>
          </p:nvPr>
        </p:nvSpPr>
        <p:spPr/>
        <p:txBody>
          <a:bodyPr/>
          <a:lstStyle/>
          <a:p>
            <a:fld id="{74B68052-515E-475F-A244-F54BD54032C7}" type="slidenum">
              <a:rPr lang="en-US" smtClean="0"/>
              <a:t>17</a:t>
            </a:fld>
            <a:endParaRPr lang="en-US"/>
          </a:p>
        </p:txBody>
      </p:sp>
    </p:spTree>
    <p:extLst>
      <p:ext uri="{BB962C8B-B14F-4D97-AF65-F5344CB8AC3E}">
        <p14:creationId xmlns:p14="http://schemas.microsoft.com/office/powerpoint/2010/main" val="675517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Can we override static method?</a:t>
            </a:r>
          </a:p>
          <a:p>
            <a:pPr algn="just"/>
            <a:r>
              <a:rPr lang="en-US" sz="2600" dirty="0"/>
              <a:t>No, static method cannot be overridden. because static method is bound with class whereas instance method is bound with object. Static belongs to class area and instance belongs to heap area.</a:t>
            </a:r>
          </a:p>
          <a:p>
            <a:pPr algn="just"/>
            <a:r>
              <a:rPr lang="en-US" sz="2600" dirty="0"/>
              <a:t>Can we override java main method?</a:t>
            </a:r>
          </a:p>
          <a:p>
            <a:pPr algn="just"/>
            <a:r>
              <a:rPr lang="en-US" sz="2600" dirty="0"/>
              <a:t>No, because main is a static method.</a:t>
            </a:r>
          </a:p>
        </p:txBody>
      </p:sp>
      <p:sp>
        <p:nvSpPr>
          <p:cNvPr id="4" name="Slide Number Placeholder 3"/>
          <p:cNvSpPr>
            <a:spLocks noGrp="1"/>
          </p:cNvSpPr>
          <p:nvPr>
            <p:ph type="sldNum" sz="quarter" idx="12"/>
          </p:nvPr>
        </p:nvSpPr>
        <p:spPr/>
        <p:txBody>
          <a:bodyPr/>
          <a:lstStyle/>
          <a:p>
            <a:fld id="{74B68052-515E-475F-A244-F54BD54032C7}" type="slidenum">
              <a:rPr lang="en-US" smtClean="0"/>
              <a:t>18</a:t>
            </a:fld>
            <a:endParaRPr lang="en-US"/>
          </a:p>
        </p:txBody>
      </p:sp>
    </p:spTree>
    <p:extLst>
      <p:ext uri="{BB962C8B-B14F-4D97-AF65-F5344CB8AC3E}">
        <p14:creationId xmlns:p14="http://schemas.microsoft.com/office/powerpoint/2010/main" val="1668511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B050"/>
                </a:solidFill>
              </a:rPr>
              <a:t>Difference between method overloading and method overriding in java</a:t>
            </a:r>
          </a:p>
        </p:txBody>
      </p:sp>
      <p:graphicFrame>
        <p:nvGraphicFramePr>
          <p:cNvPr id="4" name="Table 3"/>
          <p:cNvGraphicFramePr>
            <a:graphicFrameLocks noGrp="1"/>
          </p:cNvGraphicFramePr>
          <p:nvPr>
            <p:extLst>
              <p:ext uri="{D42A27DB-BD31-4B8C-83A1-F6EECF244321}">
                <p14:modId xmlns:p14="http://schemas.microsoft.com/office/powerpoint/2010/main" val="4186109388"/>
              </p:ext>
            </p:extLst>
          </p:nvPr>
        </p:nvGraphicFramePr>
        <p:xfrm>
          <a:off x="1" y="1501096"/>
          <a:ext cx="8991600" cy="5280704"/>
        </p:xfrm>
        <a:graphic>
          <a:graphicData uri="http://schemas.openxmlformats.org/drawingml/2006/table">
            <a:tbl>
              <a:tblPr/>
              <a:tblGrid>
                <a:gridCol w="761999">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4267201">
                  <a:extLst>
                    <a:ext uri="{9D8B030D-6E8A-4147-A177-3AD203B41FA5}">
                      <a16:colId xmlns:a16="http://schemas.microsoft.com/office/drawing/2014/main" val="20002"/>
                    </a:ext>
                  </a:extLst>
                </a:gridCol>
              </a:tblGrid>
              <a:tr h="239738">
                <a:tc>
                  <a:txBody>
                    <a:bodyPr/>
                    <a:lstStyle/>
                    <a:p>
                      <a:pPr algn="l" fontAlgn="t"/>
                      <a:r>
                        <a:rPr lang="en-US" sz="1500">
                          <a:solidFill>
                            <a:srgbClr val="000000"/>
                          </a:solidFill>
                          <a:effectLst/>
                          <a:latin typeface="times new roman"/>
                        </a:rPr>
                        <a:t>No.</a:t>
                      </a:r>
                    </a:p>
                  </a:txBody>
                  <a:tcPr marL="54486" marR="54486" marT="54486" marB="54486">
                    <a:lnL w="9525" cap="flat" cmpd="sng" algn="ctr">
                      <a:solidFill>
                        <a:srgbClr val="50743C"/>
                      </a:solidFill>
                      <a:prstDash val="solid"/>
                      <a:round/>
                      <a:headEnd type="none" w="med" len="med"/>
                      <a:tailEnd type="none" w="med" len="med"/>
                    </a:lnL>
                    <a:lnR w="9525" cap="flat" cmpd="sng" algn="ctr">
                      <a:solidFill>
                        <a:srgbClr val="50743C"/>
                      </a:solidFill>
                      <a:prstDash val="solid"/>
                      <a:round/>
                      <a:headEnd type="none" w="med" len="med"/>
                      <a:tailEnd type="none" w="med" len="med"/>
                    </a:lnR>
                    <a:lnT w="9525" cap="flat" cmpd="sng" algn="ctr">
                      <a:solidFill>
                        <a:srgbClr val="50743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500" b="1" dirty="0">
                          <a:solidFill>
                            <a:srgbClr val="000000"/>
                          </a:solidFill>
                          <a:effectLst/>
                          <a:latin typeface="times new roman"/>
                        </a:rPr>
                        <a:t>Method Overloading</a:t>
                      </a:r>
                    </a:p>
                  </a:txBody>
                  <a:tcPr marL="54486" marR="54486" marT="54486" marB="54486">
                    <a:lnL w="9525" cap="flat" cmpd="sng" algn="ctr">
                      <a:solidFill>
                        <a:srgbClr val="50743C"/>
                      </a:solidFill>
                      <a:prstDash val="solid"/>
                      <a:round/>
                      <a:headEnd type="none" w="med" len="med"/>
                      <a:tailEnd type="none" w="med" len="med"/>
                    </a:lnL>
                    <a:lnR w="9525" cap="flat" cmpd="sng" algn="ctr">
                      <a:solidFill>
                        <a:srgbClr val="50743C"/>
                      </a:solidFill>
                      <a:prstDash val="solid"/>
                      <a:round/>
                      <a:headEnd type="none" w="med" len="med"/>
                      <a:tailEnd type="none" w="med" len="med"/>
                    </a:lnR>
                    <a:lnT w="9525" cap="flat" cmpd="sng" algn="ctr">
                      <a:solidFill>
                        <a:srgbClr val="50743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500" b="1" dirty="0">
                          <a:solidFill>
                            <a:srgbClr val="000000"/>
                          </a:solidFill>
                          <a:effectLst/>
                          <a:latin typeface="times new roman"/>
                        </a:rPr>
                        <a:t>Method Overriding</a:t>
                      </a:r>
                    </a:p>
                  </a:txBody>
                  <a:tcPr marL="54486" marR="54486" marT="54486" marB="54486">
                    <a:lnL w="9525" cap="flat" cmpd="sng" algn="ctr">
                      <a:solidFill>
                        <a:srgbClr val="50743C"/>
                      </a:solidFill>
                      <a:prstDash val="solid"/>
                      <a:round/>
                      <a:headEnd type="none" w="med" len="med"/>
                      <a:tailEnd type="none" w="med" len="med"/>
                    </a:lnL>
                    <a:lnR w="9525" cap="flat" cmpd="sng" algn="ctr">
                      <a:solidFill>
                        <a:srgbClr val="50743C"/>
                      </a:solidFill>
                      <a:prstDash val="solid"/>
                      <a:round/>
                      <a:headEnd type="none" w="med" len="med"/>
                      <a:tailEnd type="none" w="med" len="med"/>
                    </a:lnR>
                    <a:lnT w="9525" cap="flat" cmpd="sng" algn="ctr">
                      <a:solidFill>
                        <a:srgbClr val="50743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988011">
                <a:tc>
                  <a:txBody>
                    <a:bodyPr/>
                    <a:lstStyle/>
                    <a:p>
                      <a:pPr algn="just" fontAlgn="t"/>
                      <a:r>
                        <a:rPr lang="en-US" sz="1500" b="0" i="0">
                          <a:solidFill>
                            <a:srgbClr val="000000"/>
                          </a:solidFill>
                          <a:effectLst/>
                          <a:latin typeface="verdana"/>
                        </a:rPr>
                        <a:t>1)</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0" i="0" dirty="0">
                          <a:solidFill>
                            <a:srgbClr val="000000"/>
                          </a:solidFill>
                          <a:effectLst/>
                          <a:latin typeface="verdana"/>
                        </a:rPr>
                        <a:t>Method overloading is used to increase the readability of the program.</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0" i="0" dirty="0">
                          <a:solidFill>
                            <a:srgbClr val="000000"/>
                          </a:solidFill>
                          <a:effectLst/>
                          <a:latin typeface="verdana"/>
                        </a:rPr>
                        <a:t>Method overriding is used to provide the specific implementation of the method that is already provided by its super class.</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26479">
                <a:tc>
                  <a:txBody>
                    <a:bodyPr/>
                    <a:lstStyle/>
                    <a:p>
                      <a:pPr algn="just" fontAlgn="t"/>
                      <a:r>
                        <a:rPr lang="en-US" sz="1500" b="0" i="0">
                          <a:solidFill>
                            <a:srgbClr val="000000"/>
                          </a:solidFill>
                          <a:effectLst/>
                          <a:latin typeface="verdana"/>
                        </a:rPr>
                        <a:t>2)</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b="0" i="0" dirty="0">
                          <a:solidFill>
                            <a:srgbClr val="000000"/>
                          </a:solidFill>
                          <a:effectLst/>
                          <a:latin typeface="verdana"/>
                        </a:rPr>
                        <a:t>Method overloading is performed within class.</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b="0" i="0">
                          <a:solidFill>
                            <a:srgbClr val="000000"/>
                          </a:solidFill>
                          <a:effectLst/>
                          <a:latin typeface="verdana"/>
                        </a:rPr>
                        <a:t>Method overriding occurs in two classes that have IS-A (inheritance) relationship.</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64946">
                <a:tc>
                  <a:txBody>
                    <a:bodyPr/>
                    <a:lstStyle/>
                    <a:p>
                      <a:pPr algn="just" fontAlgn="t"/>
                      <a:r>
                        <a:rPr lang="en-US" sz="1500" b="0" i="0">
                          <a:solidFill>
                            <a:srgbClr val="000000"/>
                          </a:solidFill>
                          <a:effectLst/>
                          <a:latin typeface="verdana"/>
                        </a:rPr>
                        <a:t>3)</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0" i="0" dirty="0">
                          <a:solidFill>
                            <a:srgbClr val="000000"/>
                          </a:solidFill>
                          <a:effectLst/>
                          <a:latin typeface="verdana"/>
                        </a:rPr>
                        <a:t>In case of method overloading, parameter must be different.</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0" i="0">
                          <a:solidFill>
                            <a:srgbClr val="000000"/>
                          </a:solidFill>
                          <a:effectLst/>
                          <a:latin typeface="verdana"/>
                        </a:rPr>
                        <a:t>In case of method overriding, parameter must be same.</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95713">
                <a:tc>
                  <a:txBody>
                    <a:bodyPr/>
                    <a:lstStyle/>
                    <a:p>
                      <a:pPr algn="just" fontAlgn="t"/>
                      <a:r>
                        <a:rPr lang="en-US" sz="1500" b="0" i="0">
                          <a:solidFill>
                            <a:srgbClr val="000000"/>
                          </a:solidFill>
                          <a:effectLst/>
                          <a:latin typeface="verdana"/>
                        </a:rPr>
                        <a:t>4)</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b="0" i="0">
                          <a:solidFill>
                            <a:srgbClr val="000000"/>
                          </a:solidFill>
                          <a:effectLst/>
                          <a:latin typeface="verdana"/>
                        </a:rPr>
                        <a:t>Method overloading is the example of compile time polymorphism.</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b="0" i="0">
                          <a:solidFill>
                            <a:srgbClr val="000000"/>
                          </a:solidFill>
                          <a:effectLst/>
                          <a:latin typeface="verdana"/>
                        </a:rPr>
                        <a:t>Method overriding is the example of run time polymorphism.</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842512">
                <a:tc>
                  <a:txBody>
                    <a:bodyPr/>
                    <a:lstStyle/>
                    <a:p>
                      <a:pPr algn="just" fontAlgn="t"/>
                      <a:r>
                        <a:rPr lang="en-US" sz="1500" b="0" i="0">
                          <a:solidFill>
                            <a:srgbClr val="000000"/>
                          </a:solidFill>
                          <a:effectLst/>
                          <a:latin typeface="verdana"/>
                        </a:rPr>
                        <a:t>5)</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0" i="0">
                          <a:solidFill>
                            <a:srgbClr val="000000"/>
                          </a:solidFill>
                          <a:effectLst/>
                          <a:latin typeface="verdana"/>
                        </a:rPr>
                        <a:t>In java, method overloading can't be performed by changing return type of the method only. Return type can be same or different in method overloading. But you must have to change the parameter.</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0" i="0" dirty="0">
                          <a:solidFill>
                            <a:srgbClr val="000000"/>
                          </a:solidFill>
                          <a:effectLst/>
                          <a:latin typeface="verdana"/>
                        </a:rPr>
                        <a:t>Return type must be same or covariant in method overriding.</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74B68052-515E-475F-A244-F54BD54032C7}" type="slidenum">
              <a:rPr lang="en-US" smtClean="0"/>
              <a:t>19</a:t>
            </a:fld>
            <a:endParaRPr lang="en-US"/>
          </a:p>
        </p:txBody>
      </p:sp>
    </p:spTree>
    <p:extLst>
      <p:ext uri="{BB962C8B-B14F-4D97-AF65-F5344CB8AC3E}">
        <p14:creationId xmlns:p14="http://schemas.microsoft.com/office/powerpoint/2010/main" val="39823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normAutofit/>
          </a:bodyPr>
          <a:lstStyle/>
          <a:p>
            <a:r>
              <a:rPr lang="en-US" dirty="0">
                <a:solidFill>
                  <a:srgbClr val="00B050"/>
                </a:solidFill>
              </a:rPr>
              <a:t>Inheritance and Method overriding</a:t>
            </a:r>
          </a:p>
        </p:txBody>
      </p:sp>
      <p:sp>
        <p:nvSpPr>
          <p:cNvPr id="4" name="Slide Number Placeholder 3"/>
          <p:cNvSpPr>
            <a:spLocks noGrp="1"/>
          </p:cNvSpPr>
          <p:nvPr>
            <p:ph type="sldNum" sz="quarter" idx="12"/>
          </p:nvPr>
        </p:nvSpPr>
        <p:spPr/>
        <p:txBody>
          <a:bodyPr/>
          <a:lstStyle/>
          <a:p>
            <a:fld id="{74B68052-515E-475F-A244-F54BD54032C7}" type="slidenum">
              <a:rPr lang="en-US" smtClean="0"/>
              <a:t>2</a:t>
            </a:fld>
            <a:endParaRPr lang="en-US"/>
          </a:p>
        </p:txBody>
      </p:sp>
    </p:spTree>
    <p:extLst>
      <p:ext uri="{BB962C8B-B14F-4D97-AF65-F5344CB8AC3E}">
        <p14:creationId xmlns:p14="http://schemas.microsoft.com/office/powerpoint/2010/main" val="1534422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6672" y="2209800"/>
            <a:ext cx="5569527" cy="1446550"/>
          </a:xfrm>
          <a:prstGeom prst="rect">
            <a:avLst/>
          </a:prstGeom>
          <a:ln>
            <a:solidFill>
              <a:schemeClr val="accent1"/>
            </a:solidFill>
          </a:ln>
        </p:spPr>
        <p:txBody>
          <a:bodyPr wrap="square">
            <a:spAutoFit/>
          </a:bodyPr>
          <a:lstStyle/>
          <a:p>
            <a:r>
              <a:rPr lang="en-US" sz="2200" dirty="0"/>
              <a:t>class </a:t>
            </a:r>
            <a:r>
              <a:rPr lang="en-US" sz="2200" dirty="0" err="1"/>
              <a:t>OverloadingExample</a:t>
            </a:r>
            <a:r>
              <a:rPr lang="en-US" sz="2200" dirty="0"/>
              <a:t>{  </a:t>
            </a:r>
          </a:p>
          <a:p>
            <a:r>
              <a:rPr lang="en-US" sz="2200" dirty="0"/>
              <a:t>static </a:t>
            </a:r>
            <a:r>
              <a:rPr lang="en-US" sz="2200" dirty="0" err="1"/>
              <a:t>int</a:t>
            </a:r>
            <a:r>
              <a:rPr lang="en-US" sz="2200" dirty="0"/>
              <a:t> add(</a:t>
            </a:r>
            <a:r>
              <a:rPr lang="en-US" sz="2200" dirty="0" err="1"/>
              <a:t>int</a:t>
            </a:r>
            <a:r>
              <a:rPr lang="en-US" sz="2200" dirty="0"/>
              <a:t> </a:t>
            </a:r>
            <a:r>
              <a:rPr lang="en-US" sz="2200" dirty="0" err="1"/>
              <a:t>a,int</a:t>
            </a:r>
            <a:r>
              <a:rPr lang="en-US" sz="2200" dirty="0"/>
              <a:t> b){return </a:t>
            </a:r>
            <a:r>
              <a:rPr lang="en-US" sz="2200" dirty="0" err="1"/>
              <a:t>a+b</a:t>
            </a:r>
            <a:r>
              <a:rPr lang="en-US" sz="2200" dirty="0"/>
              <a:t>;}  </a:t>
            </a:r>
          </a:p>
          <a:p>
            <a:r>
              <a:rPr lang="en-US" sz="2200" dirty="0"/>
              <a:t>static </a:t>
            </a:r>
            <a:r>
              <a:rPr lang="en-US" sz="2200" dirty="0" err="1"/>
              <a:t>int</a:t>
            </a:r>
            <a:r>
              <a:rPr lang="en-US" sz="2200" dirty="0"/>
              <a:t> add(</a:t>
            </a:r>
            <a:r>
              <a:rPr lang="en-US" sz="2200" dirty="0" err="1"/>
              <a:t>int</a:t>
            </a:r>
            <a:r>
              <a:rPr lang="en-US" sz="2200" dirty="0"/>
              <a:t> </a:t>
            </a:r>
            <a:r>
              <a:rPr lang="en-US" sz="2200" dirty="0" err="1"/>
              <a:t>a,int</a:t>
            </a:r>
            <a:r>
              <a:rPr lang="en-US" sz="2200" dirty="0"/>
              <a:t> </a:t>
            </a:r>
            <a:r>
              <a:rPr lang="en-US" sz="2200" dirty="0" err="1"/>
              <a:t>b,int</a:t>
            </a:r>
            <a:r>
              <a:rPr lang="en-US" sz="2200" dirty="0"/>
              <a:t> c){return </a:t>
            </a:r>
            <a:r>
              <a:rPr lang="en-US" sz="2200" dirty="0" err="1"/>
              <a:t>a+b+c</a:t>
            </a:r>
            <a:r>
              <a:rPr lang="en-US" sz="2200" dirty="0"/>
              <a:t>;}  </a:t>
            </a:r>
          </a:p>
          <a:p>
            <a:r>
              <a:rPr lang="en-US" sz="2200" dirty="0"/>
              <a:t>}  </a:t>
            </a:r>
          </a:p>
        </p:txBody>
      </p:sp>
      <p:sp>
        <p:nvSpPr>
          <p:cNvPr id="5" name="Rectangle 4"/>
          <p:cNvSpPr/>
          <p:nvPr/>
        </p:nvSpPr>
        <p:spPr>
          <a:xfrm>
            <a:off x="2133599" y="4292258"/>
            <a:ext cx="5562599" cy="2462213"/>
          </a:xfrm>
          <a:prstGeom prst="rect">
            <a:avLst/>
          </a:prstGeom>
          <a:noFill/>
          <a:ln>
            <a:solidFill>
              <a:schemeClr val="accent1"/>
            </a:solidFill>
          </a:ln>
        </p:spPr>
        <p:txBody>
          <a:bodyPr wrap="square">
            <a:spAutoFit/>
          </a:bodyPr>
          <a:lstStyle/>
          <a:p>
            <a:r>
              <a:rPr lang="en-US" sz="2200" dirty="0"/>
              <a:t>class Animal{  </a:t>
            </a:r>
          </a:p>
          <a:p>
            <a:r>
              <a:rPr lang="en-US" sz="2200" dirty="0"/>
              <a:t>void eat(){</a:t>
            </a:r>
            <a:r>
              <a:rPr lang="en-US" sz="2200" dirty="0" err="1"/>
              <a:t>System.out.println</a:t>
            </a:r>
            <a:r>
              <a:rPr lang="en-US" sz="2200" dirty="0"/>
              <a:t>("eating...");}  </a:t>
            </a:r>
          </a:p>
          <a:p>
            <a:r>
              <a:rPr lang="en-US" sz="2200" dirty="0"/>
              <a:t>}  </a:t>
            </a:r>
          </a:p>
          <a:p>
            <a:r>
              <a:rPr lang="en-US" sz="2200" dirty="0"/>
              <a:t>class Dog extends Animal{  </a:t>
            </a:r>
          </a:p>
          <a:p>
            <a:r>
              <a:rPr lang="en-US" sz="2200" dirty="0"/>
              <a:t>void eat(){</a:t>
            </a:r>
            <a:r>
              <a:rPr lang="en-US" sz="2200" dirty="0" err="1"/>
              <a:t>System.out.println</a:t>
            </a:r>
            <a:r>
              <a:rPr lang="en-US" sz="2200" dirty="0"/>
              <a:t>("eating bread...");}  </a:t>
            </a:r>
          </a:p>
          <a:p>
            <a:r>
              <a:rPr lang="en-US" sz="2200" dirty="0"/>
              <a:t>} </a:t>
            </a:r>
          </a:p>
        </p:txBody>
      </p:sp>
      <p:sp>
        <p:nvSpPr>
          <p:cNvPr id="6" name="Rectangle 5"/>
          <p:cNvSpPr/>
          <p:nvPr/>
        </p:nvSpPr>
        <p:spPr>
          <a:xfrm>
            <a:off x="2784729" y="3809995"/>
            <a:ext cx="3269741" cy="369332"/>
          </a:xfrm>
          <a:prstGeom prst="rect">
            <a:avLst/>
          </a:prstGeom>
        </p:spPr>
        <p:txBody>
          <a:bodyPr wrap="none">
            <a:spAutoFit/>
          </a:bodyPr>
          <a:lstStyle/>
          <a:p>
            <a:r>
              <a:rPr lang="en-US" dirty="0"/>
              <a:t>Java Method Overriding example</a:t>
            </a:r>
          </a:p>
        </p:txBody>
      </p:sp>
      <p:sp>
        <p:nvSpPr>
          <p:cNvPr id="7" name="Rectangle 6"/>
          <p:cNvSpPr/>
          <p:nvPr/>
        </p:nvSpPr>
        <p:spPr>
          <a:xfrm>
            <a:off x="2708586" y="1600200"/>
            <a:ext cx="3422027" cy="369332"/>
          </a:xfrm>
          <a:prstGeom prst="rect">
            <a:avLst/>
          </a:prstGeom>
        </p:spPr>
        <p:txBody>
          <a:bodyPr wrap="none">
            <a:spAutoFit/>
          </a:bodyPr>
          <a:lstStyle/>
          <a:p>
            <a:r>
              <a:rPr lang="en-US" dirty="0"/>
              <a:t>Java Method Overloading example</a:t>
            </a:r>
          </a:p>
        </p:txBody>
      </p:sp>
      <p:sp>
        <p:nvSpPr>
          <p:cNvPr id="8" name="Title 1"/>
          <p:cNvSpPr>
            <a:spLocks noGrp="1"/>
          </p:cNvSpPr>
          <p:nvPr>
            <p:ph type="title"/>
          </p:nvPr>
        </p:nvSpPr>
        <p:spPr>
          <a:xfrm>
            <a:off x="457200" y="274638"/>
            <a:ext cx="8229600" cy="1143000"/>
          </a:xfrm>
        </p:spPr>
        <p:txBody>
          <a:bodyPr>
            <a:normAutofit/>
          </a:bodyPr>
          <a:lstStyle/>
          <a:p>
            <a:r>
              <a:rPr lang="en-US" sz="3200" b="1" dirty="0">
                <a:solidFill>
                  <a:srgbClr val="00B050"/>
                </a:solidFill>
              </a:rPr>
              <a:t>Difference between method overloading and method overriding in java</a:t>
            </a:r>
          </a:p>
        </p:txBody>
      </p:sp>
      <p:sp>
        <p:nvSpPr>
          <p:cNvPr id="3" name="Slide Number Placeholder 2"/>
          <p:cNvSpPr>
            <a:spLocks noGrp="1"/>
          </p:cNvSpPr>
          <p:nvPr>
            <p:ph type="sldNum" sz="quarter" idx="12"/>
          </p:nvPr>
        </p:nvSpPr>
        <p:spPr/>
        <p:txBody>
          <a:bodyPr/>
          <a:lstStyle/>
          <a:p>
            <a:fld id="{74B68052-515E-475F-A244-F54BD54032C7}" type="slidenum">
              <a:rPr lang="en-US" smtClean="0"/>
              <a:t>20</a:t>
            </a:fld>
            <a:endParaRPr lang="en-US"/>
          </a:p>
        </p:txBody>
      </p:sp>
    </p:spTree>
    <p:extLst>
      <p:ext uri="{BB962C8B-B14F-4D97-AF65-F5344CB8AC3E}">
        <p14:creationId xmlns:p14="http://schemas.microsoft.com/office/powerpoint/2010/main" val="2862500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229600" cy="1143000"/>
          </a:xfrm>
        </p:spPr>
        <p:txBody>
          <a:bodyPr/>
          <a:lstStyle/>
          <a:p>
            <a:r>
              <a:rPr lang="en-US" dirty="0">
                <a:solidFill>
                  <a:srgbClr val="00B050"/>
                </a:solidFill>
              </a:rPr>
              <a:t>Thank you</a:t>
            </a:r>
          </a:p>
        </p:txBody>
      </p:sp>
      <p:sp>
        <p:nvSpPr>
          <p:cNvPr id="4" name="Slide Number Placeholder 3"/>
          <p:cNvSpPr>
            <a:spLocks noGrp="1"/>
          </p:cNvSpPr>
          <p:nvPr>
            <p:ph type="sldNum" sz="quarter" idx="12"/>
          </p:nvPr>
        </p:nvSpPr>
        <p:spPr/>
        <p:txBody>
          <a:bodyPr/>
          <a:lstStyle/>
          <a:p>
            <a:fld id="{74B68052-515E-475F-A244-F54BD54032C7}" type="slidenum">
              <a:rPr lang="en-US" smtClean="0"/>
              <a:t>21</a:t>
            </a:fld>
            <a:endParaRPr lang="en-US"/>
          </a:p>
        </p:txBody>
      </p:sp>
    </p:spTree>
    <p:extLst>
      <p:ext uri="{BB962C8B-B14F-4D97-AF65-F5344CB8AC3E}">
        <p14:creationId xmlns:p14="http://schemas.microsoft.com/office/powerpoint/2010/main" val="3365293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50"/>
                </a:solidFill>
              </a:rPr>
              <a:t>Inheritance in Java</a:t>
            </a:r>
          </a:p>
        </p:txBody>
      </p:sp>
      <p:sp>
        <p:nvSpPr>
          <p:cNvPr id="3" name="Content Placeholder 2"/>
          <p:cNvSpPr>
            <a:spLocks noGrp="1"/>
          </p:cNvSpPr>
          <p:nvPr>
            <p:ph idx="1"/>
          </p:nvPr>
        </p:nvSpPr>
        <p:spPr/>
        <p:txBody>
          <a:bodyPr>
            <a:normAutofit/>
          </a:bodyPr>
          <a:lstStyle/>
          <a:p>
            <a:pPr algn="just"/>
            <a:r>
              <a:rPr lang="en-US" sz="2600" dirty="0">
                <a:solidFill>
                  <a:srgbClr val="FF0000"/>
                </a:solidFill>
              </a:rPr>
              <a:t>Inheritance in java is a mechanism in which one object acquires all the properties and behaviors of parent object.</a:t>
            </a:r>
          </a:p>
          <a:p>
            <a:pPr algn="just"/>
            <a:r>
              <a:rPr lang="en-US" sz="2600" dirty="0"/>
              <a:t>The idea behind inheritance in java is that you can create new classes that are built upon existing classes. When you inherit from an existing class, you can reuse methods and fields of parent class, and you can add new methods and fields also.</a:t>
            </a:r>
          </a:p>
          <a:p>
            <a:pPr algn="just"/>
            <a:r>
              <a:rPr lang="en-US" sz="2600" dirty="0"/>
              <a:t>Inheritance represents the </a:t>
            </a:r>
            <a:r>
              <a:rPr lang="en-US" sz="2600" b="1" dirty="0"/>
              <a:t>IS-A relationship</a:t>
            </a:r>
            <a:r>
              <a:rPr lang="en-US" sz="2600" dirty="0"/>
              <a:t>, also known as </a:t>
            </a:r>
            <a:r>
              <a:rPr lang="en-US" sz="2600" i="1" dirty="0"/>
              <a:t>parent-child</a:t>
            </a:r>
            <a:r>
              <a:rPr lang="en-US" sz="2600" dirty="0"/>
              <a:t> relationship.</a:t>
            </a:r>
          </a:p>
        </p:txBody>
      </p:sp>
      <p:sp>
        <p:nvSpPr>
          <p:cNvPr id="4" name="Slide Number Placeholder 3"/>
          <p:cNvSpPr>
            <a:spLocks noGrp="1"/>
          </p:cNvSpPr>
          <p:nvPr>
            <p:ph type="sldNum" sz="quarter" idx="12"/>
          </p:nvPr>
        </p:nvSpPr>
        <p:spPr/>
        <p:txBody>
          <a:bodyPr/>
          <a:lstStyle/>
          <a:p>
            <a:fld id="{74B68052-515E-475F-A244-F54BD54032C7}" type="slidenum">
              <a:rPr lang="en-US" smtClean="0"/>
              <a:t>3</a:t>
            </a:fld>
            <a:endParaRPr lang="en-US"/>
          </a:p>
        </p:txBody>
      </p:sp>
    </p:spTree>
    <p:extLst>
      <p:ext uri="{BB962C8B-B14F-4D97-AF65-F5344CB8AC3E}">
        <p14:creationId xmlns:p14="http://schemas.microsoft.com/office/powerpoint/2010/main" val="984460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090" y="762000"/>
            <a:ext cx="8229600" cy="4876800"/>
          </a:xfrm>
        </p:spPr>
        <p:txBody>
          <a:bodyPr>
            <a:noAutofit/>
          </a:bodyPr>
          <a:lstStyle/>
          <a:p>
            <a:pPr algn="just"/>
            <a:r>
              <a:rPr lang="en-US" sz="2600" dirty="0"/>
              <a:t>Syntax of Java Inheritance</a:t>
            </a:r>
          </a:p>
          <a:p>
            <a:pPr algn="just"/>
            <a:endParaRPr lang="en-US" sz="2600" dirty="0"/>
          </a:p>
          <a:p>
            <a:pPr algn="just"/>
            <a:endParaRPr lang="en-US" sz="2600" dirty="0"/>
          </a:p>
          <a:p>
            <a:pPr algn="just"/>
            <a:endParaRPr lang="en-US" sz="2600" dirty="0"/>
          </a:p>
          <a:p>
            <a:pPr algn="just"/>
            <a:endParaRPr lang="en-US" sz="2600" dirty="0"/>
          </a:p>
          <a:p>
            <a:pPr algn="just"/>
            <a:r>
              <a:rPr lang="en-US" sz="2600" dirty="0"/>
              <a:t>The </a:t>
            </a:r>
            <a:r>
              <a:rPr lang="en-US" sz="2600" b="1" dirty="0"/>
              <a:t>extends keyword</a:t>
            </a:r>
            <a:r>
              <a:rPr lang="en-US" sz="2600" dirty="0"/>
              <a:t> indicates that you are making a new class that derives from an existing class. The meaning of "extends" is to increase the functionality.</a:t>
            </a:r>
          </a:p>
          <a:p>
            <a:pPr algn="just"/>
            <a:endParaRPr lang="en-US" sz="2600" dirty="0"/>
          </a:p>
          <a:p>
            <a:pPr algn="just"/>
            <a:r>
              <a:rPr lang="en-US" sz="2600" dirty="0"/>
              <a:t>In the terminology of Java, a class which is inherited is called parent or super class and the new class is called child or subclass.</a:t>
            </a:r>
          </a:p>
          <a:p>
            <a:pPr algn="just"/>
            <a:endParaRPr lang="en-US" sz="2600" dirty="0"/>
          </a:p>
        </p:txBody>
      </p:sp>
      <p:sp>
        <p:nvSpPr>
          <p:cNvPr id="4" name="Rectangle 3"/>
          <p:cNvSpPr/>
          <p:nvPr/>
        </p:nvSpPr>
        <p:spPr>
          <a:xfrm>
            <a:off x="1066800" y="1524000"/>
            <a:ext cx="6172200" cy="1569660"/>
          </a:xfrm>
          <a:prstGeom prst="rect">
            <a:avLst/>
          </a:prstGeom>
        </p:spPr>
        <p:txBody>
          <a:bodyPr wrap="square">
            <a:spAutoFit/>
          </a:bodyPr>
          <a:lstStyle/>
          <a:p>
            <a:r>
              <a:rPr lang="en-US" sz="2400" b="1" dirty="0"/>
              <a:t>class</a:t>
            </a:r>
            <a:r>
              <a:rPr lang="en-US" sz="2400" dirty="0"/>
              <a:t> Subclass-name </a:t>
            </a:r>
            <a:r>
              <a:rPr lang="en-US" sz="2400" b="1" dirty="0"/>
              <a:t>extends</a:t>
            </a:r>
            <a:r>
              <a:rPr lang="en-US" sz="2400" dirty="0"/>
              <a:t> Superclass-name  </a:t>
            </a:r>
          </a:p>
          <a:p>
            <a:r>
              <a:rPr lang="en-US" sz="2400" dirty="0"/>
              <a:t>{  </a:t>
            </a:r>
          </a:p>
          <a:p>
            <a:r>
              <a:rPr lang="en-US" sz="2400" dirty="0"/>
              <a:t>   //methods and fields  </a:t>
            </a:r>
          </a:p>
          <a:p>
            <a:r>
              <a:rPr lang="en-US" sz="2400" dirty="0"/>
              <a:t>}</a:t>
            </a:r>
          </a:p>
        </p:txBody>
      </p:sp>
      <p:sp>
        <p:nvSpPr>
          <p:cNvPr id="5" name="Slide Number Placeholder 4"/>
          <p:cNvSpPr>
            <a:spLocks noGrp="1"/>
          </p:cNvSpPr>
          <p:nvPr>
            <p:ph type="sldNum" sz="quarter" idx="12"/>
          </p:nvPr>
        </p:nvSpPr>
        <p:spPr/>
        <p:txBody>
          <a:bodyPr/>
          <a:lstStyle/>
          <a:p>
            <a:fld id="{74B68052-515E-475F-A244-F54BD54032C7}" type="slidenum">
              <a:rPr lang="en-US" smtClean="0"/>
              <a:t>4</a:t>
            </a:fld>
            <a:endParaRPr lang="en-US"/>
          </a:p>
        </p:txBody>
      </p:sp>
    </p:spTree>
    <p:extLst>
      <p:ext uri="{BB962C8B-B14F-4D97-AF65-F5344CB8AC3E}">
        <p14:creationId xmlns:p14="http://schemas.microsoft.com/office/powerpoint/2010/main" val="134016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2538412" cy="423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709988" y="1600200"/>
            <a:ext cx="4824412" cy="2215991"/>
          </a:xfrm>
          <a:prstGeom prst="rect">
            <a:avLst/>
          </a:prstGeom>
        </p:spPr>
        <p:txBody>
          <a:bodyPr wrap="square">
            <a:spAutoFit/>
          </a:bodyPr>
          <a:lstStyle/>
          <a:p>
            <a:pPr algn="just"/>
            <a:r>
              <a:rPr lang="en-US" sz="2300" dirty="0"/>
              <a:t>Here, Programmer is the subclass and Employee is the superclass. Relationship between two classes is </a:t>
            </a:r>
            <a:r>
              <a:rPr lang="en-US" sz="2300" b="1" dirty="0"/>
              <a:t>Programmer IS-A Employee</a:t>
            </a:r>
            <a:r>
              <a:rPr lang="en-US" sz="2300" dirty="0"/>
              <a:t>. It means that Programmer is a type of Employee.</a:t>
            </a:r>
          </a:p>
        </p:txBody>
      </p:sp>
      <p:sp>
        <p:nvSpPr>
          <p:cNvPr id="3" name="Slide Number Placeholder 2"/>
          <p:cNvSpPr>
            <a:spLocks noGrp="1"/>
          </p:cNvSpPr>
          <p:nvPr>
            <p:ph type="sldNum" sz="quarter" idx="12"/>
          </p:nvPr>
        </p:nvSpPr>
        <p:spPr/>
        <p:txBody>
          <a:bodyPr/>
          <a:lstStyle/>
          <a:p>
            <a:fld id="{74B68052-515E-475F-A244-F54BD54032C7}" type="slidenum">
              <a:rPr lang="en-US" smtClean="0"/>
              <a:t>5</a:t>
            </a:fld>
            <a:endParaRPr lang="en-US"/>
          </a:p>
        </p:txBody>
      </p:sp>
    </p:spTree>
    <p:extLst>
      <p:ext uri="{BB962C8B-B14F-4D97-AF65-F5344CB8AC3E}">
        <p14:creationId xmlns:p14="http://schemas.microsoft.com/office/powerpoint/2010/main" val="386284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533400"/>
            <a:ext cx="7315200" cy="3816429"/>
          </a:xfrm>
          <a:prstGeom prst="rect">
            <a:avLst/>
          </a:prstGeom>
          <a:ln>
            <a:solidFill>
              <a:schemeClr val="accent1"/>
            </a:solidFill>
          </a:ln>
        </p:spPr>
        <p:txBody>
          <a:bodyPr wrap="square">
            <a:spAutoFit/>
          </a:bodyPr>
          <a:lstStyle/>
          <a:p>
            <a:r>
              <a:rPr lang="en-US" sz="2200" dirty="0"/>
              <a:t>class Employee{  </a:t>
            </a:r>
          </a:p>
          <a:p>
            <a:r>
              <a:rPr lang="en-US" sz="2200" dirty="0"/>
              <a:t> float salary=40000;  </a:t>
            </a:r>
          </a:p>
          <a:p>
            <a:r>
              <a:rPr lang="en-US" sz="2200" dirty="0"/>
              <a:t>}  </a:t>
            </a:r>
          </a:p>
          <a:p>
            <a:r>
              <a:rPr lang="en-US" sz="2200" dirty="0"/>
              <a:t>class Programmer extends Employee{  </a:t>
            </a:r>
          </a:p>
          <a:p>
            <a:r>
              <a:rPr lang="en-US" sz="2200" dirty="0"/>
              <a:t> </a:t>
            </a:r>
            <a:r>
              <a:rPr lang="en-US" sz="2200" dirty="0" err="1"/>
              <a:t>int</a:t>
            </a:r>
            <a:r>
              <a:rPr lang="en-US" sz="2200" dirty="0"/>
              <a:t> bonus=10000;  </a:t>
            </a:r>
          </a:p>
          <a:p>
            <a:r>
              <a:rPr lang="en-US" sz="2200" dirty="0"/>
              <a:t> public static void main(String </a:t>
            </a:r>
            <a:r>
              <a:rPr lang="en-US" sz="2200" dirty="0" err="1"/>
              <a:t>args</a:t>
            </a:r>
            <a:r>
              <a:rPr lang="en-US" sz="2200" dirty="0"/>
              <a:t>[]){  </a:t>
            </a:r>
          </a:p>
          <a:p>
            <a:r>
              <a:rPr lang="en-US" sz="2200" dirty="0"/>
              <a:t>   Programmer p=new Programmer();  </a:t>
            </a:r>
          </a:p>
          <a:p>
            <a:r>
              <a:rPr lang="en-US" sz="2200" dirty="0"/>
              <a:t>   </a:t>
            </a:r>
            <a:r>
              <a:rPr lang="en-US" sz="2200" dirty="0" err="1"/>
              <a:t>System.out.println</a:t>
            </a:r>
            <a:r>
              <a:rPr lang="en-US" sz="2200" dirty="0"/>
              <a:t>("Programmer salary is:"+</a:t>
            </a:r>
            <a:r>
              <a:rPr lang="en-US" sz="2200" dirty="0" err="1"/>
              <a:t>p.salary</a:t>
            </a:r>
            <a:r>
              <a:rPr lang="en-US" sz="2200" dirty="0"/>
              <a:t>);  </a:t>
            </a:r>
          </a:p>
          <a:p>
            <a:r>
              <a:rPr lang="en-US" sz="2200" dirty="0"/>
              <a:t>   </a:t>
            </a:r>
            <a:r>
              <a:rPr lang="en-US" sz="2200" dirty="0" err="1"/>
              <a:t>System.out.println</a:t>
            </a:r>
            <a:r>
              <a:rPr lang="en-US" sz="2200" dirty="0"/>
              <a:t>("Bonus of Programmer is:"+</a:t>
            </a:r>
            <a:r>
              <a:rPr lang="en-US" sz="2200" dirty="0" err="1"/>
              <a:t>p.bonus</a:t>
            </a:r>
            <a:r>
              <a:rPr lang="en-US" sz="2200" dirty="0"/>
              <a:t>);  </a:t>
            </a:r>
          </a:p>
          <a:p>
            <a:r>
              <a:rPr lang="en-US" sz="2200" dirty="0"/>
              <a:t>}  </a:t>
            </a:r>
          </a:p>
          <a:p>
            <a:r>
              <a:rPr lang="en-US" sz="2200" dirty="0"/>
              <a:t>}  </a:t>
            </a:r>
          </a:p>
        </p:txBody>
      </p:sp>
      <p:sp>
        <p:nvSpPr>
          <p:cNvPr id="5" name="Rectangle 1"/>
          <p:cNvSpPr>
            <a:spLocks noChangeArrowheads="1"/>
          </p:cNvSpPr>
          <p:nvPr/>
        </p:nvSpPr>
        <p:spPr bwMode="auto">
          <a:xfrm>
            <a:off x="2677443" y="4876800"/>
            <a:ext cx="378911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Programmer salary is:40000.0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Bonus of programmer is:10000</a:t>
            </a:r>
            <a:r>
              <a:rPr kumimoji="0" lang="en-US" sz="2200" b="0" i="0" u="none" strike="noStrike" cap="none" normalizeH="0" baseline="0" dirty="0">
                <a:ln>
                  <a:noFill/>
                </a:ln>
                <a:solidFill>
                  <a:schemeClr val="tx1"/>
                </a:solidFill>
                <a:effectLst/>
                <a:latin typeface="+mj-lt"/>
                <a:cs typeface="Arial" pitchFamily="34" charset="0"/>
              </a:rPr>
              <a:t> </a:t>
            </a:r>
          </a:p>
        </p:txBody>
      </p:sp>
      <p:sp>
        <p:nvSpPr>
          <p:cNvPr id="3" name="Slide Number Placeholder 2"/>
          <p:cNvSpPr>
            <a:spLocks noGrp="1"/>
          </p:cNvSpPr>
          <p:nvPr>
            <p:ph type="sldNum" sz="quarter" idx="12"/>
          </p:nvPr>
        </p:nvSpPr>
        <p:spPr/>
        <p:txBody>
          <a:bodyPr/>
          <a:lstStyle/>
          <a:p>
            <a:fld id="{74B68052-515E-475F-A244-F54BD54032C7}" type="slidenum">
              <a:rPr lang="en-US" smtClean="0"/>
              <a:t>6</a:t>
            </a:fld>
            <a:endParaRPr lang="en-US"/>
          </a:p>
        </p:txBody>
      </p:sp>
    </p:spTree>
    <p:extLst>
      <p:ext uri="{BB962C8B-B14F-4D97-AF65-F5344CB8AC3E}">
        <p14:creationId xmlns:p14="http://schemas.microsoft.com/office/powerpoint/2010/main" val="1215436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r>
              <a:rPr lang="en-US" dirty="0">
                <a:solidFill>
                  <a:srgbClr val="00B050"/>
                </a:solidFill>
              </a:rPr>
              <a:t>Types of inheritance in java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965033"/>
            <a:ext cx="690562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4589940"/>
            <a:ext cx="8077200" cy="1815882"/>
          </a:xfrm>
          <a:prstGeom prst="rect">
            <a:avLst/>
          </a:prstGeom>
        </p:spPr>
        <p:txBody>
          <a:bodyPr wrap="square">
            <a:spAutoFit/>
          </a:bodyPr>
          <a:lstStyle/>
          <a:p>
            <a:r>
              <a:rPr lang="en-US" sz="2200" dirty="0"/>
              <a:t>On the basis of class, there can be </a:t>
            </a:r>
            <a:r>
              <a:rPr lang="en-US" sz="2200" dirty="0">
                <a:solidFill>
                  <a:srgbClr val="FF0000"/>
                </a:solidFill>
              </a:rPr>
              <a:t>three</a:t>
            </a:r>
            <a:r>
              <a:rPr lang="en-US" sz="2200" dirty="0"/>
              <a:t> types of inheritance in java: 	single</a:t>
            </a:r>
          </a:p>
          <a:p>
            <a:r>
              <a:rPr lang="en-US" sz="2200" dirty="0"/>
              <a:t>	multilevel and </a:t>
            </a:r>
          </a:p>
          <a:p>
            <a:r>
              <a:rPr lang="en-US" sz="2200" dirty="0"/>
              <a:t>	hierarchical.</a:t>
            </a:r>
          </a:p>
          <a:p>
            <a:r>
              <a:rPr lang="en-US" sz="2400" dirty="0">
                <a:solidFill>
                  <a:srgbClr val="FF0000"/>
                </a:solidFill>
              </a:rPr>
              <a:t>Note: Multiple inheritance is not supported in java</a:t>
            </a:r>
            <a:r>
              <a:rPr lang="en-US" sz="2400" b="1" dirty="0">
                <a:solidFill>
                  <a:srgbClr val="FF0000"/>
                </a:solidFill>
              </a:rPr>
              <a:t> </a:t>
            </a:r>
          </a:p>
        </p:txBody>
      </p:sp>
      <p:sp>
        <p:nvSpPr>
          <p:cNvPr id="3" name="Slide Number Placeholder 2"/>
          <p:cNvSpPr>
            <a:spLocks noGrp="1"/>
          </p:cNvSpPr>
          <p:nvPr>
            <p:ph type="sldNum" sz="quarter" idx="12"/>
          </p:nvPr>
        </p:nvSpPr>
        <p:spPr/>
        <p:txBody>
          <a:bodyPr/>
          <a:lstStyle/>
          <a:p>
            <a:fld id="{74B68052-515E-475F-A244-F54BD54032C7}" type="slidenum">
              <a:rPr lang="en-US" smtClean="0"/>
              <a:t>7</a:t>
            </a:fld>
            <a:endParaRPr lang="en-US"/>
          </a:p>
        </p:txBody>
      </p:sp>
    </p:spTree>
    <p:extLst>
      <p:ext uri="{BB962C8B-B14F-4D97-AF65-F5344CB8AC3E}">
        <p14:creationId xmlns:p14="http://schemas.microsoft.com/office/powerpoint/2010/main" val="146955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5486400"/>
          </a:xfrm>
        </p:spPr>
        <p:txBody>
          <a:bodyPr>
            <a:normAutofit/>
          </a:bodyPr>
          <a:lstStyle/>
          <a:p>
            <a:pPr algn="just"/>
            <a:r>
              <a:rPr lang="en-US" sz="2600" dirty="0"/>
              <a:t>When a class extends multiple classes i.e. known as multiple inheritance. For Example:</a:t>
            </a:r>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r>
              <a:rPr lang="en-US" sz="2600" dirty="0">
                <a:solidFill>
                  <a:srgbClr val="FF0000"/>
                </a:solidFill>
              </a:rPr>
              <a:t>Note: Multiple inheritance is not supported in java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370" y="1369836"/>
            <a:ext cx="4028459" cy="3430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74B68052-515E-475F-A244-F54BD54032C7}" type="slidenum">
              <a:rPr lang="en-US" smtClean="0"/>
              <a:t>8</a:t>
            </a:fld>
            <a:endParaRPr lang="en-US"/>
          </a:p>
        </p:txBody>
      </p:sp>
    </p:spTree>
    <p:extLst>
      <p:ext uri="{BB962C8B-B14F-4D97-AF65-F5344CB8AC3E}">
        <p14:creationId xmlns:p14="http://schemas.microsoft.com/office/powerpoint/2010/main" val="315957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50"/>
                </a:solidFill>
              </a:rPr>
              <a:t>Single Inheritance</a:t>
            </a:r>
          </a:p>
        </p:txBody>
      </p:sp>
      <p:sp>
        <p:nvSpPr>
          <p:cNvPr id="4" name="Rectangle 3"/>
          <p:cNvSpPr/>
          <p:nvPr/>
        </p:nvSpPr>
        <p:spPr>
          <a:xfrm>
            <a:off x="381000" y="1439027"/>
            <a:ext cx="5410200" cy="4154984"/>
          </a:xfrm>
          <a:prstGeom prst="rect">
            <a:avLst/>
          </a:prstGeom>
          <a:ln>
            <a:solidFill>
              <a:schemeClr val="accent1"/>
            </a:solidFill>
          </a:ln>
        </p:spPr>
        <p:txBody>
          <a:bodyPr wrap="square">
            <a:spAutoFit/>
          </a:bodyPr>
          <a:lstStyle/>
          <a:p>
            <a:r>
              <a:rPr lang="en-US" sz="2200" dirty="0"/>
              <a:t>class Animal{  </a:t>
            </a:r>
          </a:p>
          <a:p>
            <a:r>
              <a:rPr lang="en-US" sz="2200" dirty="0"/>
              <a:t>void eat(){</a:t>
            </a:r>
            <a:r>
              <a:rPr lang="en-US" sz="2200" dirty="0" err="1"/>
              <a:t>System.out.println</a:t>
            </a:r>
            <a:r>
              <a:rPr lang="en-US" sz="2200" dirty="0"/>
              <a:t>("eating...");}  </a:t>
            </a:r>
          </a:p>
          <a:p>
            <a:r>
              <a:rPr lang="en-US" sz="2200" dirty="0"/>
              <a:t>}  </a:t>
            </a:r>
          </a:p>
          <a:p>
            <a:r>
              <a:rPr lang="en-US" sz="2200" dirty="0"/>
              <a:t>class Dog extends Animal{  </a:t>
            </a:r>
          </a:p>
          <a:p>
            <a:r>
              <a:rPr lang="en-US" sz="2200" dirty="0"/>
              <a:t>void bark(){</a:t>
            </a:r>
            <a:r>
              <a:rPr lang="en-US" sz="2200" dirty="0" err="1"/>
              <a:t>System.out.println</a:t>
            </a:r>
            <a:r>
              <a:rPr lang="en-US" sz="2200" dirty="0"/>
              <a:t>("barking...");}  </a:t>
            </a:r>
          </a:p>
          <a:p>
            <a:r>
              <a:rPr lang="en-US" sz="2200" dirty="0"/>
              <a:t>}  </a:t>
            </a:r>
          </a:p>
          <a:p>
            <a:r>
              <a:rPr lang="en-US" sz="2200" dirty="0"/>
              <a:t>class </a:t>
            </a:r>
            <a:r>
              <a:rPr lang="en-US" sz="2200" dirty="0" err="1"/>
              <a:t>TestInheritance</a:t>
            </a:r>
            <a:r>
              <a:rPr lang="en-US" sz="2200" dirty="0"/>
              <a:t>{  </a:t>
            </a:r>
          </a:p>
          <a:p>
            <a:r>
              <a:rPr lang="en-US" sz="2200" dirty="0"/>
              <a:t>public static void main(String </a:t>
            </a:r>
            <a:r>
              <a:rPr lang="en-US" sz="2200" dirty="0" err="1"/>
              <a:t>args</a:t>
            </a:r>
            <a:r>
              <a:rPr lang="en-US" sz="2200" dirty="0"/>
              <a:t>[]){  </a:t>
            </a:r>
          </a:p>
          <a:p>
            <a:r>
              <a:rPr lang="en-US" sz="2200" dirty="0"/>
              <a:t>Dog d=new Dog();  </a:t>
            </a:r>
          </a:p>
          <a:p>
            <a:r>
              <a:rPr lang="en-US" sz="2200" dirty="0" err="1"/>
              <a:t>d.bark</a:t>
            </a:r>
            <a:r>
              <a:rPr lang="en-US" sz="2200" dirty="0"/>
              <a:t>();  </a:t>
            </a:r>
          </a:p>
          <a:p>
            <a:r>
              <a:rPr lang="en-US" sz="2200" dirty="0" err="1"/>
              <a:t>d.eat</a:t>
            </a:r>
            <a:r>
              <a:rPr lang="en-US" sz="2200" dirty="0"/>
              <a:t>();  </a:t>
            </a:r>
          </a:p>
          <a:p>
            <a:r>
              <a:rPr lang="en-US" sz="2200" dirty="0"/>
              <a:t>}}  </a:t>
            </a:r>
          </a:p>
        </p:txBody>
      </p:sp>
      <p:sp>
        <p:nvSpPr>
          <p:cNvPr id="5" name="Rectangle 1"/>
          <p:cNvSpPr>
            <a:spLocks noChangeArrowheads="1"/>
          </p:cNvSpPr>
          <p:nvPr/>
        </p:nvSpPr>
        <p:spPr bwMode="auto">
          <a:xfrm>
            <a:off x="6534539" y="2438400"/>
            <a:ext cx="1563386"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cs typeface="Arial" pitchFamily="34" charset="0"/>
              </a:rPr>
              <a:t>barking...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cs typeface="Arial" pitchFamily="34" charset="0"/>
              </a:rPr>
              <a:t>eating...</a:t>
            </a:r>
            <a:r>
              <a:rPr kumimoji="0" lang="en-US" sz="2400" b="0" i="0" u="none" strike="noStrike" cap="none" normalizeH="0" baseline="0" dirty="0">
                <a:ln>
                  <a:noFill/>
                </a:ln>
                <a:solidFill>
                  <a:schemeClr val="tx1"/>
                </a:solidFill>
                <a:effectLst/>
                <a:latin typeface="+mj-lt"/>
                <a:cs typeface="Arial" pitchFamily="34" charset="0"/>
              </a:rPr>
              <a:t> </a:t>
            </a:r>
          </a:p>
        </p:txBody>
      </p:sp>
      <p:sp>
        <p:nvSpPr>
          <p:cNvPr id="3" name="Slide Number Placeholder 2"/>
          <p:cNvSpPr>
            <a:spLocks noGrp="1"/>
          </p:cNvSpPr>
          <p:nvPr>
            <p:ph type="sldNum" sz="quarter" idx="12"/>
          </p:nvPr>
        </p:nvSpPr>
        <p:spPr/>
        <p:txBody>
          <a:bodyPr/>
          <a:lstStyle/>
          <a:p>
            <a:fld id="{74B68052-515E-475F-A244-F54BD54032C7}" type="slidenum">
              <a:rPr lang="en-US" smtClean="0"/>
              <a:t>9</a:t>
            </a:fld>
            <a:endParaRPr lang="en-US"/>
          </a:p>
        </p:txBody>
      </p:sp>
    </p:spTree>
    <p:extLst>
      <p:ext uri="{BB962C8B-B14F-4D97-AF65-F5344CB8AC3E}">
        <p14:creationId xmlns:p14="http://schemas.microsoft.com/office/powerpoint/2010/main" val="1893351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630</Words>
  <Application>Microsoft Office PowerPoint</Application>
  <PresentationFormat>On-screen Show (4:3)</PresentationFormat>
  <Paragraphs>224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Unicode MS</vt:lpstr>
      <vt:lpstr>Calibri</vt:lpstr>
      <vt:lpstr>times new roman</vt:lpstr>
      <vt:lpstr>verdana</vt:lpstr>
      <vt:lpstr>Office Theme</vt:lpstr>
      <vt:lpstr>Object Oriented Programming ICT-1203</vt:lpstr>
      <vt:lpstr>Inheritance and Method overriding</vt:lpstr>
      <vt:lpstr>Inheritance in Java</vt:lpstr>
      <vt:lpstr>PowerPoint Presentation</vt:lpstr>
      <vt:lpstr>PowerPoint Presentation</vt:lpstr>
      <vt:lpstr>PowerPoint Presentation</vt:lpstr>
      <vt:lpstr>Types of inheritance in java</vt:lpstr>
      <vt:lpstr>PowerPoint Presentation</vt:lpstr>
      <vt:lpstr>Single Inheritance</vt:lpstr>
      <vt:lpstr>Multilevel Inheritance</vt:lpstr>
      <vt:lpstr>Hierarchical Inheritance</vt:lpstr>
      <vt:lpstr>Why multiple inheritance is not supported in java?</vt:lpstr>
      <vt:lpstr>Method Overriding in Java</vt:lpstr>
      <vt:lpstr>Usage of Java Method Overriding</vt:lpstr>
      <vt:lpstr>Rules for Java Method Overriding</vt:lpstr>
      <vt:lpstr>Example of method overriding</vt:lpstr>
      <vt:lpstr>Access modifiers with method overriding</vt:lpstr>
      <vt:lpstr>PowerPoint Presentation</vt:lpstr>
      <vt:lpstr>Difference between method overloading and method overriding in java</vt:lpstr>
      <vt:lpstr>Difference between method overloading and method overriding in java</vt:lpstr>
      <vt:lpstr>Thank 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51</cp:revision>
  <dcterms:created xsi:type="dcterms:W3CDTF">2015-12-13T08:53:35Z</dcterms:created>
  <dcterms:modified xsi:type="dcterms:W3CDTF">2020-03-31T04:56:23Z</dcterms:modified>
</cp:coreProperties>
</file>