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4" r:id="rId2"/>
    <p:sldId id="257" r:id="rId3"/>
    <p:sldId id="297" r:id="rId4"/>
    <p:sldId id="259" r:id="rId5"/>
    <p:sldId id="298" r:id="rId6"/>
    <p:sldId id="299" r:id="rId7"/>
    <p:sldId id="260" r:id="rId8"/>
    <p:sldId id="261" r:id="rId9"/>
    <p:sldId id="262" r:id="rId10"/>
    <p:sldId id="301" r:id="rId11"/>
    <p:sldId id="302" r:id="rId12"/>
    <p:sldId id="300" r:id="rId13"/>
    <p:sldId id="292" r:id="rId14"/>
    <p:sldId id="293" r:id="rId15"/>
    <p:sldId id="294" r:id="rId16"/>
    <p:sldId id="295" r:id="rId17"/>
    <p:sldId id="296" r:id="rId18"/>
    <p:sldId id="263" r:id="rId19"/>
    <p:sldId id="264" r:id="rId20"/>
    <p:sldId id="265" r:id="rId21"/>
    <p:sldId id="266" r:id="rId22"/>
    <p:sldId id="267" r:id="rId23"/>
    <p:sldId id="268" r:id="rId24"/>
    <p:sldId id="269"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41798-39D9-4E0B-A584-92E5B8EEDAA7}" type="datetimeFigureOut">
              <a:rPr lang="en-US" smtClean="0"/>
              <a:pPr/>
              <a:t>02-Apr-20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54223-45A3-44A9-BE72-D0705A655E00}" type="slidenum">
              <a:rPr lang="en-US" smtClean="0"/>
              <a:pPr/>
              <a:t>‹#›</a:t>
            </a:fld>
            <a:endParaRPr lang="en-US"/>
          </a:p>
        </p:txBody>
      </p:sp>
    </p:spTree>
    <p:extLst>
      <p:ext uri="{BB962C8B-B14F-4D97-AF65-F5344CB8AC3E}">
        <p14:creationId xmlns:p14="http://schemas.microsoft.com/office/powerpoint/2010/main" val="88925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EB53E0-6DAD-4C3D-B592-48D40E64753E}" type="datetime1">
              <a:rPr lang="en-US" smtClean="0"/>
              <a:pPr/>
              <a:t>02-Apr-20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ECBD1-A77D-4E5E-A9AA-ABCE6A80C3E2}" type="datetime1">
              <a:rPr lang="en-US" smtClean="0"/>
              <a:pPr/>
              <a:t>02-Apr-20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25C166-B26C-4CF0-A52B-FD7D63193E27}" type="datetime1">
              <a:rPr lang="en-US" smtClean="0"/>
              <a:pPr/>
              <a:t>02-Apr-20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A4735-0A57-4710-9749-DD1BD02E6DAE}" type="datetime1">
              <a:rPr lang="en-US" smtClean="0"/>
              <a:pPr/>
              <a:t>02-Apr-20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632E5-A8AE-4702-9D2B-733AC9D12327}" type="datetime1">
              <a:rPr lang="en-US" smtClean="0"/>
              <a:pPr/>
              <a:t>02-Apr-20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F578F4-9D81-425E-AEB2-F08F9E74D6E0}" type="datetime1">
              <a:rPr lang="en-US" smtClean="0"/>
              <a:pPr/>
              <a:t>02-Apr-20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8488D2-58A2-4811-BD90-DB26E81ECF19}" type="datetime1">
              <a:rPr lang="en-US" smtClean="0"/>
              <a:pPr/>
              <a:t>02-Apr-20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2C6CAE-157F-4D78-9F48-01D66D907150}" type="datetime1">
              <a:rPr lang="en-US" smtClean="0"/>
              <a:pPr/>
              <a:t>02-Apr-20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165A2-4091-4CE1-8BAC-6B31B1816724}" type="datetime1">
              <a:rPr lang="en-US" smtClean="0"/>
              <a:pPr/>
              <a:t>02-Apr-20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8661B-6DFE-4268-A72F-D52AA15DE52F}" type="datetime1">
              <a:rPr lang="en-US" smtClean="0"/>
              <a:pPr/>
              <a:t>02-Apr-20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E67-84BD-420E-AEC9-51039C70F262}" type="datetime1">
              <a:rPr lang="en-US" smtClean="0"/>
              <a:pPr/>
              <a:t>02-Apr-20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8A0A2-FD9A-409E-A68D-4047BF902359}" type="datetime1">
              <a:rPr lang="en-US" smtClean="0"/>
              <a:pPr/>
              <a:t>02-Apr-20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9B3E-97E0-47D8-9C64-F0A56F830C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
        <p:nvSpPr>
          <p:cNvPr id="6" name="Subtitle 2"/>
          <p:cNvSpPr>
            <a:spLocks noGrp="1"/>
          </p:cNvSpPr>
          <p:nvPr/>
        </p:nvSpPr>
        <p:spPr>
          <a:xfrm>
            <a:off x="1371600"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Dr. </a:t>
            </a:r>
            <a:r>
              <a:rPr lang="en-US" dirty="0" err="1"/>
              <a:t>Jesmin</a:t>
            </a:r>
            <a:r>
              <a:rPr lang="en-US" dirty="0"/>
              <a:t> </a:t>
            </a:r>
            <a:r>
              <a:rPr lang="en-US" dirty="0" err="1"/>
              <a:t>Akhter</a:t>
            </a:r>
            <a:endParaRPr lang="en-US" dirty="0"/>
          </a:p>
          <a:p>
            <a:r>
              <a:rPr lang="en-US"/>
              <a:t>Associate Professor, IIT, JU</a:t>
            </a:r>
            <a:endParaRPr lang="en-US" dirty="0"/>
          </a:p>
        </p:txBody>
      </p:sp>
    </p:spTree>
    <p:extLst>
      <p:ext uri="{BB962C8B-B14F-4D97-AF65-F5344CB8AC3E}">
        <p14:creationId xmlns:p14="http://schemas.microsoft.com/office/powerpoint/2010/main" val="30199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There are mainly two types of exceptions: checked and unchecked where error is considered as unchecked exception. The sun microsystem says there are </a:t>
            </a:r>
            <a:r>
              <a:rPr lang="en-US" sz="2600" dirty="0">
                <a:solidFill>
                  <a:srgbClr val="FF0000"/>
                </a:solidFill>
              </a:rPr>
              <a:t>three</a:t>
            </a:r>
            <a:r>
              <a:rPr lang="en-US" sz="2600" dirty="0"/>
              <a:t> types of exceptions:</a:t>
            </a:r>
          </a:p>
          <a:p>
            <a:pPr algn="just"/>
            <a:endParaRPr lang="en-US" sz="2600" dirty="0"/>
          </a:p>
          <a:p>
            <a:pPr lvl="1" algn="just"/>
            <a:r>
              <a:rPr lang="en-US" sz="2600" dirty="0"/>
              <a:t>Checked Exception</a:t>
            </a:r>
          </a:p>
          <a:p>
            <a:pPr lvl="1" algn="just"/>
            <a:r>
              <a:rPr lang="en-US" sz="2600" dirty="0"/>
              <a:t>Unchecked Exception</a:t>
            </a:r>
          </a:p>
          <a:p>
            <a:pPr lvl="1" algn="just"/>
            <a:r>
              <a:rPr lang="en-US" sz="2600" dirty="0"/>
              <a:t>Error</a:t>
            </a:r>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10</a:t>
            </a:fld>
            <a:endParaRPr lang="en-US"/>
          </a:p>
        </p:txBody>
      </p:sp>
      <p:sp>
        <p:nvSpPr>
          <p:cNvPr id="5" name="Title 1"/>
          <p:cNvSpPr>
            <a:spLocks noGrp="1"/>
          </p:cNvSpPr>
          <p:nvPr>
            <p:ph type="title"/>
          </p:nvPr>
        </p:nvSpPr>
        <p:spPr>
          <a:xfrm>
            <a:off x="457200" y="274638"/>
            <a:ext cx="8229600" cy="639762"/>
          </a:xfrm>
        </p:spPr>
        <p:txBody>
          <a:bodyPr>
            <a:normAutofit/>
          </a:bodyPr>
          <a:lstStyle/>
          <a:p>
            <a:r>
              <a:rPr lang="en-US" sz="3200" b="1" dirty="0"/>
              <a:t>Exception Types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4525963"/>
          </a:xfrm>
        </p:spPr>
        <p:txBody>
          <a:bodyPr>
            <a:noAutofit/>
          </a:bodyPr>
          <a:lstStyle/>
          <a:p>
            <a:pPr algn="just">
              <a:buNone/>
            </a:pPr>
            <a:r>
              <a:rPr lang="en-US" sz="2400" dirty="0"/>
              <a:t>1) </a:t>
            </a:r>
            <a:r>
              <a:rPr lang="en-US" sz="2400" b="1" dirty="0"/>
              <a:t>Checked Exception</a:t>
            </a:r>
          </a:p>
          <a:p>
            <a:pPr algn="just">
              <a:buNone/>
            </a:pPr>
            <a:r>
              <a:rPr lang="en-US" sz="2400" dirty="0"/>
              <a:t>	The classes that extend </a:t>
            </a:r>
            <a:r>
              <a:rPr lang="en-US" sz="2400" dirty="0" err="1"/>
              <a:t>Throwable</a:t>
            </a:r>
            <a:r>
              <a:rPr lang="en-US" sz="2400" dirty="0"/>
              <a:t> class except </a:t>
            </a:r>
            <a:r>
              <a:rPr lang="en-US" sz="2400" dirty="0" err="1"/>
              <a:t>RuntimeException</a:t>
            </a:r>
            <a:r>
              <a:rPr lang="en-US" sz="2400" dirty="0"/>
              <a:t> and Error are known as checked exceptions </a:t>
            </a:r>
            <a:r>
              <a:rPr lang="en-US" sz="2400" dirty="0" err="1"/>
              <a:t>e.g.IOException</a:t>
            </a:r>
            <a:r>
              <a:rPr lang="en-US" sz="2400" dirty="0"/>
              <a:t>, </a:t>
            </a:r>
            <a:r>
              <a:rPr lang="en-US" sz="2400" dirty="0" err="1"/>
              <a:t>SQLException</a:t>
            </a:r>
            <a:r>
              <a:rPr lang="en-US" sz="2400" dirty="0"/>
              <a:t> etc. Checked exceptions are checked at compile-time.</a:t>
            </a:r>
          </a:p>
          <a:p>
            <a:pPr algn="just">
              <a:buNone/>
            </a:pPr>
            <a:r>
              <a:rPr lang="en-US" sz="2400" dirty="0"/>
              <a:t>2) </a:t>
            </a:r>
            <a:r>
              <a:rPr lang="en-US" sz="2400" b="1" dirty="0"/>
              <a:t>Unchecked Exception</a:t>
            </a:r>
          </a:p>
          <a:p>
            <a:pPr algn="just">
              <a:buNone/>
            </a:pPr>
            <a:r>
              <a:rPr lang="en-US" sz="2400" dirty="0"/>
              <a:t>	The classes that extend </a:t>
            </a:r>
            <a:r>
              <a:rPr lang="en-US" sz="2400" dirty="0" err="1"/>
              <a:t>RuntimeException</a:t>
            </a:r>
            <a:r>
              <a:rPr lang="en-US" sz="2400" dirty="0"/>
              <a:t> are known as unchecked exceptions e.g. </a:t>
            </a:r>
            <a:r>
              <a:rPr lang="en-US" sz="2400" dirty="0" err="1"/>
              <a:t>ArithmeticException</a:t>
            </a:r>
            <a:r>
              <a:rPr lang="en-US" sz="2400" dirty="0"/>
              <a:t>, </a:t>
            </a:r>
            <a:r>
              <a:rPr lang="en-US" sz="2400" dirty="0" err="1"/>
              <a:t>NullPointerException</a:t>
            </a:r>
            <a:r>
              <a:rPr lang="en-US" sz="2400" dirty="0"/>
              <a:t>, </a:t>
            </a:r>
            <a:r>
              <a:rPr lang="en-US" sz="2400" dirty="0" err="1"/>
              <a:t>ArrayIndexOutOfBoundsException</a:t>
            </a:r>
            <a:r>
              <a:rPr lang="en-US" sz="2400" dirty="0"/>
              <a:t> etc. Unchecked exceptions are not checked at compile-time rather they are checked at runtime.</a:t>
            </a:r>
          </a:p>
          <a:p>
            <a:pPr algn="just">
              <a:buNone/>
            </a:pPr>
            <a:r>
              <a:rPr lang="en-US" sz="2400" dirty="0"/>
              <a:t>3) </a:t>
            </a:r>
            <a:r>
              <a:rPr lang="en-US" sz="2400" b="1" dirty="0"/>
              <a:t>Error</a:t>
            </a:r>
          </a:p>
          <a:p>
            <a:pPr algn="just">
              <a:buNone/>
            </a:pPr>
            <a:r>
              <a:rPr lang="en-US" sz="2400" dirty="0"/>
              <a:t>	Error is irrecoverable e.g. </a:t>
            </a:r>
            <a:r>
              <a:rPr lang="en-US" sz="2400" dirty="0" err="1"/>
              <a:t>OutOfMemoryError</a:t>
            </a:r>
            <a:r>
              <a:rPr lang="en-US" sz="2400" dirty="0"/>
              <a:t>, </a:t>
            </a:r>
            <a:r>
              <a:rPr lang="en-US" sz="2400" dirty="0" err="1"/>
              <a:t>VirtualMachineError</a:t>
            </a:r>
            <a:r>
              <a:rPr lang="en-US" sz="2400" dirty="0"/>
              <a:t>, </a:t>
            </a:r>
            <a:r>
              <a:rPr lang="en-US" sz="2400" dirty="0" err="1"/>
              <a:t>AssertionError</a:t>
            </a:r>
            <a:r>
              <a:rPr lang="en-US" sz="2400" dirty="0"/>
              <a:t> etc.</a:t>
            </a:r>
          </a:p>
          <a:p>
            <a:pPr algn="just"/>
            <a:endParaRPr lang="en-US" sz="24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11</a:t>
            </a:fld>
            <a:endParaRPr lang="en-US"/>
          </a:p>
        </p:txBody>
      </p:sp>
      <p:sp>
        <p:nvSpPr>
          <p:cNvPr id="5" name="Title 1"/>
          <p:cNvSpPr>
            <a:spLocks noGrp="1"/>
          </p:cNvSpPr>
          <p:nvPr>
            <p:ph type="title"/>
          </p:nvPr>
        </p:nvSpPr>
        <p:spPr>
          <a:xfrm>
            <a:off x="457200" y="274638"/>
            <a:ext cx="8229600" cy="639762"/>
          </a:xfrm>
        </p:spPr>
        <p:txBody>
          <a:bodyPr>
            <a:normAutofit/>
          </a:bodyPr>
          <a:lstStyle/>
          <a:p>
            <a:r>
              <a:rPr lang="en-US" sz="3200" b="1" dirty="0">
                <a:solidFill>
                  <a:srgbClr val="00B050"/>
                </a:solidFill>
              </a:rPr>
              <a:t>Exception Types</a:t>
            </a:r>
            <a:endParaRPr lang="en-US" sz="3200"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b="1" dirty="0">
                <a:solidFill>
                  <a:srgbClr val="00B050"/>
                </a:solidFill>
              </a:rPr>
              <a:t>Hierarchy of Java Exception classes</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12</a:t>
            </a:fld>
            <a:endParaRPr lang="en-US"/>
          </a:p>
        </p:txBody>
      </p:sp>
      <p:pic>
        <p:nvPicPr>
          <p:cNvPr id="9218" name="Picture 2"/>
          <p:cNvPicPr>
            <a:picLocks noChangeAspect="1" noChangeArrowheads="1"/>
          </p:cNvPicPr>
          <p:nvPr/>
        </p:nvPicPr>
        <p:blipFill>
          <a:blip r:embed="rId2"/>
          <a:srcRect/>
          <a:stretch>
            <a:fillRect/>
          </a:stretch>
        </p:blipFill>
        <p:spPr bwMode="auto">
          <a:xfrm>
            <a:off x="1143000" y="912703"/>
            <a:ext cx="6453187" cy="4286161"/>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066800" y="5181600"/>
            <a:ext cx="6324600" cy="159570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Problem without exception handling</a:t>
            </a:r>
          </a:p>
        </p:txBody>
      </p:sp>
      <p:sp>
        <p:nvSpPr>
          <p:cNvPr id="3" name="Content Placeholder 2"/>
          <p:cNvSpPr>
            <a:spLocks noGrp="1"/>
          </p:cNvSpPr>
          <p:nvPr>
            <p:ph idx="1"/>
          </p:nvPr>
        </p:nvSpPr>
        <p:spPr>
          <a:xfrm>
            <a:off x="336756" y="1600200"/>
            <a:ext cx="8458200" cy="4525963"/>
          </a:xfrm>
        </p:spPr>
        <p:txBody>
          <a:bodyPr>
            <a:normAutofit/>
          </a:bodyPr>
          <a:lstStyle/>
          <a:p>
            <a:r>
              <a:rPr lang="en-US" sz="2500" dirty="0"/>
              <a:t>Let's try to understand the problem if we don't use try-catch block:</a:t>
            </a:r>
          </a:p>
          <a:p>
            <a:endParaRPr lang="en-US" sz="2500" dirty="0"/>
          </a:p>
          <a:p>
            <a:endParaRPr lang="en-US" sz="2500" dirty="0"/>
          </a:p>
          <a:p>
            <a:endParaRPr lang="en-US" sz="2500" dirty="0"/>
          </a:p>
          <a:p>
            <a:endParaRPr lang="en-US" sz="2500" dirty="0"/>
          </a:p>
          <a:p>
            <a:endParaRPr lang="en-US" sz="2500" dirty="0"/>
          </a:p>
          <a:p>
            <a:endParaRPr lang="en-US" sz="2500" dirty="0"/>
          </a:p>
          <a:p>
            <a:r>
              <a:rPr lang="en-US" sz="2500" dirty="0"/>
              <a:t>Output:</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1600200" y="2590800"/>
            <a:ext cx="5486400" cy="270912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5715000"/>
            <a:ext cx="8540496" cy="457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As displayed in the above example, rest of the code is not executed (in such case, rest of the code... statement is not printed).</a:t>
            </a:r>
          </a:p>
          <a:p>
            <a:pPr algn="just"/>
            <a:endParaRPr lang="en-US" sz="2600" dirty="0"/>
          </a:p>
          <a:p>
            <a:pPr algn="just"/>
            <a:r>
              <a:rPr lang="en-US" sz="2600" dirty="0"/>
              <a:t>There can be 100 lines of code after exception. So all the code after exception will not be executed.</a:t>
            </a:r>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14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Problem without exception handling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a:solidFill>
                  <a:srgbClr val="00B050"/>
                </a:solidFill>
              </a:rPr>
              <a:t>Solution by exception handling of previous problem</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15</a:t>
            </a:fld>
            <a:endParaRPr lang="en-US"/>
          </a:p>
        </p:txBody>
      </p:sp>
      <p:pic>
        <p:nvPicPr>
          <p:cNvPr id="6146" name="Picture 2"/>
          <p:cNvPicPr>
            <a:picLocks noChangeAspect="1" noChangeArrowheads="1"/>
          </p:cNvPicPr>
          <p:nvPr/>
        </p:nvPicPr>
        <p:blipFill>
          <a:blip r:embed="rId2"/>
          <a:srcRect/>
          <a:stretch>
            <a:fillRect/>
          </a:stretch>
        </p:blipFill>
        <p:spPr bwMode="auto">
          <a:xfrm>
            <a:off x="1258524" y="1187244"/>
            <a:ext cx="6486525" cy="3469161"/>
          </a:xfrm>
          <a:prstGeom prst="rect">
            <a:avLst/>
          </a:prstGeom>
          <a:noFill/>
          <a:ln w="9525">
            <a:solidFill>
              <a:schemeClr val="accent1"/>
            </a:solidFill>
            <a:miter lim="800000"/>
            <a:headEnd/>
            <a:tailEnd/>
          </a:ln>
          <a:effectLst/>
        </p:spPr>
      </p:pic>
      <p:sp>
        <p:nvSpPr>
          <p:cNvPr id="6" name="TextBox 5"/>
          <p:cNvSpPr txBox="1"/>
          <p:nvPr/>
        </p:nvSpPr>
        <p:spPr>
          <a:xfrm>
            <a:off x="533400" y="4724400"/>
            <a:ext cx="7848600" cy="2031325"/>
          </a:xfrm>
          <a:prstGeom prst="rect">
            <a:avLst/>
          </a:prstGeom>
          <a:noFill/>
          <a:ln>
            <a:solidFill>
              <a:schemeClr val="accent1"/>
            </a:solidFill>
          </a:ln>
        </p:spPr>
        <p:txBody>
          <a:bodyPr wrap="square" rtlCol="0">
            <a:spAutoFit/>
          </a:bodyPr>
          <a:lstStyle/>
          <a:p>
            <a:r>
              <a:rPr lang="en-US" sz="2100" b="1" dirty="0"/>
              <a:t>Output:</a:t>
            </a:r>
          </a:p>
          <a:p>
            <a:r>
              <a:rPr lang="en-US" sz="2100" b="1" i="1" dirty="0"/>
              <a:t>Exception in thread main </a:t>
            </a:r>
            <a:r>
              <a:rPr lang="en-US" sz="2100" b="1" i="1" dirty="0" err="1"/>
              <a:t>java.lang.ArithmeticException</a:t>
            </a:r>
            <a:r>
              <a:rPr lang="en-US" sz="2100" b="1" i="1" dirty="0"/>
              <a:t>:/ by zero </a:t>
            </a:r>
          </a:p>
          <a:p>
            <a:r>
              <a:rPr lang="en-US" sz="2100" b="1" i="1" dirty="0"/>
              <a:t>rest of the code...</a:t>
            </a:r>
          </a:p>
          <a:p>
            <a:endParaRPr lang="en-US" sz="2100" b="1" i="1" dirty="0"/>
          </a:p>
          <a:p>
            <a:r>
              <a:rPr lang="en-US" sz="2100" dirty="0"/>
              <a:t>Now, as displayed in the above example, rest of the code is executed i.e. rest of the code... statement is printed.</a:t>
            </a:r>
            <a:endParaRPr lang="en-US" sz="2100" b="1"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a:solidFill>
                  <a:srgbClr val="00B050"/>
                </a:solidFill>
              </a:rPr>
              <a:t>Internal working of java try-catch block</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16</a:t>
            </a:fld>
            <a:endParaRPr lang="en-US"/>
          </a:p>
        </p:txBody>
      </p:sp>
      <p:pic>
        <p:nvPicPr>
          <p:cNvPr id="7170" name="Picture 2"/>
          <p:cNvPicPr>
            <a:picLocks noChangeAspect="1" noChangeArrowheads="1"/>
          </p:cNvPicPr>
          <p:nvPr/>
        </p:nvPicPr>
        <p:blipFill>
          <a:blip r:embed="rId2"/>
          <a:srcRect/>
          <a:stretch>
            <a:fillRect/>
          </a:stretch>
        </p:blipFill>
        <p:spPr bwMode="auto">
          <a:xfrm>
            <a:off x="608910" y="924080"/>
            <a:ext cx="7925490" cy="570532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Autofit/>
          </a:bodyPr>
          <a:lstStyle/>
          <a:p>
            <a:pPr algn="just"/>
            <a:r>
              <a:rPr lang="en-US" sz="2600" dirty="0"/>
              <a:t>The JVM firstly checks whether the exception is handled or not. If exception is not handled, JVM provides a default exception handler that performs the following tasks:</a:t>
            </a:r>
          </a:p>
          <a:p>
            <a:pPr lvl="1" algn="just"/>
            <a:r>
              <a:rPr lang="en-US" sz="2200" dirty="0"/>
              <a:t>Prints out exception description.</a:t>
            </a:r>
          </a:p>
          <a:p>
            <a:pPr lvl="1" algn="just"/>
            <a:r>
              <a:rPr lang="en-US" sz="2200" dirty="0"/>
              <a:t>Prints the stack trace (Hierarchy of methods where the exception occurred).</a:t>
            </a:r>
          </a:p>
          <a:p>
            <a:pPr lvl="1" algn="just"/>
            <a:r>
              <a:rPr lang="en-US" sz="2200" dirty="0"/>
              <a:t>Causes the program to terminate.</a:t>
            </a:r>
          </a:p>
          <a:p>
            <a:pPr algn="just"/>
            <a:r>
              <a:rPr lang="en-US" sz="2600" dirty="0"/>
              <a:t>But if exception is handled by the application programmer, normal flow of the application is maintained i.e. rest of the code is executed.</a:t>
            </a:r>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17</a:t>
            </a:fld>
            <a:endParaRPr lang="en-US"/>
          </a:p>
        </p:txBody>
      </p:sp>
      <p:sp>
        <p:nvSpPr>
          <p:cNvPr id="5" name="Title 1"/>
          <p:cNvSpPr>
            <a:spLocks noGrp="1"/>
          </p:cNvSpPr>
          <p:nvPr>
            <p:ph type="title"/>
          </p:nvPr>
        </p:nvSpPr>
        <p:spPr>
          <a:xfrm>
            <a:off x="457200" y="198438"/>
            <a:ext cx="8229600" cy="868362"/>
          </a:xfrm>
        </p:spPr>
        <p:txBody>
          <a:bodyPr>
            <a:normAutofit/>
          </a:bodyPr>
          <a:lstStyle/>
          <a:p>
            <a:r>
              <a:rPr lang="en-US" sz="3600" b="1" dirty="0">
                <a:solidFill>
                  <a:srgbClr val="00B050"/>
                </a:solidFill>
              </a:rPr>
              <a:t>Internal working of java try-catch block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50"/>
                </a:solidFill>
              </a:rPr>
              <a:t>Using try and catch</a:t>
            </a:r>
            <a:endParaRPr lang="en-US" sz="3200" dirty="0">
              <a:solidFill>
                <a:srgbClr val="00B050"/>
              </a:solidFill>
            </a:endParaRPr>
          </a:p>
        </p:txBody>
      </p:sp>
      <p:sp>
        <p:nvSpPr>
          <p:cNvPr id="6" name="Content Placeholder 2"/>
          <p:cNvSpPr>
            <a:spLocks noGrp="1"/>
          </p:cNvSpPr>
          <p:nvPr>
            <p:ph idx="1"/>
          </p:nvPr>
        </p:nvSpPr>
        <p:spPr>
          <a:xfrm>
            <a:off x="457200" y="1371600"/>
            <a:ext cx="8229600" cy="5105400"/>
          </a:xfrm>
        </p:spPr>
        <p:txBody>
          <a:bodyPr>
            <a:normAutofit/>
          </a:bodyPr>
          <a:lstStyle/>
          <a:p>
            <a:pPr algn="just"/>
            <a:r>
              <a:rPr lang="en-US" sz="2700" dirty="0"/>
              <a:t>Although the default exception handler provided by the Java run-time system is useful for debugging, you will usually want to handle an exception yourself.</a:t>
            </a:r>
          </a:p>
          <a:p>
            <a:pPr algn="just"/>
            <a:endParaRPr lang="en-US" sz="2700" dirty="0"/>
          </a:p>
          <a:p>
            <a:pPr algn="just"/>
            <a:r>
              <a:rPr lang="en-US" sz="2700" dirty="0"/>
              <a:t>To guard against and handle a run-time error, simply enclose the code that you want to monitor inside a </a:t>
            </a:r>
            <a:r>
              <a:rPr lang="en-US" sz="2700" b="1" dirty="0"/>
              <a:t>try block.</a:t>
            </a:r>
          </a:p>
          <a:p>
            <a:pPr algn="just"/>
            <a:endParaRPr lang="en-US" sz="2700" b="1" dirty="0"/>
          </a:p>
          <a:p>
            <a:pPr algn="just"/>
            <a:r>
              <a:rPr lang="en-US" sz="2700" b="1" dirty="0"/>
              <a:t> </a:t>
            </a:r>
            <a:r>
              <a:rPr lang="en-US" sz="2700" dirty="0"/>
              <a:t>Immediately following the try block</a:t>
            </a:r>
            <a:r>
              <a:rPr lang="en-US" sz="2700" b="1" dirty="0"/>
              <a:t>, include a catch </a:t>
            </a:r>
            <a:r>
              <a:rPr lang="en-US" sz="2700" dirty="0"/>
              <a:t>clause that specifies the exception type that you wish to catch.</a:t>
            </a:r>
          </a:p>
        </p:txBody>
      </p:sp>
      <p:sp>
        <p:nvSpPr>
          <p:cNvPr id="7" name="Slide Number Placeholder 6"/>
          <p:cNvSpPr>
            <a:spLocks noGrp="1"/>
          </p:cNvSpPr>
          <p:nvPr>
            <p:ph type="sldNum" sz="quarter" idx="12"/>
          </p:nvPr>
        </p:nvSpPr>
        <p:spPr/>
        <p:txBody>
          <a:bodyPr/>
          <a:lstStyle/>
          <a:p>
            <a:fld id="{73869B3E-97E0-47D8-9C64-F0A56F830C4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158"/>
            <a:ext cx="8229600" cy="639762"/>
          </a:xfrm>
        </p:spPr>
        <p:txBody>
          <a:bodyPr>
            <a:normAutofit/>
          </a:bodyPr>
          <a:lstStyle/>
          <a:p>
            <a:r>
              <a:rPr lang="en-US" sz="3200" dirty="0">
                <a:solidFill>
                  <a:srgbClr val="00B050"/>
                </a:solidFill>
              </a:rPr>
              <a:t>Example 1</a:t>
            </a:r>
          </a:p>
        </p:txBody>
      </p:sp>
      <p:pic>
        <p:nvPicPr>
          <p:cNvPr id="3075" name="Picture 3"/>
          <p:cNvPicPr>
            <a:picLocks noChangeAspect="1" noChangeArrowheads="1"/>
          </p:cNvPicPr>
          <p:nvPr/>
        </p:nvPicPr>
        <p:blipFill>
          <a:blip r:embed="rId2">
            <a:lum bright="-32000"/>
          </a:blip>
          <a:srcRect/>
          <a:stretch>
            <a:fillRect/>
          </a:stretch>
        </p:blipFill>
        <p:spPr bwMode="auto">
          <a:xfrm>
            <a:off x="123062" y="990600"/>
            <a:ext cx="8843962" cy="3801022"/>
          </a:xfrm>
          <a:prstGeom prst="rect">
            <a:avLst/>
          </a:prstGeom>
          <a:noFill/>
          <a:ln w="9525">
            <a:noFill/>
            <a:miter lim="800000"/>
            <a:headEnd/>
            <a:tailEnd/>
          </a:ln>
          <a:effectLst/>
        </p:spPr>
      </p:pic>
      <p:sp>
        <p:nvSpPr>
          <p:cNvPr id="6" name="Rectangle 5"/>
          <p:cNvSpPr/>
          <p:nvPr/>
        </p:nvSpPr>
        <p:spPr>
          <a:xfrm>
            <a:off x="304800" y="5410200"/>
            <a:ext cx="6400800" cy="1200329"/>
          </a:xfrm>
          <a:prstGeom prst="rect">
            <a:avLst/>
          </a:prstGeom>
        </p:spPr>
        <p:txBody>
          <a:bodyPr wrap="square">
            <a:spAutoFit/>
          </a:bodyPr>
          <a:lstStyle/>
          <a:p>
            <a:r>
              <a:rPr lang="en-US" sz="2400" dirty="0"/>
              <a:t>This program generates the following output:</a:t>
            </a:r>
          </a:p>
          <a:p>
            <a:r>
              <a:rPr lang="en-US" sz="2400" dirty="0"/>
              <a:t>		</a:t>
            </a:r>
            <a:r>
              <a:rPr lang="en-US" sz="2400" b="1" dirty="0">
                <a:solidFill>
                  <a:srgbClr val="FF0000"/>
                </a:solidFill>
              </a:rPr>
              <a:t>Division by zero.</a:t>
            </a:r>
          </a:p>
          <a:p>
            <a:r>
              <a:rPr lang="en-US" sz="2400" b="1" dirty="0">
                <a:solidFill>
                  <a:srgbClr val="FF0000"/>
                </a:solidFill>
              </a:rPr>
              <a:t>		After catch statement.</a:t>
            </a:r>
          </a:p>
        </p:txBody>
      </p:sp>
      <p:sp>
        <p:nvSpPr>
          <p:cNvPr id="7" name="Slide Number Placeholder 6"/>
          <p:cNvSpPr>
            <a:spLocks noGrp="1"/>
          </p:cNvSpPr>
          <p:nvPr>
            <p:ph type="sldNum" sz="quarter" idx="12"/>
          </p:nvPr>
        </p:nvSpPr>
        <p:spPr/>
        <p:txBody>
          <a:bodyPr/>
          <a:lstStyle/>
          <a:p>
            <a:fld id="{73869B3E-97E0-47D8-9C64-F0A56F830C4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a:solidFill>
                  <a:srgbClr val="00B050"/>
                </a:solidFill>
              </a:rPr>
              <a:t>Exception Handling-1</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73869B3E-97E0-47D8-9C64-F0A56F830C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lgn="just"/>
            <a:r>
              <a:rPr lang="en-US" sz="2700" dirty="0"/>
              <a:t>Notice that the call to </a:t>
            </a:r>
            <a:r>
              <a:rPr lang="en-US" sz="2700" dirty="0" err="1"/>
              <a:t>println</a:t>
            </a:r>
            <a:r>
              <a:rPr lang="en-US" sz="2700" dirty="0"/>
              <a:t>( ) inside the </a:t>
            </a:r>
            <a:r>
              <a:rPr lang="en-US" sz="2700" b="1" dirty="0"/>
              <a:t>try</a:t>
            </a:r>
            <a:r>
              <a:rPr lang="en-US" sz="2700" dirty="0"/>
              <a:t> block is never executed. Once an exception is thrown, program control transfers out of the </a:t>
            </a:r>
            <a:r>
              <a:rPr lang="en-US" sz="2700" b="1" dirty="0"/>
              <a:t>try block </a:t>
            </a:r>
          </a:p>
          <a:p>
            <a:pPr algn="just"/>
            <a:endParaRPr lang="en-US" sz="2700" b="1" dirty="0"/>
          </a:p>
          <a:p>
            <a:pPr algn="just"/>
            <a:r>
              <a:rPr lang="en-US" sz="2700" dirty="0"/>
              <a:t>Once the </a:t>
            </a:r>
            <a:r>
              <a:rPr lang="en-US" sz="2700" b="1" dirty="0"/>
              <a:t>catch </a:t>
            </a:r>
            <a:r>
              <a:rPr lang="en-US" sz="2700" dirty="0"/>
              <a:t>statement has executed, program control continues with the next line in the program following the entire </a:t>
            </a:r>
            <a:r>
              <a:rPr lang="en-US" sz="2700" b="1" dirty="0"/>
              <a:t>try / catch mechanism. </a:t>
            </a:r>
            <a:r>
              <a:rPr lang="en-US" sz="2700" dirty="0"/>
              <a:t>into the catch block.</a:t>
            </a:r>
          </a:p>
        </p:txBody>
      </p:sp>
      <p:sp>
        <p:nvSpPr>
          <p:cNvPr id="4" name="Title 1"/>
          <p:cNvSpPr>
            <a:spLocks noGrp="1"/>
          </p:cNvSpPr>
          <p:nvPr>
            <p:ph type="title"/>
          </p:nvPr>
        </p:nvSpPr>
        <p:spPr>
          <a:xfrm>
            <a:off x="457200" y="127158"/>
            <a:ext cx="8229600" cy="639762"/>
          </a:xfrm>
        </p:spPr>
        <p:txBody>
          <a:bodyPr>
            <a:normAutofit/>
          </a:bodyPr>
          <a:lstStyle/>
          <a:p>
            <a:r>
              <a:rPr lang="en-US" sz="3200" dirty="0">
                <a:solidFill>
                  <a:srgbClr val="00B050"/>
                </a:solidFill>
              </a:rPr>
              <a:t>Example 1</a:t>
            </a:r>
          </a:p>
        </p:txBody>
      </p:sp>
      <p:sp>
        <p:nvSpPr>
          <p:cNvPr id="5" name="Slide Number Placeholder 4"/>
          <p:cNvSpPr>
            <a:spLocks noGrp="1"/>
          </p:cNvSpPr>
          <p:nvPr>
            <p:ph type="sldNum" sz="quarter" idx="12"/>
          </p:nvPr>
        </p:nvSpPr>
        <p:spPr/>
        <p:txBody>
          <a:bodyPr/>
          <a:lstStyle/>
          <a:p>
            <a:fld id="{73869B3E-97E0-47D8-9C64-F0A56F830C4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a:bodyPr>
          <a:lstStyle/>
          <a:p>
            <a:pPr algn="just"/>
            <a:r>
              <a:rPr lang="en-US" sz="2700" dirty="0"/>
              <a:t>A try and its catch statement form a unit. The scope of the catch clause is restricted to those statements specified by the immediately preceding try statement.</a:t>
            </a:r>
          </a:p>
          <a:p>
            <a:pPr algn="just"/>
            <a:endParaRPr lang="en-US" sz="2700" dirty="0"/>
          </a:p>
          <a:p>
            <a:pPr algn="just"/>
            <a:r>
              <a:rPr lang="en-US" sz="2700" dirty="0"/>
              <a:t>A catch statement cannot catch an exception thrown by another try statement.</a:t>
            </a:r>
          </a:p>
          <a:p>
            <a:pPr algn="just"/>
            <a:endParaRPr lang="en-US" sz="2700" dirty="0"/>
          </a:p>
          <a:p>
            <a:pPr algn="just"/>
            <a:r>
              <a:rPr lang="en-US" sz="2700" dirty="0"/>
              <a:t>The statements that are protected by try must be surrounded by curly braces.</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B050"/>
                </a:solidFill>
              </a:rPr>
              <a:t>Example 2</a:t>
            </a:r>
          </a:p>
        </p:txBody>
      </p:sp>
      <p:sp>
        <p:nvSpPr>
          <p:cNvPr id="3" name="Content Placeholder 2"/>
          <p:cNvSpPr>
            <a:spLocks noGrp="1"/>
          </p:cNvSpPr>
          <p:nvPr>
            <p:ph idx="1"/>
          </p:nvPr>
        </p:nvSpPr>
        <p:spPr/>
        <p:txBody>
          <a:bodyPr>
            <a:normAutofit/>
          </a:bodyPr>
          <a:lstStyle/>
          <a:p>
            <a:pPr algn="just"/>
            <a:r>
              <a:rPr lang="en-US" sz="2700" dirty="0"/>
              <a:t>In this example, program each iteration of the for loop obtains two random integers. Those two integers are divided by each other, and the result is used to divide the value 12345.</a:t>
            </a:r>
          </a:p>
          <a:p>
            <a:pPr algn="just"/>
            <a:endParaRPr lang="en-US" sz="2700" dirty="0"/>
          </a:p>
          <a:p>
            <a:pPr algn="just"/>
            <a:r>
              <a:rPr lang="en-US" sz="2700" dirty="0"/>
              <a:t>The final result is put into a. If either division operation causes a divide-by-zero error, it is caught, the value of a is set to zero, and the program continues.</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32000" contrast="-16000"/>
          </a:blip>
          <a:srcRect/>
          <a:stretch>
            <a:fillRect/>
          </a:stretch>
        </p:blipFill>
        <p:spPr bwMode="auto">
          <a:xfrm>
            <a:off x="1371599" y="762000"/>
            <a:ext cx="7315199" cy="60960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563562"/>
          </a:xfrm>
        </p:spPr>
        <p:txBody>
          <a:bodyPr>
            <a:noAutofit/>
          </a:bodyPr>
          <a:lstStyle/>
          <a:p>
            <a:r>
              <a:rPr lang="en-US" sz="3200" dirty="0">
                <a:solidFill>
                  <a:srgbClr val="00B050"/>
                </a:solidFill>
              </a:rPr>
              <a:t>Example 2</a:t>
            </a:r>
          </a:p>
        </p:txBody>
      </p:sp>
      <p:sp>
        <p:nvSpPr>
          <p:cNvPr id="6" name="Slide Number Placeholder 5"/>
          <p:cNvSpPr>
            <a:spLocks noGrp="1"/>
          </p:cNvSpPr>
          <p:nvPr>
            <p:ph type="sldNum" sz="quarter" idx="12"/>
          </p:nvPr>
        </p:nvSpPr>
        <p:spPr/>
        <p:txBody>
          <a:bodyPr/>
          <a:lstStyle/>
          <a:p>
            <a:fld id="{73869B3E-97E0-47D8-9C64-F0A56F830C4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solidFill>
                  <a:srgbClr val="00B050"/>
                </a:solidFill>
              </a:rPr>
              <a:t>Displaying a Description of an Exception</a:t>
            </a:r>
            <a:endParaRPr lang="en-US" sz="3200" dirty="0">
              <a:solidFill>
                <a:srgbClr val="00B050"/>
              </a:solidFill>
            </a:endParaRPr>
          </a:p>
        </p:txBody>
      </p:sp>
      <p:sp>
        <p:nvSpPr>
          <p:cNvPr id="3" name="Content Placeholder 2"/>
          <p:cNvSpPr>
            <a:spLocks noGrp="1"/>
          </p:cNvSpPr>
          <p:nvPr>
            <p:ph idx="1"/>
          </p:nvPr>
        </p:nvSpPr>
        <p:spPr/>
        <p:txBody>
          <a:bodyPr/>
          <a:lstStyle/>
          <a:p>
            <a:r>
              <a:rPr lang="en-US" sz="2600" dirty="0"/>
              <a:t>You can display this description in a </a:t>
            </a:r>
            <a:r>
              <a:rPr lang="en-US" sz="2600" dirty="0" err="1"/>
              <a:t>println</a:t>
            </a:r>
            <a:r>
              <a:rPr lang="en-US" sz="2600" dirty="0"/>
              <a:t>( ) statement by simply passing the exception as an argument. </a:t>
            </a:r>
          </a:p>
          <a:p>
            <a:r>
              <a:rPr lang="en-US" sz="2600" dirty="0"/>
              <a:t>For example, the catch block in the preceding program can be rewritten like this:</a:t>
            </a:r>
          </a:p>
          <a:p>
            <a:endParaRPr lang="en-US" sz="2600" dirty="0"/>
          </a:p>
          <a:p>
            <a:endParaRPr lang="en-US" sz="2600" dirty="0"/>
          </a:p>
          <a:p>
            <a:endParaRPr lang="en-US" sz="2600" dirty="0"/>
          </a:p>
          <a:p>
            <a:r>
              <a:rPr lang="en-US" sz="2800" dirty="0"/>
              <a:t>When the program is run, each </a:t>
            </a:r>
            <a:r>
              <a:rPr lang="en-US" sz="2800" dirty="0" err="1"/>
              <a:t>divideby</a:t>
            </a:r>
            <a:r>
              <a:rPr lang="en-US" sz="2800" dirty="0"/>
              <a:t>- zero error displays the following message:</a:t>
            </a:r>
            <a:endParaRPr lang="en-US" sz="2600" dirty="0"/>
          </a:p>
        </p:txBody>
      </p:sp>
      <p:pic>
        <p:nvPicPr>
          <p:cNvPr id="5123" name="Picture 3"/>
          <p:cNvPicPr>
            <a:picLocks noChangeAspect="1" noChangeArrowheads="1"/>
          </p:cNvPicPr>
          <p:nvPr/>
        </p:nvPicPr>
        <p:blipFill>
          <a:blip r:embed="rId2"/>
          <a:srcRect/>
          <a:stretch>
            <a:fillRect/>
          </a:stretch>
        </p:blipFill>
        <p:spPr bwMode="auto">
          <a:xfrm>
            <a:off x="1143000" y="3505200"/>
            <a:ext cx="6624637" cy="1291113"/>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764472" y="5867400"/>
            <a:ext cx="7831667" cy="381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73869B3E-97E0-47D8-9C64-F0A56F830C4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800600"/>
          </a:xfrm>
        </p:spPr>
        <p:txBody>
          <a:bodyPr>
            <a:normAutofit/>
          </a:bodyPr>
          <a:lstStyle/>
          <a:p>
            <a:pPr algn="just"/>
            <a:r>
              <a:rPr lang="en-US" sz="2600" dirty="0"/>
              <a:t>In java, </a:t>
            </a:r>
            <a:r>
              <a:rPr lang="en-US" sz="2600" b="1" dirty="0"/>
              <a:t>exception</a:t>
            </a:r>
            <a:r>
              <a:rPr lang="en-US" sz="2600" dirty="0"/>
              <a:t> is an event that disrupts/ interrupts the normal flow of the program. It is an object which is thrown at runtime. It is a runtime error.</a:t>
            </a:r>
          </a:p>
          <a:p>
            <a:pPr algn="just"/>
            <a:endParaRPr lang="en-US" sz="2600" dirty="0"/>
          </a:p>
          <a:p>
            <a:pPr algn="just"/>
            <a:r>
              <a:rPr lang="en-US" sz="2600" dirty="0"/>
              <a:t>An </a:t>
            </a:r>
            <a:r>
              <a:rPr lang="en-US" sz="2600" b="1" dirty="0"/>
              <a:t>exception</a:t>
            </a:r>
            <a:r>
              <a:rPr lang="en-US" sz="2600" dirty="0"/>
              <a:t> is an abnormal condition that arises in a code sequence at run time</a:t>
            </a:r>
          </a:p>
          <a:p>
            <a:pPr algn="just"/>
            <a:endParaRPr lang="en-US" sz="2600" dirty="0"/>
          </a:p>
          <a:p>
            <a:pPr algn="just"/>
            <a:r>
              <a:rPr lang="en-US" sz="2600" i="1" dirty="0">
                <a:solidFill>
                  <a:srgbClr val="FF0000"/>
                </a:solidFill>
              </a:rPr>
              <a:t>The exception handling in java is one of the powerful mechanism to handle the runtime errors so that normal flow of the application can be maintained.</a:t>
            </a:r>
          </a:p>
          <a:p>
            <a:pPr algn="just"/>
            <a:endParaRPr lang="en-US" sz="2600" dirty="0"/>
          </a:p>
          <a:p>
            <a:pPr algn="just">
              <a:buNone/>
            </a:pPr>
            <a:endParaRPr lang="en-US" sz="2600" dirty="0"/>
          </a:p>
          <a:p>
            <a:pPr algn="just"/>
            <a:endParaRPr lang="en-US" sz="2600" dirty="0"/>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pPr algn="just">
              <a:buNone/>
            </a:pPr>
            <a:endParaRPr lang="en-US" sz="2500" b="1" dirty="0"/>
          </a:p>
          <a:p>
            <a:pPr algn="just"/>
            <a:r>
              <a:rPr lang="en-US" sz="2500" dirty="0">
                <a:solidFill>
                  <a:srgbClr val="FF0000"/>
                </a:solidFill>
              </a:rPr>
              <a:t>Exception Handling is a mechanism to handle runtime errors such as </a:t>
            </a:r>
            <a:r>
              <a:rPr lang="en-US" sz="2500" dirty="0" err="1">
                <a:solidFill>
                  <a:srgbClr val="FF0000"/>
                </a:solidFill>
              </a:rPr>
              <a:t>ClassNotFound</a:t>
            </a:r>
            <a:r>
              <a:rPr lang="en-US" sz="2500" dirty="0">
                <a:solidFill>
                  <a:srgbClr val="FF0000"/>
                </a:solidFill>
              </a:rPr>
              <a:t>, IO, SQL, Remote etc.</a:t>
            </a:r>
          </a:p>
          <a:p>
            <a:pPr algn="just"/>
            <a:r>
              <a:rPr lang="en-US" sz="2500" dirty="0"/>
              <a:t>That method may choose to handle the exception itself, or pass it on. </a:t>
            </a:r>
          </a:p>
          <a:p>
            <a:pPr algn="just"/>
            <a:r>
              <a:rPr lang="en-US" sz="2500" dirty="0"/>
              <a:t>Either way, at some point, the exception is </a:t>
            </a:r>
            <a:r>
              <a:rPr lang="en-US" sz="2500" i="1" dirty="0"/>
              <a:t>caught and processed.</a:t>
            </a:r>
          </a:p>
          <a:p>
            <a:pPr algn="just"/>
            <a:r>
              <a:rPr lang="en-US" sz="2400" dirty="0"/>
              <a:t>When an exceptional condition arises, an object representing that exception is created and </a:t>
            </a:r>
            <a:r>
              <a:rPr lang="en-US" sz="2400" i="1" dirty="0"/>
              <a:t>thrown in the method that caused the error.</a:t>
            </a:r>
            <a:endParaRPr lang="en-US" sz="2500" i="1" dirty="0"/>
          </a:p>
          <a:p>
            <a:pPr algn="just"/>
            <a:r>
              <a:rPr lang="en-US" sz="2500" dirty="0"/>
              <a:t>Exceptions can be generated by the Java run-time system, or they can be manually generated by your code.</a:t>
            </a:r>
          </a:p>
        </p:txBody>
      </p:sp>
      <p:sp>
        <p:nvSpPr>
          <p:cNvPr id="4" name="Title 1"/>
          <p:cNvSpPr>
            <a:spLocks noGrp="1"/>
          </p:cNvSpPr>
          <p:nvPr>
            <p:ph type="title"/>
          </p:nvPr>
        </p:nvSpPr>
        <p:spPr>
          <a:xfrm>
            <a:off x="457200" y="274638"/>
            <a:ext cx="8229600" cy="639762"/>
          </a:xfrm>
        </p:spPr>
        <p:txBody>
          <a:bodyPr>
            <a:normAutofit fontScale="90000"/>
          </a:bodyPr>
          <a:lstStyle/>
          <a:p>
            <a:r>
              <a:rPr lang="en-US" sz="3600" b="1" dirty="0">
                <a:solidFill>
                  <a:srgbClr val="00B050"/>
                </a:solidFill>
              </a:rPr>
              <a:t>Exception-Handling Fundamentals</a:t>
            </a:r>
            <a:endParaRPr lang="en-US" sz="3600" dirty="0">
              <a:solidFill>
                <a:srgbClr val="00B050"/>
              </a:solidFill>
            </a:endParaRPr>
          </a:p>
        </p:txBody>
      </p:sp>
      <p:sp>
        <p:nvSpPr>
          <p:cNvPr id="5" name="Slide Number Placeholder 4"/>
          <p:cNvSpPr>
            <a:spLocks noGrp="1"/>
          </p:cNvSpPr>
          <p:nvPr>
            <p:ph type="sldNum" sz="quarter" idx="12"/>
          </p:nvPr>
        </p:nvSpPr>
        <p:spPr/>
        <p:txBody>
          <a:bodyPr/>
          <a:lstStyle/>
          <a:p>
            <a:fld id="{73869B3E-97E0-47D8-9C64-F0A56F830C41}"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4648200" cy="4525963"/>
          </a:xfrm>
          <a:ln>
            <a:solidFill>
              <a:schemeClr val="accent1"/>
            </a:solidFill>
          </a:ln>
        </p:spPr>
        <p:txBody>
          <a:bodyPr>
            <a:normAutofit/>
          </a:bodyPr>
          <a:lstStyle/>
          <a:p>
            <a:pPr algn="just">
              <a:buNone/>
            </a:pPr>
            <a:r>
              <a:rPr lang="en-US" sz="2600" dirty="0"/>
              <a:t>Advantage of Exception Handling</a:t>
            </a:r>
          </a:p>
          <a:p>
            <a:pPr algn="just"/>
            <a:r>
              <a:rPr lang="en-US" sz="2600" dirty="0"/>
              <a:t>The core advantage of exception handling is to maintain the normal flow of the application. Exception normally disrupts the normal flow of the application that is why we use exception handling. Let's take a scenario:</a:t>
            </a:r>
          </a:p>
        </p:txBody>
      </p:sp>
      <p:sp>
        <p:nvSpPr>
          <p:cNvPr id="4" name="Slide Number Placeholder 3"/>
          <p:cNvSpPr>
            <a:spLocks noGrp="1"/>
          </p:cNvSpPr>
          <p:nvPr>
            <p:ph type="sldNum" sz="quarter" idx="12"/>
          </p:nvPr>
        </p:nvSpPr>
        <p:spPr/>
        <p:txBody>
          <a:bodyPr/>
          <a:lstStyle/>
          <a:p>
            <a:fld id="{73869B3E-97E0-47D8-9C64-F0A56F830C41}" type="slidenum">
              <a:rPr lang="en-US" smtClean="0"/>
              <a:pPr/>
              <a:t>5</a:t>
            </a:fld>
            <a:endParaRPr lang="en-US" dirty="0"/>
          </a:p>
        </p:txBody>
      </p:sp>
      <p:sp>
        <p:nvSpPr>
          <p:cNvPr id="6" name="Rectangle 5"/>
          <p:cNvSpPr/>
          <p:nvPr/>
        </p:nvSpPr>
        <p:spPr>
          <a:xfrm>
            <a:off x="457200" y="5410200"/>
            <a:ext cx="8382000" cy="1200329"/>
          </a:xfrm>
          <a:prstGeom prst="rect">
            <a:avLst/>
          </a:prstGeom>
          <a:ln>
            <a:solidFill>
              <a:schemeClr val="accent1"/>
            </a:solidFill>
          </a:ln>
        </p:spPr>
        <p:txBody>
          <a:bodyPr wrap="square">
            <a:spAutoFit/>
          </a:bodyPr>
          <a:lstStyle/>
          <a:p>
            <a:pPr algn="just"/>
            <a:r>
              <a:rPr lang="en-US"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p:txBody>
      </p:sp>
      <p:sp>
        <p:nvSpPr>
          <p:cNvPr id="7" name="Title 1"/>
          <p:cNvSpPr>
            <a:spLocks noGrp="1"/>
          </p:cNvSpPr>
          <p:nvPr>
            <p:ph type="title"/>
          </p:nvPr>
        </p:nvSpPr>
        <p:spPr>
          <a:xfrm>
            <a:off x="457200" y="274638"/>
            <a:ext cx="8229600" cy="639762"/>
          </a:xfrm>
        </p:spPr>
        <p:txBody>
          <a:bodyPr>
            <a:normAutofit fontScale="90000"/>
          </a:bodyPr>
          <a:lstStyle/>
          <a:p>
            <a:r>
              <a:rPr lang="en-US" sz="3600" b="1" dirty="0">
                <a:solidFill>
                  <a:srgbClr val="00B050"/>
                </a:solidFill>
              </a:rPr>
              <a:t>Exception-Handling Fundamentals</a:t>
            </a:r>
            <a:endParaRPr lang="en-US" sz="3600" dirty="0">
              <a:solidFill>
                <a:srgbClr val="00B050"/>
              </a:solidFill>
            </a:endParaRPr>
          </a:p>
        </p:txBody>
      </p:sp>
      <p:pic>
        <p:nvPicPr>
          <p:cNvPr id="8" name="Picture 2"/>
          <p:cNvPicPr>
            <a:picLocks noChangeAspect="1" noChangeArrowheads="1"/>
          </p:cNvPicPr>
          <p:nvPr/>
        </p:nvPicPr>
        <p:blipFill>
          <a:blip r:embed="rId2"/>
          <a:srcRect/>
          <a:stretch>
            <a:fillRect/>
          </a:stretch>
        </p:blipFill>
        <p:spPr bwMode="auto">
          <a:xfrm>
            <a:off x="5205413" y="903767"/>
            <a:ext cx="3633787" cy="4430233"/>
          </a:xfrm>
          <a:prstGeom prst="rect">
            <a:avLst/>
          </a:prstGeom>
          <a:noFill/>
          <a:ln w="9525">
            <a:solidFill>
              <a:schemeClr val="accent1"/>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Java exception handling is managed via five keywords: </a:t>
            </a:r>
            <a:r>
              <a:rPr lang="en-US" sz="2600" b="1" dirty="0">
                <a:solidFill>
                  <a:srgbClr val="FF0000"/>
                </a:solidFill>
              </a:rPr>
              <a:t>try, catch, throw, throws, </a:t>
            </a:r>
            <a:r>
              <a:rPr lang="en-US" sz="2600" dirty="0"/>
              <a:t>and</a:t>
            </a:r>
            <a:r>
              <a:rPr lang="en-US" sz="2600" dirty="0">
                <a:solidFill>
                  <a:srgbClr val="FF0000"/>
                </a:solidFill>
              </a:rPr>
              <a:t> </a:t>
            </a:r>
            <a:r>
              <a:rPr lang="en-US" sz="2600" b="1" dirty="0">
                <a:solidFill>
                  <a:srgbClr val="FF0000"/>
                </a:solidFill>
              </a:rPr>
              <a:t>finally</a:t>
            </a:r>
            <a:r>
              <a:rPr lang="en-US" sz="2600" b="1" dirty="0"/>
              <a:t>.</a:t>
            </a:r>
          </a:p>
          <a:p>
            <a:pPr algn="just"/>
            <a:endParaRPr lang="en-US" sz="2600" b="1" dirty="0"/>
          </a:p>
          <a:p>
            <a:pPr algn="just"/>
            <a:r>
              <a:rPr lang="en-US" sz="2600" dirty="0"/>
              <a:t>Program statements that you want to monitor for exceptions are contained within a try block.</a:t>
            </a:r>
          </a:p>
          <a:p>
            <a:pPr algn="just"/>
            <a:endParaRPr lang="en-US" sz="2600" dirty="0"/>
          </a:p>
          <a:p>
            <a:pPr algn="just"/>
            <a:r>
              <a:rPr lang="en-US" sz="2600" dirty="0"/>
              <a:t>If an exception occurs within the try block, it is thrown. Your code can catch this exception (using catch) and handle it in some rational manner. </a:t>
            </a:r>
          </a:p>
          <a:p>
            <a:pPr algn="just"/>
            <a:endParaRPr lang="en-US" sz="2600" b="1" dirty="0"/>
          </a:p>
          <a:p>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6</a:t>
            </a:fld>
            <a:endParaRPr lang="en-US"/>
          </a:p>
        </p:txBody>
      </p:sp>
      <p:sp>
        <p:nvSpPr>
          <p:cNvPr id="5" name="Title 1"/>
          <p:cNvSpPr>
            <a:spLocks noGrp="1"/>
          </p:cNvSpPr>
          <p:nvPr>
            <p:ph type="title"/>
          </p:nvPr>
        </p:nvSpPr>
        <p:spPr>
          <a:xfrm>
            <a:off x="457200" y="274638"/>
            <a:ext cx="8229600" cy="639762"/>
          </a:xfrm>
        </p:spPr>
        <p:txBody>
          <a:bodyPr>
            <a:normAutofit fontScale="90000"/>
          </a:bodyPr>
          <a:lstStyle/>
          <a:p>
            <a:r>
              <a:rPr lang="en-US" sz="3600" b="1" dirty="0">
                <a:solidFill>
                  <a:srgbClr val="00B050"/>
                </a:solidFill>
              </a:rPr>
              <a:t>Exception-Handling Fundamentals</a:t>
            </a:r>
            <a:endParaRPr lang="en-US" sz="3600"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Autofit/>
          </a:bodyPr>
          <a:lstStyle/>
          <a:p>
            <a:pPr algn="just"/>
            <a:endParaRPr lang="en-US" sz="2600" dirty="0"/>
          </a:p>
          <a:p>
            <a:pPr algn="just"/>
            <a:r>
              <a:rPr lang="en-US" sz="2600" dirty="0"/>
              <a:t>System-generated exceptions are automatically thrown by the Java runtime system. To manually throw an exception, use the keyword throw. </a:t>
            </a:r>
          </a:p>
          <a:p>
            <a:pPr algn="just"/>
            <a:endParaRPr lang="en-US" sz="2600" dirty="0"/>
          </a:p>
          <a:p>
            <a:pPr algn="just"/>
            <a:r>
              <a:rPr lang="en-US" sz="2600" dirty="0"/>
              <a:t>Any exception that is thrown out of a method must be specified as such by a throws clause.</a:t>
            </a:r>
          </a:p>
          <a:p>
            <a:pPr algn="just">
              <a:buNone/>
            </a:pPr>
            <a:endParaRPr lang="en-US" sz="2600" dirty="0"/>
          </a:p>
          <a:p>
            <a:pPr algn="just"/>
            <a:r>
              <a:rPr lang="en-US" sz="2600" dirty="0"/>
              <a:t>Any code that absolutely must be executed after a try block completes is put in a finally block.</a:t>
            </a:r>
          </a:p>
        </p:txBody>
      </p:sp>
      <p:sp>
        <p:nvSpPr>
          <p:cNvPr id="4" name="Title 1"/>
          <p:cNvSpPr>
            <a:spLocks noGrp="1"/>
          </p:cNvSpPr>
          <p:nvPr>
            <p:ph type="title"/>
          </p:nvPr>
        </p:nvSpPr>
        <p:spPr>
          <a:xfrm>
            <a:off x="457200" y="274638"/>
            <a:ext cx="8229600" cy="639762"/>
          </a:xfrm>
        </p:spPr>
        <p:txBody>
          <a:bodyPr>
            <a:normAutofit fontScale="90000"/>
          </a:bodyPr>
          <a:lstStyle/>
          <a:p>
            <a:r>
              <a:rPr lang="en-US" sz="3600" b="1" dirty="0">
                <a:solidFill>
                  <a:srgbClr val="00B050"/>
                </a:solidFill>
              </a:rPr>
              <a:t>Exception-Handling Fundamentals</a:t>
            </a:r>
            <a:endParaRPr lang="en-US" sz="3600" dirty="0">
              <a:solidFill>
                <a:srgbClr val="00B050"/>
              </a:solidFill>
            </a:endParaRPr>
          </a:p>
        </p:txBody>
      </p:sp>
      <p:sp>
        <p:nvSpPr>
          <p:cNvPr id="5" name="Slide Number Placeholder 4"/>
          <p:cNvSpPr>
            <a:spLocks noGrp="1"/>
          </p:cNvSpPr>
          <p:nvPr>
            <p:ph type="sldNum" sz="quarter" idx="12"/>
          </p:nvPr>
        </p:nvSpPr>
        <p:spPr/>
        <p:txBody>
          <a:bodyPr/>
          <a:lstStyle/>
          <a:p>
            <a:fld id="{73869B3E-97E0-47D8-9C64-F0A56F830C4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24000" contrast="3000"/>
          </a:blip>
          <a:srcRect/>
          <a:stretch>
            <a:fillRect/>
          </a:stretch>
        </p:blipFill>
        <p:spPr bwMode="auto">
          <a:xfrm>
            <a:off x="914400" y="583371"/>
            <a:ext cx="7239001" cy="5631972"/>
          </a:xfrm>
          <a:prstGeom prst="rect">
            <a:avLst/>
          </a:prstGeom>
          <a:noFill/>
          <a:ln w="9525">
            <a:noFill/>
            <a:miter lim="800000"/>
            <a:headEnd/>
            <a:tailEnd/>
          </a:ln>
          <a:effectLst/>
        </p:spPr>
      </p:pic>
      <p:sp>
        <p:nvSpPr>
          <p:cNvPr id="5" name="Rectangle 4"/>
          <p:cNvSpPr/>
          <p:nvPr/>
        </p:nvSpPr>
        <p:spPr>
          <a:xfrm>
            <a:off x="1022544" y="6211669"/>
            <a:ext cx="7239000" cy="430887"/>
          </a:xfrm>
          <a:prstGeom prst="rect">
            <a:avLst/>
          </a:prstGeom>
          <a:ln>
            <a:solidFill>
              <a:schemeClr val="accent1"/>
            </a:solidFill>
          </a:ln>
        </p:spPr>
        <p:txBody>
          <a:bodyPr wrap="square">
            <a:spAutoFit/>
          </a:bodyPr>
          <a:lstStyle/>
          <a:p>
            <a:r>
              <a:rPr lang="en-US" sz="2200" dirty="0"/>
              <a:t>Here, </a:t>
            </a:r>
            <a:r>
              <a:rPr lang="en-US" sz="2200" i="1" dirty="0" err="1"/>
              <a:t>ExceptionType</a:t>
            </a:r>
            <a:r>
              <a:rPr lang="en-US" sz="2200" i="1" dirty="0"/>
              <a:t> is the type of exception that has occurred.</a:t>
            </a:r>
            <a:endParaRPr lang="en-US" sz="2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a:solidFill>
                  <a:srgbClr val="00B050"/>
                </a:solidFill>
              </a:rPr>
              <a:t>Exception Types</a:t>
            </a:r>
            <a:endParaRPr lang="en-US" sz="3200" dirty="0">
              <a:solidFill>
                <a:srgbClr val="00B050"/>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700" dirty="0"/>
              <a:t>All exception types are subclasses of the built-in class </a:t>
            </a:r>
            <a:r>
              <a:rPr lang="en-US" sz="2700" b="1" dirty="0" err="1"/>
              <a:t>Throwable</a:t>
            </a:r>
            <a:r>
              <a:rPr lang="en-US" sz="2700" b="1" dirty="0"/>
              <a:t>.</a:t>
            </a:r>
            <a:endParaRPr lang="en-US" sz="2700" dirty="0"/>
          </a:p>
        </p:txBody>
      </p:sp>
      <p:pic>
        <p:nvPicPr>
          <p:cNvPr id="4" name="Picture 2"/>
          <p:cNvPicPr>
            <a:picLocks noChangeAspect="1" noChangeArrowheads="1"/>
          </p:cNvPicPr>
          <p:nvPr/>
        </p:nvPicPr>
        <p:blipFill>
          <a:blip r:embed="rId2"/>
          <a:srcRect/>
          <a:stretch>
            <a:fillRect/>
          </a:stretch>
        </p:blipFill>
        <p:spPr bwMode="auto">
          <a:xfrm>
            <a:off x="1143000" y="2042664"/>
            <a:ext cx="6885549" cy="46865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869B3E-97E0-47D8-9C64-F0A56F830C4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1019</Words>
  <Application>Microsoft Office PowerPoint</Application>
  <PresentationFormat>On-screen Show (4:3)</PresentationFormat>
  <Paragraphs>135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Object Oriented Programming ICT-1203</vt:lpstr>
      <vt:lpstr>Exception Handling-1</vt:lpstr>
      <vt:lpstr>PowerPoint Presentation</vt:lpstr>
      <vt:lpstr>Exception-Handling Fundamentals</vt:lpstr>
      <vt:lpstr>Exception-Handling Fundamentals</vt:lpstr>
      <vt:lpstr>Exception-Handling Fundamentals</vt:lpstr>
      <vt:lpstr>Exception-Handling Fundamentals</vt:lpstr>
      <vt:lpstr>PowerPoint Presentation</vt:lpstr>
      <vt:lpstr>Exception Types</vt:lpstr>
      <vt:lpstr>Exception Types</vt:lpstr>
      <vt:lpstr>Exception Types</vt:lpstr>
      <vt:lpstr>Hierarchy of Java Exception classes</vt:lpstr>
      <vt:lpstr>Problem without exception handling</vt:lpstr>
      <vt:lpstr>Problem without exception handling</vt:lpstr>
      <vt:lpstr>Solution by exception handling of previous problem</vt:lpstr>
      <vt:lpstr>Internal working of java try-catch block</vt:lpstr>
      <vt:lpstr>Internal working of java try-catch block</vt:lpstr>
      <vt:lpstr>Using try and catch</vt:lpstr>
      <vt:lpstr>Example 1</vt:lpstr>
      <vt:lpstr>Example 1</vt:lpstr>
      <vt:lpstr>PowerPoint Presentation</vt:lpstr>
      <vt:lpstr>Example 2</vt:lpstr>
      <vt:lpstr>Example 2</vt:lpstr>
      <vt:lpstr>Displaying a Description of an Exception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76</cp:revision>
  <dcterms:created xsi:type="dcterms:W3CDTF">2016-01-20T03:51:35Z</dcterms:created>
  <dcterms:modified xsi:type="dcterms:W3CDTF">2020-04-02T04:12:27Z</dcterms:modified>
</cp:coreProperties>
</file>