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5"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4" r:id="rId18"/>
    <p:sldId id="275" r:id="rId19"/>
    <p:sldId id="272" r:id="rId20"/>
    <p:sldId id="273" r:id="rId21"/>
    <p:sldId id="276" r:id="rId22"/>
    <p:sldId id="277" r:id="rId23"/>
    <p:sldId id="278" r:id="rId24"/>
    <p:sldId id="280" r:id="rId25"/>
    <p:sldId id="281" r:id="rId26"/>
    <p:sldId id="282"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239A39-197C-4043-930B-73AB1CE4DB09}" type="datetimeFigureOut">
              <a:rPr lang="en-US" smtClean="0"/>
              <a:t>06-Apr-20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F6F1E-7D36-4C6B-918E-28CF4FE93EE7}" type="slidenum">
              <a:rPr lang="en-US" smtClean="0"/>
              <a:t>‹#›</a:t>
            </a:fld>
            <a:endParaRPr lang="en-US"/>
          </a:p>
        </p:txBody>
      </p:sp>
    </p:spTree>
    <p:extLst>
      <p:ext uri="{BB962C8B-B14F-4D97-AF65-F5344CB8AC3E}">
        <p14:creationId xmlns:p14="http://schemas.microsoft.com/office/powerpoint/2010/main" val="2158777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1EE944E-131E-438C-B084-C038A3DDCC99}" type="datetime1">
              <a:rPr lang="en-US" smtClean="0"/>
              <a:t>06-Apr-20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52210-DFA6-4CA4-9A17-740CF2FB73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4654F4-F05F-439D-8488-6F8FD2D9053D}" type="datetime1">
              <a:rPr lang="en-US" smtClean="0"/>
              <a:t>06-Apr-20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52210-DFA6-4CA4-9A17-740CF2FB73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AEAB26-7C26-4268-BBC0-C11A94A15BE9}" type="datetime1">
              <a:rPr lang="en-US" smtClean="0"/>
              <a:t>06-Apr-20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52210-DFA6-4CA4-9A17-740CF2FB73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DB8729-12E1-4C43-91B5-888347AB8294}" type="datetime1">
              <a:rPr lang="en-US" smtClean="0"/>
              <a:t>06-Apr-20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52210-DFA6-4CA4-9A17-740CF2FB73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CF2AA7-F77E-4980-BFFE-959D90BE988A}" type="datetime1">
              <a:rPr lang="en-US" smtClean="0"/>
              <a:t>06-Apr-20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52210-DFA6-4CA4-9A17-740CF2FB73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59C4034-E1F2-40D4-8C22-475A709C9CCD}" type="datetime1">
              <a:rPr lang="en-US" smtClean="0"/>
              <a:t>06-Apr-20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52210-DFA6-4CA4-9A17-740CF2FB73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DDC779-1444-4CA4-9662-CB512FD76403}" type="datetime1">
              <a:rPr lang="en-US" smtClean="0"/>
              <a:t>06-Apr-20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752210-DFA6-4CA4-9A17-740CF2FB73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4E7738-CE18-4BA6-B07C-F33BFECE43FF}" type="datetime1">
              <a:rPr lang="en-US" smtClean="0"/>
              <a:t>06-Apr-20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752210-DFA6-4CA4-9A17-740CF2FB73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CDB816-5281-4EDE-8510-D5E32AD60690}" type="datetime1">
              <a:rPr lang="en-US" smtClean="0"/>
              <a:t>06-Apr-20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752210-DFA6-4CA4-9A17-740CF2FB73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A99CD0-5DDD-41FF-AE17-2175A9D90652}" type="datetime1">
              <a:rPr lang="en-US" smtClean="0"/>
              <a:t>06-Apr-20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52210-DFA6-4CA4-9A17-740CF2FB73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096D3C-3E69-45D1-BDB5-DD3C67F1B737}" type="datetime1">
              <a:rPr lang="en-US" smtClean="0"/>
              <a:t>06-Apr-20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52210-DFA6-4CA4-9A17-740CF2FB73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269174-D42C-432A-9519-E7C68D4FAAAE}" type="datetime1">
              <a:rPr lang="en-US" smtClean="0"/>
              <a:t>06-Apr-20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752210-DFA6-4CA4-9A17-740CF2FB73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java.sun.com/j2se/1.4.2/docs/ap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 Oriented Programming</a:t>
            </a:r>
            <a:br>
              <a:rPr lang="en-US" dirty="0"/>
            </a:br>
            <a:r>
              <a:rPr lang="en-US" dirty="0"/>
              <a:t>ICT-1203</a:t>
            </a:r>
          </a:p>
        </p:txBody>
      </p:sp>
      <p:sp>
        <p:nvSpPr>
          <p:cNvPr id="3" name="Subtitle 2"/>
          <p:cNvSpPr>
            <a:spLocks noGrp="1"/>
          </p:cNvSpPr>
          <p:nvPr>
            <p:ph type="subTitle" idx="1"/>
          </p:nvPr>
        </p:nvSpPr>
        <p:spPr/>
        <p:txBody>
          <a:bodyPr/>
          <a:lstStyle/>
          <a:p>
            <a:r>
              <a:rPr lang="en-US" dirty="0"/>
              <a:t>Dr. </a:t>
            </a:r>
            <a:r>
              <a:rPr lang="en-US" dirty="0" err="1"/>
              <a:t>Jesmin</a:t>
            </a:r>
            <a:r>
              <a:rPr lang="en-US" dirty="0"/>
              <a:t> </a:t>
            </a:r>
            <a:r>
              <a:rPr lang="en-US" dirty="0" err="1"/>
              <a:t>Akhter</a:t>
            </a:r>
            <a:endParaRPr lang="en-US" dirty="0"/>
          </a:p>
          <a:p>
            <a:r>
              <a:rPr lang="en-US"/>
              <a:t>Associate Professor, IIT, JU</a:t>
            </a:r>
            <a:endParaRPr lang="en-US" dirty="0"/>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spTree>
    <p:extLst>
      <p:ext uri="{BB962C8B-B14F-4D97-AF65-F5344CB8AC3E}">
        <p14:creationId xmlns:p14="http://schemas.microsoft.com/office/powerpoint/2010/main" val="860713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1433" y="838200"/>
            <a:ext cx="8229600" cy="4525963"/>
          </a:xfrm>
        </p:spPr>
        <p:txBody>
          <a:bodyPr>
            <a:normAutofit/>
          </a:bodyPr>
          <a:lstStyle/>
          <a:p>
            <a:pPr algn="just"/>
            <a:r>
              <a:rPr lang="en-US" sz="2600" dirty="0"/>
              <a:t>For most computer languages, the name of the file that holds the source code to a program is immaterial. However, this is not the case with Java. </a:t>
            </a:r>
          </a:p>
          <a:p>
            <a:pPr algn="just"/>
            <a:r>
              <a:rPr lang="en-US" sz="2600" dirty="0"/>
              <a:t>The first thing that you must learn about Java is that the name you give to a source file is very important. </a:t>
            </a:r>
          </a:p>
          <a:p>
            <a:pPr algn="just"/>
            <a:r>
              <a:rPr lang="en-US" sz="2600" dirty="0"/>
              <a:t>For this example, the name of the source file should be </a:t>
            </a:r>
            <a:r>
              <a:rPr lang="en-US" sz="2600" b="1" dirty="0"/>
              <a:t>Example.java. </a:t>
            </a:r>
          </a:p>
          <a:p>
            <a:pPr algn="just"/>
            <a:r>
              <a:rPr lang="en-US" sz="2600" dirty="0"/>
              <a:t>In Java, a source file is officially called a </a:t>
            </a:r>
            <a:r>
              <a:rPr lang="en-US" sz="2600" i="1" dirty="0"/>
              <a:t>compilation unit.</a:t>
            </a:r>
          </a:p>
          <a:p>
            <a:pPr algn="just"/>
            <a:r>
              <a:rPr lang="en-US" sz="2600" dirty="0"/>
              <a:t>The Java compiler requires that a source file use the </a:t>
            </a:r>
            <a:r>
              <a:rPr lang="en-US" sz="2600" b="1" dirty="0"/>
              <a:t>.java filename extension.</a:t>
            </a:r>
            <a:endParaRPr lang="en-US" sz="2600" dirty="0"/>
          </a:p>
        </p:txBody>
      </p:sp>
      <p:sp>
        <p:nvSpPr>
          <p:cNvPr id="4" name="Slide Number Placeholder 3"/>
          <p:cNvSpPr>
            <a:spLocks noGrp="1"/>
          </p:cNvSpPr>
          <p:nvPr>
            <p:ph type="sldNum" sz="quarter" idx="12"/>
          </p:nvPr>
        </p:nvSpPr>
        <p:spPr/>
        <p:txBody>
          <a:bodyPr/>
          <a:lstStyle/>
          <a:p>
            <a:fld id="{03752210-DFA6-4CA4-9A17-740CF2FB73E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229600" cy="4525963"/>
          </a:xfrm>
        </p:spPr>
        <p:txBody>
          <a:bodyPr>
            <a:normAutofit lnSpcReduction="10000"/>
          </a:bodyPr>
          <a:lstStyle/>
          <a:p>
            <a:pPr algn="just"/>
            <a:r>
              <a:rPr lang="en-US" sz="2600" dirty="0"/>
              <a:t>Here, the name of the class defined by the program is also </a:t>
            </a:r>
            <a:r>
              <a:rPr lang="en-US" sz="2600" b="1" dirty="0"/>
              <a:t>Example. </a:t>
            </a:r>
          </a:p>
          <a:p>
            <a:pPr algn="just"/>
            <a:endParaRPr lang="en-US" sz="2600" b="1" dirty="0"/>
          </a:p>
          <a:p>
            <a:pPr algn="just"/>
            <a:r>
              <a:rPr lang="en-US" sz="2600" b="1" dirty="0"/>
              <a:t>This is not a coincidence. In Java, all code must reside inside </a:t>
            </a:r>
            <a:r>
              <a:rPr lang="en-US" sz="2600" dirty="0"/>
              <a:t>a class. By convention, the name of the main class should match the name of the file that holds the program.</a:t>
            </a:r>
          </a:p>
          <a:p>
            <a:pPr algn="just"/>
            <a:endParaRPr lang="en-US" sz="2600" dirty="0"/>
          </a:p>
          <a:p>
            <a:pPr algn="just"/>
            <a:r>
              <a:rPr lang="en-US" sz="2600" dirty="0"/>
              <a:t>You should also make sure that the capitalization of the filename matches the class name. The reason for this is that Java is case-sensitive.</a:t>
            </a:r>
          </a:p>
        </p:txBody>
      </p:sp>
      <p:sp>
        <p:nvSpPr>
          <p:cNvPr id="4" name="Slide Number Placeholder 3"/>
          <p:cNvSpPr>
            <a:spLocks noGrp="1"/>
          </p:cNvSpPr>
          <p:nvPr>
            <p:ph type="sldNum" sz="quarter" idx="12"/>
          </p:nvPr>
        </p:nvSpPr>
        <p:spPr/>
        <p:txBody>
          <a:bodyPr/>
          <a:lstStyle/>
          <a:p>
            <a:fld id="{03752210-DFA6-4CA4-9A17-740CF2FB73E5}"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4543" y="685800"/>
            <a:ext cx="8229600" cy="5867400"/>
          </a:xfrm>
        </p:spPr>
        <p:txBody>
          <a:bodyPr>
            <a:noAutofit/>
          </a:bodyPr>
          <a:lstStyle/>
          <a:p>
            <a:r>
              <a:rPr lang="en-US" sz="2600" dirty="0"/>
              <a:t>Explanation:</a:t>
            </a:r>
          </a:p>
          <a:p>
            <a:endParaRPr lang="en-US" sz="2600" dirty="0"/>
          </a:p>
          <a:p>
            <a:endParaRPr lang="en-US" sz="2600" dirty="0"/>
          </a:p>
          <a:p>
            <a:r>
              <a:rPr lang="en-US" sz="2600" dirty="0"/>
              <a:t>This line begins the main( ) method.</a:t>
            </a:r>
          </a:p>
          <a:p>
            <a:r>
              <a:rPr lang="en-US" sz="2600" dirty="0"/>
              <a:t>All Java applications begin execution by calling  main( ).</a:t>
            </a:r>
          </a:p>
          <a:p>
            <a:r>
              <a:rPr lang="en-US" sz="2600" dirty="0"/>
              <a:t>The public keyword is an access modifier, which allows the programmer to control the visibility of class members. When a class member is preceded by public, then that member may be accessed by code outside the class in which it is declared. </a:t>
            </a:r>
          </a:p>
          <a:p>
            <a:r>
              <a:rPr lang="en-US" sz="2600" dirty="0"/>
              <a:t>In this case, main( ) must be declared as public, since it must be called by code outside of its class when the program is started.</a:t>
            </a:r>
          </a:p>
        </p:txBody>
      </p:sp>
      <p:pic>
        <p:nvPicPr>
          <p:cNvPr id="2050" name="Picture 2"/>
          <p:cNvPicPr>
            <a:picLocks noChangeAspect="1" noChangeArrowheads="1"/>
          </p:cNvPicPr>
          <p:nvPr/>
        </p:nvPicPr>
        <p:blipFill>
          <a:blip r:embed="rId2"/>
          <a:srcRect/>
          <a:stretch>
            <a:fillRect/>
          </a:stretch>
        </p:blipFill>
        <p:spPr bwMode="auto">
          <a:xfrm>
            <a:off x="1898382" y="1676400"/>
            <a:ext cx="5797818" cy="381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03752210-DFA6-4CA4-9A17-740CF2FB73E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229600" cy="4525963"/>
          </a:xfrm>
        </p:spPr>
        <p:txBody>
          <a:bodyPr>
            <a:normAutofit/>
          </a:bodyPr>
          <a:lstStyle/>
          <a:p>
            <a:r>
              <a:rPr lang="en-US" sz="2600" dirty="0"/>
              <a:t>The keyword static allows main() to be called without having to instantiate a particular instance of the class. This is necessary since main() is called by the Java Virtual Machine before any objects are made.</a:t>
            </a:r>
          </a:p>
          <a:p>
            <a:endParaRPr lang="en-US" sz="2600" dirty="0"/>
          </a:p>
          <a:p>
            <a:r>
              <a:rPr lang="en-US" sz="2600" dirty="0"/>
              <a:t>The keyword void simply tells the compiler that main() does not return a value.</a:t>
            </a:r>
          </a:p>
          <a:p>
            <a:endParaRPr lang="en-US" sz="2600" dirty="0"/>
          </a:p>
          <a:p>
            <a:r>
              <a:rPr lang="en-US" sz="2600" dirty="0"/>
              <a:t>The main() is the method called when a Java application begins.</a:t>
            </a:r>
          </a:p>
        </p:txBody>
      </p:sp>
      <p:sp>
        <p:nvSpPr>
          <p:cNvPr id="4" name="Slide Number Placeholder 3"/>
          <p:cNvSpPr>
            <a:spLocks noGrp="1"/>
          </p:cNvSpPr>
          <p:nvPr>
            <p:ph type="sldNum" sz="quarter" idx="12"/>
          </p:nvPr>
        </p:nvSpPr>
        <p:spPr/>
        <p:txBody>
          <a:bodyPr/>
          <a:lstStyle/>
          <a:p>
            <a:fld id="{03752210-DFA6-4CA4-9A17-740CF2FB73E5}"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229600" cy="5029200"/>
          </a:xfrm>
        </p:spPr>
        <p:txBody>
          <a:bodyPr>
            <a:noAutofit/>
          </a:bodyPr>
          <a:lstStyle/>
          <a:p>
            <a:r>
              <a:rPr lang="en-US" sz="2600" dirty="0"/>
              <a:t>Any information that you need to pass to a method is received by variables specified within the set of parentheses that follow the name of the method. These variables are called parameters.</a:t>
            </a:r>
          </a:p>
          <a:p>
            <a:r>
              <a:rPr lang="en-US" sz="2600" dirty="0"/>
              <a:t>In main( ), there is only one parameter, a complicated one.</a:t>
            </a:r>
          </a:p>
          <a:p>
            <a:r>
              <a:rPr lang="en-US" sz="2600" dirty="0"/>
              <a:t>String </a:t>
            </a:r>
            <a:r>
              <a:rPr lang="en-US" sz="2600" dirty="0" err="1"/>
              <a:t>args</a:t>
            </a:r>
            <a:r>
              <a:rPr lang="en-US" sz="2600" dirty="0"/>
              <a:t>[ ] declares a parameter named </a:t>
            </a:r>
            <a:r>
              <a:rPr lang="en-US" sz="2600" dirty="0" err="1"/>
              <a:t>args</a:t>
            </a:r>
            <a:r>
              <a:rPr lang="en-US" sz="2600" dirty="0"/>
              <a:t>, which is an array of instances of the class String. </a:t>
            </a:r>
          </a:p>
          <a:p>
            <a:r>
              <a:rPr lang="en-US" sz="2600" dirty="0"/>
              <a:t>Arrays are collections of similar objects. Objects of type String store character strings. In this case, </a:t>
            </a:r>
            <a:r>
              <a:rPr lang="en-US" sz="2600" dirty="0" err="1"/>
              <a:t>args</a:t>
            </a:r>
            <a:r>
              <a:rPr lang="en-US" sz="2600" dirty="0"/>
              <a:t> receives any command-line arguments present when the program is executed.</a:t>
            </a:r>
          </a:p>
        </p:txBody>
      </p:sp>
      <p:sp>
        <p:nvSpPr>
          <p:cNvPr id="4" name="Slide Number Placeholder 3"/>
          <p:cNvSpPr>
            <a:spLocks noGrp="1"/>
          </p:cNvSpPr>
          <p:nvPr>
            <p:ph type="sldNum" sz="quarter" idx="12"/>
          </p:nvPr>
        </p:nvSpPr>
        <p:spPr/>
        <p:txBody>
          <a:bodyPr/>
          <a:lstStyle/>
          <a:p>
            <a:fld id="{03752210-DFA6-4CA4-9A17-740CF2FB73E5}"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One other point: </a:t>
            </a:r>
            <a:r>
              <a:rPr lang="en-US" sz="2600" b="1" dirty="0"/>
              <a:t>main( ) is simply a starting place for your program. A complex </a:t>
            </a:r>
            <a:r>
              <a:rPr lang="en-US" sz="2600" dirty="0"/>
              <a:t>program will have dozens of classes, only one of which will need to have a </a:t>
            </a:r>
            <a:r>
              <a:rPr lang="en-US" sz="2600" b="1" dirty="0"/>
              <a:t>main( ) </a:t>
            </a:r>
            <a:r>
              <a:rPr lang="en-US" sz="2600" dirty="0"/>
              <a:t>method to get things started.</a:t>
            </a:r>
          </a:p>
        </p:txBody>
      </p:sp>
      <p:sp>
        <p:nvSpPr>
          <p:cNvPr id="4" name="Slide Number Placeholder 3"/>
          <p:cNvSpPr>
            <a:spLocks noGrp="1"/>
          </p:cNvSpPr>
          <p:nvPr>
            <p:ph type="sldNum" sz="quarter" idx="12"/>
          </p:nvPr>
        </p:nvSpPr>
        <p:spPr/>
        <p:txBody>
          <a:bodyPr/>
          <a:lstStyle/>
          <a:p>
            <a:fld id="{03752210-DFA6-4CA4-9A17-740CF2FB73E5}"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endParaRPr lang="en-US" sz="2600" dirty="0"/>
          </a:p>
          <a:p>
            <a:pPr algn="just"/>
            <a:endParaRPr lang="en-US" sz="2600" dirty="0"/>
          </a:p>
          <a:p>
            <a:r>
              <a:rPr lang="en-US" sz="2600" dirty="0"/>
              <a:t>This line outputs the string “This is a simple Java program.” followed by a new line on the screen. Output is actually accomplished by the built-in </a:t>
            </a:r>
            <a:r>
              <a:rPr lang="en-US" sz="2600" dirty="0" err="1"/>
              <a:t>println</a:t>
            </a:r>
            <a:r>
              <a:rPr lang="en-US" sz="2600" dirty="0"/>
              <a:t>( ) method. In this case, </a:t>
            </a:r>
            <a:r>
              <a:rPr lang="en-US" sz="2600" dirty="0" err="1"/>
              <a:t>println</a:t>
            </a:r>
            <a:r>
              <a:rPr lang="en-US" sz="2600" dirty="0"/>
              <a:t>( ) displays the string which is passed to it.</a:t>
            </a:r>
          </a:p>
          <a:p>
            <a:r>
              <a:rPr lang="en-US" sz="2600" dirty="0"/>
              <a:t>The line begins with </a:t>
            </a:r>
            <a:r>
              <a:rPr lang="en-US" sz="2600" dirty="0" err="1"/>
              <a:t>System.out</a:t>
            </a:r>
            <a:r>
              <a:rPr lang="en-US" sz="2600" dirty="0"/>
              <a:t>.</a:t>
            </a:r>
          </a:p>
          <a:p>
            <a:r>
              <a:rPr lang="en-US" sz="2600" dirty="0"/>
              <a:t>System is a predefined class that provides access to the system, and out is the output stream that is connected to the console.</a:t>
            </a:r>
          </a:p>
        </p:txBody>
      </p:sp>
      <p:pic>
        <p:nvPicPr>
          <p:cNvPr id="3074" name="Picture 2"/>
          <p:cNvPicPr>
            <a:picLocks noChangeAspect="1" noChangeArrowheads="1"/>
          </p:cNvPicPr>
          <p:nvPr/>
        </p:nvPicPr>
        <p:blipFill>
          <a:blip r:embed="rId2"/>
          <a:srcRect/>
          <a:stretch>
            <a:fillRect/>
          </a:stretch>
        </p:blipFill>
        <p:spPr bwMode="auto">
          <a:xfrm>
            <a:off x="990600" y="1823904"/>
            <a:ext cx="7203392" cy="385896"/>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03752210-DFA6-4CA4-9A17-740CF2FB73E5}"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solidFill>
                  <a:srgbClr val="00B050"/>
                </a:solidFill>
              </a:rPr>
              <a:t>Basic Syntax</a:t>
            </a:r>
          </a:p>
        </p:txBody>
      </p:sp>
      <p:sp>
        <p:nvSpPr>
          <p:cNvPr id="3" name="Content Placeholder 2"/>
          <p:cNvSpPr>
            <a:spLocks noGrp="1"/>
          </p:cNvSpPr>
          <p:nvPr>
            <p:ph idx="1"/>
          </p:nvPr>
        </p:nvSpPr>
        <p:spPr>
          <a:xfrm>
            <a:off x="457200" y="914400"/>
            <a:ext cx="8229600" cy="5211763"/>
          </a:xfrm>
        </p:spPr>
        <p:txBody>
          <a:bodyPr>
            <a:noAutofit/>
          </a:bodyPr>
          <a:lstStyle/>
          <a:p>
            <a:r>
              <a:rPr lang="en-US" sz="2400" dirty="0"/>
              <a:t>About Java programs, it is very important to keep in mind the following points.</a:t>
            </a:r>
          </a:p>
          <a:p>
            <a:r>
              <a:rPr lang="en-US" sz="2400" b="1" dirty="0"/>
              <a:t>Case Sensitivity - </a:t>
            </a:r>
            <a:r>
              <a:rPr lang="en-US" sz="2400" dirty="0"/>
              <a:t>Java is case sensitive, which means identifier </a:t>
            </a:r>
            <a:r>
              <a:rPr lang="en-US" sz="2400" b="1" dirty="0"/>
              <a:t>Hello</a:t>
            </a:r>
            <a:r>
              <a:rPr lang="en-US" sz="2400" dirty="0"/>
              <a:t> and </a:t>
            </a:r>
            <a:r>
              <a:rPr lang="en-US" sz="2400" b="1" dirty="0"/>
              <a:t>hello</a:t>
            </a:r>
            <a:r>
              <a:rPr lang="en-US" sz="2400" dirty="0"/>
              <a:t> would have different meaning in Java.</a:t>
            </a:r>
          </a:p>
          <a:p>
            <a:r>
              <a:rPr lang="en-US" sz="2400" b="1" dirty="0"/>
              <a:t>Class Names - </a:t>
            </a:r>
            <a:r>
              <a:rPr lang="en-US" sz="2400" dirty="0"/>
              <a:t>For all class names the first letter should be in Upper Case.  If several words are used to form a name of the class, each inner word's first letter should be in Upper Case.</a:t>
            </a:r>
            <a:br>
              <a:rPr lang="en-US" sz="2400" dirty="0"/>
            </a:br>
            <a:r>
              <a:rPr lang="en-US" sz="2400" dirty="0"/>
              <a:t>Example: </a:t>
            </a:r>
            <a:r>
              <a:rPr lang="en-US" sz="2400" i="1" dirty="0"/>
              <a:t>class </a:t>
            </a:r>
            <a:r>
              <a:rPr lang="en-US" sz="2400" i="1" dirty="0" err="1"/>
              <a:t>MyFirstJavaClass</a:t>
            </a:r>
            <a:endParaRPr lang="en-US" sz="2400" dirty="0"/>
          </a:p>
          <a:p>
            <a:r>
              <a:rPr lang="en-US" sz="2400" b="1" dirty="0"/>
              <a:t>Method Names - </a:t>
            </a:r>
            <a:r>
              <a:rPr lang="en-US" sz="2400" dirty="0"/>
              <a:t>All method names should start with a Lower Case letter.  If several words are used to form the name of the method, then each inner word's first letter should be in Upper Case.</a:t>
            </a:r>
            <a:br>
              <a:rPr lang="en-US" sz="2400" dirty="0"/>
            </a:br>
            <a:r>
              <a:rPr lang="en-US" sz="2400" dirty="0"/>
              <a:t>Example:  </a:t>
            </a:r>
            <a:r>
              <a:rPr lang="en-US" sz="2400" i="1" dirty="0"/>
              <a:t>public void </a:t>
            </a:r>
            <a:r>
              <a:rPr lang="en-US" sz="2400" i="1" dirty="0" err="1"/>
              <a:t>myMethodName</a:t>
            </a:r>
            <a:r>
              <a:rPr lang="en-US" sz="2400" i="1" dirty="0"/>
              <a:t>()</a:t>
            </a:r>
            <a:endParaRPr lang="en-US" sz="2400" dirty="0"/>
          </a:p>
          <a:p>
            <a:endParaRPr lang="en-US" sz="2400" dirty="0"/>
          </a:p>
        </p:txBody>
      </p:sp>
      <p:sp>
        <p:nvSpPr>
          <p:cNvPr id="4" name="Slide Number Placeholder 3"/>
          <p:cNvSpPr>
            <a:spLocks noGrp="1"/>
          </p:cNvSpPr>
          <p:nvPr>
            <p:ph type="sldNum" sz="quarter" idx="12"/>
          </p:nvPr>
        </p:nvSpPr>
        <p:spPr/>
        <p:txBody>
          <a:bodyPr/>
          <a:lstStyle/>
          <a:p>
            <a:fld id="{03752210-DFA6-4CA4-9A17-740CF2FB73E5}"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1153"/>
            <a:ext cx="8229600" cy="6024057"/>
          </a:xfrm>
        </p:spPr>
        <p:txBody>
          <a:bodyPr>
            <a:noAutofit/>
          </a:bodyPr>
          <a:lstStyle/>
          <a:p>
            <a:pPr algn="just"/>
            <a:r>
              <a:rPr lang="en-US" sz="2600" b="1" dirty="0"/>
              <a:t>Program File Name - </a:t>
            </a:r>
            <a:r>
              <a:rPr lang="en-US" sz="2600" dirty="0"/>
              <a:t>Name of the program file should exactly match the class name. </a:t>
            </a:r>
            <a:br>
              <a:rPr lang="en-US" sz="2600" dirty="0"/>
            </a:br>
            <a:br>
              <a:rPr lang="en-US" sz="2600" dirty="0"/>
            </a:br>
            <a:r>
              <a:rPr lang="en-US" sz="2600" dirty="0"/>
              <a:t>When saving the file, you should save it using the class name (Remember Java is case sensitive) and append '.java' to the end of the name (if the file name and the class name do not match your program will not compile).</a:t>
            </a:r>
            <a:br>
              <a:rPr lang="en-US" sz="2600" dirty="0"/>
            </a:br>
            <a:br>
              <a:rPr lang="en-US" sz="2600" dirty="0"/>
            </a:br>
            <a:r>
              <a:rPr lang="en-US" sz="2600" dirty="0"/>
              <a:t>Example: Assume '</a:t>
            </a:r>
            <a:r>
              <a:rPr lang="en-US" sz="2600" dirty="0" err="1"/>
              <a:t>MyFirstJavaProgram</a:t>
            </a:r>
            <a:r>
              <a:rPr lang="en-US" sz="2600" dirty="0"/>
              <a:t>' is the class name. Then the file should be saved </a:t>
            </a:r>
            <a:r>
              <a:rPr lang="en-US" sz="2600" dirty="0" err="1"/>
              <a:t>as</a:t>
            </a:r>
            <a:r>
              <a:rPr lang="en-US" sz="2600" i="1" dirty="0" err="1"/>
              <a:t>'MyFirstJavaProgram.java</a:t>
            </a:r>
            <a:r>
              <a:rPr lang="en-US" sz="2600" i="1" dirty="0"/>
              <a:t>'</a:t>
            </a:r>
            <a:endParaRPr lang="en-US" sz="2600" dirty="0"/>
          </a:p>
          <a:p>
            <a:pPr algn="just"/>
            <a:r>
              <a:rPr lang="en-US" sz="2600" b="1" dirty="0"/>
              <a:t>public static void main(String </a:t>
            </a:r>
            <a:r>
              <a:rPr lang="en-US" sz="2600" b="1" dirty="0" err="1"/>
              <a:t>args</a:t>
            </a:r>
            <a:r>
              <a:rPr lang="en-US" sz="2600" b="1" dirty="0"/>
              <a:t>[]) -</a:t>
            </a:r>
            <a:r>
              <a:rPr lang="en-US" sz="2600" dirty="0"/>
              <a:t> Java program processing starts from the main() method which is a mandatory part of every Java program.</a:t>
            </a:r>
          </a:p>
          <a:p>
            <a:pPr algn="just"/>
            <a:endParaRPr lang="en-US" sz="2600" dirty="0"/>
          </a:p>
        </p:txBody>
      </p:sp>
      <p:sp>
        <p:nvSpPr>
          <p:cNvPr id="4" name="Slide Number Placeholder 3"/>
          <p:cNvSpPr>
            <a:spLocks noGrp="1"/>
          </p:cNvSpPr>
          <p:nvPr>
            <p:ph type="sldNum" sz="quarter" idx="12"/>
          </p:nvPr>
        </p:nvSpPr>
        <p:spPr/>
        <p:txBody>
          <a:bodyPr/>
          <a:lstStyle/>
          <a:p>
            <a:fld id="{03752210-DFA6-4CA4-9A17-740CF2FB73E5}"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81000" y="838200"/>
            <a:ext cx="7600418" cy="6019800"/>
          </a:xfrm>
          <a:prstGeom prst="rect">
            <a:avLst/>
          </a:prstGeom>
          <a:noFill/>
          <a:ln w="9525">
            <a:noFill/>
            <a:miter lim="800000"/>
            <a:headEnd/>
            <a:tailEnd/>
          </a:ln>
          <a:effectLst/>
        </p:spPr>
      </p:pic>
      <p:sp>
        <p:nvSpPr>
          <p:cNvPr id="5" name="Rectangle 4"/>
          <p:cNvSpPr/>
          <p:nvPr/>
        </p:nvSpPr>
        <p:spPr>
          <a:xfrm>
            <a:off x="4977564" y="5975701"/>
            <a:ext cx="3429000" cy="769441"/>
          </a:xfrm>
          <a:prstGeom prst="rect">
            <a:avLst/>
          </a:prstGeom>
          <a:ln>
            <a:solidFill>
              <a:schemeClr val="accent1"/>
            </a:solidFill>
          </a:ln>
        </p:spPr>
        <p:txBody>
          <a:bodyPr wrap="square">
            <a:spAutoFit/>
          </a:bodyPr>
          <a:lstStyle/>
          <a:p>
            <a:r>
              <a:rPr lang="en-US" sz="2200" dirty="0"/>
              <a:t>This is num: 100</a:t>
            </a:r>
          </a:p>
          <a:p>
            <a:r>
              <a:rPr lang="en-US" sz="2200" dirty="0"/>
              <a:t>The value of num * 2 is 200</a:t>
            </a:r>
          </a:p>
        </p:txBody>
      </p:sp>
      <p:sp>
        <p:nvSpPr>
          <p:cNvPr id="3" name="Slide Number Placeholder 2"/>
          <p:cNvSpPr>
            <a:spLocks noGrp="1"/>
          </p:cNvSpPr>
          <p:nvPr>
            <p:ph type="sldNum" sz="quarter" idx="12"/>
          </p:nvPr>
        </p:nvSpPr>
        <p:spPr/>
        <p:txBody>
          <a:bodyPr/>
          <a:lstStyle/>
          <a:p>
            <a:fld id="{03752210-DFA6-4CA4-9A17-740CF2FB73E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1752600"/>
            <a:ext cx="7772400" cy="193357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a:ln>
                  <a:noFill/>
                </a:ln>
                <a:solidFill>
                  <a:schemeClr val="tx1"/>
                </a:solidFill>
                <a:effectLst/>
                <a:uLnTx/>
                <a:uFillTx/>
                <a:latin typeface="+mj-lt"/>
                <a:ea typeface="+mj-ea"/>
                <a:cs typeface="+mj-cs"/>
              </a:rPr>
              <a:t> </a:t>
            </a:r>
            <a:r>
              <a:rPr kumimoji="0" lang="en-US" altLang="zh-CN" sz="4400" b="0" i="0" u="none" strike="noStrike" kern="1200" cap="none" spc="0" normalizeH="0" baseline="0" noProof="0" dirty="0">
                <a:ln>
                  <a:noFill/>
                </a:ln>
                <a:solidFill>
                  <a:srgbClr val="00B050"/>
                </a:solidFill>
                <a:effectLst/>
                <a:uLnTx/>
                <a:uFillTx/>
                <a:latin typeface="+mj-lt"/>
                <a:ea typeface="+mj-ea"/>
                <a:cs typeface="+mj-cs"/>
              </a:rPr>
              <a:t>Overview of Java</a:t>
            </a:r>
          </a:p>
        </p:txBody>
      </p:sp>
      <p:sp>
        <p:nvSpPr>
          <p:cNvPr id="3" name="Slide Number Placeholder 2"/>
          <p:cNvSpPr>
            <a:spLocks noGrp="1"/>
          </p:cNvSpPr>
          <p:nvPr>
            <p:ph type="sldNum" sz="quarter" idx="12"/>
          </p:nvPr>
        </p:nvSpPr>
        <p:spPr/>
        <p:txBody>
          <a:bodyPr/>
          <a:lstStyle/>
          <a:p>
            <a:fld id="{03752210-DFA6-4CA4-9A17-740CF2FB73E5}"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Explanation:</a:t>
            </a:r>
          </a:p>
          <a:p>
            <a:pPr algn="just"/>
            <a:r>
              <a:rPr lang="en-US" sz="2600" dirty="0"/>
              <a:t>Using the + operator, you can join together as many items as you want within a single </a:t>
            </a:r>
            <a:r>
              <a:rPr lang="en-US" sz="2600" b="1" dirty="0" err="1"/>
              <a:t>println</a:t>
            </a:r>
            <a:r>
              <a:rPr lang="en-US" sz="2600" b="1" dirty="0"/>
              <a:t>( ) statement.</a:t>
            </a:r>
            <a:endParaRPr lang="en-US" sz="2600" dirty="0"/>
          </a:p>
        </p:txBody>
      </p:sp>
      <p:sp>
        <p:nvSpPr>
          <p:cNvPr id="4" name="Slide Number Placeholder 3"/>
          <p:cNvSpPr>
            <a:spLocks noGrp="1"/>
          </p:cNvSpPr>
          <p:nvPr>
            <p:ph type="sldNum" sz="quarter" idx="12"/>
          </p:nvPr>
        </p:nvSpPr>
        <p:spPr/>
        <p:txBody>
          <a:bodyPr/>
          <a:lstStyle/>
          <a:p>
            <a:fld id="{03752210-DFA6-4CA4-9A17-740CF2FB73E5}"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a:solidFill>
                  <a:srgbClr val="00B050"/>
                </a:solidFill>
              </a:rPr>
              <a:t>Java Identifiers</a:t>
            </a:r>
          </a:p>
        </p:txBody>
      </p:sp>
      <p:sp>
        <p:nvSpPr>
          <p:cNvPr id="3" name="Content Placeholder 2"/>
          <p:cNvSpPr>
            <a:spLocks noGrp="1"/>
          </p:cNvSpPr>
          <p:nvPr>
            <p:ph idx="1"/>
          </p:nvPr>
        </p:nvSpPr>
        <p:spPr>
          <a:xfrm>
            <a:off x="457200" y="1143000"/>
            <a:ext cx="8229600" cy="4983163"/>
          </a:xfrm>
        </p:spPr>
        <p:txBody>
          <a:bodyPr>
            <a:noAutofit/>
          </a:bodyPr>
          <a:lstStyle/>
          <a:p>
            <a:pPr algn="just"/>
            <a:r>
              <a:rPr lang="en-US" sz="2600" dirty="0"/>
              <a:t>All Java components require names. Names used for classes, variables and methods are called identifiers.</a:t>
            </a:r>
          </a:p>
          <a:p>
            <a:pPr algn="just"/>
            <a:endParaRPr lang="en-US" sz="2600" dirty="0"/>
          </a:p>
          <a:p>
            <a:pPr algn="just"/>
            <a:r>
              <a:rPr lang="en-US" sz="2600" dirty="0"/>
              <a:t>In Java, there are several points to remember about identifiers. They are as follows:</a:t>
            </a:r>
          </a:p>
          <a:p>
            <a:pPr algn="just"/>
            <a:endParaRPr lang="en-US" sz="2600" dirty="0"/>
          </a:p>
          <a:p>
            <a:pPr algn="just"/>
            <a:r>
              <a:rPr lang="en-US" sz="2600" dirty="0"/>
              <a:t>All identifiers should begin with a letter (A to Z or a to z), currency character ($) or an underscore (_).</a:t>
            </a:r>
          </a:p>
          <a:p>
            <a:pPr algn="just"/>
            <a:endParaRPr lang="en-US" sz="2600" dirty="0"/>
          </a:p>
          <a:p>
            <a:pPr algn="just"/>
            <a:r>
              <a:rPr lang="en-US" sz="2600" dirty="0"/>
              <a:t>After the first character identifiers can have any combination of characters.</a:t>
            </a:r>
          </a:p>
          <a:p>
            <a:pPr algn="just">
              <a:buNone/>
            </a:pPr>
            <a:br>
              <a:rPr lang="en-US" sz="2600" dirty="0"/>
            </a:br>
            <a:endParaRPr lang="en-US" sz="2600" dirty="0"/>
          </a:p>
        </p:txBody>
      </p:sp>
      <p:sp>
        <p:nvSpPr>
          <p:cNvPr id="4" name="Slide Number Placeholder 3"/>
          <p:cNvSpPr>
            <a:spLocks noGrp="1"/>
          </p:cNvSpPr>
          <p:nvPr>
            <p:ph type="sldNum" sz="quarter" idx="12"/>
          </p:nvPr>
        </p:nvSpPr>
        <p:spPr/>
        <p:txBody>
          <a:bodyPr/>
          <a:lstStyle/>
          <a:p>
            <a:fld id="{03752210-DFA6-4CA4-9A17-740CF2FB73E5}"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dirty="0"/>
              <a:t>A key word cannot be used as an identifier.</a:t>
            </a:r>
          </a:p>
          <a:p>
            <a:r>
              <a:rPr lang="en-US" sz="2600" dirty="0"/>
              <a:t>Most importantly identifiers are case sensitive.</a:t>
            </a:r>
          </a:p>
          <a:p>
            <a:r>
              <a:rPr lang="en-US" sz="2600" dirty="0"/>
              <a:t>Examples of legal identifiers: age, $salary, _value, __1_value</a:t>
            </a:r>
          </a:p>
          <a:p>
            <a:r>
              <a:rPr lang="en-US" sz="2600" dirty="0"/>
              <a:t>Examples of illegal identifiers: 123abc, -salary</a:t>
            </a:r>
          </a:p>
          <a:p>
            <a:endParaRPr lang="en-US" sz="2600" dirty="0"/>
          </a:p>
        </p:txBody>
      </p:sp>
      <p:sp>
        <p:nvSpPr>
          <p:cNvPr id="4" name="Slide Number Placeholder 3"/>
          <p:cNvSpPr>
            <a:spLocks noGrp="1"/>
          </p:cNvSpPr>
          <p:nvPr>
            <p:ph type="sldNum" sz="quarter" idx="12"/>
          </p:nvPr>
        </p:nvSpPr>
        <p:spPr/>
        <p:txBody>
          <a:bodyPr/>
          <a:lstStyle/>
          <a:p>
            <a:fld id="{03752210-DFA6-4CA4-9A17-740CF2FB73E5}"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11162"/>
          </a:xfrm>
        </p:spPr>
        <p:txBody>
          <a:bodyPr>
            <a:normAutofit fontScale="90000"/>
          </a:bodyPr>
          <a:lstStyle/>
          <a:p>
            <a:r>
              <a:rPr lang="en-US" dirty="0">
                <a:solidFill>
                  <a:srgbClr val="00B050"/>
                </a:solidFill>
              </a:rPr>
              <a:t>Java Keywords</a:t>
            </a:r>
          </a:p>
        </p:txBody>
      </p:sp>
      <p:pic>
        <p:nvPicPr>
          <p:cNvPr id="5124" name="Picture 4"/>
          <p:cNvPicPr>
            <a:picLocks noChangeAspect="1" noChangeArrowheads="1"/>
          </p:cNvPicPr>
          <p:nvPr/>
        </p:nvPicPr>
        <p:blipFill>
          <a:blip r:embed="rId2"/>
          <a:srcRect/>
          <a:stretch>
            <a:fillRect/>
          </a:stretch>
        </p:blipFill>
        <p:spPr bwMode="auto">
          <a:xfrm>
            <a:off x="1600200" y="770143"/>
            <a:ext cx="6096000" cy="6082632"/>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03752210-DFA6-4CA4-9A17-740CF2FB73E5}"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3752210-DFA6-4CA4-9A17-740CF2FB73E5}" type="slidenum">
              <a:rPr lang="en-US" smtClean="0"/>
              <a:pPr/>
              <a:t>24</a:t>
            </a:fld>
            <a:endParaRPr lang="en-US"/>
          </a:p>
        </p:txBody>
      </p:sp>
      <p:sp>
        <p:nvSpPr>
          <p:cNvPr id="5" name="Rectangle 4"/>
          <p:cNvSpPr/>
          <p:nvPr/>
        </p:nvSpPr>
        <p:spPr>
          <a:xfrm>
            <a:off x="7380" y="1773521"/>
            <a:ext cx="4343400" cy="2569934"/>
          </a:xfrm>
          <a:prstGeom prst="rect">
            <a:avLst/>
          </a:prstGeom>
          <a:ln>
            <a:solidFill>
              <a:schemeClr val="accent1"/>
            </a:solidFill>
          </a:ln>
        </p:spPr>
        <p:txBody>
          <a:bodyPr wrap="square">
            <a:spAutoFit/>
          </a:bodyPr>
          <a:lstStyle/>
          <a:p>
            <a:r>
              <a:rPr lang="en-US" sz="2300" dirty="0"/>
              <a:t>class A{  </a:t>
            </a:r>
          </a:p>
          <a:p>
            <a:r>
              <a:rPr lang="en-US" sz="2300" dirty="0" err="1"/>
              <a:t>int</a:t>
            </a:r>
            <a:r>
              <a:rPr lang="en-US" sz="2300" dirty="0"/>
              <a:t> data=50;//instance variable  </a:t>
            </a:r>
          </a:p>
          <a:p>
            <a:r>
              <a:rPr lang="en-US" sz="2300" dirty="0"/>
              <a:t>static </a:t>
            </a:r>
            <a:r>
              <a:rPr lang="en-US" sz="2300" dirty="0" err="1"/>
              <a:t>int</a:t>
            </a:r>
            <a:r>
              <a:rPr lang="en-US" sz="2300" dirty="0"/>
              <a:t> m=100;//static variable  </a:t>
            </a:r>
          </a:p>
          <a:p>
            <a:r>
              <a:rPr lang="en-US" sz="2300" dirty="0"/>
              <a:t>void method(){  </a:t>
            </a:r>
          </a:p>
          <a:p>
            <a:r>
              <a:rPr lang="en-US" sz="2300" dirty="0" err="1"/>
              <a:t>int</a:t>
            </a:r>
            <a:r>
              <a:rPr lang="en-US" sz="2300" dirty="0"/>
              <a:t> n=90;//local variable  </a:t>
            </a:r>
          </a:p>
          <a:p>
            <a:r>
              <a:rPr lang="en-US" sz="2300" dirty="0"/>
              <a:t>}  </a:t>
            </a:r>
          </a:p>
          <a:p>
            <a:r>
              <a:rPr lang="en-US" sz="2300" dirty="0"/>
              <a:t>}//end of class  </a:t>
            </a:r>
          </a:p>
        </p:txBody>
      </p:sp>
      <p:sp>
        <p:nvSpPr>
          <p:cNvPr id="6" name="Rectangle 5"/>
          <p:cNvSpPr/>
          <p:nvPr/>
        </p:nvSpPr>
        <p:spPr>
          <a:xfrm>
            <a:off x="4365528" y="1773521"/>
            <a:ext cx="4748976" cy="2569934"/>
          </a:xfrm>
          <a:prstGeom prst="rect">
            <a:avLst/>
          </a:prstGeom>
          <a:ln>
            <a:solidFill>
              <a:schemeClr val="accent1"/>
            </a:solidFill>
          </a:ln>
        </p:spPr>
        <p:txBody>
          <a:bodyPr wrap="square">
            <a:spAutoFit/>
          </a:bodyPr>
          <a:lstStyle/>
          <a:p>
            <a:r>
              <a:rPr lang="en-US" sz="2300" dirty="0"/>
              <a:t>class Simple{  </a:t>
            </a:r>
          </a:p>
          <a:p>
            <a:r>
              <a:rPr lang="en-US" sz="2300" dirty="0"/>
              <a:t>public static void main(String[] </a:t>
            </a:r>
            <a:r>
              <a:rPr lang="en-US" sz="2300" dirty="0" err="1"/>
              <a:t>args</a:t>
            </a:r>
            <a:r>
              <a:rPr lang="en-US" sz="2300" dirty="0"/>
              <a:t>){  </a:t>
            </a:r>
          </a:p>
          <a:p>
            <a:r>
              <a:rPr lang="en-US" sz="2300" dirty="0" err="1"/>
              <a:t>int</a:t>
            </a:r>
            <a:r>
              <a:rPr lang="en-US" sz="2300" dirty="0"/>
              <a:t> a=10;  </a:t>
            </a:r>
          </a:p>
          <a:p>
            <a:r>
              <a:rPr lang="en-US" sz="2300" dirty="0" err="1"/>
              <a:t>int</a:t>
            </a:r>
            <a:r>
              <a:rPr lang="en-US" sz="2300" dirty="0"/>
              <a:t> b=10;  </a:t>
            </a:r>
          </a:p>
          <a:p>
            <a:r>
              <a:rPr lang="en-US" sz="2300" dirty="0" err="1"/>
              <a:t>int</a:t>
            </a:r>
            <a:r>
              <a:rPr lang="en-US" sz="2300" dirty="0"/>
              <a:t> c=</a:t>
            </a:r>
            <a:r>
              <a:rPr lang="en-US" sz="2300" dirty="0" err="1"/>
              <a:t>a+b</a:t>
            </a:r>
            <a:r>
              <a:rPr lang="en-US" sz="2300" dirty="0"/>
              <a:t>;  </a:t>
            </a:r>
          </a:p>
          <a:p>
            <a:r>
              <a:rPr lang="en-US" sz="2300" dirty="0" err="1"/>
              <a:t>System.out.println</a:t>
            </a:r>
            <a:r>
              <a:rPr lang="en-US" sz="2300" dirty="0"/>
              <a:t>(c);  </a:t>
            </a:r>
          </a:p>
          <a:p>
            <a:r>
              <a:rPr lang="en-US" sz="2300" dirty="0"/>
              <a:t>}}  </a:t>
            </a:r>
          </a:p>
        </p:txBody>
      </p:sp>
    </p:spTree>
    <p:extLst>
      <p:ext uri="{BB962C8B-B14F-4D97-AF65-F5344CB8AC3E}">
        <p14:creationId xmlns:p14="http://schemas.microsoft.com/office/powerpoint/2010/main" val="3893802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3752210-DFA6-4CA4-9A17-740CF2FB73E5}" type="slidenum">
              <a:rPr lang="en-US" smtClean="0"/>
              <a:pPr/>
              <a:t>25</a:t>
            </a:fld>
            <a:endParaRPr lang="en-US"/>
          </a:p>
        </p:txBody>
      </p:sp>
      <p:sp>
        <p:nvSpPr>
          <p:cNvPr id="5" name="Rectangle 4"/>
          <p:cNvSpPr/>
          <p:nvPr/>
        </p:nvSpPr>
        <p:spPr>
          <a:xfrm>
            <a:off x="2209800" y="1600200"/>
            <a:ext cx="4876800" cy="2569934"/>
          </a:xfrm>
          <a:prstGeom prst="rect">
            <a:avLst/>
          </a:prstGeom>
          <a:ln>
            <a:solidFill>
              <a:schemeClr val="accent1"/>
            </a:solidFill>
          </a:ln>
        </p:spPr>
        <p:txBody>
          <a:bodyPr wrap="square">
            <a:spAutoFit/>
          </a:bodyPr>
          <a:lstStyle/>
          <a:p>
            <a:r>
              <a:rPr lang="en-US" sz="2300" dirty="0"/>
              <a:t>class Simple{  </a:t>
            </a:r>
          </a:p>
          <a:p>
            <a:r>
              <a:rPr lang="en-US" sz="2300" dirty="0"/>
              <a:t>public static void main(String[] </a:t>
            </a:r>
            <a:r>
              <a:rPr lang="en-US" sz="2300" dirty="0" err="1"/>
              <a:t>args</a:t>
            </a:r>
            <a:r>
              <a:rPr lang="en-US" sz="2300" dirty="0"/>
              <a:t>){  </a:t>
            </a:r>
          </a:p>
          <a:p>
            <a:r>
              <a:rPr lang="en-US" sz="2300" dirty="0" err="1"/>
              <a:t>int</a:t>
            </a:r>
            <a:r>
              <a:rPr lang="en-US" sz="2300" dirty="0"/>
              <a:t> a=10;  </a:t>
            </a:r>
          </a:p>
          <a:p>
            <a:r>
              <a:rPr lang="en-US" sz="2300" dirty="0"/>
              <a:t>float f=a;  </a:t>
            </a:r>
          </a:p>
          <a:p>
            <a:r>
              <a:rPr lang="en-US" sz="2300" dirty="0" err="1"/>
              <a:t>System.out.println</a:t>
            </a:r>
            <a:r>
              <a:rPr lang="en-US" sz="2300" dirty="0"/>
              <a:t>(a);  </a:t>
            </a:r>
          </a:p>
          <a:p>
            <a:r>
              <a:rPr lang="en-US" sz="2300" dirty="0" err="1"/>
              <a:t>System.out.println</a:t>
            </a:r>
            <a:r>
              <a:rPr lang="en-US" sz="2300" dirty="0"/>
              <a:t>(f);  </a:t>
            </a:r>
          </a:p>
          <a:p>
            <a:r>
              <a:rPr lang="en-US" sz="2300" dirty="0"/>
              <a:t>}}  </a:t>
            </a:r>
          </a:p>
        </p:txBody>
      </p:sp>
      <p:sp>
        <p:nvSpPr>
          <p:cNvPr id="6" name="Rectangle 1"/>
          <p:cNvSpPr>
            <a:spLocks noChangeArrowheads="1"/>
          </p:cNvSpPr>
          <p:nvPr/>
        </p:nvSpPr>
        <p:spPr bwMode="auto">
          <a:xfrm>
            <a:off x="3390900" y="4343399"/>
            <a:ext cx="2514600" cy="3847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rgbClr val="000000"/>
                </a:solidFill>
                <a:effectLst/>
                <a:latin typeface="Arial Unicode MS" pitchFamily="34" charset="-128"/>
                <a:cs typeface="Arial" pitchFamily="34" charset="0"/>
              </a:rPr>
              <a:t>Output: 10 10.0</a:t>
            </a:r>
            <a:r>
              <a:rPr kumimoji="0" lang="en-US" sz="1900" b="0" i="0" u="none" strike="noStrike" cap="none" normalizeH="0" baseline="0" dirty="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34219828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3752210-DFA6-4CA4-9A17-740CF2FB73E5}" type="slidenum">
              <a:rPr lang="en-US" smtClean="0"/>
              <a:pPr/>
              <a:t>26</a:t>
            </a:fld>
            <a:endParaRPr lang="en-US"/>
          </a:p>
        </p:txBody>
      </p:sp>
      <p:sp>
        <p:nvSpPr>
          <p:cNvPr id="5" name="Rectangle 4"/>
          <p:cNvSpPr/>
          <p:nvPr/>
        </p:nvSpPr>
        <p:spPr>
          <a:xfrm>
            <a:off x="2133600" y="2590800"/>
            <a:ext cx="5029200" cy="2923877"/>
          </a:xfrm>
          <a:prstGeom prst="rect">
            <a:avLst/>
          </a:prstGeom>
          <a:ln>
            <a:solidFill>
              <a:schemeClr val="tx1"/>
            </a:solidFill>
          </a:ln>
        </p:spPr>
        <p:txBody>
          <a:bodyPr wrap="square">
            <a:spAutoFit/>
          </a:bodyPr>
          <a:lstStyle/>
          <a:p>
            <a:r>
              <a:rPr lang="en-US" sz="2300" dirty="0"/>
              <a:t>class Simple{  </a:t>
            </a:r>
          </a:p>
          <a:p>
            <a:r>
              <a:rPr lang="en-US" sz="2300" dirty="0"/>
              <a:t>public static void main(String[] </a:t>
            </a:r>
            <a:r>
              <a:rPr lang="en-US" sz="2300" dirty="0" err="1"/>
              <a:t>args</a:t>
            </a:r>
            <a:r>
              <a:rPr lang="en-US" sz="2300" dirty="0"/>
              <a:t>){  </a:t>
            </a:r>
          </a:p>
          <a:p>
            <a:r>
              <a:rPr lang="en-US" sz="2300" dirty="0"/>
              <a:t>float f=10.5f;  </a:t>
            </a:r>
          </a:p>
          <a:p>
            <a:r>
              <a:rPr lang="en-US" sz="2300" dirty="0"/>
              <a:t>//</a:t>
            </a:r>
            <a:r>
              <a:rPr lang="en-US" sz="2300" dirty="0" err="1"/>
              <a:t>int</a:t>
            </a:r>
            <a:r>
              <a:rPr lang="en-US" sz="2300" dirty="0"/>
              <a:t> a=f;//Compile time error  </a:t>
            </a:r>
          </a:p>
          <a:p>
            <a:r>
              <a:rPr lang="en-US" sz="2300" dirty="0" err="1"/>
              <a:t>int</a:t>
            </a:r>
            <a:r>
              <a:rPr lang="en-US" sz="2300" dirty="0"/>
              <a:t> a=(</a:t>
            </a:r>
            <a:r>
              <a:rPr lang="en-US" sz="2300" dirty="0" err="1"/>
              <a:t>int</a:t>
            </a:r>
            <a:r>
              <a:rPr lang="en-US" sz="2300" dirty="0"/>
              <a:t>)f;  </a:t>
            </a:r>
          </a:p>
          <a:p>
            <a:r>
              <a:rPr lang="en-US" sz="2300" dirty="0" err="1"/>
              <a:t>System.out.println</a:t>
            </a:r>
            <a:r>
              <a:rPr lang="en-US" sz="2300" dirty="0"/>
              <a:t>(f);  </a:t>
            </a:r>
          </a:p>
          <a:p>
            <a:r>
              <a:rPr lang="en-US" sz="2300" dirty="0" err="1"/>
              <a:t>System.out.println</a:t>
            </a:r>
            <a:r>
              <a:rPr lang="en-US" sz="2300" dirty="0"/>
              <a:t>(a);  </a:t>
            </a:r>
          </a:p>
          <a:p>
            <a:r>
              <a:rPr lang="en-US" sz="2300" dirty="0"/>
              <a:t>}}  </a:t>
            </a:r>
          </a:p>
        </p:txBody>
      </p:sp>
      <p:sp>
        <p:nvSpPr>
          <p:cNvPr id="6" name="TextBox 5"/>
          <p:cNvSpPr txBox="1"/>
          <p:nvPr/>
        </p:nvSpPr>
        <p:spPr>
          <a:xfrm>
            <a:off x="3657600" y="2051938"/>
            <a:ext cx="1981200" cy="446276"/>
          </a:xfrm>
          <a:prstGeom prst="rect">
            <a:avLst/>
          </a:prstGeom>
          <a:noFill/>
        </p:spPr>
        <p:txBody>
          <a:bodyPr wrap="square" rtlCol="0">
            <a:spAutoFit/>
          </a:bodyPr>
          <a:lstStyle/>
          <a:p>
            <a:r>
              <a:rPr lang="en-US" sz="2300" dirty="0"/>
              <a:t>Type casting</a:t>
            </a:r>
          </a:p>
        </p:txBody>
      </p:sp>
      <p:sp>
        <p:nvSpPr>
          <p:cNvPr id="7" name="Rectangle 1"/>
          <p:cNvSpPr>
            <a:spLocks noChangeArrowheads="1"/>
          </p:cNvSpPr>
          <p:nvPr/>
        </p:nvSpPr>
        <p:spPr bwMode="auto">
          <a:xfrm>
            <a:off x="3625644" y="5675039"/>
            <a:ext cx="2013156"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rgbClr val="000000"/>
                </a:solidFill>
                <a:effectLst/>
                <a:latin typeface="Arial Unicode MS" pitchFamily="34" charset="-128"/>
                <a:cs typeface="Arial" pitchFamily="34" charset="0"/>
              </a:rPr>
              <a:t>Output: 10.5 10</a:t>
            </a:r>
            <a:r>
              <a:rPr kumimoji="0" lang="en-US" sz="1900" b="0" i="0" u="none" strike="noStrike" cap="none" normalizeH="0" baseline="0" dirty="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3295368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95600"/>
            <a:ext cx="8229600" cy="1143000"/>
          </a:xfrm>
        </p:spPr>
        <p:txBody>
          <a:bodyPr/>
          <a:lstStyle/>
          <a:p>
            <a:r>
              <a:rPr lang="en-US" dirty="0">
                <a:solidFill>
                  <a:srgbClr val="00B050"/>
                </a:solidFill>
              </a:rPr>
              <a:t>Thank you</a:t>
            </a:r>
          </a:p>
        </p:txBody>
      </p:sp>
      <p:sp>
        <p:nvSpPr>
          <p:cNvPr id="4" name="Slide Number Placeholder 3"/>
          <p:cNvSpPr>
            <a:spLocks noGrp="1"/>
          </p:cNvSpPr>
          <p:nvPr>
            <p:ph type="sldNum" sz="quarter" idx="12"/>
          </p:nvPr>
        </p:nvSpPr>
        <p:spPr/>
        <p:txBody>
          <a:bodyPr/>
          <a:lstStyle/>
          <a:p>
            <a:fld id="{03752210-DFA6-4CA4-9A17-740CF2FB73E5}" type="slidenum">
              <a:rPr lang="en-US" smtClean="0"/>
              <a:pPr/>
              <a:t>27</a:t>
            </a:fld>
            <a:endParaRPr lang="en-US"/>
          </a:p>
        </p:txBody>
      </p:sp>
    </p:spTree>
    <p:extLst>
      <p:ext uri="{BB962C8B-B14F-4D97-AF65-F5344CB8AC3E}">
        <p14:creationId xmlns:p14="http://schemas.microsoft.com/office/powerpoint/2010/main" val="2118696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74638"/>
            <a:ext cx="8229600" cy="1143000"/>
          </a:xfrm>
        </p:spPr>
        <p:txBody>
          <a:bodyPr/>
          <a:lstStyle/>
          <a:p>
            <a:r>
              <a:rPr lang="en-US" altLang="zh-CN" sz="3600" dirty="0">
                <a:solidFill>
                  <a:srgbClr val="00B050"/>
                </a:solidFill>
              </a:rPr>
              <a:t>What is java?</a:t>
            </a:r>
          </a:p>
        </p:txBody>
      </p:sp>
      <p:sp>
        <p:nvSpPr>
          <p:cNvPr id="5" name="Rectangle 3"/>
          <p:cNvSpPr txBox="1">
            <a:spLocks noChangeArrowheads="1"/>
          </p:cNvSpPr>
          <p:nvPr/>
        </p:nvSpPr>
        <p:spPr>
          <a:xfrm>
            <a:off x="457200" y="1600200"/>
            <a:ext cx="8229600" cy="453072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altLang="zh-CN" sz="2600" b="0" i="0" u="none" strike="noStrike" kern="1200" cap="none" spc="0" normalizeH="0" baseline="0" noProof="0" dirty="0">
                <a:ln>
                  <a:noFill/>
                </a:ln>
                <a:solidFill>
                  <a:schemeClr val="tx1"/>
                </a:solidFill>
                <a:effectLst/>
                <a:uLnTx/>
                <a:uFillTx/>
                <a:latin typeface="+mn-lt"/>
                <a:ea typeface="+mn-ea"/>
                <a:cs typeface="+mn-cs"/>
              </a:rPr>
              <a:t>Developed by Sun Microsystems (James Gosling)</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altLang="zh-CN" sz="2600" b="0" i="0" u="none" strike="noStrike" kern="1200" cap="none" spc="0" normalizeH="0" baseline="0" noProof="0" dirty="0">
                <a:ln>
                  <a:noFill/>
                </a:ln>
                <a:solidFill>
                  <a:schemeClr val="tx1"/>
                </a:solidFill>
                <a:effectLst/>
                <a:uLnTx/>
                <a:uFillTx/>
                <a:latin typeface="+mn-lt"/>
                <a:ea typeface="+mn-ea"/>
                <a:cs typeface="+mn-cs"/>
              </a:rPr>
              <a:t>A general-purpose object-oriented language</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altLang="zh-CN" sz="2600" b="0" i="0" u="none" strike="noStrike" kern="1200" cap="none" spc="0" normalizeH="0" baseline="0" noProof="0" dirty="0">
                <a:ln>
                  <a:noFill/>
                </a:ln>
                <a:solidFill>
                  <a:schemeClr val="tx1"/>
                </a:solidFill>
                <a:effectLst/>
                <a:uLnTx/>
                <a:uFillTx/>
                <a:latin typeface="+mn-lt"/>
                <a:ea typeface="+mn-ea"/>
                <a:cs typeface="+mn-cs"/>
              </a:rPr>
              <a:t>Based on C/C++</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altLang="zh-CN" sz="2600" b="0" i="0" u="none" strike="noStrike" kern="1200" cap="none" spc="0" normalizeH="0" baseline="0" noProof="0" dirty="0">
                <a:ln>
                  <a:noFill/>
                </a:ln>
                <a:solidFill>
                  <a:schemeClr val="tx1"/>
                </a:solidFill>
                <a:effectLst/>
                <a:uLnTx/>
                <a:uFillTx/>
                <a:latin typeface="+mn-lt"/>
                <a:ea typeface="+mn-ea"/>
                <a:cs typeface="+mn-cs"/>
              </a:rPr>
              <a:t>Designed for easy Web/Internet applications</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altLang="zh-CN" sz="2600" b="0" i="0" u="none" strike="noStrike" kern="1200" cap="none" spc="0" normalizeH="0" baseline="0" noProof="0" dirty="0">
                <a:ln>
                  <a:noFill/>
                </a:ln>
                <a:solidFill>
                  <a:schemeClr val="tx1"/>
                </a:solidFill>
                <a:effectLst/>
                <a:uLnTx/>
                <a:uFillTx/>
                <a:latin typeface="+mn-lt"/>
                <a:ea typeface="+mn-ea"/>
                <a:cs typeface="+mn-cs"/>
              </a:rPr>
              <a:t>Widespread acceptance</a:t>
            </a:r>
          </a:p>
        </p:txBody>
      </p:sp>
      <p:sp>
        <p:nvSpPr>
          <p:cNvPr id="2" name="Slide Number Placeholder 1"/>
          <p:cNvSpPr>
            <a:spLocks noGrp="1"/>
          </p:cNvSpPr>
          <p:nvPr>
            <p:ph type="sldNum" sz="quarter" idx="12"/>
          </p:nvPr>
        </p:nvSpPr>
        <p:spPr/>
        <p:txBody>
          <a:bodyPr/>
          <a:lstStyle/>
          <a:p>
            <a:fld id="{03752210-DFA6-4CA4-9A17-740CF2FB73E5}"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577850"/>
            <a:ext cx="8229600" cy="641350"/>
          </a:xfrm>
          <a:noFill/>
        </p:spPr>
        <p:txBody>
          <a:bodyPr>
            <a:spAutoFit/>
          </a:bodyPr>
          <a:lstStyle/>
          <a:p>
            <a:r>
              <a:rPr lang="en-US" altLang="zh-CN" sz="3600" dirty="0">
                <a:solidFill>
                  <a:srgbClr val="00B050"/>
                </a:solidFill>
              </a:rPr>
              <a:t>Java Features (1)</a:t>
            </a:r>
          </a:p>
        </p:txBody>
      </p:sp>
      <p:sp>
        <p:nvSpPr>
          <p:cNvPr id="5" name="Rectangle 3"/>
          <p:cNvSpPr txBox="1">
            <a:spLocks noChangeArrowheads="1"/>
          </p:cNvSpPr>
          <p:nvPr/>
        </p:nvSpPr>
        <p:spPr>
          <a:xfrm>
            <a:off x="457200" y="1430338"/>
            <a:ext cx="8077200" cy="4665893"/>
          </a:xfrm>
          <a:prstGeom prst="rect">
            <a:avLst/>
          </a:prstGeom>
          <a:noFill/>
        </p:spPr>
        <p:txBody>
          <a:bodyPr vert="horz" lIns="91440" tIns="45720" rIns="91440" bIns="45720" rtlCol="0">
            <a:spAutoFit/>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cs"/>
              </a:rPr>
              <a:t>Simple</a:t>
            </a:r>
          </a:p>
          <a:p>
            <a:pPr marL="742950" marR="0" lvl="1" indent="-285750" algn="l"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fixes some clumsy features of C++</a:t>
            </a:r>
          </a:p>
          <a:p>
            <a:pPr marL="742950" marR="0" lvl="1" indent="-285750" algn="l"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no pointers</a:t>
            </a:r>
          </a:p>
          <a:p>
            <a:pPr marL="742950" marR="0" lvl="1" indent="-285750" algn="l"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automatic garbage collection</a:t>
            </a:r>
          </a:p>
          <a:p>
            <a:pPr marL="742950" marR="0" lvl="1" indent="-285750" algn="l"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rich pre-defined class library </a:t>
            </a:r>
            <a:r>
              <a:rPr kumimoji="0" lang="en-US" altLang="zh-CN" sz="2200" b="0" i="0" u="none" strike="noStrike" kern="1200" cap="none" spc="0" normalizeH="0" baseline="0" noProof="0" dirty="0">
                <a:ln>
                  <a:noFill/>
                </a:ln>
                <a:solidFill>
                  <a:schemeClr val="tx1"/>
                </a:solidFill>
                <a:effectLst/>
                <a:uLnTx/>
                <a:uFillTx/>
                <a:latin typeface="+mn-lt"/>
                <a:ea typeface="+mn-ea"/>
                <a:cs typeface="+mn-cs"/>
                <a:hlinkClick r:id="rId2"/>
              </a:rPr>
              <a:t>http://java.sun.com/j2se/1.4.2/docs/api/</a:t>
            </a:r>
            <a:endParaRPr kumimoji="0" lang="en-US" altLang="zh-CN" sz="2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50000"/>
              </a:spcBef>
              <a:spcAft>
                <a:spcPts val="0"/>
              </a:spcAft>
              <a:buClrTx/>
              <a:buSzTx/>
              <a:buFont typeface="Arial" pitchFamily="34" charset="0"/>
              <a:buChar char="•"/>
              <a:tabLst/>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cs"/>
              </a:rPr>
              <a:t>Object oriented</a:t>
            </a:r>
          </a:p>
          <a:p>
            <a:pPr marL="742950" marR="0" lvl="1" indent="-285750" algn="l"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focus on the data (objects) and methods manipulating the data</a:t>
            </a:r>
          </a:p>
          <a:p>
            <a:pPr marL="742950" marR="0" lvl="1" indent="-285750" algn="l"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all functions are associated with objects</a:t>
            </a:r>
          </a:p>
          <a:p>
            <a:pPr marL="742950" marR="0" lvl="1" indent="-285750" algn="l"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almost all </a:t>
            </a:r>
            <a:r>
              <a:rPr kumimoji="0" lang="en-US" altLang="zh-CN" sz="2200" b="0" i="0" u="none" strike="noStrike" kern="1200" cap="none" spc="0" normalizeH="0" baseline="0" noProof="0" dirty="0" err="1">
                <a:ln>
                  <a:noFill/>
                </a:ln>
                <a:solidFill>
                  <a:schemeClr val="tx1"/>
                </a:solidFill>
                <a:effectLst/>
                <a:uLnTx/>
                <a:uFillTx/>
                <a:latin typeface="+mn-lt"/>
                <a:ea typeface="+mn-ea"/>
                <a:cs typeface="+mn-cs"/>
              </a:rPr>
              <a:t>datatypes</a:t>
            </a:r>
            <a:r>
              <a:rPr kumimoji="0" lang="en-US" altLang="zh-CN" sz="2200" b="0" i="0" u="none" strike="noStrike" kern="1200" cap="none" spc="0" normalizeH="0" baseline="0" noProof="0" dirty="0">
                <a:ln>
                  <a:noFill/>
                </a:ln>
                <a:solidFill>
                  <a:schemeClr val="tx1"/>
                </a:solidFill>
                <a:effectLst/>
                <a:uLnTx/>
                <a:uFillTx/>
                <a:latin typeface="+mn-lt"/>
                <a:ea typeface="+mn-ea"/>
                <a:cs typeface="+mn-cs"/>
              </a:rPr>
              <a:t> are objects (files, strings, etc.)</a:t>
            </a:r>
          </a:p>
          <a:p>
            <a:pPr marL="742950" marR="0" lvl="1" indent="-285750" algn="l"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potentially better code organization and reuse</a:t>
            </a:r>
          </a:p>
        </p:txBody>
      </p:sp>
      <p:sp>
        <p:nvSpPr>
          <p:cNvPr id="2" name="Slide Number Placeholder 1"/>
          <p:cNvSpPr>
            <a:spLocks noGrp="1"/>
          </p:cNvSpPr>
          <p:nvPr>
            <p:ph type="sldNum" sz="quarter" idx="12"/>
          </p:nvPr>
        </p:nvSpPr>
        <p:spPr/>
        <p:txBody>
          <a:bodyPr/>
          <a:lstStyle/>
          <a:p>
            <a:fld id="{03752210-DFA6-4CA4-9A17-740CF2FB73E5}"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57200" y="1447800"/>
            <a:ext cx="8229600" cy="3893374"/>
          </a:xfrm>
          <a:prstGeom prst="rect">
            <a:avLst/>
          </a:prstGeom>
          <a:noFill/>
        </p:spPr>
        <p:txBody>
          <a:bodyPr vert="horz" lIns="91440" tIns="45720" rIns="91440" bIns="45720" rtlCol="0">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cs"/>
              </a:rPr>
              <a:t>Interpreted</a:t>
            </a:r>
          </a:p>
          <a:p>
            <a:pPr marL="742950" marR="0" lvl="1" indent="-285750" algn="l"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java compiler generate byte-codes, not native machine code</a:t>
            </a:r>
          </a:p>
          <a:p>
            <a:pPr marL="742950" marR="0" lvl="1" indent="-285750" algn="l"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the compiled byte-codes are platform-independent</a:t>
            </a:r>
          </a:p>
          <a:p>
            <a:pPr marL="742950" marR="0" lvl="1" indent="-285750" algn="l"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java </a:t>
            </a:r>
            <a:r>
              <a:rPr kumimoji="0" lang="en-US" altLang="zh-CN" sz="2200" b="0" i="0" u="none" strike="noStrike" kern="1200" cap="none" spc="0" normalizeH="0" baseline="0" noProof="0" dirty="0" err="1">
                <a:ln>
                  <a:noFill/>
                </a:ln>
                <a:solidFill>
                  <a:schemeClr val="tx1"/>
                </a:solidFill>
                <a:effectLst/>
                <a:uLnTx/>
                <a:uFillTx/>
                <a:latin typeface="+mn-lt"/>
                <a:ea typeface="+mn-ea"/>
                <a:cs typeface="+mn-cs"/>
              </a:rPr>
              <a:t>bytecodes</a:t>
            </a:r>
            <a:r>
              <a:rPr kumimoji="0" lang="en-US" altLang="zh-CN" sz="2200" b="0" i="0" u="none" strike="noStrike" kern="1200" cap="none" spc="0" normalizeH="0" baseline="0" noProof="0" dirty="0">
                <a:ln>
                  <a:noFill/>
                </a:ln>
                <a:solidFill>
                  <a:schemeClr val="tx1"/>
                </a:solidFill>
                <a:effectLst/>
                <a:uLnTx/>
                <a:uFillTx/>
                <a:latin typeface="+mn-lt"/>
                <a:ea typeface="+mn-ea"/>
                <a:cs typeface="+mn-cs"/>
              </a:rPr>
              <a:t> are translated on the fly to machine readable instructions in runtime (Java Virtual Machine)</a:t>
            </a:r>
          </a:p>
          <a:p>
            <a:pPr marL="342900" marR="0" lvl="0" indent="-342900" algn="l" defTabSz="914400" rtl="0" eaLnBrk="1" fontAlgn="auto" latinLnBrk="0" hangingPunct="1">
              <a:lnSpc>
                <a:spcPct val="100000"/>
              </a:lnSpc>
              <a:spcBef>
                <a:spcPct val="50000"/>
              </a:spcBef>
              <a:spcAft>
                <a:spcPts val="0"/>
              </a:spcAft>
              <a:buClrTx/>
              <a:buSzTx/>
              <a:buFont typeface="Arial" pitchFamily="34" charset="0"/>
              <a:buChar char="•"/>
              <a:tabLst/>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cs"/>
              </a:rPr>
              <a:t>Portable</a:t>
            </a:r>
          </a:p>
          <a:p>
            <a:pPr marL="742950" marR="0" lvl="1" indent="-285750" algn="l"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same application runs on all platforms</a:t>
            </a:r>
          </a:p>
          <a:p>
            <a:pPr marL="742950" marR="0" lvl="1" indent="-285750" algn="l"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the sizes of the primitive data types are always the same</a:t>
            </a:r>
          </a:p>
          <a:p>
            <a:pPr marL="742950" marR="0" lvl="1" indent="-285750" algn="l"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the libraries define portable interfaces </a:t>
            </a:r>
          </a:p>
        </p:txBody>
      </p:sp>
      <p:sp>
        <p:nvSpPr>
          <p:cNvPr id="5" name="Rectangle 4"/>
          <p:cNvSpPr>
            <a:spLocks noGrp="1" noChangeArrowheads="1"/>
          </p:cNvSpPr>
          <p:nvPr>
            <p:ph type="title"/>
          </p:nvPr>
        </p:nvSpPr>
        <p:spPr>
          <a:xfrm>
            <a:off x="457200" y="577850"/>
            <a:ext cx="8229600" cy="641350"/>
          </a:xfrm>
          <a:noFill/>
          <a:ln/>
        </p:spPr>
        <p:txBody>
          <a:bodyPr>
            <a:spAutoFit/>
          </a:bodyPr>
          <a:lstStyle/>
          <a:p>
            <a:r>
              <a:rPr lang="en-US" altLang="zh-CN" sz="3600" dirty="0">
                <a:solidFill>
                  <a:srgbClr val="00B050"/>
                </a:solidFill>
              </a:rPr>
              <a:t>Java Features (2)</a:t>
            </a:r>
          </a:p>
        </p:txBody>
      </p:sp>
      <p:sp>
        <p:nvSpPr>
          <p:cNvPr id="2" name="Slide Number Placeholder 1"/>
          <p:cNvSpPr>
            <a:spLocks noGrp="1"/>
          </p:cNvSpPr>
          <p:nvPr>
            <p:ph type="sldNum" sz="quarter" idx="12"/>
          </p:nvPr>
        </p:nvSpPr>
        <p:spPr/>
        <p:txBody>
          <a:bodyPr/>
          <a:lstStyle/>
          <a:p>
            <a:fld id="{03752210-DFA6-4CA4-9A17-740CF2FB73E5}"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577850"/>
            <a:ext cx="8229600" cy="641350"/>
          </a:xfrm>
          <a:noFill/>
        </p:spPr>
        <p:txBody>
          <a:bodyPr>
            <a:spAutoFit/>
          </a:bodyPr>
          <a:lstStyle/>
          <a:p>
            <a:r>
              <a:rPr lang="en-US" altLang="zh-CN" sz="3600" dirty="0">
                <a:solidFill>
                  <a:srgbClr val="00B050"/>
                </a:solidFill>
              </a:rPr>
              <a:t>Java Features (3)</a:t>
            </a:r>
          </a:p>
        </p:txBody>
      </p:sp>
      <p:sp>
        <p:nvSpPr>
          <p:cNvPr id="5" name="Rectangle 3"/>
          <p:cNvSpPr txBox="1">
            <a:spLocks noChangeArrowheads="1"/>
          </p:cNvSpPr>
          <p:nvPr/>
        </p:nvSpPr>
        <p:spPr>
          <a:xfrm>
            <a:off x="457200" y="1585913"/>
            <a:ext cx="8229600" cy="3893374"/>
          </a:xfrm>
          <a:prstGeom prst="rect">
            <a:avLst/>
          </a:prstGeom>
          <a:noFill/>
        </p:spPr>
        <p:txBody>
          <a:bodyPr vert="horz" lIns="91440" tIns="45720" rIns="91440" bIns="45720" rtlCol="0">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cs"/>
              </a:rPr>
              <a:t>Reliable</a:t>
            </a:r>
          </a:p>
          <a:p>
            <a:pPr marL="742950" marR="0" lvl="1" indent="-285750" algn="l"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extensive compile-time and runtime error checking</a:t>
            </a:r>
          </a:p>
          <a:p>
            <a:pPr marL="742950" marR="0" lvl="1" indent="-285750" algn="l"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no pointers but real arrays. Memory corruptions or unauthorized memory accesses are impossible</a:t>
            </a:r>
          </a:p>
          <a:p>
            <a:pPr marL="742950" marR="0" lvl="1" indent="-285750" algn="l"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automatic garbage collection tracks objects usage over time</a:t>
            </a:r>
          </a:p>
          <a:p>
            <a:pPr marL="342900" marR="0" lvl="0" indent="-342900" algn="l" defTabSz="914400" rtl="0" eaLnBrk="1" fontAlgn="auto" latinLnBrk="0" hangingPunct="1">
              <a:lnSpc>
                <a:spcPct val="100000"/>
              </a:lnSpc>
              <a:spcBef>
                <a:spcPct val="50000"/>
              </a:spcBef>
              <a:spcAft>
                <a:spcPts val="0"/>
              </a:spcAft>
              <a:buClrTx/>
              <a:buSzTx/>
              <a:buFont typeface="Arial" pitchFamily="34" charset="0"/>
              <a:buChar char="•"/>
              <a:tabLst/>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cs"/>
              </a:rPr>
              <a:t>Secure</a:t>
            </a:r>
          </a:p>
          <a:p>
            <a:pPr marL="742950" marR="0" lvl="1" indent="-285750" algn="l"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usage in networked environments requires more security</a:t>
            </a:r>
          </a:p>
          <a:p>
            <a:pPr marL="742950" marR="0" lvl="1" indent="-285750" algn="l"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memory allocation model is a major defense</a:t>
            </a:r>
          </a:p>
          <a:p>
            <a:pPr marL="742950" marR="0" lvl="1" indent="-285750" algn="l"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access restrictions are forced (private, public)</a:t>
            </a:r>
          </a:p>
        </p:txBody>
      </p:sp>
      <p:sp>
        <p:nvSpPr>
          <p:cNvPr id="2" name="Slide Number Placeholder 1"/>
          <p:cNvSpPr>
            <a:spLocks noGrp="1"/>
          </p:cNvSpPr>
          <p:nvPr>
            <p:ph type="sldNum" sz="quarter" idx="12"/>
          </p:nvPr>
        </p:nvSpPr>
        <p:spPr/>
        <p:txBody>
          <a:bodyPr/>
          <a:lstStyle/>
          <a:p>
            <a:fld id="{03752210-DFA6-4CA4-9A17-740CF2FB73E5}"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577850"/>
            <a:ext cx="8229600" cy="641350"/>
          </a:xfrm>
          <a:noFill/>
        </p:spPr>
        <p:txBody>
          <a:bodyPr>
            <a:spAutoFit/>
          </a:bodyPr>
          <a:lstStyle/>
          <a:p>
            <a:r>
              <a:rPr lang="en-US" altLang="zh-CN" sz="3600" dirty="0">
                <a:solidFill>
                  <a:srgbClr val="00B050"/>
                </a:solidFill>
              </a:rPr>
              <a:t>Java Features (4)</a:t>
            </a:r>
          </a:p>
        </p:txBody>
      </p:sp>
      <p:sp>
        <p:nvSpPr>
          <p:cNvPr id="5" name="Rectangle 3"/>
          <p:cNvSpPr txBox="1">
            <a:spLocks noChangeArrowheads="1"/>
          </p:cNvSpPr>
          <p:nvPr/>
        </p:nvSpPr>
        <p:spPr>
          <a:xfrm>
            <a:off x="457200" y="1585913"/>
            <a:ext cx="8229600" cy="4555093"/>
          </a:xfrm>
          <a:prstGeom prst="rect">
            <a:avLst/>
          </a:prstGeom>
          <a:noFill/>
        </p:spPr>
        <p:txBody>
          <a:bodyPr vert="horz" lIns="91440" tIns="45720" rIns="91440" bIns="45720" rtlCol="0">
            <a:spAutoFit/>
          </a:bodyPr>
          <a:lstStyle/>
          <a:p>
            <a:pPr marL="342900" marR="0" lvl="0" indent="-342900" algn="just" defTabSz="914400" rtl="0" eaLnBrk="1" fontAlgn="auto" latinLnBrk="0" hangingPunct="1">
              <a:lnSpc>
                <a:spcPct val="100000"/>
              </a:lnSpc>
              <a:spcBef>
                <a:spcPct val="50000"/>
              </a:spcBef>
              <a:spcAft>
                <a:spcPts val="0"/>
              </a:spcAft>
              <a:buClrTx/>
              <a:buSzTx/>
              <a:buFont typeface="Arial" pitchFamily="34" charset="0"/>
              <a:buChar char="•"/>
              <a:tabLst/>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cs"/>
              </a:rPr>
              <a:t>Multithreaded</a:t>
            </a:r>
          </a:p>
          <a:p>
            <a:pPr marL="742950" marR="0" lvl="1" indent="-285750" algn="just"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multiple concurrent threads of executions can run simultaneously</a:t>
            </a:r>
          </a:p>
          <a:p>
            <a:pPr marL="742950" marR="0" lvl="1" indent="-285750" algn="just"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utilizes a sophisticated set of synchronization primitives (based on monitors and condition variables paradigm) to achieve this </a:t>
            </a:r>
          </a:p>
          <a:p>
            <a:pPr marL="342900" marR="0" lvl="0" indent="-342900" algn="just" defTabSz="914400" rtl="0" eaLnBrk="1" fontAlgn="auto" latinLnBrk="0" hangingPunct="1">
              <a:lnSpc>
                <a:spcPct val="100000"/>
              </a:lnSpc>
              <a:spcBef>
                <a:spcPct val="50000"/>
              </a:spcBef>
              <a:spcAft>
                <a:spcPts val="0"/>
              </a:spcAft>
              <a:buClrTx/>
              <a:buSzTx/>
              <a:buFont typeface="Arial" pitchFamily="34" charset="0"/>
              <a:buChar char="•"/>
              <a:tabLst/>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cs"/>
              </a:rPr>
              <a:t>Dynamic</a:t>
            </a:r>
          </a:p>
          <a:p>
            <a:pPr marL="742950" marR="0" lvl="1" indent="-285750" algn="just"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java is designed to adapt to evolving environment</a:t>
            </a:r>
          </a:p>
          <a:p>
            <a:pPr marL="742950" marR="0" lvl="1" indent="-285750" algn="just"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libraries can freely add new methods and instance variables without any effect on their clients</a:t>
            </a:r>
          </a:p>
          <a:p>
            <a:pPr marL="742950" marR="0" lvl="1" indent="-285750" algn="just"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interfaces promote flexibility and reusability in code by specifying a set of methods an object can perform, but leaves open how these methods should be implemented</a:t>
            </a:r>
          </a:p>
          <a:p>
            <a:pPr marL="742950" marR="0" lvl="1" indent="-285750" algn="just" defTabSz="914400" rtl="0" eaLnBrk="1" fontAlgn="auto" latinLnBrk="0" hangingPunct="1">
              <a:lnSpc>
                <a:spcPct val="100000"/>
              </a:lnSpc>
              <a:spcBef>
                <a:spcPct val="25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can check the class type in runtime</a:t>
            </a:r>
          </a:p>
        </p:txBody>
      </p:sp>
      <p:sp>
        <p:nvSpPr>
          <p:cNvPr id="2" name="Slide Number Placeholder 1"/>
          <p:cNvSpPr>
            <a:spLocks noGrp="1"/>
          </p:cNvSpPr>
          <p:nvPr>
            <p:ph type="sldNum" sz="quarter" idx="12"/>
          </p:nvPr>
        </p:nvSpPr>
        <p:spPr/>
        <p:txBody>
          <a:bodyPr/>
          <a:lstStyle/>
          <a:p>
            <a:fld id="{03752210-DFA6-4CA4-9A17-740CF2FB73E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304800"/>
            <a:ext cx="8229600" cy="1143000"/>
          </a:xfrm>
        </p:spPr>
        <p:txBody>
          <a:bodyPr/>
          <a:lstStyle/>
          <a:p>
            <a:r>
              <a:rPr lang="en-US" altLang="zh-CN" sz="3600" dirty="0">
                <a:solidFill>
                  <a:srgbClr val="00B050"/>
                </a:solidFill>
              </a:rPr>
              <a:t>Java Disadvantages</a:t>
            </a:r>
          </a:p>
        </p:txBody>
      </p:sp>
      <p:sp>
        <p:nvSpPr>
          <p:cNvPr id="5" name="Rectangle 3"/>
          <p:cNvSpPr txBox="1">
            <a:spLocks noChangeArrowheads="1"/>
          </p:cNvSpPr>
          <p:nvPr/>
        </p:nvSpPr>
        <p:spPr>
          <a:xfrm>
            <a:off x="457200" y="1600200"/>
            <a:ext cx="8229600" cy="4530725"/>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16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cs"/>
              </a:rPr>
              <a:t>Slower than compiled language such as C</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an experiment in 1999 showed that Java was 3 or 4 times slower than C or C++</a:t>
            </a:r>
          </a:p>
          <a:p>
            <a:pPr marL="742950" marR="0" lvl="1" indent="-28575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200" b="0" i="1" u="none" strike="noStrike" kern="1200" cap="none" spc="0" normalizeH="0" baseline="0" noProof="0" dirty="0">
                <a:ln>
                  <a:noFill/>
                </a:ln>
                <a:solidFill>
                  <a:schemeClr val="tx1"/>
                </a:solidFill>
                <a:effectLst/>
                <a:uLnTx/>
                <a:uFillTx/>
                <a:latin typeface="+mn-lt"/>
                <a:ea typeface="+mn-ea"/>
                <a:cs typeface="+mn-cs"/>
              </a:rPr>
              <a:t>title of the article: “</a:t>
            </a:r>
            <a:r>
              <a:rPr kumimoji="0" lang="en-US" altLang="zh-CN" sz="2200" b="0" i="1" u="sng" strike="noStrike" kern="1200" cap="none" spc="0" normalizeH="0" baseline="0" noProof="0" dirty="0">
                <a:ln>
                  <a:noFill/>
                </a:ln>
                <a:solidFill>
                  <a:schemeClr val="tx1"/>
                </a:solidFill>
                <a:effectLst/>
                <a:uLnTx/>
                <a:uFillTx/>
                <a:latin typeface="+mn-lt"/>
                <a:ea typeface="+mn-ea"/>
                <a:cs typeface="+mn-cs"/>
              </a:rPr>
              <a:t>Comparing Java vs. C/C++ Efficiency Issues to Interpersonal Issues</a:t>
            </a:r>
            <a:r>
              <a:rPr kumimoji="0" lang="en-US" altLang="zh-CN" sz="2200" b="0" i="1" u="none" strike="noStrike" kern="1200" cap="none" spc="0" normalizeH="0" baseline="0" noProof="0" dirty="0">
                <a:ln>
                  <a:noFill/>
                </a:ln>
                <a:solidFill>
                  <a:schemeClr val="tx1"/>
                </a:solidFill>
                <a:effectLst/>
                <a:uLnTx/>
                <a:uFillTx/>
                <a:latin typeface="+mn-lt"/>
                <a:ea typeface="+mn-ea"/>
                <a:cs typeface="+mn-cs"/>
              </a:rPr>
              <a:t>” (Lutz </a:t>
            </a:r>
            <a:r>
              <a:rPr kumimoji="0" lang="en-US" altLang="zh-CN" sz="2200" b="0" i="1" u="none" strike="noStrike" kern="1200" cap="none" spc="0" normalizeH="0" baseline="0" noProof="0" dirty="0" err="1">
                <a:ln>
                  <a:noFill/>
                </a:ln>
                <a:solidFill>
                  <a:schemeClr val="tx1"/>
                </a:solidFill>
                <a:effectLst/>
                <a:uLnTx/>
                <a:uFillTx/>
                <a:latin typeface="+mn-lt"/>
                <a:ea typeface="+mn-ea"/>
                <a:cs typeface="+mn-cs"/>
              </a:rPr>
              <a:t>Prechelt</a:t>
            </a:r>
            <a:r>
              <a:rPr kumimoji="0" lang="en-US" altLang="zh-CN" sz="2200" b="0" i="1" u="none" strike="noStrike" kern="1200" cap="none" spc="0" normalizeH="0" baseline="0" noProof="0" dirty="0">
                <a:ln>
                  <a:noFill/>
                </a:ln>
                <a:solidFill>
                  <a:schemeClr val="tx1"/>
                </a:solidFill>
                <a:effectLst/>
                <a:uLnTx/>
                <a:uFillTx/>
                <a:latin typeface="+mn-lt"/>
                <a:ea typeface="+mn-ea"/>
                <a:cs typeface="+mn-cs"/>
              </a:rPr>
              <a:t>)</a:t>
            </a:r>
          </a:p>
          <a:p>
            <a:pPr marL="742950" marR="0" lvl="1" indent="-285750" algn="l" defTabSz="914400" rtl="0" eaLnBrk="1" fontAlgn="auto" latinLnBrk="0" hangingPunct="1">
              <a:lnSpc>
                <a:spcPct val="100000"/>
              </a:lnSpc>
              <a:spcBef>
                <a:spcPct val="40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adequate for all but the most time-intensive programs</a:t>
            </a:r>
          </a:p>
        </p:txBody>
      </p:sp>
      <p:sp>
        <p:nvSpPr>
          <p:cNvPr id="2" name="Slide Number Placeholder 1"/>
          <p:cNvSpPr>
            <a:spLocks noGrp="1"/>
          </p:cNvSpPr>
          <p:nvPr>
            <p:ph type="sldNum" sz="quarter" idx="12"/>
          </p:nvPr>
        </p:nvSpPr>
        <p:spPr/>
        <p:txBody>
          <a:bodyPr/>
          <a:lstStyle/>
          <a:p>
            <a:fld id="{03752210-DFA6-4CA4-9A17-740CF2FB73E5}"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609600" y="2209800"/>
            <a:ext cx="7762188" cy="31242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03752210-DFA6-4CA4-9A17-740CF2FB73E5}"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TotalTime>
  <Words>1152</Words>
  <Application>Microsoft Office PowerPoint</Application>
  <PresentationFormat>On-screen Show (4:3)</PresentationFormat>
  <Paragraphs>171</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Arial Unicode MS</vt:lpstr>
      <vt:lpstr>Calibri</vt:lpstr>
      <vt:lpstr>Wingdings</vt:lpstr>
      <vt:lpstr>Office Theme</vt:lpstr>
      <vt:lpstr>Object Oriented Programming ICT-1203</vt:lpstr>
      <vt:lpstr>PowerPoint Presentation</vt:lpstr>
      <vt:lpstr>What is java?</vt:lpstr>
      <vt:lpstr>Java Features (1)</vt:lpstr>
      <vt:lpstr>Java Features (2)</vt:lpstr>
      <vt:lpstr>Java Features (3)</vt:lpstr>
      <vt:lpstr>Java Features (4)</vt:lpstr>
      <vt:lpstr>Java Disadvantages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Basic Syntax</vt:lpstr>
      <vt:lpstr>PowerPoint Presentation</vt:lpstr>
      <vt:lpstr>PowerPoint Presentation</vt:lpstr>
      <vt:lpstr>PowerPoint Presentation</vt:lpstr>
      <vt:lpstr>Java Identifiers</vt:lpstr>
      <vt:lpstr>PowerPoint Presentation</vt:lpstr>
      <vt:lpstr>Java Keywords</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 </cp:lastModifiedBy>
  <cp:revision>43</cp:revision>
  <dcterms:created xsi:type="dcterms:W3CDTF">2015-10-09T14:28:45Z</dcterms:created>
  <dcterms:modified xsi:type="dcterms:W3CDTF">2020-04-06T06:33:10Z</dcterms:modified>
</cp:coreProperties>
</file>