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1" r:id="rId2"/>
    <p:sldId id="257" r:id="rId3"/>
    <p:sldId id="28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86" r:id="rId19"/>
    <p:sldId id="272" r:id="rId20"/>
    <p:sldId id="287" r:id="rId21"/>
    <p:sldId id="273" r:id="rId22"/>
    <p:sldId id="274" r:id="rId23"/>
    <p:sldId id="275" r:id="rId24"/>
    <p:sldId id="276" r:id="rId25"/>
    <p:sldId id="277" r:id="rId26"/>
    <p:sldId id="278" r:id="rId27"/>
    <p:sldId id="280" r:id="rId28"/>
    <p:sldId id="281" r:id="rId29"/>
    <p:sldId id="282"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4C17D-DB83-4FF6-94FC-05A57B1876F6}" type="datetimeFigureOut">
              <a:rPr lang="en-US" smtClean="0"/>
              <a:pPr/>
              <a:t>6/5/2021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B8CCD-4659-471A-8853-4E950B0EA7DF}" type="slidenum">
              <a:rPr lang="en-US" smtClean="0"/>
              <a:pPr/>
              <a:t>‹#›</a:t>
            </a:fld>
            <a:endParaRPr lang="en-US"/>
          </a:p>
        </p:txBody>
      </p:sp>
    </p:spTree>
    <p:extLst>
      <p:ext uri="{BB962C8B-B14F-4D97-AF65-F5344CB8AC3E}">
        <p14:creationId xmlns:p14="http://schemas.microsoft.com/office/powerpoint/2010/main" xmlns="" val="251850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FE6903-6583-4CCD-8B8F-DA8ABA956B96}" type="datetime1">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05A04E-2862-4F47-9613-78E253E25B4C}" type="datetime1">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41035-7FD1-4C9D-9C36-C5F266572AC9}" type="datetime1">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742ED8-6FBF-4A97-9F1F-1154172AC258}" type="datetime1">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7C799-95A8-4D98-B7D6-FD79C91E3BAD}" type="datetime1">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C000BA-F953-4A6F-B152-EB14A06CC2EB}" type="datetime1">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F68C3B-DDC3-4431-9582-CECEF813CEAC}" type="datetime1">
              <a:rPr lang="en-US" smtClean="0"/>
              <a:pPr/>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D539E7-2A0A-42C8-AE66-401A1A94DD10}" type="datetime1">
              <a:rPr lang="en-US" smtClean="0"/>
              <a:pPr/>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FABC7-1F83-4085-9EE0-DF1AE387E9A3}" type="datetime1">
              <a:rPr lang="en-US" smtClean="0"/>
              <a:pPr/>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11AA4-9F5F-4705-86F3-02C993CCE96E}" type="datetime1">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B2E80F-1CEB-406E-BBB8-BF0975B1782B}" type="datetime1">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A66E61-2428-4287-BAA3-A587B4FE48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BB492-34B8-42B6-8B1F-47017ACC5C73}" type="datetime1">
              <a:rPr lang="en-US" smtClean="0"/>
              <a:pPr/>
              <a:t>6/5/2021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6E61-2428-4287-BAA3-A587B4FE48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dirty="0"/>
            </a:br>
            <a:r>
              <a:rPr lang="en-US" dirty="0"/>
              <a:t>ICT-1201</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
        <p:nvSpPr>
          <p:cNvPr id="6" name="Subtitle 2"/>
          <p:cNvSpPr>
            <a:spLocks noGrp="1"/>
          </p:cNvSpPr>
          <p:nvPr/>
        </p:nvSpPr>
        <p:spPr>
          <a:xfrm>
            <a:off x="1371600" y="40386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Dr. </a:t>
            </a:r>
            <a:r>
              <a:rPr lang="en-US" dirty="0" err="1"/>
              <a:t>Jesmin</a:t>
            </a:r>
            <a:r>
              <a:rPr lang="en-US" dirty="0"/>
              <a:t> </a:t>
            </a:r>
            <a:r>
              <a:rPr lang="en-US" dirty="0" err="1"/>
              <a:t>Akhter</a:t>
            </a:r>
            <a:endParaRPr lang="en-US" dirty="0"/>
          </a:p>
          <a:p>
            <a:r>
              <a:rPr lang="en-US" dirty="0"/>
              <a:t>Associate Professor, IIT, JU</a:t>
            </a:r>
          </a:p>
        </p:txBody>
      </p:sp>
    </p:spTree>
    <p:extLst>
      <p:ext uri="{BB962C8B-B14F-4D97-AF65-F5344CB8AC3E}">
        <p14:creationId xmlns:p14="http://schemas.microsoft.com/office/powerpoint/2010/main" xmlns="" val="240715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69" y="15551"/>
            <a:ext cx="8229600" cy="1143000"/>
          </a:xfrm>
        </p:spPr>
        <p:txBody>
          <a:bodyPr>
            <a:normAutofit/>
          </a:bodyPr>
          <a:lstStyle/>
          <a:p>
            <a:r>
              <a:rPr lang="en-US" sz="3600" b="1" dirty="0">
                <a:solidFill>
                  <a:srgbClr val="00B050"/>
                </a:solidFill>
              </a:rPr>
              <a:t>Characters</a:t>
            </a:r>
            <a:endParaRPr lang="en-US" sz="3600" dirty="0">
              <a:solidFill>
                <a:srgbClr val="00B050"/>
              </a:solidFill>
            </a:endParaRPr>
          </a:p>
        </p:txBody>
      </p:sp>
      <p:sp>
        <p:nvSpPr>
          <p:cNvPr id="3" name="Content Placeholder 2"/>
          <p:cNvSpPr>
            <a:spLocks noGrp="1"/>
          </p:cNvSpPr>
          <p:nvPr>
            <p:ph idx="1"/>
          </p:nvPr>
        </p:nvSpPr>
        <p:spPr>
          <a:xfrm>
            <a:off x="466531" y="1066800"/>
            <a:ext cx="8229600" cy="5654675"/>
          </a:xfrm>
        </p:spPr>
        <p:txBody>
          <a:bodyPr>
            <a:noAutofit/>
          </a:bodyPr>
          <a:lstStyle/>
          <a:p>
            <a:pPr algn="just"/>
            <a:r>
              <a:rPr lang="en-US" sz="2600" dirty="0"/>
              <a:t>char in Java is not the same as char in C or C++. In</a:t>
            </a:r>
            <a:r>
              <a:rPr lang="en-US" sz="2600" dirty="0">
                <a:solidFill>
                  <a:srgbClr val="FF0000"/>
                </a:solidFill>
              </a:rPr>
              <a:t> C/C++, </a:t>
            </a:r>
            <a:r>
              <a:rPr lang="en-US" sz="2600" dirty="0"/>
              <a:t>char is </a:t>
            </a:r>
            <a:r>
              <a:rPr lang="en-US" sz="2600" dirty="0">
                <a:solidFill>
                  <a:srgbClr val="FF0000"/>
                </a:solidFill>
              </a:rPr>
              <a:t>8 bits </a:t>
            </a:r>
            <a:r>
              <a:rPr lang="en-US" sz="2600" dirty="0"/>
              <a:t>wide. This is not the case in Java. Instead, Java uses Unicode to represent characters.</a:t>
            </a:r>
          </a:p>
          <a:p>
            <a:pPr algn="just"/>
            <a:endParaRPr lang="en-US" sz="2600" i="1" dirty="0"/>
          </a:p>
          <a:p>
            <a:pPr algn="just"/>
            <a:r>
              <a:rPr lang="en-US" sz="2600" dirty="0"/>
              <a:t>Unicode defines a fully international character set that can represent all of the characters found in all human languages. It is a unification of dozens of character sets, such as Latin, Greek, Arabic, Cyrillic, Hebrew, Katakana, Hangul, and many more. </a:t>
            </a:r>
          </a:p>
          <a:p>
            <a:pPr algn="just"/>
            <a:endParaRPr lang="en-US" sz="2600" dirty="0"/>
          </a:p>
          <a:p>
            <a:pPr algn="just"/>
            <a:r>
              <a:rPr lang="en-US" sz="2600" dirty="0"/>
              <a:t>For this purpose, it requires 16 bits. Thus, in </a:t>
            </a:r>
            <a:r>
              <a:rPr lang="en-US" sz="2600" dirty="0">
                <a:solidFill>
                  <a:srgbClr val="FF0000"/>
                </a:solidFill>
              </a:rPr>
              <a:t>Java</a:t>
            </a:r>
            <a:r>
              <a:rPr lang="en-US" sz="2600" dirty="0"/>
              <a:t> char is a </a:t>
            </a:r>
            <a:r>
              <a:rPr lang="en-US" sz="2600" dirty="0">
                <a:solidFill>
                  <a:srgbClr val="FF0000"/>
                </a:solidFill>
              </a:rPr>
              <a:t>16-bit</a:t>
            </a:r>
            <a:r>
              <a:rPr lang="en-US" sz="2600" dirty="0"/>
              <a:t> type. The range of a char is </a:t>
            </a:r>
            <a:r>
              <a:rPr lang="en-US" sz="2600" dirty="0">
                <a:solidFill>
                  <a:srgbClr val="FF0000"/>
                </a:solidFill>
              </a:rPr>
              <a:t>0 to 65,536</a:t>
            </a:r>
            <a:r>
              <a:rPr lang="en-US" sz="2600" dirty="0"/>
              <a:t>. There are no negative chars.</a:t>
            </a:r>
          </a:p>
        </p:txBody>
      </p:sp>
      <p:sp>
        <p:nvSpPr>
          <p:cNvPr id="4" name="Slide Number Placeholder 3"/>
          <p:cNvSpPr>
            <a:spLocks noGrp="1"/>
          </p:cNvSpPr>
          <p:nvPr>
            <p:ph type="sldNum" sz="quarter" idx="12"/>
          </p:nvPr>
        </p:nvSpPr>
        <p:spPr/>
        <p:txBody>
          <a:bodyPr/>
          <a:lstStyle/>
          <a:p>
            <a:fld id="{0BA66E61-2428-4287-BAA3-A587B4FE485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Here is a program that demonstrates </a:t>
            </a:r>
            <a:r>
              <a:rPr lang="en-US" sz="2600" b="1" dirty="0"/>
              <a:t>char variables:</a:t>
            </a:r>
            <a:endParaRPr lang="en-US" sz="2600" dirty="0"/>
          </a:p>
        </p:txBody>
      </p:sp>
      <p:pic>
        <p:nvPicPr>
          <p:cNvPr id="3074" name="Picture 2"/>
          <p:cNvPicPr>
            <a:picLocks noChangeAspect="1" noChangeArrowheads="1"/>
          </p:cNvPicPr>
          <p:nvPr/>
        </p:nvPicPr>
        <p:blipFill>
          <a:blip r:embed="rId2" cstate="print"/>
          <a:srcRect/>
          <a:stretch>
            <a:fillRect/>
          </a:stretch>
        </p:blipFill>
        <p:spPr bwMode="auto">
          <a:xfrm>
            <a:off x="1676400" y="2362200"/>
            <a:ext cx="5966178" cy="3200400"/>
          </a:xfrm>
          <a:prstGeom prst="rect">
            <a:avLst/>
          </a:prstGeom>
          <a:noFill/>
          <a:ln w="9525">
            <a:solidFill>
              <a:schemeClr val="accent1"/>
            </a:solidFill>
            <a:miter lim="800000"/>
            <a:headEnd/>
            <a:tailEnd/>
          </a:ln>
          <a:effectLst/>
        </p:spPr>
      </p:pic>
      <p:sp>
        <p:nvSpPr>
          <p:cNvPr id="5" name="Rectangle 4"/>
          <p:cNvSpPr/>
          <p:nvPr/>
        </p:nvSpPr>
        <p:spPr>
          <a:xfrm>
            <a:off x="3429000" y="6019800"/>
            <a:ext cx="2047355" cy="430887"/>
          </a:xfrm>
          <a:prstGeom prst="rect">
            <a:avLst/>
          </a:prstGeom>
          <a:ln>
            <a:solidFill>
              <a:schemeClr val="accent1"/>
            </a:solidFill>
          </a:ln>
        </p:spPr>
        <p:txBody>
          <a:bodyPr wrap="none">
            <a:spAutoFit/>
          </a:bodyPr>
          <a:lstStyle/>
          <a:p>
            <a:r>
              <a:rPr lang="en-US" sz="2200" dirty="0"/>
              <a:t>ch1 and ch2: X Y</a:t>
            </a:r>
          </a:p>
        </p:txBody>
      </p:sp>
      <p:sp>
        <p:nvSpPr>
          <p:cNvPr id="6" name="Slide Number Placeholder 5"/>
          <p:cNvSpPr>
            <a:spLocks noGrp="1"/>
          </p:cNvSpPr>
          <p:nvPr>
            <p:ph type="sldNum" sz="quarter" idx="12"/>
          </p:nvPr>
        </p:nvSpPr>
        <p:spPr/>
        <p:txBody>
          <a:bodyPr/>
          <a:lstStyle/>
          <a:p>
            <a:fld id="{0BA66E61-2428-4287-BAA3-A587B4FE485E}" type="slidenum">
              <a:rPr lang="en-US" smtClean="0"/>
              <a:pPr/>
              <a:t>11</a:t>
            </a:fld>
            <a:endParaRPr lang="en-US"/>
          </a:p>
        </p:txBody>
      </p:sp>
      <p:sp>
        <p:nvSpPr>
          <p:cNvPr id="7"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Characters</a:t>
            </a:r>
            <a:endParaRPr lang="en-US" sz="3600"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Notice that ch1 is assigned the value 88, which is the ASCII (and Unicode) value that corresponds to the letter X. As mentioned, the ASCII character set occupies the first 127 values in the Unicode character set.</a:t>
            </a:r>
          </a:p>
        </p:txBody>
      </p:sp>
      <p:pic>
        <p:nvPicPr>
          <p:cNvPr id="4098" name="Picture 2"/>
          <p:cNvPicPr>
            <a:picLocks noChangeAspect="1" noChangeArrowheads="1"/>
          </p:cNvPicPr>
          <p:nvPr/>
        </p:nvPicPr>
        <p:blipFill>
          <a:blip r:embed="rId2" cstate="print"/>
          <a:srcRect/>
          <a:stretch>
            <a:fillRect/>
          </a:stretch>
        </p:blipFill>
        <p:spPr bwMode="auto">
          <a:xfrm>
            <a:off x="685800" y="3352800"/>
            <a:ext cx="6124575" cy="3367296"/>
          </a:xfrm>
          <a:prstGeom prst="rect">
            <a:avLst/>
          </a:prstGeom>
          <a:noFill/>
          <a:ln w="9525">
            <a:solidFill>
              <a:schemeClr val="accent1"/>
            </a:solidFill>
            <a:miter lim="800000"/>
            <a:headEnd/>
            <a:tailEnd/>
          </a:ln>
          <a:effectLst/>
        </p:spPr>
      </p:pic>
      <p:sp>
        <p:nvSpPr>
          <p:cNvPr id="5" name="Rectangle 4"/>
          <p:cNvSpPr/>
          <p:nvPr/>
        </p:nvSpPr>
        <p:spPr>
          <a:xfrm>
            <a:off x="6934200" y="4495800"/>
            <a:ext cx="1905000" cy="769441"/>
          </a:xfrm>
          <a:prstGeom prst="rect">
            <a:avLst/>
          </a:prstGeom>
          <a:ln>
            <a:solidFill>
              <a:schemeClr val="accent1"/>
            </a:solidFill>
          </a:ln>
        </p:spPr>
        <p:txBody>
          <a:bodyPr wrap="square">
            <a:spAutoFit/>
          </a:bodyPr>
          <a:lstStyle/>
          <a:p>
            <a:r>
              <a:rPr lang="en-US" sz="2200" dirty="0"/>
              <a:t>ch1 contains X</a:t>
            </a:r>
          </a:p>
          <a:p>
            <a:r>
              <a:rPr lang="en-US" sz="2200" dirty="0"/>
              <a:t>ch1 is now Y</a:t>
            </a:r>
          </a:p>
        </p:txBody>
      </p:sp>
      <p:sp>
        <p:nvSpPr>
          <p:cNvPr id="6" name="Slide Number Placeholder 5"/>
          <p:cNvSpPr>
            <a:spLocks noGrp="1"/>
          </p:cNvSpPr>
          <p:nvPr>
            <p:ph type="sldNum" sz="quarter" idx="12"/>
          </p:nvPr>
        </p:nvSpPr>
        <p:spPr/>
        <p:txBody>
          <a:bodyPr/>
          <a:lstStyle/>
          <a:p>
            <a:fld id="{0BA66E61-2428-4287-BAA3-A587B4FE485E}" type="slidenum">
              <a:rPr lang="en-US" smtClean="0"/>
              <a:pPr/>
              <a:t>12</a:t>
            </a:fld>
            <a:endParaRPr lang="en-US"/>
          </a:p>
        </p:txBody>
      </p:sp>
      <p:sp>
        <p:nvSpPr>
          <p:cNvPr id="7"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Characters</a:t>
            </a:r>
            <a:endParaRPr lang="en-US" sz="3600"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3600" b="1" dirty="0">
                <a:solidFill>
                  <a:srgbClr val="00B050"/>
                </a:solidFill>
              </a:rPr>
              <a:t>Booleans</a:t>
            </a:r>
            <a:endParaRPr lang="en-US" sz="3600" dirty="0">
              <a:solidFill>
                <a:srgbClr val="00B050"/>
              </a:solidFill>
            </a:endParaRPr>
          </a:p>
        </p:txBody>
      </p:sp>
      <p:pic>
        <p:nvPicPr>
          <p:cNvPr id="5122" name="Picture 2"/>
          <p:cNvPicPr>
            <a:picLocks noChangeAspect="1" noChangeArrowheads="1"/>
          </p:cNvPicPr>
          <p:nvPr/>
        </p:nvPicPr>
        <p:blipFill>
          <a:blip r:embed="rId2" cstate="print"/>
          <a:srcRect/>
          <a:stretch>
            <a:fillRect/>
          </a:stretch>
        </p:blipFill>
        <p:spPr bwMode="auto">
          <a:xfrm>
            <a:off x="533400" y="958644"/>
            <a:ext cx="8148637" cy="5715818"/>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0BA66E61-2428-4287-BAA3-A587B4FE485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Output of previous program:</a:t>
            </a:r>
          </a:p>
        </p:txBody>
      </p:sp>
      <p:sp>
        <p:nvSpPr>
          <p:cNvPr id="4" name="Rectangle 3"/>
          <p:cNvSpPr/>
          <p:nvPr/>
        </p:nvSpPr>
        <p:spPr>
          <a:xfrm>
            <a:off x="3352800" y="2362200"/>
            <a:ext cx="2209800" cy="1569660"/>
          </a:xfrm>
          <a:prstGeom prst="rect">
            <a:avLst/>
          </a:prstGeom>
          <a:ln>
            <a:solidFill>
              <a:schemeClr val="accent1"/>
            </a:solidFill>
          </a:ln>
        </p:spPr>
        <p:txBody>
          <a:bodyPr wrap="square">
            <a:spAutoFit/>
          </a:bodyPr>
          <a:lstStyle/>
          <a:p>
            <a:r>
              <a:rPr lang="en-US" sz="2400" dirty="0"/>
              <a:t>b is false</a:t>
            </a:r>
          </a:p>
          <a:p>
            <a:r>
              <a:rPr lang="en-US" sz="2400" dirty="0"/>
              <a:t>b is true</a:t>
            </a:r>
          </a:p>
          <a:p>
            <a:r>
              <a:rPr lang="en-US" sz="2400" dirty="0"/>
              <a:t>This is executed.</a:t>
            </a:r>
          </a:p>
          <a:p>
            <a:r>
              <a:rPr lang="en-US" sz="2400" dirty="0"/>
              <a:t>10 &gt; 9 is true</a:t>
            </a:r>
          </a:p>
        </p:txBody>
      </p:sp>
      <p:sp>
        <p:nvSpPr>
          <p:cNvPr id="5" name="Slide Number Placeholder 4"/>
          <p:cNvSpPr>
            <a:spLocks noGrp="1"/>
          </p:cNvSpPr>
          <p:nvPr>
            <p:ph type="sldNum" sz="quarter" idx="12"/>
          </p:nvPr>
        </p:nvSpPr>
        <p:spPr/>
        <p:txBody>
          <a:bodyPr/>
          <a:lstStyle/>
          <a:p>
            <a:fld id="{0BA66E61-2428-4287-BAA3-A587B4FE485E}" type="slidenum">
              <a:rPr lang="en-US" smtClean="0"/>
              <a:pPr/>
              <a:t>14</a:t>
            </a:fld>
            <a:endParaRPr lang="en-US"/>
          </a:p>
        </p:txBody>
      </p:sp>
      <p:sp>
        <p:nvSpPr>
          <p:cNvPr id="7" name="Title 1"/>
          <p:cNvSpPr>
            <a:spLocks noGrp="1"/>
          </p:cNvSpPr>
          <p:nvPr>
            <p:ph type="title"/>
          </p:nvPr>
        </p:nvSpPr>
        <p:spPr>
          <a:xfrm>
            <a:off x="457200" y="152400"/>
            <a:ext cx="8229600" cy="639762"/>
          </a:xfrm>
        </p:spPr>
        <p:txBody>
          <a:bodyPr>
            <a:normAutofit fontScale="90000"/>
          </a:bodyPr>
          <a:lstStyle/>
          <a:p>
            <a:r>
              <a:rPr lang="en-US" sz="3600" b="1" dirty="0">
                <a:solidFill>
                  <a:srgbClr val="00B050"/>
                </a:solidFill>
              </a:rPr>
              <a:t>Booleans</a:t>
            </a:r>
            <a:endParaRPr lang="en-US" sz="3600" dirty="0">
              <a:solidFill>
                <a:srgbClr val="00B05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2"/>
            <a:ext cx="8229600" cy="1143000"/>
          </a:xfrm>
        </p:spPr>
        <p:txBody>
          <a:bodyPr/>
          <a:lstStyle/>
          <a:p>
            <a:r>
              <a:rPr lang="en-US" b="1" dirty="0">
                <a:solidFill>
                  <a:srgbClr val="00B050"/>
                </a:solidFill>
              </a:rPr>
              <a:t>Arrays</a:t>
            </a:r>
            <a:endParaRPr lang="en-US" dirty="0">
              <a:solidFill>
                <a:srgbClr val="00B050"/>
              </a:solidFill>
            </a:endParaRPr>
          </a:p>
        </p:txBody>
      </p:sp>
      <p:sp>
        <p:nvSpPr>
          <p:cNvPr id="3" name="Content Placeholder 2"/>
          <p:cNvSpPr>
            <a:spLocks noGrp="1"/>
          </p:cNvSpPr>
          <p:nvPr>
            <p:ph idx="1"/>
          </p:nvPr>
        </p:nvSpPr>
        <p:spPr>
          <a:xfrm>
            <a:off x="430763" y="1191208"/>
            <a:ext cx="8229600" cy="4876800"/>
          </a:xfrm>
        </p:spPr>
        <p:txBody>
          <a:bodyPr>
            <a:normAutofit fontScale="77500" lnSpcReduction="20000"/>
          </a:bodyPr>
          <a:lstStyle/>
          <a:p>
            <a:pPr marL="0" indent="0">
              <a:buNone/>
            </a:pPr>
            <a:endParaRPr lang="en-US" sz="2600" b="1" dirty="0"/>
          </a:p>
          <a:p>
            <a:r>
              <a:rPr lang="en-US" sz="2600" dirty="0"/>
              <a:t>The general form of a one dimensional array declaration is:</a:t>
            </a:r>
          </a:p>
          <a:p>
            <a:pPr>
              <a:buNone/>
            </a:pPr>
            <a:r>
              <a:rPr lang="en-US" sz="2600" i="1" dirty="0"/>
              <a:t>			</a:t>
            </a:r>
            <a:r>
              <a:rPr lang="en-US" sz="2800" dirty="0"/>
              <a:t>  </a:t>
            </a:r>
          </a:p>
          <a:p>
            <a:pPr marL="0" indent="0">
              <a:buNone/>
            </a:pPr>
            <a:r>
              <a:rPr lang="en-US" sz="2800" dirty="0"/>
              <a:t>		</a:t>
            </a:r>
            <a:r>
              <a:rPr lang="en-US" sz="2800" dirty="0" err="1"/>
              <a:t>dataType</a:t>
            </a:r>
            <a:r>
              <a:rPr lang="en-US" sz="2800" dirty="0"/>
              <a:t> []</a:t>
            </a:r>
            <a:r>
              <a:rPr lang="en-US" sz="2800" dirty="0" err="1"/>
              <a:t>arr</a:t>
            </a:r>
            <a:r>
              <a:rPr lang="en-US" sz="2800" dirty="0"/>
              <a:t>; (or)  </a:t>
            </a:r>
          </a:p>
          <a:p>
            <a:pPr marL="0" indent="0">
              <a:buNone/>
            </a:pPr>
            <a:r>
              <a:rPr lang="en-US" sz="2800" dirty="0"/>
              <a:t>		</a:t>
            </a:r>
            <a:r>
              <a:rPr lang="en-US" sz="2800" dirty="0" err="1"/>
              <a:t>dataType</a:t>
            </a:r>
            <a:r>
              <a:rPr lang="en-US" sz="2800" dirty="0"/>
              <a:t> </a:t>
            </a:r>
            <a:r>
              <a:rPr lang="en-US" sz="2800" dirty="0" err="1"/>
              <a:t>arr</a:t>
            </a:r>
            <a:r>
              <a:rPr lang="en-US" sz="2800" dirty="0"/>
              <a:t>[];  </a:t>
            </a:r>
          </a:p>
          <a:p>
            <a:pPr>
              <a:buNone/>
            </a:pPr>
            <a:endParaRPr lang="en-US" sz="2600" i="1" dirty="0"/>
          </a:p>
          <a:p>
            <a:pPr>
              <a:buNone/>
            </a:pPr>
            <a:r>
              <a:rPr lang="en-US" sz="2600" dirty="0"/>
              <a:t>			Example: </a:t>
            </a:r>
            <a:r>
              <a:rPr lang="en-US" sz="2600" dirty="0" err="1"/>
              <a:t>int</a:t>
            </a:r>
            <a:r>
              <a:rPr lang="en-US" sz="2600" dirty="0"/>
              <a:t> </a:t>
            </a:r>
            <a:r>
              <a:rPr lang="en-US" sz="2600" dirty="0" err="1"/>
              <a:t>month_days</a:t>
            </a:r>
            <a:r>
              <a:rPr lang="en-US" sz="2600" dirty="0"/>
              <a:t>[];</a:t>
            </a:r>
          </a:p>
          <a:p>
            <a:r>
              <a:rPr lang="en-US" sz="2600" dirty="0"/>
              <a:t> Although the declaration establishes the fact that </a:t>
            </a:r>
            <a:r>
              <a:rPr lang="en-US" sz="2600" dirty="0" err="1"/>
              <a:t>month_days</a:t>
            </a:r>
            <a:r>
              <a:rPr lang="en-US" sz="2600" dirty="0"/>
              <a:t> is an array       variable , no array actually exists.</a:t>
            </a:r>
          </a:p>
          <a:p>
            <a:r>
              <a:rPr lang="en-US" sz="2600" dirty="0"/>
              <a:t>     To link </a:t>
            </a:r>
            <a:r>
              <a:rPr lang="en-US" sz="2600" dirty="0" err="1"/>
              <a:t>month_days</a:t>
            </a:r>
            <a:r>
              <a:rPr lang="en-US" sz="2600" dirty="0"/>
              <a:t> with an actual, physical array of integers, you must allocate one using new</a:t>
            </a:r>
          </a:p>
          <a:p>
            <a:r>
              <a:rPr lang="en-US" sz="2600" b="1" dirty="0"/>
              <a:t>     </a:t>
            </a:r>
            <a:r>
              <a:rPr lang="en-US" sz="2600" dirty="0">
                <a:solidFill>
                  <a:srgbClr val="FF0000"/>
                </a:solidFill>
              </a:rPr>
              <a:t>new is a special operator </a:t>
            </a:r>
            <a:r>
              <a:rPr lang="en-US" sz="2600" dirty="0"/>
              <a:t>that allocates memory.</a:t>
            </a:r>
          </a:p>
          <a:p>
            <a:r>
              <a:rPr lang="en-US" sz="2600" dirty="0"/>
              <a:t>     The general form of</a:t>
            </a:r>
            <a:r>
              <a:rPr lang="en-US" sz="2600" dirty="0">
                <a:solidFill>
                  <a:srgbClr val="FF0000"/>
                </a:solidFill>
              </a:rPr>
              <a:t> new </a:t>
            </a:r>
            <a:r>
              <a:rPr lang="en-US" sz="2600" dirty="0"/>
              <a:t>as it applies to </a:t>
            </a:r>
            <a:r>
              <a:rPr lang="en-US" sz="2600" dirty="0">
                <a:solidFill>
                  <a:srgbClr val="FF0000"/>
                </a:solidFill>
              </a:rPr>
              <a:t>one-dimensional </a:t>
            </a:r>
            <a:r>
              <a:rPr lang="en-US" sz="2600" dirty="0"/>
              <a:t>arrays appears as follows:</a:t>
            </a:r>
          </a:p>
          <a:p>
            <a:pPr>
              <a:buNone/>
            </a:pPr>
            <a:r>
              <a:rPr lang="en-US" sz="2600" i="1" dirty="0"/>
              <a:t>			array-variable = new type [size];</a:t>
            </a:r>
          </a:p>
          <a:p>
            <a:pPr>
              <a:buNone/>
            </a:pPr>
            <a:r>
              <a:rPr lang="en-US" sz="2600" i="1" dirty="0"/>
              <a:t>			</a:t>
            </a:r>
            <a:r>
              <a:rPr lang="en-US" sz="2600" dirty="0"/>
              <a:t>Example: </a:t>
            </a:r>
            <a:r>
              <a:rPr lang="en-US" sz="2800" dirty="0" err="1"/>
              <a:t>month_days</a:t>
            </a:r>
            <a:r>
              <a:rPr lang="en-US" sz="2800" dirty="0"/>
              <a:t> = new </a:t>
            </a:r>
            <a:r>
              <a:rPr lang="en-US" sz="2800" dirty="0" err="1"/>
              <a:t>int</a:t>
            </a:r>
            <a:r>
              <a:rPr lang="en-US" sz="2800" dirty="0"/>
              <a:t>[12];</a:t>
            </a:r>
            <a:endParaRPr lang="en-US" sz="2600" dirty="0"/>
          </a:p>
        </p:txBody>
      </p:sp>
      <p:sp>
        <p:nvSpPr>
          <p:cNvPr id="4" name="Slide Number Placeholder 3"/>
          <p:cNvSpPr>
            <a:spLocks noGrp="1"/>
          </p:cNvSpPr>
          <p:nvPr>
            <p:ph type="sldNum" sz="quarter" idx="12"/>
          </p:nvPr>
        </p:nvSpPr>
        <p:spPr/>
        <p:txBody>
          <a:bodyPr/>
          <a:lstStyle/>
          <a:p>
            <a:fld id="{0BA66E61-2428-4287-BAA3-A587B4FE485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5657"/>
            <a:ext cx="8458200" cy="4525963"/>
          </a:xfrm>
        </p:spPr>
        <p:txBody>
          <a:bodyPr>
            <a:noAutofit/>
          </a:bodyPr>
          <a:lstStyle/>
          <a:p>
            <a:pPr algn="just"/>
            <a:r>
              <a:rPr lang="en-US" sz="2600" dirty="0"/>
              <a:t>It is possible to combine the declaration of the array variable with the allocation of the array itself, as shown here:</a:t>
            </a:r>
          </a:p>
          <a:p>
            <a:pPr algn="just">
              <a:buNone/>
            </a:pPr>
            <a:r>
              <a:rPr lang="en-US" sz="2600" dirty="0"/>
              <a:t>			</a:t>
            </a:r>
            <a:r>
              <a:rPr lang="en-US" sz="2600" dirty="0" err="1"/>
              <a:t>int</a:t>
            </a:r>
            <a:r>
              <a:rPr lang="en-US" sz="2600" dirty="0"/>
              <a:t>  </a:t>
            </a:r>
            <a:r>
              <a:rPr lang="en-US" sz="2600" dirty="0" err="1"/>
              <a:t>month_days</a:t>
            </a:r>
            <a:r>
              <a:rPr lang="en-US" sz="2600" dirty="0"/>
              <a:t>[] = new </a:t>
            </a:r>
            <a:r>
              <a:rPr lang="en-US" sz="2600" dirty="0" err="1"/>
              <a:t>int</a:t>
            </a:r>
            <a:r>
              <a:rPr lang="en-US" sz="2600" dirty="0"/>
              <a:t>[12];</a:t>
            </a:r>
          </a:p>
          <a:p>
            <a:pPr algn="just">
              <a:buNone/>
            </a:pPr>
            <a:endParaRPr lang="en-US" sz="2600" dirty="0"/>
          </a:p>
          <a:p>
            <a:pPr algn="just"/>
            <a:r>
              <a:rPr lang="en-US" sz="2600" dirty="0"/>
              <a:t>This is the way that you will normally see it done in professionally written Java programs.</a:t>
            </a:r>
          </a:p>
          <a:p>
            <a:pPr algn="just"/>
            <a:r>
              <a:rPr lang="en-US" sz="2600" u="sng" dirty="0">
                <a:solidFill>
                  <a:srgbClr val="FF0000"/>
                </a:solidFill>
              </a:rPr>
              <a:t>Let’s review: </a:t>
            </a:r>
            <a:r>
              <a:rPr lang="en-US" sz="2600" dirty="0"/>
              <a:t>Obtaining an array is a </a:t>
            </a:r>
            <a:r>
              <a:rPr lang="en-US" sz="2600" dirty="0">
                <a:solidFill>
                  <a:srgbClr val="FF0000"/>
                </a:solidFill>
              </a:rPr>
              <a:t>two-step process</a:t>
            </a:r>
            <a:r>
              <a:rPr lang="en-US" sz="2600" dirty="0"/>
              <a:t>. First, you must declare a variable of the desired array type. Second, you must allocate the memory that will hold the array, using </a:t>
            </a:r>
            <a:r>
              <a:rPr lang="en-US" sz="2600" b="1" dirty="0"/>
              <a:t>new, and assign it to the array variable. Thus, in Java all arrays are </a:t>
            </a:r>
            <a:r>
              <a:rPr lang="en-US" sz="2600" dirty="0"/>
              <a:t>dynamically allocated.</a:t>
            </a:r>
          </a:p>
        </p:txBody>
      </p:sp>
      <p:sp>
        <p:nvSpPr>
          <p:cNvPr id="4" name="Slide Number Placeholder 3"/>
          <p:cNvSpPr>
            <a:spLocks noGrp="1"/>
          </p:cNvSpPr>
          <p:nvPr>
            <p:ph type="sldNum" sz="quarter" idx="12"/>
          </p:nvPr>
        </p:nvSpPr>
        <p:spPr/>
        <p:txBody>
          <a:bodyPr/>
          <a:lstStyle/>
          <a:p>
            <a:fld id="{0BA66E61-2428-4287-BAA3-A587B4FE485E}" type="slidenum">
              <a:rPr lang="en-US" smtClean="0"/>
              <a:pPr/>
              <a:t>16</a:t>
            </a:fld>
            <a:endParaRPr lang="en-US"/>
          </a:p>
        </p:txBody>
      </p:sp>
      <p:sp>
        <p:nvSpPr>
          <p:cNvPr id="5" name="Title 1"/>
          <p:cNvSpPr>
            <a:spLocks noGrp="1"/>
          </p:cNvSpPr>
          <p:nvPr>
            <p:ph type="title"/>
          </p:nvPr>
        </p:nvSpPr>
        <p:spPr>
          <a:xfrm>
            <a:off x="457200" y="0"/>
            <a:ext cx="8229600" cy="1143000"/>
          </a:xfrm>
        </p:spPr>
        <p:txBody>
          <a:bodyPr/>
          <a:lstStyle/>
          <a:p>
            <a:r>
              <a:rPr lang="en-US" b="1" dirty="0">
                <a:solidFill>
                  <a:srgbClr val="00B050"/>
                </a:solidFill>
              </a:rPr>
              <a:t>Arrays</a:t>
            </a:r>
            <a:endParaRPr lang="en-US"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A66E61-2428-4287-BAA3-A587B4FE485E}" type="slidenum">
              <a:rPr lang="en-US" smtClean="0"/>
              <a:pPr/>
              <a:t>17</a:t>
            </a:fld>
            <a:endParaRPr lang="en-US"/>
          </a:p>
        </p:txBody>
      </p:sp>
      <p:sp>
        <p:nvSpPr>
          <p:cNvPr id="6" name="Title 1"/>
          <p:cNvSpPr>
            <a:spLocks noGrp="1"/>
          </p:cNvSpPr>
          <p:nvPr>
            <p:ph type="title"/>
          </p:nvPr>
        </p:nvSpPr>
        <p:spPr>
          <a:xfrm>
            <a:off x="457200" y="274638"/>
            <a:ext cx="8229600" cy="1143000"/>
          </a:xfrm>
        </p:spPr>
        <p:txBody>
          <a:bodyPr/>
          <a:lstStyle/>
          <a:p>
            <a:r>
              <a:rPr lang="en-US" b="1" dirty="0">
                <a:solidFill>
                  <a:srgbClr val="00B050"/>
                </a:solidFill>
              </a:rPr>
              <a:t>Arrays</a:t>
            </a:r>
            <a:endParaRPr lang="en-US" dirty="0">
              <a:solidFill>
                <a:srgbClr val="00B050"/>
              </a:solidFill>
            </a:endParaRPr>
          </a:p>
        </p:txBody>
      </p:sp>
      <p:sp>
        <p:nvSpPr>
          <p:cNvPr id="2" name="Rectangle 1"/>
          <p:cNvSpPr/>
          <p:nvPr/>
        </p:nvSpPr>
        <p:spPr>
          <a:xfrm>
            <a:off x="762000" y="1295400"/>
            <a:ext cx="7848600" cy="5170646"/>
          </a:xfrm>
          <a:prstGeom prst="rect">
            <a:avLst/>
          </a:prstGeom>
          <a:ln>
            <a:solidFill>
              <a:schemeClr val="accent1"/>
            </a:solidFill>
          </a:ln>
        </p:spPr>
        <p:txBody>
          <a:bodyPr wrap="square">
            <a:spAutoFit/>
          </a:bodyPr>
          <a:lstStyle/>
          <a:p>
            <a:r>
              <a:rPr lang="en-US" sz="2200" b="1" dirty="0"/>
              <a:t>class</a:t>
            </a:r>
            <a:r>
              <a:rPr lang="en-US" sz="2200" dirty="0"/>
              <a:t> </a:t>
            </a:r>
            <a:r>
              <a:rPr lang="en-US" sz="2200" dirty="0" err="1"/>
              <a:t>Testarray</a:t>
            </a:r>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a:t>
            </a:r>
          </a:p>
          <a:p>
            <a:r>
              <a:rPr lang="en-US" sz="2200" b="1" dirty="0" err="1"/>
              <a:t>int</a:t>
            </a:r>
            <a:r>
              <a:rPr lang="en-US" sz="2200" dirty="0"/>
              <a:t> a[]=</a:t>
            </a:r>
            <a:r>
              <a:rPr lang="en-US" sz="2200" b="1" dirty="0"/>
              <a:t>new</a:t>
            </a:r>
            <a:r>
              <a:rPr lang="en-US" sz="2200" dirty="0"/>
              <a:t> </a:t>
            </a:r>
            <a:r>
              <a:rPr lang="en-US" sz="2200" b="1" dirty="0" err="1"/>
              <a:t>int</a:t>
            </a:r>
            <a:r>
              <a:rPr lang="en-US" sz="2200" dirty="0"/>
              <a:t>[5];//declaration and instantiation  </a:t>
            </a:r>
          </a:p>
          <a:p>
            <a:r>
              <a:rPr lang="en-US" sz="2200" dirty="0"/>
              <a:t>a[0]=10;//initialization  </a:t>
            </a:r>
          </a:p>
          <a:p>
            <a:r>
              <a:rPr lang="en-US" sz="2200" dirty="0"/>
              <a:t>a[1]=20;  </a:t>
            </a:r>
          </a:p>
          <a:p>
            <a:r>
              <a:rPr lang="en-US" sz="2200" dirty="0"/>
              <a:t>a[2]=70;  </a:t>
            </a:r>
          </a:p>
          <a:p>
            <a:r>
              <a:rPr lang="en-US" sz="2200" dirty="0"/>
              <a:t>a[3]=40;  </a:t>
            </a:r>
          </a:p>
          <a:p>
            <a:r>
              <a:rPr lang="en-US" sz="2200" dirty="0"/>
              <a:t>a[4]=50;  </a:t>
            </a:r>
          </a:p>
          <a:p>
            <a:r>
              <a:rPr lang="en-US" sz="2200" dirty="0"/>
              <a:t>  </a:t>
            </a:r>
          </a:p>
          <a:p>
            <a:r>
              <a:rPr lang="en-US" sz="2200" dirty="0"/>
              <a:t>//printing array  </a:t>
            </a:r>
          </a:p>
          <a:p>
            <a:r>
              <a:rPr lang="en-US" sz="2200" b="1" dirty="0"/>
              <a:t>for</a:t>
            </a:r>
            <a:r>
              <a:rPr lang="en-US" sz="2200" dirty="0"/>
              <a:t>(</a:t>
            </a:r>
            <a:r>
              <a:rPr lang="en-US" sz="2200" b="1" dirty="0"/>
              <a:t>int</a:t>
            </a:r>
            <a:r>
              <a:rPr lang="en-US" sz="2200" dirty="0"/>
              <a:t> i=0; </a:t>
            </a:r>
            <a:r>
              <a:rPr lang="en-US" sz="2200" dirty="0" err="1"/>
              <a:t>i</a:t>
            </a:r>
            <a:r>
              <a:rPr lang="en-US" sz="2200" dirty="0"/>
              <a:t>&lt;</a:t>
            </a:r>
            <a:r>
              <a:rPr lang="en-US" sz="2200" dirty="0" err="1"/>
              <a:t>a.length</a:t>
            </a:r>
            <a:r>
              <a:rPr lang="en-US" sz="2200" dirty="0"/>
              <a:t>; </a:t>
            </a:r>
            <a:r>
              <a:rPr lang="en-US" sz="2200" dirty="0" err="1"/>
              <a:t>i</a:t>
            </a:r>
            <a:r>
              <a:rPr lang="en-US" sz="2200" dirty="0"/>
              <a:t>++)//length is the property of array  </a:t>
            </a:r>
          </a:p>
          <a:p>
            <a:r>
              <a:rPr lang="en-US" sz="2200" dirty="0" err="1"/>
              <a:t>System.out.println</a:t>
            </a:r>
            <a:r>
              <a:rPr lang="en-US" sz="2200" dirty="0"/>
              <a:t>(a[i]);  </a:t>
            </a:r>
          </a:p>
          <a:p>
            <a:r>
              <a:rPr lang="en-US" sz="2200" dirty="0"/>
              <a:t>}</a:t>
            </a:r>
          </a:p>
          <a:p>
            <a:r>
              <a:rPr lang="en-US" sz="22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Passing Array to method in java</a:t>
            </a:r>
          </a:p>
        </p:txBody>
      </p:sp>
      <p:sp>
        <p:nvSpPr>
          <p:cNvPr id="4" name="Slide Number Placeholder 3"/>
          <p:cNvSpPr>
            <a:spLocks noGrp="1"/>
          </p:cNvSpPr>
          <p:nvPr>
            <p:ph type="sldNum" sz="quarter" idx="12"/>
          </p:nvPr>
        </p:nvSpPr>
        <p:spPr/>
        <p:txBody>
          <a:bodyPr/>
          <a:lstStyle/>
          <a:p>
            <a:fld id="{0BA66E61-2428-4287-BAA3-A587B4FE485E}" type="slidenum">
              <a:rPr lang="en-US" smtClean="0"/>
              <a:pPr/>
              <a:t>18</a:t>
            </a:fld>
            <a:endParaRPr lang="en-US"/>
          </a:p>
        </p:txBody>
      </p:sp>
      <p:sp>
        <p:nvSpPr>
          <p:cNvPr id="5" name="Rectangle 4"/>
          <p:cNvSpPr/>
          <p:nvPr/>
        </p:nvSpPr>
        <p:spPr>
          <a:xfrm>
            <a:off x="2286000" y="1166843"/>
            <a:ext cx="5257800" cy="4832092"/>
          </a:xfrm>
          <a:prstGeom prst="rect">
            <a:avLst/>
          </a:prstGeom>
          <a:ln>
            <a:solidFill>
              <a:schemeClr val="accent1"/>
            </a:solidFill>
          </a:ln>
        </p:spPr>
        <p:txBody>
          <a:bodyPr wrap="square">
            <a:spAutoFit/>
          </a:bodyPr>
          <a:lstStyle/>
          <a:p>
            <a:r>
              <a:rPr lang="en-US" sz="2200" b="1" dirty="0"/>
              <a:t>class</a:t>
            </a:r>
            <a:r>
              <a:rPr lang="en-US" sz="2200" dirty="0"/>
              <a:t> Testarray2{  </a:t>
            </a:r>
          </a:p>
          <a:p>
            <a:r>
              <a:rPr lang="en-US" sz="2200" b="1" dirty="0"/>
              <a:t>static</a:t>
            </a:r>
            <a:r>
              <a:rPr lang="en-US" sz="2200" dirty="0"/>
              <a:t> </a:t>
            </a:r>
            <a:r>
              <a:rPr lang="en-US" sz="2200" b="1" dirty="0"/>
              <a:t>void</a:t>
            </a:r>
            <a:r>
              <a:rPr lang="en-US" sz="2200" dirty="0"/>
              <a:t> min(</a:t>
            </a:r>
            <a:r>
              <a:rPr lang="en-US" sz="2200" b="1" dirty="0" err="1"/>
              <a:t>int</a:t>
            </a:r>
            <a:r>
              <a:rPr lang="en-US" sz="2200" dirty="0"/>
              <a:t> </a:t>
            </a:r>
            <a:r>
              <a:rPr lang="en-US" sz="2200" dirty="0" err="1"/>
              <a:t>arr</a:t>
            </a:r>
            <a:r>
              <a:rPr lang="en-US" sz="2200" dirty="0"/>
              <a:t>[]){  </a:t>
            </a:r>
          </a:p>
          <a:p>
            <a:r>
              <a:rPr lang="en-US" sz="2200" b="1" dirty="0"/>
              <a:t>    </a:t>
            </a:r>
            <a:r>
              <a:rPr lang="en-US" sz="2200" b="1" dirty="0" err="1"/>
              <a:t>int</a:t>
            </a:r>
            <a:r>
              <a:rPr lang="en-US" sz="2200" dirty="0"/>
              <a:t> min=</a:t>
            </a:r>
            <a:r>
              <a:rPr lang="en-US" sz="2200" dirty="0" err="1"/>
              <a:t>arr</a:t>
            </a:r>
            <a:r>
              <a:rPr lang="en-US" sz="2200" dirty="0"/>
              <a:t>[0];  </a:t>
            </a:r>
          </a:p>
          <a:p>
            <a:r>
              <a:rPr lang="en-US" sz="2200" b="1" dirty="0"/>
              <a:t>    for</a:t>
            </a:r>
            <a:r>
              <a:rPr lang="en-US" sz="2200" dirty="0"/>
              <a:t>(</a:t>
            </a:r>
            <a:r>
              <a:rPr lang="en-US" sz="2200" b="1" dirty="0" err="1"/>
              <a:t>int</a:t>
            </a:r>
            <a:r>
              <a:rPr lang="en-US" sz="2200" dirty="0"/>
              <a:t> i=1;i&lt;</a:t>
            </a:r>
            <a:r>
              <a:rPr lang="en-US" sz="2200" dirty="0" err="1"/>
              <a:t>arr.length;i</a:t>
            </a:r>
            <a:r>
              <a:rPr lang="en-US" sz="2200" dirty="0"/>
              <a:t>++)  </a:t>
            </a:r>
          </a:p>
          <a:p>
            <a:r>
              <a:rPr lang="en-US" sz="2200" dirty="0"/>
              <a:t>    </a:t>
            </a:r>
            <a:r>
              <a:rPr lang="en-US" sz="2200" b="1" dirty="0"/>
              <a:t>if</a:t>
            </a:r>
            <a:r>
              <a:rPr lang="en-US" sz="2200" dirty="0"/>
              <a:t>(min&gt;</a:t>
            </a:r>
            <a:r>
              <a:rPr lang="en-US" sz="2200" dirty="0" err="1"/>
              <a:t>arr</a:t>
            </a:r>
            <a:r>
              <a:rPr lang="en-US" sz="2200" dirty="0"/>
              <a:t>[i])  </a:t>
            </a:r>
          </a:p>
          <a:p>
            <a:r>
              <a:rPr lang="en-US" sz="2200" dirty="0"/>
              <a:t>    min=</a:t>
            </a:r>
            <a:r>
              <a:rPr lang="en-US" sz="2200" dirty="0" err="1"/>
              <a:t>arr</a:t>
            </a:r>
            <a:r>
              <a:rPr lang="en-US" sz="2200" dirty="0"/>
              <a:t>[i];  </a:t>
            </a:r>
          </a:p>
          <a:p>
            <a:r>
              <a:rPr lang="en-US" sz="2200" dirty="0"/>
              <a:t>    </a:t>
            </a:r>
            <a:r>
              <a:rPr lang="en-US" sz="2200" dirty="0" err="1"/>
              <a:t>System.out.println</a:t>
            </a:r>
            <a:r>
              <a:rPr lang="en-US" sz="2200" dirty="0"/>
              <a:t>(min);  </a:t>
            </a:r>
          </a:p>
          <a:p>
            <a:r>
              <a:rPr lang="en-US" sz="2200" dirty="0"/>
              <a:t>}  </a:t>
            </a:r>
          </a:p>
          <a:p>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b="1" dirty="0"/>
              <a:t>     </a:t>
            </a:r>
            <a:r>
              <a:rPr lang="en-US" sz="2200" b="1" dirty="0" err="1"/>
              <a:t>int</a:t>
            </a:r>
            <a:r>
              <a:rPr lang="en-US" sz="2200" dirty="0"/>
              <a:t> a[]={33,3,4,5};  </a:t>
            </a:r>
          </a:p>
          <a:p>
            <a:r>
              <a:rPr lang="en-US" sz="2200" dirty="0"/>
              <a:t>     min(a);//passing array to method  </a:t>
            </a:r>
          </a:p>
          <a:p>
            <a:r>
              <a:rPr lang="en-US" sz="2200" dirty="0"/>
              <a:t>}</a:t>
            </a:r>
          </a:p>
          <a:p>
            <a:r>
              <a:rPr lang="en-US" sz="2200" dirty="0"/>
              <a:t>}  </a:t>
            </a:r>
          </a:p>
        </p:txBody>
      </p:sp>
      <p:sp>
        <p:nvSpPr>
          <p:cNvPr id="6" name="TextBox 5"/>
          <p:cNvSpPr txBox="1"/>
          <p:nvPr/>
        </p:nvSpPr>
        <p:spPr>
          <a:xfrm>
            <a:off x="4152900" y="6248400"/>
            <a:ext cx="1524000" cy="369332"/>
          </a:xfrm>
          <a:prstGeom prst="rect">
            <a:avLst/>
          </a:prstGeom>
          <a:noFill/>
        </p:spPr>
        <p:txBody>
          <a:bodyPr wrap="square" rtlCol="0">
            <a:spAutoFit/>
          </a:bodyPr>
          <a:lstStyle/>
          <a:p>
            <a:r>
              <a:rPr lang="en-US" dirty="0"/>
              <a:t>Output: 3</a:t>
            </a:r>
          </a:p>
        </p:txBody>
      </p:sp>
    </p:spTree>
    <p:extLst>
      <p:ext uri="{BB962C8B-B14F-4D97-AF65-F5344CB8AC3E}">
        <p14:creationId xmlns:p14="http://schemas.microsoft.com/office/powerpoint/2010/main" xmlns="" val="192996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
        <p:nvSpPr>
          <p:cNvPr id="3" name="Content Placeholder 2"/>
          <p:cNvSpPr>
            <a:spLocks noGrp="1"/>
          </p:cNvSpPr>
          <p:nvPr>
            <p:ph idx="1"/>
          </p:nvPr>
        </p:nvSpPr>
        <p:spPr>
          <a:xfrm>
            <a:off x="457200" y="838200"/>
            <a:ext cx="8229600" cy="5105400"/>
          </a:xfrm>
        </p:spPr>
        <p:txBody>
          <a:bodyPr>
            <a:noAutofit/>
          </a:bodyPr>
          <a:lstStyle/>
          <a:p>
            <a:pPr marL="0" indent="0" algn="just">
              <a:buNone/>
            </a:pPr>
            <a:endParaRPr lang="en-US" sz="2500" b="1" dirty="0"/>
          </a:p>
          <a:p>
            <a:pPr algn="just"/>
            <a:r>
              <a:rPr lang="en-US" sz="2500" dirty="0"/>
              <a:t>In Java, </a:t>
            </a:r>
            <a:r>
              <a:rPr lang="en-US" sz="2500" i="1" dirty="0"/>
              <a:t>multidimensional arrays are actually arrays of arrays.</a:t>
            </a:r>
          </a:p>
          <a:p>
            <a:pPr algn="just"/>
            <a:r>
              <a:rPr lang="en-US" sz="2500" dirty="0"/>
              <a:t>To declare a multidimensional array variable, specify each additional index using another set of square brackets. </a:t>
            </a:r>
          </a:p>
          <a:p>
            <a:pPr algn="just"/>
            <a:r>
              <a:rPr lang="en-US" sz="2500" dirty="0"/>
              <a:t>For example, the following declares a two-dimensional array variable called </a:t>
            </a:r>
            <a:r>
              <a:rPr lang="en-US" sz="2500" b="1" dirty="0" err="1"/>
              <a:t>twoD</a:t>
            </a:r>
            <a:r>
              <a:rPr lang="en-US" sz="2500" b="1" dirty="0"/>
              <a:t>:</a:t>
            </a:r>
          </a:p>
          <a:p>
            <a:pPr marL="0" indent="0">
              <a:buNone/>
            </a:pPr>
            <a:r>
              <a:rPr lang="en-US" sz="2500" dirty="0"/>
              <a:t>	</a:t>
            </a:r>
            <a:r>
              <a:rPr lang="en-US" sz="2500"/>
              <a:t>	</a:t>
            </a:r>
            <a:r>
              <a:rPr lang="en-US" sz="2500" dirty="0"/>
              <a:t> </a:t>
            </a:r>
          </a:p>
          <a:p>
            <a:pPr marL="0" indent="0">
              <a:buNone/>
            </a:pPr>
            <a:r>
              <a:rPr lang="en-US" sz="2500" dirty="0"/>
              <a:t>		</a:t>
            </a:r>
            <a:r>
              <a:rPr lang="en-US" sz="2500" dirty="0" err="1"/>
              <a:t>dataType</a:t>
            </a:r>
            <a:r>
              <a:rPr lang="en-US" sz="2500" dirty="0"/>
              <a:t> [][]</a:t>
            </a:r>
            <a:r>
              <a:rPr lang="en-US" sz="2500" dirty="0" err="1"/>
              <a:t>arrayRefVar</a:t>
            </a:r>
            <a:r>
              <a:rPr lang="en-US" sz="2500" dirty="0"/>
              <a:t>; (or)  </a:t>
            </a:r>
          </a:p>
          <a:p>
            <a:pPr marL="0" indent="0">
              <a:buNone/>
            </a:pPr>
            <a:r>
              <a:rPr lang="en-US" sz="2500" dirty="0"/>
              <a:t>		</a:t>
            </a:r>
            <a:r>
              <a:rPr lang="en-US" sz="2500" dirty="0" err="1"/>
              <a:t>dataType</a:t>
            </a:r>
            <a:r>
              <a:rPr lang="en-US" sz="2500" dirty="0"/>
              <a:t> </a:t>
            </a:r>
            <a:r>
              <a:rPr lang="en-US" sz="2500" dirty="0" err="1"/>
              <a:t>arrayRefVar</a:t>
            </a:r>
            <a:r>
              <a:rPr lang="en-US" sz="2500" dirty="0"/>
              <a:t>[][]; (or)  </a:t>
            </a:r>
          </a:p>
          <a:p>
            <a:pPr marL="0" indent="0">
              <a:buNone/>
            </a:pPr>
            <a:r>
              <a:rPr lang="en-US" sz="2500" dirty="0"/>
              <a:t>		</a:t>
            </a:r>
            <a:r>
              <a:rPr lang="en-US" sz="2500" dirty="0" err="1"/>
              <a:t>dataType</a:t>
            </a:r>
            <a:r>
              <a:rPr lang="en-US" sz="2500" dirty="0"/>
              <a:t> []</a:t>
            </a:r>
            <a:r>
              <a:rPr lang="en-US" sz="2500" dirty="0" err="1"/>
              <a:t>arrayRefVar</a:t>
            </a:r>
            <a:r>
              <a:rPr lang="en-US" sz="2500" dirty="0"/>
              <a:t>[];   </a:t>
            </a:r>
          </a:p>
          <a:p>
            <a:pPr lvl="1" algn="just"/>
            <a:r>
              <a:rPr lang="en-US" sz="2100" b="1" dirty="0"/>
              <a:t>Example:</a:t>
            </a:r>
          </a:p>
          <a:p>
            <a:pPr algn="just">
              <a:buNone/>
            </a:pPr>
            <a:r>
              <a:rPr lang="en-US" sz="2500" dirty="0"/>
              <a:t>			</a:t>
            </a:r>
            <a:r>
              <a:rPr lang="en-US" sz="2500" dirty="0" err="1"/>
              <a:t>int</a:t>
            </a:r>
            <a:r>
              <a:rPr lang="en-US" sz="2500" dirty="0"/>
              <a:t>  </a:t>
            </a:r>
            <a:r>
              <a:rPr lang="en-US" sz="2500" dirty="0" err="1"/>
              <a:t>twoD</a:t>
            </a:r>
            <a:r>
              <a:rPr lang="en-US" sz="2500" dirty="0"/>
              <a:t>[][] = new  </a:t>
            </a:r>
            <a:r>
              <a:rPr lang="en-US" sz="2500" dirty="0" err="1"/>
              <a:t>int</a:t>
            </a:r>
            <a:r>
              <a:rPr lang="en-US" sz="2500" dirty="0"/>
              <a:t>[4][5];</a:t>
            </a:r>
          </a:p>
        </p:txBody>
      </p:sp>
      <p:sp>
        <p:nvSpPr>
          <p:cNvPr id="4" name="Slide Number Placeholder 3"/>
          <p:cNvSpPr>
            <a:spLocks noGrp="1"/>
          </p:cNvSpPr>
          <p:nvPr>
            <p:ph type="sldNum" sz="quarter" idx="12"/>
          </p:nvPr>
        </p:nvSpPr>
        <p:spPr/>
        <p:txBody>
          <a:bodyPr/>
          <a:lstStyle/>
          <a:p>
            <a:fld id="{0BA66E61-2428-4287-BAA3-A587B4FE485E}"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b="1" dirty="0">
                <a:solidFill>
                  <a:srgbClr val="00B050"/>
                </a:solidFill>
              </a:rPr>
              <a:t>Data Types, Variables, and Arrays</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0BA66E61-2428-4287-BAA3-A587B4FE485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A66E61-2428-4287-BAA3-A587B4FE485E}" type="slidenum">
              <a:rPr lang="en-US" smtClean="0"/>
              <a:pPr/>
              <a:t>20</a:t>
            </a:fld>
            <a:endParaRPr lang="en-US"/>
          </a:p>
        </p:txBody>
      </p:sp>
      <p:sp>
        <p:nvSpPr>
          <p:cNvPr id="5" name="Rectangle 4"/>
          <p:cNvSpPr/>
          <p:nvPr/>
        </p:nvSpPr>
        <p:spPr>
          <a:xfrm>
            <a:off x="1447800" y="1182329"/>
            <a:ext cx="4953000" cy="5170646"/>
          </a:xfrm>
          <a:prstGeom prst="rect">
            <a:avLst/>
          </a:prstGeom>
          <a:ln>
            <a:solidFill>
              <a:schemeClr val="accent1"/>
            </a:solidFill>
          </a:ln>
        </p:spPr>
        <p:txBody>
          <a:bodyPr wrap="square">
            <a:spAutoFit/>
          </a:bodyPr>
          <a:lstStyle/>
          <a:p>
            <a:r>
              <a:rPr lang="en-US" sz="2200" b="1" dirty="0"/>
              <a:t>class</a:t>
            </a:r>
            <a:r>
              <a:rPr lang="en-US" sz="2200" dirty="0"/>
              <a:t> Testarray3{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a:t>
            </a:r>
          </a:p>
          <a:p>
            <a:r>
              <a:rPr lang="en-US" sz="2200" dirty="0"/>
              <a:t>//declaring and initializing 2D array  </a:t>
            </a:r>
          </a:p>
          <a:p>
            <a:r>
              <a:rPr lang="en-US" sz="2200" b="1" dirty="0" err="1"/>
              <a:t>int</a:t>
            </a:r>
            <a:r>
              <a:rPr lang="en-US" sz="2200" dirty="0"/>
              <a:t> </a:t>
            </a:r>
            <a:r>
              <a:rPr lang="en-US" sz="2200" dirty="0" err="1"/>
              <a:t>arr</a:t>
            </a:r>
            <a:r>
              <a:rPr lang="en-US" sz="2200" dirty="0"/>
              <a:t>[][]={{1,2,3},{2,4,5},{4,4,5}};  </a:t>
            </a:r>
          </a:p>
          <a:p>
            <a:r>
              <a:rPr lang="en-US" sz="2200" dirty="0"/>
              <a:t>  </a:t>
            </a:r>
          </a:p>
          <a:p>
            <a:r>
              <a:rPr lang="en-US" sz="2200" dirty="0"/>
              <a:t>//printing 2D array  </a:t>
            </a:r>
          </a:p>
          <a:p>
            <a:r>
              <a:rPr lang="en-US" sz="2200" b="1" dirty="0"/>
              <a:t>for</a:t>
            </a:r>
            <a:r>
              <a:rPr lang="en-US" sz="2200" dirty="0"/>
              <a:t>(</a:t>
            </a:r>
            <a:r>
              <a:rPr lang="en-US" sz="2200" b="1" dirty="0" err="1"/>
              <a:t>int</a:t>
            </a:r>
            <a:r>
              <a:rPr lang="en-US" sz="2200" dirty="0"/>
              <a:t> i=0;i&lt;3;i++){  </a:t>
            </a:r>
          </a:p>
          <a:p>
            <a:r>
              <a:rPr lang="en-US" sz="2200" dirty="0"/>
              <a:t> </a:t>
            </a:r>
            <a:r>
              <a:rPr lang="en-US" sz="2200" b="1" dirty="0"/>
              <a:t>for</a:t>
            </a:r>
            <a:r>
              <a:rPr lang="en-US" sz="2200" dirty="0"/>
              <a:t>(</a:t>
            </a:r>
            <a:r>
              <a:rPr lang="en-US" sz="2200" b="1" dirty="0" err="1"/>
              <a:t>int</a:t>
            </a:r>
            <a:r>
              <a:rPr lang="en-US" sz="2200" dirty="0"/>
              <a:t> j=0;j&lt;3;j++){  </a:t>
            </a:r>
          </a:p>
          <a:p>
            <a:r>
              <a:rPr lang="en-US" sz="2200" dirty="0"/>
              <a:t>   </a:t>
            </a:r>
            <a:r>
              <a:rPr lang="en-US" sz="2200" dirty="0" err="1"/>
              <a:t>System.out.print</a:t>
            </a:r>
            <a:r>
              <a:rPr lang="en-US" sz="2200" dirty="0"/>
              <a:t>(</a:t>
            </a:r>
            <a:r>
              <a:rPr lang="en-US" sz="2200" dirty="0" err="1"/>
              <a:t>arr</a:t>
            </a:r>
            <a:r>
              <a:rPr lang="en-US" sz="2200" dirty="0"/>
              <a:t>[i][j]+" ");  </a:t>
            </a:r>
          </a:p>
          <a:p>
            <a:r>
              <a:rPr lang="en-US" sz="2200" dirty="0"/>
              <a:t> }  </a:t>
            </a:r>
          </a:p>
          <a:p>
            <a:r>
              <a:rPr lang="en-US" sz="2200" dirty="0"/>
              <a:t> </a:t>
            </a:r>
            <a:r>
              <a:rPr lang="en-US" sz="2200" dirty="0" err="1"/>
              <a:t>System.out.println</a:t>
            </a:r>
            <a:r>
              <a:rPr lang="en-US" sz="2200" dirty="0"/>
              <a:t>();  </a:t>
            </a:r>
          </a:p>
          <a:p>
            <a:r>
              <a:rPr lang="en-US" sz="2200" dirty="0"/>
              <a:t>}  </a:t>
            </a:r>
          </a:p>
          <a:p>
            <a:r>
              <a:rPr lang="en-US" sz="2200" dirty="0"/>
              <a:t>  </a:t>
            </a:r>
          </a:p>
          <a:p>
            <a:r>
              <a:rPr lang="en-US" sz="2200" dirty="0"/>
              <a:t>}}  </a:t>
            </a:r>
          </a:p>
        </p:txBody>
      </p:sp>
      <p:sp>
        <p:nvSpPr>
          <p:cNvPr id="6" name="Title 1"/>
          <p:cNvSpPr>
            <a:spLocks noGrp="1"/>
          </p:cNvSpPr>
          <p:nvPr>
            <p:ph type="title"/>
          </p:nvPr>
        </p:nvSpPr>
        <p:spPr>
          <a:xfrm>
            <a:off x="457200" y="152400"/>
            <a:ext cx="8229600" cy="868362"/>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
        <p:nvSpPr>
          <p:cNvPr id="8" name="Rectangle 2"/>
          <p:cNvSpPr>
            <a:spLocks noChangeArrowheads="1"/>
          </p:cNvSpPr>
          <p:nvPr/>
        </p:nvSpPr>
        <p:spPr bwMode="auto">
          <a:xfrm>
            <a:off x="6781800" y="2659657"/>
            <a:ext cx="1828800"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1</a:t>
            </a:r>
            <a:r>
              <a:rPr lang="en-US" sz="2200" dirty="0">
                <a:solidFill>
                  <a:srgbClr val="000000"/>
                </a:solidFill>
                <a:latin typeface="Arial Unicode MS" pitchFamily="34" charset="-128"/>
                <a:cs typeface="Arial" pitchFamily="34" charset="0"/>
              </a:rPr>
              <a:t> </a:t>
            </a:r>
            <a:r>
              <a:rPr kumimoji="0" lang="en-US" sz="2200" b="0" i="0" u="none" strike="noStrike" cap="none" normalizeH="0" baseline="0" dirty="0">
                <a:ln>
                  <a:noFill/>
                </a:ln>
                <a:solidFill>
                  <a:srgbClr val="000000"/>
                </a:solidFill>
                <a:effectLst/>
                <a:latin typeface="Arial Unicode MS" pitchFamily="34" charset="-128"/>
                <a:cs typeface="Arial" pitchFamily="34" charset="0"/>
              </a:rPr>
              <a:t>2 3                2 4 5 </a:t>
            </a:r>
          </a:p>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cs typeface="Arial" pitchFamily="34" charset="0"/>
              </a:rPr>
              <a:t>4 4 5</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xmlns="" val="684000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Example:</a:t>
            </a:r>
          </a:p>
        </p:txBody>
      </p:sp>
      <p:pic>
        <p:nvPicPr>
          <p:cNvPr id="7170" name="Picture 2"/>
          <p:cNvPicPr>
            <a:picLocks noChangeAspect="1" noChangeArrowheads="1"/>
          </p:cNvPicPr>
          <p:nvPr/>
        </p:nvPicPr>
        <p:blipFill>
          <a:blip r:embed="rId2" cstate="print"/>
          <a:srcRect/>
          <a:stretch>
            <a:fillRect/>
          </a:stretch>
        </p:blipFill>
        <p:spPr bwMode="auto">
          <a:xfrm>
            <a:off x="2628900" y="1381124"/>
            <a:ext cx="5524500" cy="5032913"/>
          </a:xfrm>
          <a:prstGeom prst="rect">
            <a:avLst/>
          </a:prstGeom>
          <a:noFill/>
          <a:ln w="9525">
            <a:solidFill>
              <a:schemeClr val="accent1"/>
            </a:solidFill>
            <a:miter lim="800000"/>
            <a:headEnd/>
            <a:tailEnd/>
          </a:ln>
          <a:effectLst/>
        </p:spPr>
      </p:pic>
      <p:sp>
        <p:nvSpPr>
          <p:cNvPr id="5" name="Rectangle 4"/>
          <p:cNvSpPr/>
          <p:nvPr/>
        </p:nvSpPr>
        <p:spPr>
          <a:xfrm>
            <a:off x="162228" y="3505200"/>
            <a:ext cx="2286000" cy="1446550"/>
          </a:xfrm>
          <a:prstGeom prst="rect">
            <a:avLst/>
          </a:prstGeom>
          <a:ln>
            <a:solidFill>
              <a:schemeClr val="accent1"/>
            </a:solidFill>
          </a:ln>
        </p:spPr>
        <p:txBody>
          <a:bodyPr wrap="square">
            <a:spAutoFit/>
          </a:bodyPr>
          <a:lstStyle/>
          <a:p>
            <a:r>
              <a:rPr lang="en-US" sz="2200" dirty="0"/>
              <a:t>0 1 2 3 4</a:t>
            </a:r>
          </a:p>
          <a:p>
            <a:r>
              <a:rPr lang="en-US" sz="2200" dirty="0"/>
              <a:t>5 6 7 8 9</a:t>
            </a:r>
          </a:p>
          <a:p>
            <a:r>
              <a:rPr lang="en-US" sz="2200" dirty="0"/>
              <a:t>10 11 12 13 14</a:t>
            </a:r>
          </a:p>
          <a:p>
            <a:r>
              <a:rPr lang="en-US" sz="2200" dirty="0"/>
              <a:t>15 16 17 18 19</a:t>
            </a:r>
          </a:p>
        </p:txBody>
      </p:sp>
      <p:sp>
        <p:nvSpPr>
          <p:cNvPr id="6" name="Slide Number Placeholder 5"/>
          <p:cNvSpPr>
            <a:spLocks noGrp="1"/>
          </p:cNvSpPr>
          <p:nvPr>
            <p:ph type="sldNum" sz="quarter" idx="12"/>
          </p:nvPr>
        </p:nvSpPr>
        <p:spPr/>
        <p:txBody>
          <a:bodyPr/>
          <a:lstStyle/>
          <a:p>
            <a:fld id="{0BA66E61-2428-4287-BAA3-A587B4FE485E}" type="slidenum">
              <a:rPr lang="en-US" smtClean="0"/>
              <a:pPr/>
              <a:t>21</a:t>
            </a:fld>
            <a:endParaRPr lang="en-US"/>
          </a:p>
        </p:txBody>
      </p:sp>
      <p:sp>
        <p:nvSpPr>
          <p:cNvPr id="7"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When you allocate memory for a multidimensional array, you need only specify the memory for the first (leftmost) dimension. </a:t>
            </a:r>
          </a:p>
          <a:p>
            <a:pPr algn="just"/>
            <a:r>
              <a:rPr lang="en-US" sz="2600" dirty="0"/>
              <a:t>You can allocate the remaining dimensions separately.</a:t>
            </a:r>
          </a:p>
          <a:p>
            <a:pPr algn="just"/>
            <a:r>
              <a:rPr lang="en-US" sz="2600" dirty="0"/>
              <a:t>For example, this following code allocates memory for the first dimension of </a:t>
            </a:r>
            <a:r>
              <a:rPr lang="en-US" sz="2600" b="1" dirty="0" err="1"/>
              <a:t>twoD</a:t>
            </a:r>
            <a:r>
              <a:rPr lang="en-US" sz="2600" b="1" dirty="0"/>
              <a:t> </a:t>
            </a:r>
            <a:r>
              <a:rPr lang="en-US" sz="2600" dirty="0"/>
              <a:t>when it is declared. It allocates the second dimension manually.</a:t>
            </a:r>
          </a:p>
        </p:txBody>
      </p:sp>
      <p:pic>
        <p:nvPicPr>
          <p:cNvPr id="9218" name="Picture 2"/>
          <p:cNvPicPr>
            <a:picLocks noChangeAspect="1" noChangeArrowheads="1"/>
          </p:cNvPicPr>
          <p:nvPr/>
        </p:nvPicPr>
        <p:blipFill>
          <a:blip r:embed="rId2" cstate="print"/>
          <a:srcRect/>
          <a:stretch>
            <a:fillRect/>
          </a:stretch>
        </p:blipFill>
        <p:spPr bwMode="auto">
          <a:xfrm>
            <a:off x="2514600" y="4800600"/>
            <a:ext cx="4679201" cy="1647825"/>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0BA66E61-2428-4287-BAA3-A587B4FE485E}" type="slidenum">
              <a:rPr lang="en-US" smtClean="0"/>
              <a:pPr/>
              <a:t>22</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609600" y="838200"/>
            <a:ext cx="7548562" cy="5193411"/>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BA66E61-2428-4287-BAA3-A587B4FE485E}" type="slidenum">
              <a:rPr lang="en-US" smtClean="0"/>
              <a:pPr/>
              <a:t>23</a:t>
            </a:fld>
            <a:endParaRPr lang="en-US"/>
          </a:p>
        </p:txBody>
      </p:sp>
      <p:sp>
        <p:nvSpPr>
          <p:cNvPr id="7" name="Title 1"/>
          <p:cNvSpPr>
            <a:spLocks noGrp="1"/>
          </p:cNvSpPr>
          <p:nvPr>
            <p:ph type="title"/>
          </p:nvPr>
        </p:nvSpPr>
        <p:spPr>
          <a:xfrm>
            <a:off x="457200" y="0"/>
            <a:ext cx="8229600" cy="715962"/>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when you allocate dimensions manually, you do not need to allocate the same number of elements for each dimension.</a:t>
            </a:r>
          </a:p>
          <a:p>
            <a:pPr algn="just"/>
            <a:endParaRPr lang="en-US" sz="2600" dirty="0"/>
          </a:p>
          <a:p>
            <a:pPr algn="just"/>
            <a:r>
              <a:rPr lang="en-US" sz="2600" dirty="0"/>
              <a:t>Since multidimensional arrays are actually arrays of arrays, the length of each array is under your control. For example, the following program creates a two dimensional array in which the sizes of the second dimension are unequal:</a:t>
            </a:r>
          </a:p>
        </p:txBody>
      </p:sp>
      <p:sp>
        <p:nvSpPr>
          <p:cNvPr id="4" name="Slide Number Placeholder 3"/>
          <p:cNvSpPr>
            <a:spLocks noGrp="1"/>
          </p:cNvSpPr>
          <p:nvPr>
            <p:ph type="sldNum" sz="quarter" idx="12"/>
          </p:nvPr>
        </p:nvSpPr>
        <p:spPr/>
        <p:txBody>
          <a:bodyPr/>
          <a:lstStyle/>
          <a:p>
            <a:fld id="{0BA66E61-2428-4287-BAA3-A587B4FE485E}" type="slidenum">
              <a:rPr lang="en-US" smtClean="0"/>
              <a:pPr/>
              <a:t>24</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74622" y="228600"/>
            <a:ext cx="7150178" cy="4046802"/>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cstate="print"/>
          <a:srcRect/>
          <a:stretch>
            <a:fillRect/>
          </a:stretch>
        </p:blipFill>
        <p:spPr bwMode="auto">
          <a:xfrm>
            <a:off x="639096" y="4343400"/>
            <a:ext cx="6068245" cy="19050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cstate="print"/>
          <a:srcRect/>
          <a:stretch>
            <a:fillRect/>
          </a:stretch>
        </p:blipFill>
        <p:spPr bwMode="auto">
          <a:xfrm>
            <a:off x="6096000" y="2895600"/>
            <a:ext cx="1295400" cy="1219200"/>
          </a:xfrm>
          <a:prstGeom prst="rect">
            <a:avLst/>
          </a:prstGeom>
          <a:noFill/>
          <a:ln w="9525">
            <a:solidFill>
              <a:schemeClr val="accent1"/>
            </a:solidFill>
            <a:miter lim="800000"/>
            <a:headEnd/>
            <a:tailEnd/>
          </a:ln>
          <a:effectLst/>
        </p:spPr>
      </p:pic>
      <p:sp>
        <p:nvSpPr>
          <p:cNvPr id="7" name="Slide Number Placeholder 6"/>
          <p:cNvSpPr>
            <a:spLocks noGrp="1"/>
          </p:cNvSpPr>
          <p:nvPr>
            <p:ph type="sldNum" sz="quarter" idx="12"/>
          </p:nvPr>
        </p:nvSpPr>
        <p:spPr/>
        <p:txBody>
          <a:bodyPr/>
          <a:lstStyle/>
          <a:p>
            <a:fld id="{0BA66E61-2428-4287-BAA3-A587B4FE485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lnSpcReduction="10000"/>
          </a:bodyPr>
          <a:lstStyle/>
          <a:p>
            <a:pPr algn="just"/>
            <a:r>
              <a:rPr lang="en-US" sz="2600" dirty="0"/>
              <a:t>The array created by this program looks like this:</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r>
              <a:rPr lang="en-US" sz="2600" dirty="0"/>
              <a:t>The use of uneven (or irregular) multidimensional arrays may not be appropriate for many applications, because it runs contrary to what people expect to find when a multidimensional array is encountered. However, irregular arrays can be used effectively in some situations.</a:t>
            </a:r>
          </a:p>
        </p:txBody>
      </p:sp>
      <p:pic>
        <p:nvPicPr>
          <p:cNvPr id="11266" name="Picture 2"/>
          <p:cNvPicPr>
            <a:picLocks noChangeAspect="1" noChangeArrowheads="1"/>
          </p:cNvPicPr>
          <p:nvPr/>
        </p:nvPicPr>
        <p:blipFill>
          <a:blip r:embed="rId2" cstate="print"/>
          <a:srcRect/>
          <a:stretch>
            <a:fillRect/>
          </a:stretch>
        </p:blipFill>
        <p:spPr bwMode="auto">
          <a:xfrm>
            <a:off x="2971800" y="1350562"/>
            <a:ext cx="3733800" cy="291663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BA66E61-2428-4287-BAA3-A587B4FE485E}" type="slidenum">
              <a:rPr lang="en-US" smtClean="0"/>
              <a:pPr/>
              <a:t>26</a:t>
            </a:fld>
            <a:endParaRPr lang="en-US"/>
          </a:p>
        </p:txBody>
      </p:sp>
      <p:sp>
        <p:nvSpPr>
          <p:cNvPr id="6" name="Title 1"/>
          <p:cNvSpPr>
            <a:spLocks noGrp="1"/>
          </p:cNvSpPr>
          <p:nvPr>
            <p:ph type="title"/>
          </p:nvPr>
        </p:nvSpPr>
        <p:spPr>
          <a:xfrm>
            <a:off x="457200" y="-76200"/>
            <a:ext cx="8229600" cy="1143000"/>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r>
              <a:rPr lang="en-US" sz="2300" dirty="0"/>
              <a:t>It is possible to initialize multidimensional arrays. To do so, simply enclose each dimension’s initializer within its own set of curly braces. The following program creates a matrix where each element contains the product of the row and column indexes.</a:t>
            </a:r>
          </a:p>
        </p:txBody>
      </p:sp>
      <p:sp>
        <p:nvSpPr>
          <p:cNvPr id="4" name="Slide Number Placeholder 3"/>
          <p:cNvSpPr>
            <a:spLocks noGrp="1"/>
          </p:cNvSpPr>
          <p:nvPr>
            <p:ph type="sldNum" sz="quarter" idx="12"/>
          </p:nvPr>
        </p:nvSpPr>
        <p:spPr/>
        <p:txBody>
          <a:bodyPr/>
          <a:lstStyle/>
          <a:p>
            <a:fld id="{0BA66E61-2428-4287-BAA3-A587B4FE485E}" type="slidenum">
              <a:rPr lang="en-US" smtClean="0"/>
              <a:pPr/>
              <a:t>27</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4624" y="2435940"/>
            <a:ext cx="5448300" cy="43243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01916" y="3881130"/>
            <a:ext cx="2396981" cy="9956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itle 1"/>
          <p:cNvSpPr>
            <a:spLocks noGrp="1"/>
          </p:cNvSpPr>
          <p:nvPr>
            <p:ph type="title"/>
          </p:nvPr>
        </p:nvSpPr>
        <p:spPr>
          <a:xfrm>
            <a:off x="457200" y="228600"/>
            <a:ext cx="8229600" cy="685800"/>
          </a:xfrm>
        </p:spPr>
        <p:txBody>
          <a:bodyPr>
            <a:normAutofit/>
          </a:bodyPr>
          <a:lstStyle/>
          <a:p>
            <a:r>
              <a:rPr lang="en-US" sz="3600" b="1" dirty="0">
                <a:solidFill>
                  <a:srgbClr val="00B050"/>
                </a:solidFill>
              </a:rPr>
              <a:t>Multidimensional Arrays</a:t>
            </a:r>
            <a:endParaRPr lang="en-US" sz="3600" dirty="0">
              <a:solidFill>
                <a:srgbClr val="00B050"/>
              </a:solidFill>
            </a:endParaRPr>
          </a:p>
        </p:txBody>
      </p:sp>
    </p:spTree>
    <p:extLst>
      <p:ext uri="{BB962C8B-B14F-4D97-AF65-F5344CB8AC3E}">
        <p14:creationId xmlns:p14="http://schemas.microsoft.com/office/powerpoint/2010/main" xmlns="" val="390651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Alternative Array Declaration Syntax</a:t>
            </a:r>
            <a:endParaRPr lang="en-US" sz="3600" dirty="0">
              <a:solidFill>
                <a:srgbClr val="00B050"/>
              </a:solidFill>
            </a:endParaRP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There is a second form that may be used to declare an array:</a:t>
            </a:r>
          </a:p>
          <a:p>
            <a:pPr marL="0" indent="0">
              <a:buNone/>
            </a:pPr>
            <a:r>
              <a:rPr lang="en-US" i="1" dirty="0"/>
              <a:t>		</a:t>
            </a:r>
            <a:r>
              <a:rPr lang="en-US" i="1" dirty="0">
                <a:solidFill>
                  <a:srgbClr val="FF0000"/>
                </a:solidFill>
              </a:rPr>
              <a:t>type</a:t>
            </a:r>
            <a:r>
              <a:rPr lang="en-US" dirty="0">
                <a:solidFill>
                  <a:srgbClr val="FF0000"/>
                </a:solidFill>
              </a:rPr>
              <a:t>[ ] </a:t>
            </a:r>
            <a:r>
              <a:rPr lang="en-US" i="1" dirty="0">
                <a:solidFill>
                  <a:srgbClr val="FF0000"/>
                </a:solidFill>
              </a:rPr>
              <a:t>variable-name</a:t>
            </a:r>
            <a:r>
              <a:rPr lang="en-US" dirty="0">
                <a:solidFill>
                  <a:srgbClr val="FF0000"/>
                </a:solidFill>
              </a:rPr>
              <a:t>;</a:t>
            </a:r>
          </a:p>
          <a:p>
            <a:r>
              <a:rPr lang="en-US" dirty="0"/>
              <a:t>Here, the square brackets follow the type </a:t>
            </a:r>
            <a:r>
              <a:rPr lang="en-US" dirty="0" err="1"/>
              <a:t>speci</a:t>
            </a:r>
            <a:r>
              <a:rPr lang="en-US" dirty="0"/>
              <a:t>􀉹</a:t>
            </a:r>
            <a:r>
              <a:rPr lang="en-US" dirty="0" err="1"/>
              <a:t>er</a:t>
            </a:r>
            <a:r>
              <a:rPr lang="en-US" dirty="0"/>
              <a:t>, and not the name of the array variable. </a:t>
            </a:r>
          </a:p>
          <a:p>
            <a:endParaRPr lang="en-US" dirty="0"/>
          </a:p>
          <a:p>
            <a:r>
              <a:rPr lang="en-US" dirty="0"/>
              <a:t>For example, the following two declarations are equivalent:</a:t>
            </a:r>
          </a:p>
          <a:p>
            <a:pPr marL="0" indent="0">
              <a:buNone/>
            </a:pPr>
            <a:r>
              <a:rPr lang="en-US" dirty="0"/>
              <a:t>		</a:t>
            </a:r>
            <a:r>
              <a:rPr lang="en-US" dirty="0">
                <a:solidFill>
                  <a:srgbClr val="FF0000"/>
                </a:solidFill>
              </a:rPr>
              <a:t>int a1[ ] = new  int[3];</a:t>
            </a:r>
          </a:p>
          <a:p>
            <a:pPr marL="0" indent="0">
              <a:buNone/>
            </a:pPr>
            <a:r>
              <a:rPr lang="en-US" dirty="0">
                <a:solidFill>
                  <a:srgbClr val="FF0000"/>
                </a:solidFill>
              </a:rPr>
              <a:t>		</a:t>
            </a:r>
            <a:r>
              <a:rPr lang="en-US" dirty="0" err="1">
                <a:solidFill>
                  <a:srgbClr val="FF0000"/>
                </a:solidFill>
              </a:rPr>
              <a:t>int</a:t>
            </a:r>
            <a:r>
              <a:rPr lang="en-US" dirty="0">
                <a:solidFill>
                  <a:srgbClr val="FF0000"/>
                </a:solidFill>
              </a:rPr>
              <a:t>[ ] a2 = new  </a:t>
            </a:r>
            <a:r>
              <a:rPr lang="en-US" dirty="0" err="1">
                <a:solidFill>
                  <a:srgbClr val="FF0000"/>
                </a:solidFill>
              </a:rPr>
              <a:t>int</a:t>
            </a:r>
            <a:r>
              <a:rPr lang="en-US" dirty="0">
                <a:solidFill>
                  <a:srgbClr val="FF0000"/>
                </a:solidFill>
              </a:rPr>
              <a:t>[3];</a:t>
            </a:r>
          </a:p>
          <a:p>
            <a:pPr marL="0" indent="0">
              <a:buNone/>
            </a:pPr>
            <a:endParaRPr lang="en-US" dirty="0"/>
          </a:p>
          <a:p>
            <a:r>
              <a:rPr lang="en-US" dirty="0"/>
              <a:t>The following declarations are also equivalent:</a:t>
            </a:r>
          </a:p>
          <a:p>
            <a:pPr marL="0" indent="0">
              <a:buNone/>
            </a:pPr>
            <a:r>
              <a:rPr lang="en-US" dirty="0"/>
              <a:t>		</a:t>
            </a:r>
            <a:r>
              <a:rPr lang="en-US" dirty="0">
                <a:solidFill>
                  <a:srgbClr val="FF0000"/>
                </a:solidFill>
              </a:rPr>
              <a:t>char twod1[ ][ ] = new char[3][4];</a:t>
            </a:r>
          </a:p>
          <a:p>
            <a:pPr marL="0" indent="0">
              <a:buNone/>
            </a:pPr>
            <a:r>
              <a:rPr lang="en-US" dirty="0">
                <a:solidFill>
                  <a:srgbClr val="FF0000"/>
                </a:solidFill>
              </a:rPr>
              <a:t>		char[ ][ ] twod2 = new char[3][4];</a:t>
            </a:r>
          </a:p>
        </p:txBody>
      </p:sp>
      <p:sp>
        <p:nvSpPr>
          <p:cNvPr id="4" name="Slide Number Placeholder 3"/>
          <p:cNvSpPr>
            <a:spLocks noGrp="1"/>
          </p:cNvSpPr>
          <p:nvPr>
            <p:ph type="sldNum" sz="quarter" idx="12"/>
          </p:nvPr>
        </p:nvSpPr>
        <p:spPr/>
        <p:txBody>
          <a:bodyPr/>
          <a:lstStyle/>
          <a:p>
            <a:fld id="{0BA66E61-2428-4287-BAA3-A587B4FE485E}" type="slidenum">
              <a:rPr lang="en-US" smtClean="0"/>
              <a:pPr/>
              <a:t>28</a:t>
            </a:fld>
            <a:endParaRPr lang="en-US"/>
          </a:p>
        </p:txBody>
      </p:sp>
    </p:spTree>
    <p:extLst>
      <p:ext uri="{BB962C8B-B14F-4D97-AF65-F5344CB8AC3E}">
        <p14:creationId xmlns:p14="http://schemas.microsoft.com/office/powerpoint/2010/main" xmlns="" val="1864258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763000" cy="4525963"/>
          </a:xfrm>
        </p:spPr>
        <p:txBody>
          <a:bodyPr>
            <a:normAutofit/>
          </a:bodyPr>
          <a:lstStyle/>
          <a:p>
            <a:r>
              <a:rPr lang="en-US" sz="2500" dirty="0"/>
              <a:t>This alternative declaration form offers convenience when declaring several arrays at the same time. For example,</a:t>
            </a:r>
          </a:p>
          <a:p>
            <a:endParaRPr lang="en-US" sz="2500" dirty="0">
              <a:solidFill>
                <a:srgbClr val="FF0000"/>
              </a:solidFill>
            </a:endParaRPr>
          </a:p>
          <a:p>
            <a:pPr marL="0" indent="0">
              <a:buNone/>
            </a:pPr>
            <a:r>
              <a:rPr lang="en-US" sz="2500" dirty="0">
                <a:solidFill>
                  <a:srgbClr val="FF0000"/>
                </a:solidFill>
              </a:rPr>
              <a:t>		</a:t>
            </a:r>
            <a:r>
              <a:rPr lang="en-US" sz="2500" dirty="0" err="1">
                <a:solidFill>
                  <a:srgbClr val="FF0000"/>
                </a:solidFill>
              </a:rPr>
              <a:t>int</a:t>
            </a:r>
            <a:r>
              <a:rPr lang="en-US" sz="2500" dirty="0">
                <a:solidFill>
                  <a:srgbClr val="FF0000"/>
                </a:solidFill>
              </a:rPr>
              <a:t>[] </a:t>
            </a:r>
            <a:r>
              <a:rPr lang="en-US" sz="2500" dirty="0" err="1">
                <a:solidFill>
                  <a:srgbClr val="FF0000"/>
                </a:solidFill>
              </a:rPr>
              <a:t>nums</a:t>
            </a:r>
            <a:r>
              <a:rPr lang="en-US" sz="2500" dirty="0">
                <a:solidFill>
                  <a:srgbClr val="FF0000"/>
                </a:solidFill>
              </a:rPr>
              <a:t>, nums2, nums3; </a:t>
            </a:r>
            <a:r>
              <a:rPr lang="en-US" sz="2500" dirty="0"/>
              <a:t>// create three arrays</a:t>
            </a:r>
          </a:p>
          <a:p>
            <a:endParaRPr lang="en-US" sz="2500" dirty="0"/>
          </a:p>
          <a:p>
            <a:r>
              <a:rPr lang="en-US" sz="2500" dirty="0"/>
              <a:t>creates three array variables of type </a:t>
            </a:r>
            <a:r>
              <a:rPr lang="en-US" sz="2500" b="1" dirty="0"/>
              <a:t>int</a:t>
            </a:r>
            <a:r>
              <a:rPr lang="en-US" sz="2500" dirty="0"/>
              <a:t>. It is the same as writing</a:t>
            </a:r>
          </a:p>
          <a:p>
            <a:pPr marL="0" indent="0">
              <a:buNone/>
            </a:pPr>
            <a:r>
              <a:rPr lang="en-US" sz="2500" dirty="0"/>
              <a:t>		</a:t>
            </a:r>
            <a:r>
              <a:rPr lang="en-US" sz="2500" dirty="0" err="1">
                <a:solidFill>
                  <a:srgbClr val="FF0000"/>
                </a:solidFill>
              </a:rPr>
              <a:t>int</a:t>
            </a:r>
            <a:r>
              <a:rPr lang="en-US" sz="2500" dirty="0">
                <a:solidFill>
                  <a:srgbClr val="FF0000"/>
                </a:solidFill>
              </a:rPr>
              <a:t> </a:t>
            </a:r>
            <a:r>
              <a:rPr lang="en-US" sz="2500" dirty="0" err="1">
                <a:solidFill>
                  <a:srgbClr val="FF0000"/>
                </a:solidFill>
              </a:rPr>
              <a:t>nums</a:t>
            </a:r>
            <a:r>
              <a:rPr lang="en-US" sz="2500" dirty="0">
                <a:solidFill>
                  <a:srgbClr val="FF0000"/>
                </a:solidFill>
              </a:rPr>
              <a:t>[], nums2[], nums3[]; </a:t>
            </a:r>
            <a:r>
              <a:rPr lang="en-US" sz="2500" dirty="0"/>
              <a:t>// create three arrays</a:t>
            </a:r>
          </a:p>
        </p:txBody>
      </p:sp>
      <p:sp>
        <p:nvSpPr>
          <p:cNvPr id="4" name="Slide Number Placeholder 3"/>
          <p:cNvSpPr>
            <a:spLocks noGrp="1"/>
          </p:cNvSpPr>
          <p:nvPr>
            <p:ph type="sldNum" sz="quarter" idx="12"/>
          </p:nvPr>
        </p:nvSpPr>
        <p:spPr/>
        <p:txBody>
          <a:bodyPr/>
          <a:lstStyle/>
          <a:p>
            <a:fld id="{0BA66E61-2428-4287-BAA3-A587B4FE485E}" type="slidenum">
              <a:rPr lang="en-US" smtClean="0"/>
              <a:pPr/>
              <a:t>29</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Alternative Array Declaration Syntax</a:t>
            </a:r>
            <a:endParaRPr lang="en-US" sz="3600" dirty="0">
              <a:solidFill>
                <a:srgbClr val="00B050"/>
              </a:solidFill>
            </a:endParaRPr>
          </a:p>
        </p:txBody>
      </p:sp>
    </p:spTree>
    <p:extLst>
      <p:ext uri="{BB962C8B-B14F-4D97-AF65-F5344CB8AC3E}">
        <p14:creationId xmlns:p14="http://schemas.microsoft.com/office/powerpoint/2010/main" xmlns="" val="383258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45163"/>
          </a:xfrm>
        </p:spPr>
        <p:txBody>
          <a:bodyPr>
            <a:normAutofit/>
          </a:bodyPr>
          <a:lstStyle/>
          <a:p>
            <a:r>
              <a:rPr lang="en-US" sz="2400" dirty="0"/>
              <a:t>In java, there are </a:t>
            </a:r>
            <a:r>
              <a:rPr lang="en-US" sz="2400" dirty="0">
                <a:solidFill>
                  <a:srgbClr val="FF0000"/>
                </a:solidFill>
              </a:rPr>
              <a:t>two</a:t>
            </a:r>
            <a:r>
              <a:rPr lang="en-US" sz="2400" dirty="0"/>
              <a:t> types of data types</a:t>
            </a:r>
          </a:p>
          <a:p>
            <a:pPr lvl="1"/>
            <a:r>
              <a:rPr lang="en-US" sz="2000" dirty="0"/>
              <a:t>primitive data types</a:t>
            </a:r>
          </a:p>
          <a:p>
            <a:pPr lvl="1"/>
            <a:r>
              <a:rPr lang="en-US" sz="2000" dirty="0"/>
              <a:t>non-primitive data types</a:t>
            </a:r>
          </a:p>
          <a:p>
            <a:endParaRPr lang="en-US" sz="2400" dirty="0"/>
          </a:p>
        </p:txBody>
      </p:sp>
      <p:sp>
        <p:nvSpPr>
          <p:cNvPr id="4" name="Slide Number Placeholder 3"/>
          <p:cNvSpPr>
            <a:spLocks noGrp="1"/>
          </p:cNvSpPr>
          <p:nvPr>
            <p:ph type="sldNum" sz="quarter" idx="12"/>
          </p:nvPr>
        </p:nvSpPr>
        <p:spPr/>
        <p:txBody>
          <a:bodyPr/>
          <a:lstStyle/>
          <a:p>
            <a:fld id="{0BA66E61-2428-4287-BAA3-A587B4FE485E}" type="slidenum">
              <a:rPr lang="en-US" smtClean="0"/>
              <a:pPr/>
              <a:t>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219200" y="1455238"/>
            <a:ext cx="6853237" cy="525036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solidFill>
                  <a:srgbClr val="00B050"/>
                </a:solidFill>
              </a:rPr>
              <a:t>Thank You</a:t>
            </a:r>
          </a:p>
        </p:txBody>
      </p:sp>
      <p:sp>
        <p:nvSpPr>
          <p:cNvPr id="4" name="Slide Number Placeholder 3"/>
          <p:cNvSpPr>
            <a:spLocks noGrp="1"/>
          </p:cNvSpPr>
          <p:nvPr>
            <p:ph type="sldNum" sz="quarter" idx="12"/>
          </p:nvPr>
        </p:nvSpPr>
        <p:spPr/>
        <p:txBody>
          <a:bodyPr/>
          <a:lstStyle/>
          <a:p>
            <a:fld id="{0BA66E61-2428-4287-BAA3-A587B4FE485E}" type="slidenum">
              <a:rPr lang="en-US" smtClean="0"/>
              <a:pPr/>
              <a:t>30</a:t>
            </a:fld>
            <a:endParaRPr lang="en-US"/>
          </a:p>
        </p:txBody>
      </p:sp>
    </p:spTree>
    <p:extLst>
      <p:ext uri="{BB962C8B-B14F-4D97-AF65-F5344CB8AC3E}">
        <p14:creationId xmlns:p14="http://schemas.microsoft.com/office/powerpoint/2010/main" xmlns="" val="276656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838200"/>
            <a:ext cx="8610600" cy="4953000"/>
          </a:xfrm>
        </p:spPr>
        <p:txBody>
          <a:bodyPr>
            <a:noAutofit/>
          </a:bodyPr>
          <a:lstStyle/>
          <a:p>
            <a:pPr algn="just"/>
            <a:r>
              <a:rPr lang="en-US" sz="2500" dirty="0"/>
              <a:t>Java defines eight </a:t>
            </a:r>
            <a:r>
              <a:rPr lang="en-US" sz="2500" i="1" dirty="0"/>
              <a:t>primitive types of data: </a:t>
            </a:r>
            <a:r>
              <a:rPr lang="en-US" sz="2500" i="1" dirty="0">
                <a:solidFill>
                  <a:srgbClr val="FF0000"/>
                </a:solidFill>
              </a:rPr>
              <a:t>byte, short, </a:t>
            </a:r>
            <a:r>
              <a:rPr lang="en-US" sz="2500" i="1" dirty="0" err="1">
                <a:solidFill>
                  <a:srgbClr val="FF0000"/>
                </a:solidFill>
              </a:rPr>
              <a:t>int</a:t>
            </a:r>
            <a:r>
              <a:rPr lang="en-US" sz="2500" i="1" dirty="0">
                <a:solidFill>
                  <a:srgbClr val="FF0000"/>
                </a:solidFill>
              </a:rPr>
              <a:t>, long, char, float, double, </a:t>
            </a:r>
            <a:r>
              <a:rPr lang="en-US" sz="2500" dirty="0"/>
              <a:t>and</a:t>
            </a:r>
            <a:r>
              <a:rPr lang="en-US" sz="2500" dirty="0">
                <a:solidFill>
                  <a:srgbClr val="FF0000"/>
                </a:solidFill>
              </a:rPr>
              <a:t> </a:t>
            </a:r>
            <a:r>
              <a:rPr lang="en-US" sz="2500" dirty="0" err="1">
                <a:solidFill>
                  <a:srgbClr val="FF0000"/>
                </a:solidFill>
              </a:rPr>
              <a:t>boolean</a:t>
            </a:r>
            <a:r>
              <a:rPr lang="en-US" sz="2500" dirty="0"/>
              <a:t>. The primitive types are also commonly referred to as </a:t>
            </a:r>
            <a:r>
              <a:rPr lang="en-US" sz="2500" i="1" dirty="0"/>
              <a:t>simple types</a:t>
            </a:r>
            <a:r>
              <a:rPr lang="en-US" sz="2500" dirty="0"/>
              <a:t>. These can be put in </a:t>
            </a:r>
            <a:r>
              <a:rPr lang="en-US" sz="2500" dirty="0">
                <a:solidFill>
                  <a:srgbClr val="FF0000"/>
                </a:solidFill>
              </a:rPr>
              <a:t>four groups</a:t>
            </a:r>
            <a:r>
              <a:rPr lang="en-US" sz="2500" dirty="0"/>
              <a:t>:</a:t>
            </a:r>
          </a:p>
          <a:p>
            <a:pPr lvl="1" algn="just"/>
            <a:r>
              <a:rPr lang="en-US" sz="2500" dirty="0"/>
              <a:t>Integers This group includes </a:t>
            </a:r>
            <a:r>
              <a:rPr lang="en-US" sz="2500" dirty="0">
                <a:solidFill>
                  <a:srgbClr val="FF0000"/>
                </a:solidFill>
              </a:rPr>
              <a:t>byte, short, int </a:t>
            </a:r>
            <a:r>
              <a:rPr lang="en-US" sz="2500" dirty="0"/>
              <a:t>and</a:t>
            </a:r>
            <a:r>
              <a:rPr lang="en-US" sz="2500" dirty="0">
                <a:solidFill>
                  <a:srgbClr val="FF0000"/>
                </a:solidFill>
              </a:rPr>
              <a:t> long</a:t>
            </a:r>
            <a:r>
              <a:rPr lang="en-US" sz="2500" dirty="0"/>
              <a:t>, which are for whole-valued signed numbers.</a:t>
            </a:r>
          </a:p>
          <a:p>
            <a:pPr lvl="1" algn="just"/>
            <a:r>
              <a:rPr lang="en-US" sz="2500" dirty="0"/>
              <a:t>Floating-point numbers This group includes </a:t>
            </a:r>
            <a:r>
              <a:rPr lang="en-US" sz="2500" dirty="0">
                <a:solidFill>
                  <a:srgbClr val="FF0000"/>
                </a:solidFill>
              </a:rPr>
              <a:t>float </a:t>
            </a:r>
            <a:r>
              <a:rPr lang="en-US" sz="2500" dirty="0"/>
              <a:t>and</a:t>
            </a:r>
            <a:r>
              <a:rPr lang="en-US" sz="2500" dirty="0">
                <a:solidFill>
                  <a:srgbClr val="FF0000"/>
                </a:solidFill>
              </a:rPr>
              <a:t> double</a:t>
            </a:r>
            <a:r>
              <a:rPr lang="en-US" sz="2500" dirty="0"/>
              <a:t>, which represent numbers with fractional precision.</a:t>
            </a:r>
          </a:p>
          <a:p>
            <a:pPr lvl="1" algn="just"/>
            <a:r>
              <a:rPr lang="en-US" sz="2500" dirty="0"/>
              <a:t>Characters This group includes </a:t>
            </a:r>
            <a:r>
              <a:rPr lang="en-US" sz="2500" dirty="0">
                <a:solidFill>
                  <a:srgbClr val="FF0000"/>
                </a:solidFill>
              </a:rPr>
              <a:t>char</a:t>
            </a:r>
            <a:r>
              <a:rPr lang="en-US" sz="2500" dirty="0"/>
              <a:t>, which represents symbols in a character set, like letters and numbers.</a:t>
            </a:r>
          </a:p>
          <a:p>
            <a:pPr lvl="1" algn="just"/>
            <a:r>
              <a:rPr lang="en-US" sz="2500" dirty="0"/>
              <a:t>Boolean This group includes </a:t>
            </a:r>
            <a:r>
              <a:rPr lang="en-US" sz="2500" dirty="0" err="1">
                <a:solidFill>
                  <a:srgbClr val="FF0000"/>
                </a:solidFill>
              </a:rPr>
              <a:t>boolean</a:t>
            </a:r>
            <a:r>
              <a:rPr lang="en-US" sz="2500" dirty="0"/>
              <a:t>, which is a special type for representing true/false values.</a:t>
            </a:r>
          </a:p>
        </p:txBody>
      </p:sp>
      <p:sp>
        <p:nvSpPr>
          <p:cNvPr id="4" name="Slide Number Placeholder 3"/>
          <p:cNvSpPr>
            <a:spLocks noGrp="1"/>
          </p:cNvSpPr>
          <p:nvPr>
            <p:ph type="sldNum" sz="quarter" idx="12"/>
          </p:nvPr>
        </p:nvSpPr>
        <p:spPr>
          <a:xfrm>
            <a:off x="6553200" y="6324600"/>
            <a:ext cx="2133600" cy="365125"/>
          </a:xfrm>
        </p:spPr>
        <p:txBody>
          <a:bodyPr/>
          <a:lstStyle/>
          <a:p>
            <a:fld id="{0BA66E61-2428-4287-BAA3-A587B4FE485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Integers</a:t>
            </a:r>
            <a:endParaRPr lang="en-US" sz="3600" dirty="0">
              <a:solidFill>
                <a:srgbClr val="00B050"/>
              </a:solidFill>
            </a:endParaRPr>
          </a:p>
        </p:txBody>
      </p:sp>
      <p:sp>
        <p:nvSpPr>
          <p:cNvPr id="3" name="Content Placeholder 2"/>
          <p:cNvSpPr>
            <a:spLocks noGrp="1"/>
          </p:cNvSpPr>
          <p:nvPr>
            <p:ph idx="1"/>
          </p:nvPr>
        </p:nvSpPr>
        <p:spPr/>
        <p:txBody>
          <a:bodyPr>
            <a:normAutofit/>
          </a:bodyPr>
          <a:lstStyle/>
          <a:p>
            <a:r>
              <a:rPr lang="en-US" sz="2600" dirty="0"/>
              <a:t>Java defines four integer types: </a:t>
            </a:r>
            <a:r>
              <a:rPr lang="en-US" sz="2600" dirty="0">
                <a:solidFill>
                  <a:srgbClr val="FF0000"/>
                </a:solidFill>
              </a:rPr>
              <a:t>byte, short, int</a:t>
            </a:r>
            <a:r>
              <a:rPr lang="en-US" sz="2600" dirty="0"/>
              <a:t> and </a:t>
            </a:r>
            <a:r>
              <a:rPr lang="en-US" sz="2600" dirty="0">
                <a:solidFill>
                  <a:srgbClr val="FF0000"/>
                </a:solidFill>
              </a:rPr>
              <a:t>long.</a:t>
            </a:r>
            <a:r>
              <a:rPr lang="en-US" sz="2600" dirty="0"/>
              <a:t> All of these are signed, positive and negative values.</a:t>
            </a:r>
          </a:p>
        </p:txBody>
      </p:sp>
      <p:pic>
        <p:nvPicPr>
          <p:cNvPr id="1026" name="Picture 2"/>
          <p:cNvPicPr>
            <a:picLocks noChangeAspect="1" noChangeArrowheads="1"/>
          </p:cNvPicPr>
          <p:nvPr/>
        </p:nvPicPr>
        <p:blipFill>
          <a:blip r:embed="rId2" cstate="print"/>
          <a:srcRect/>
          <a:stretch>
            <a:fillRect/>
          </a:stretch>
        </p:blipFill>
        <p:spPr bwMode="auto">
          <a:xfrm>
            <a:off x="228600" y="2743200"/>
            <a:ext cx="8665104" cy="16668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BA66E61-2428-4287-BAA3-A587B4FE485E}"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600" b="1" dirty="0">
                <a:solidFill>
                  <a:srgbClr val="00B050"/>
                </a:solidFill>
              </a:rPr>
              <a:t>byte:</a:t>
            </a:r>
          </a:p>
          <a:p>
            <a:pPr algn="just"/>
            <a:r>
              <a:rPr lang="en-US" sz="2600" dirty="0"/>
              <a:t>The smallest integer type is byte. This is a signed </a:t>
            </a:r>
            <a:r>
              <a:rPr lang="en-US" sz="2600" dirty="0">
                <a:solidFill>
                  <a:srgbClr val="FF0000"/>
                </a:solidFill>
              </a:rPr>
              <a:t>8-bit</a:t>
            </a:r>
            <a:r>
              <a:rPr lang="en-US" sz="2600" dirty="0"/>
              <a:t> type that has a range from </a:t>
            </a:r>
            <a:r>
              <a:rPr lang="en-US" sz="2600" dirty="0">
                <a:solidFill>
                  <a:srgbClr val="FF0000"/>
                </a:solidFill>
              </a:rPr>
              <a:t>−128 to 127</a:t>
            </a:r>
            <a:r>
              <a:rPr lang="en-US" sz="2600" dirty="0"/>
              <a:t>.</a:t>
            </a:r>
          </a:p>
          <a:p>
            <a:pPr algn="just"/>
            <a:endParaRPr lang="en-US" sz="2600" dirty="0"/>
          </a:p>
          <a:p>
            <a:pPr algn="just"/>
            <a:r>
              <a:rPr lang="en-US" sz="2600" dirty="0"/>
              <a:t>Byte variables are declared by use of the byte keyword. For example, the following declares two byte variables called b and c:</a:t>
            </a:r>
          </a:p>
          <a:p>
            <a:pPr algn="just">
              <a:buNone/>
            </a:pPr>
            <a:r>
              <a:rPr lang="en-US" sz="2600" dirty="0"/>
              <a:t>			</a:t>
            </a:r>
            <a:r>
              <a:rPr lang="en-US" sz="2600" dirty="0">
                <a:solidFill>
                  <a:srgbClr val="FF0000"/>
                </a:solidFill>
              </a:rPr>
              <a:t>	byte  b, c;</a:t>
            </a:r>
          </a:p>
        </p:txBody>
      </p:sp>
      <p:sp>
        <p:nvSpPr>
          <p:cNvPr id="4" name="Slide Number Placeholder 3"/>
          <p:cNvSpPr>
            <a:spLocks noGrp="1"/>
          </p:cNvSpPr>
          <p:nvPr>
            <p:ph type="sldNum" sz="quarter" idx="12"/>
          </p:nvPr>
        </p:nvSpPr>
        <p:spPr/>
        <p:txBody>
          <a:bodyPr/>
          <a:lstStyle/>
          <a:p>
            <a:fld id="{0BA66E61-2428-4287-BAA3-A587B4FE485E}" type="slidenum">
              <a:rPr lang="en-US" smtClean="0"/>
              <a:pPr/>
              <a:t>6</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Integers</a:t>
            </a:r>
            <a:endParaRPr lang="en-US" sz="3600" dirty="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600" b="1" dirty="0">
                <a:solidFill>
                  <a:srgbClr val="00B050"/>
                </a:solidFill>
              </a:rPr>
              <a:t>short:</a:t>
            </a:r>
          </a:p>
          <a:p>
            <a:pPr algn="just"/>
            <a:r>
              <a:rPr lang="en-US" sz="2600" dirty="0"/>
              <a:t>short is a signed</a:t>
            </a:r>
            <a:r>
              <a:rPr lang="en-US" sz="2600" dirty="0">
                <a:solidFill>
                  <a:srgbClr val="FF0000"/>
                </a:solidFill>
              </a:rPr>
              <a:t> 16-bit </a:t>
            </a:r>
            <a:r>
              <a:rPr lang="en-US" sz="2600" dirty="0"/>
              <a:t>type. It has a range from </a:t>
            </a:r>
            <a:r>
              <a:rPr lang="en-US" sz="2600" dirty="0">
                <a:solidFill>
                  <a:srgbClr val="FF0000"/>
                </a:solidFill>
              </a:rPr>
              <a:t>−32,768 to 32,767</a:t>
            </a:r>
            <a:r>
              <a:rPr lang="en-US" sz="2600" dirty="0"/>
              <a:t>. It is probably the least-used Java type. Here are some examples of short variable declarations:</a:t>
            </a:r>
          </a:p>
          <a:p>
            <a:pPr algn="just">
              <a:buNone/>
            </a:pPr>
            <a:r>
              <a:rPr lang="en-US" sz="2600" dirty="0"/>
              <a:t>				</a:t>
            </a:r>
            <a:r>
              <a:rPr lang="en-US" sz="2600" dirty="0">
                <a:solidFill>
                  <a:srgbClr val="FF0000"/>
                </a:solidFill>
              </a:rPr>
              <a:t>short  s;</a:t>
            </a:r>
          </a:p>
          <a:p>
            <a:pPr algn="just">
              <a:buNone/>
            </a:pPr>
            <a:r>
              <a:rPr lang="en-US" sz="2600" dirty="0">
                <a:solidFill>
                  <a:srgbClr val="FF0000"/>
                </a:solidFill>
              </a:rPr>
              <a:t>				short  t;</a:t>
            </a:r>
          </a:p>
        </p:txBody>
      </p:sp>
      <p:sp>
        <p:nvSpPr>
          <p:cNvPr id="4" name="Slide Number Placeholder 3"/>
          <p:cNvSpPr>
            <a:spLocks noGrp="1"/>
          </p:cNvSpPr>
          <p:nvPr>
            <p:ph type="sldNum" sz="quarter" idx="12"/>
          </p:nvPr>
        </p:nvSpPr>
        <p:spPr/>
        <p:txBody>
          <a:bodyPr/>
          <a:lstStyle/>
          <a:p>
            <a:fld id="{0BA66E61-2428-4287-BAA3-A587B4FE485E}" type="slidenum">
              <a:rPr lang="en-US" smtClean="0"/>
              <a:pPr/>
              <a:t>7</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Integers</a:t>
            </a:r>
            <a:endParaRPr lang="en-US" sz="3600"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sz="2600" b="1" dirty="0">
                <a:solidFill>
                  <a:srgbClr val="00B050"/>
                </a:solidFill>
              </a:rPr>
              <a:t>long:</a:t>
            </a:r>
          </a:p>
          <a:p>
            <a:pPr algn="just"/>
            <a:r>
              <a:rPr lang="en-US" sz="2600" dirty="0"/>
              <a:t>long is a signed </a:t>
            </a:r>
            <a:r>
              <a:rPr lang="en-US" sz="2600" dirty="0">
                <a:solidFill>
                  <a:srgbClr val="FF0000"/>
                </a:solidFill>
              </a:rPr>
              <a:t>64-bit</a:t>
            </a:r>
            <a:r>
              <a:rPr lang="en-US" sz="2600" dirty="0"/>
              <a:t> type and is useful for those occasions where an </a:t>
            </a:r>
            <a:r>
              <a:rPr lang="en-US" sz="2600" dirty="0" err="1"/>
              <a:t>int</a:t>
            </a:r>
            <a:r>
              <a:rPr lang="en-US" sz="2600" dirty="0"/>
              <a:t> type is not large enough to hold the desired value.</a:t>
            </a:r>
          </a:p>
          <a:p>
            <a:pPr algn="just"/>
            <a:endParaRPr lang="en-US" sz="2600" dirty="0"/>
          </a:p>
          <a:p>
            <a:pPr algn="just"/>
            <a:r>
              <a:rPr lang="en-US" sz="2600" dirty="0"/>
              <a:t>For example, the following is a program that computes the number of miles that light will travel in a specified number of days:</a:t>
            </a:r>
            <a:endParaRPr lang="en-US" sz="2600" b="1" dirty="0"/>
          </a:p>
          <a:p>
            <a:pPr algn="just"/>
            <a:endParaRPr lang="en-US" sz="2600" dirty="0"/>
          </a:p>
        </p:txBody>
      </p:sp>
      <p:sp>
        <p:nvSpPr>
          <p:cNvPr id="4" name="Slide Number Placeholder 3"/>
          <p:cNvSpPr>
            <a:spLocks noGrp="1"/>
          </p:cNvSpPr>
          <p:nvPr>
            <p:ph type="sldNum" sz="quarter" idx="12"/>
          </p:nvPr>
        </p:nvSpPr>
        <p:spPr/>
        <p:txBody>
          <a:bodyPr/>
          <a:lstStyle/>
          <a:p>
            <a:fld id="{0BA66E61-2428-4287-BAA3-A587B4FE485E}" type="slidenum">
              <a:rPr lang="en-US" smtClean="0"/>
              <a:pPr/>
              <a:t>8</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Integers</a:t>
            </a:r>
            <a:endParaRPr lang="en-US" sz="3600"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533400" y="152400"/>
            <a:ext cx="8077200" cy="6084470"/>
          </a:xfrm>
          <a:prstGeom prst="rect">
            <a:avLst/>
          </a:prstGeom>
          <a:noFill/>
          <a:ln w="9525">
            <a:noFill/>
            <a:miter lim="800000"/>
            <a:headEnd/>
            <a:tailEnd/>
          </a:ln>
          <a:effectLst/>
        </p:spPr>
      </p:pic>
      <p:sp>
        <p:nvSpPr>
          <p:cNvPr id="5" name="Rectangle 4"/>
          <p:cNvSpPr/>
          <p:nvPr/>
        </p:nvSpPr>
        <p:spPr>
          <a:xfrm>
            <a:off x="2209800" y="5791200"/>
            <a:ext cx="4038600" cy="769441"/>
          </a:xfrm>
          <a:prstGeom prst="rect">
            <a:avLst/>
          </a:prstGeom>
          <a:ln>
            <a:solidFill>
              <a:schemeClr val="accent1"/>
            </a:solidFill>
          </a:ln>
        </p:spPr>
        <p:txBody>
          <a:bodyPr wrap="square">
            <a:spAutoFit/>
          </a:bodyPr>
          <a:lstStyle/>
          <a:p>
            <a:r>
              <a:rPr lang="en-US" sz="2200" dirty="0"/>
              <a:t>In 1000 days light will travel distance 16070400000000 miles.</a:t>
            </a:r>
          </a:p>
        </p:txBody>
      </p:sp>
      <p:sp>
        <p:nvSpPr>
          <p:cNvPr id="6" name="Slide Number Placeholder 5"/>
          <p:cNvSpPr>
            <a:spLocks noGrp="1"/>
          </p:cNvSpPr>
          <p:nvPr>
            <p:ph type="sldNum" sz="quarter" idx="12"/>
          </p:nvPr>
        </p:nvSpPr>
        <p:spPr/>
        <p:txBody>
          <a:bodyPr/>
          <a:lstStyle/>
          <a:p>
            <a:fld id="{0BA66E61-2428-4287-BAA3-A587B4FE485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976</Words>
  <Application>Microsoft Office PowerPoint</Application>
  <PresentationFormat>On-screen Show (4:3)</PresentationFormat>
  <Paragraphs>210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Object Oriented Programming ICT-1201</vt:lpstr>
      <vt:lpstr>Data Types, Variables, and Arrays</vt:lpstr>
      <vt:lpstr>Slide 3</vt:lpstr>
      <vt:lpstr>Slide 4</vt:lpstr>
      <vt:lpstr>Integers</vt:lpstr>
      <vt:lpstr>Integers</vt:lpstr>
      <vt:lpstr>Integers</vt:lpstr>
      <vt:lpstr>Integers</vt:lpstr>
      <vt:lpstr>Slide 9</vt:lpstr>
      <vt:lpstr>Characters</vt:lpstr>
      <vt:lpstr>Characters</vt:lpstr>
      <vt:lpstr>Characters</vt:lpstr>
      <vt:lpstr>Booleans</vt:lpstr>
      <vt:lpstr>Booleans</vt:lpstr>
      <vt:lpstr>Arrays</vt:lpstr>
      <vt:lpstr>Arrays</vt:lpstr>
      <vt:lpstr>Arrays</vt:lpstr>
      <vt:lpstr>Passing Array to method in java</vt:lpstr>
      <vt:lpstr>Multidimensional Arrays</vt:lpstr>
      <vt:lpstr>Multidimensional Arrays</vt:lpstr>
      <vt:lpstr>Multidimensional Arrays</vt:lpstr>
      <vt:lpstr>Multidimensional Arrays</vt:lpstr>
      <vt:lpstr>Multidimensional Arrays</vt:lpstr>
      <vt:lpstr>Multidimensional Arrays</vt:lpstr>
      <vt:lpstr>Slide 25</vt:lpstr>
      <vt:lpstr>Multidimensional Arrays</vt:lpstr>
      <vt:lpstr>Multidimensional Arrays</vt:lpstr>
      <vt:lpstr>Alternative Array Declaration Syntax</vt:lpstr>
      <vt:lpstr>Alternative Array Declaration Syntax</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61</cp:revision>
  <dcterms:created xsi:type="dcterms:W3CDTF">2016-09-03T17:04:07Z</dcterms:created>
  <dcterms:modified xsi:type="dcterms:W3CDTF">2021-06-05T06:39:31Z</dcterms:modified>
</cp:coreProperties>
</file>