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46" r:id="rId3"/>
    <p:sldId id="273" r:id="rId4"/>
    <p:sldId id="348" r:id="rId5"/>
    <p:sldId id="274" r:id="rId6"/>
    <p:sldId id="349" r:id="rId7"/>
    <p:sldId id="311" r:id="rId8"/>
    <p:sldId id="312" r:id="rId9"/>
    <p:sldId id="313" r:id="rId10"/>
    <p:sldId id="329" r:id="rId11"/>
    <p:sldId id="331" r:id="rId12"/>
    <p:sldId id="333" r:id="rId13"/>
    <p:sldId id="334" r:id="rId14"/>
    <p:sldId id="275" r:id="rId15"/>
    <p:sldId id="28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23" autoAdjust="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CC1C00-5ADB-4ED7-813E-4F3582D2EE4A}" type="datetimeFigureOut">
              <a:rPr lang="en-US" smtClean="0"/>
              <a:pPr/>
              <a:t>2/19/2021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484F4-E326-42DE-A098-C5AB4BCC2990}" type="slidenum">
              <a:rPr lang="en-US" smtClean="0"/>
              <a:pPr/>
              <a:t>‹#›</a:t>
            </a:fld>
            <a:endParaRPr lang="en-US"/>
          </a:p>
        </p:txBody>
      </p:sp>
    </p:spTree>
    <p:extLst>
      <p:ext uri="{BB962C8B-B14F-4D97-AF65-F5344CB8AC3E}">
        <p14:creationId xmlns:p14="http://schemas.microsoft.com/office/powerpoint/2010/main" val="25307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484F4-E326-42DE-A098-C5AB4BCC2990}" type="slidenum">
              <a:rPr lang="en-US" smtClean="0"/>
              <a:pPr/>
              <a:t>1</a:t>
            </a:fld>
            <a:endParaRPr lang="en-US"/>
          </a:p>
        </p:txBody>
      </p:sp>
    </p:spTree>
    <p:extLst>
      <p:ext uri="{BB962C8B-B14F-4D97-AF65-F5344CB8AC3E}">
        <p14:creationId xmlns:p14="http://schemas.microsoft.com/office/powerpoint/2010/main" val="203758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https://www.slideshare.net/AdilAslam4/polymorphism-in-c-69354321</a:t>
            </a:r>
          </a:p>
        </p:txBody>
      </p:sp>
      <p:sp>
        <p:nvSpPr>
          <p:cNvPr id="4" name="Slide Number Placeholder 3"/>
          <p:cNvSpPr>
            <a:spLocks noGrp="1"/>
          </p:cNvSpPr>
          <p:nvPr>
            <p:ph type="sldNum" sz="quarter" idx="5"/>
          </p:nvPr>
        </p:nvSpPr>
        <p:spPr/>
        <p:txBody>
          <a:bodyPr/>
          <a:lstStyle/>
          <a:p>
            <a:fld id="{BC6484F4-E326-42DE-A098-C5AB4BCC2990}" type="slidenum">
              <a:rPr lang="en-US" smtClean="0"/>
              <a:pPr/>
              <a:t>3</a:t>
            </a:fld>
            <a:endParaRPr lang="en-US"/>
          </a:p>
        </p:txBody>
      </p:sp>
    </p:spTree>
    <p:extLst>
      <p:ext uri="{BB962C8B-B14F-4D97-AF65-F5344CB8AC3E}">
        <p14:creationId xmlns:p14="http://schemas.microsoft.com/office/powerpoint/2010/main" val="2589047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https://www.slideshare.net/AdilAslam4/polymorphism-in-c-69354321</a:t>
            </a:r>
          </a:p>
        </p:txBody>
      </p:sp>
      <p:sp>
        <p:nvSpPr>
          <p:cNvPr id="4" name="Slide Number Placeholder 3"/>
          <p:cNvSpPr>
            <a:spLocks noGrp="1"/>
          </p:cNvSpPr>
          <p:nvPr>
            <p:ph type="sldNum" sz="quarter" idx="5"/>
          </p:nvPr>
        </p:nvSpPr>
        <p:spPr/>
        <p:txBody>
          <a:bodyPr/>
          <a:lstStyle/>
          <a:p>
            <a:fld id="{BC6484F4-E326-42DE-A098-C5AB4BCC2990}" type="slidenum">
              <a:rPr lang="en-US" smtClean="0"/>
              <a:pPr/>
              <a:t>4</a:t>
            </a:fld>
            <a:endParaRPr lang="en-US"/>
          </a:p>
        </p:txBody>
      </p:sp>
    </p:spTree>
    <p:extLst>
      <p:ext uri="{BB962C8B-B14F-4D97-AF65-F5344CB8AC3E}">
        <p14:creationId xmlns:p14="http://schemas.microsoft.com/office/powerpoint/2010/main" val="365764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711186-3741-4A9A-9086-DECF5E96C5FD}"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F3872B-B681-4C67-85ED-8B7C4B0965CB}"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6D93A-D4AA-4C03-BA39-47788C27E69A}"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8B5A0D-4E45-4527-A5FB-81C67D677433}"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3B3EF-9903-4BA1-98F6-33E16FFC0614}" type="datetime1">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3EF955-F859-44F1-9990-B5CB080F8686}"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AC48CA-DEA9-42E7-A33F-32492825A639}" type="datetime1">
              <a:rPr lang="en-US" smtClean="0"/>
              <a:pPr/>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AD8098-6E59-4D31-B6AC-8889110768E5}" type="datetime1">
              <a:rPr lang="en-US" smtClean="0"/>
              <a:pPr/>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89F18-B569-4B87-989A-863BFF5BD76D}" type="datetime1">
              <a:rPr lang="en-US" smtClean="0"/>
              <a:pPr/>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F63EB-A280-41F5-B242-59D155C4BF26}"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50E03-5C1A-4258-AB19-CAC15822A0A1}" type="datetime1">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707F5-28AE-4AE6-8B5B-CE93143D4EC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E1ACE-C733-494D-B143-B7AD280A003A}" type="datetime1">
              <a:rPr lang="en-US" smtClean="0"/>
              <a:pPr/>
              <a:t>2/19/2021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07F5-28AE-4AE6-8B5B-CE93143D4EC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operator-overloading-c/"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operator-overloading-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operator-overloading-c/"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a:br>
            <a:r>
              <a:rPr lang="en-US"/>
              <a:t>IT-1203</a:t>
            </a:r>
            <a:endParaRPr lang="en-US" dirty="0"/>
          </a:p>
        </p:txBody>
      </p:sp>
      <p:sp>
        <p:nvSpPr>
          <p:cNvPr id="3" name="Subtitle 2"/>
          <p:cNvSpPr>
            <a:spLocks noGrp="1"/>
          </p:cNvSpPr>
          <p:nvPr>
            <p:ph type="subTitle" idx="1"/>
          </p:nvPr>
        </p:nvSpPr>
        <p:spPr/>
        <p:txBody>
          <a:bodyPr/>
          <a:lstStyle/>
          <a:p>
            <a:r>
              <a:rPr lang="en-US" dirty="0" err="1"/>
              <a:t>Jesmin</a:t>
            </a:r>
            <a:r>
              <a:rPr lang="en-US" dirty="0"/>
              <a:t> Akhter</a:t>
            </a:r>
          </a:p>
          <a:p>
            <a:r>
              <a:rPr lang="en-US" dirty="0"/>
              <a:t> Professor, IIT, JU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C13A58-29F0-4F91-919C-BF3B1855E1C5}"/>
              </a:ext>
            </a:extLst>
          </p:cNvPr>
          <p:cNvSpPr>
            <a:spLocks noGrp="1"/>
          </p:cNvSpPr>
          <p:nvPr>
            <p:ph type="sldNum" sz="quarter" idx="12"/>
          </p:nvPr>
        </p:nvSpPr>
        <p:spPr/>
        <p:txBody>
          <a:bodyPr/>
          <a:lstStyle/>
          <a:p>
            <a:fld id="{057707F5-28AE-4AE6-8B5B-CE93143D4ECB}" type="slidenum">
              <a:rPr lang="en-US" smtClean="0"/>
              <a:pPr/>
              <a:t>10</a:t>
            </a:fld>
            <a:endParaRPr lang="en-US"/>
          </a:p>
        </p:txBody>
      </p:sp>
      <p:pic>
        <p:nvPicPr>
          <p:cNvPr id="5" name="Picture 4">
            <a:extLst>
              <a:ext uri="{FF2B5EF4-FFF2-40B4-BE49-F238E27FC236}">
                <a16:creationId xmlns:a16="http://schemas.microsoft.com/office/drawing/2014/main" id="{65F6236A-C736-4B38-A128-A7E75BB20AC7}"/>
              </a:ext>
            </a:extLst>
          </p:cNvPr>
          <p:cNvPicPr>
            <a:picLocks noChangeAspect="1"/>
          </p:cNvPicPr>
          <p:nvPr/>
        </p:nvPicPr>
        <p:blipFill>
          <a:blip r:embed="rId2"/>
          <a:stretch>
            <a:fillRect/>
          </a:stretch>
        </p:blipFill>
        <p:spPr>
          <a:xfrm>
            <a:off x="990600" y="2099590"/>
            <a:ext cx="6629400" cy="4778593"/>
          </a:xfrm>
          <a:prstGeom prst="rect">
            <a:avLst/>
          </a:prstGeom>
        </p:spPr>
      </p:pic>
      <p:sp>
        <p:nvSpPr>
          <p:cNvPr id="6" name="Rectangle 4">
            <a:extLst>
              <a:ext uri="{FF2B5EF4-FFF2-40B4-BE49-F238E27FC236}">
                <a16:creationId xmlns:a16="http://schemas.microsoft.com/office/drawing/2014/main" id="{8C5A9335-5776-4488-9733-4ECC434EF655}"/>
              </a:ext>
            </a:extLst>
          </p:cNvPr>
          <p:cNvSpPr>
            <a:spLocks noChangeArrowheads="1"/>
          </p:cNvSpPr>
          <p:nvPr/>
        </p:nvSpPr>
        <p:spPr bwMode="auto">
          <a:xfrm>
            <a:off x="228600" y="-23813"/>
            <a:ext cx="8763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Gill Sans MT" panose="020B0502020104020203" pitchFamily="34" charset="0"/>
                <a:cs typeface="Times New Roman" panose="02020603050405020304" pitchFamily="18" charset="0"/>
              </a:rPr>
              <a:t> </a:t>
            </a:r>
            <a:r>
              <a:rPr lang="en-US" sz="2000" b="1" dirty="0">
                <a:latin typeface="Gill Sans MT" panose="020B0502020104020203" pitchFamily="34" charset="0"/>
                <a:cs typeface="Times New Roman" panose="02020603050405020304" pitchFamily="18" charset="0"/>
                <a:hlinkClick r:id="rId3"/>
              </a:rPr>
              <a:t>Operator Overloading</a:t>
            </a:r>
            <a:r>
              <a:rPr lang="en-US" sz="2000" dirty="0">
                <a:latin typeface="Gill Sans MT" panose="020B0502020104020203" pitchFamily="34" charset="0"/>
                <a:cs typeface="Times New Roman" panose="02020603050405020304" pitchFamily="18" charset="0"/>
              </a:rPr>
              <a:t>: C++ also provide option to overload operators. For example, we can make the operator (‘+’) for string class to concatenate two strings. We know that this is the addition operator whose task is to add to operands. </a:t>
            </a:r>
            <a:r>
              <a:rPr lang="en-US" sz="2000" b="1" dirty="0">
                <a:solidFill>
                  <a:srgbClr val="000099"/>
                </a:solidFill>
                <a:latin typeface="Gill Sans MT" panose="020B0502020104020203" pitchFamily="34" charset="0"/>
                <a:cs typeface="Times New Roman" panose="02020603050405020304" pitchFamily="18" charset="0"/>
              </a:rPr>
              <a:t>So a single operator ‘+’ when placed between integer operands , adds them and when placed between string operands, concatenates them.</a:t>
            </a:r>
          </a:p>
          <a:p>
            <a:pPr algn="just"/>
            <a:r>
              <a:rPr lang="en-US" sz="2000" dirty="0">
                <a:latin typeface="Gill Sans MT" panose="020B0502020104020203" pitchFamily="34" charset="0"/>
              </a:rPr>
              <a:t>The process of making an operator to exhibit different behaviors in different instances is known as operator overloading.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0099"/>
              </a:solidFill>
              <a:effectLst/>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30449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3F51-408A-4243-A4B6-0B823D676F2A}"/>
              </a:ext>
            </a:extLst>
          </p:cNvPr>
          <p:cNvSpPr>
            <a:spLocks noGrp="1"/>
          </p:cNvSpPr>
          <p:nvPr>
            <p:ph type="title"/>
          </p:nvPr>
        </p:nvSpPr>
        <p:spPr>
          <a:xfrm>
            <a:off x="457200" y="76200"/>
            <a:ext cx="8229600" cy="808038"/>
          </a:xfrm>
        </p:spPr>
        <p:txBody>
          <a:bodyPr/>
          <a:lstStyle/>
          <a:p>
            <a:r>
              <a:rPr lang="en-US" dirty="0"/>
              <a:t>Example 1</a:t>
            </a:r>
          </a:p>
        </p:txBody>
      </p:sp>
      <p:sp>
        <p:nvSpPr>
          <p:cNvPr id="3" name="Content Placeholder 2">
            <a:extLst>
              <a:ext uri="{FF2B5EF4-FFF2-40B4-BE49-F238E27FC236}">
                <a16:creationId xmlns:a16="http://schemas.microsoft.com/office/drawing/2014/main" id="{BB37C924-31C8-440A-9F80-61BE376655F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D0906AC-C50E-4C48-A473-BF8E798C9B76}"/>
              </a:ext>
            </a:extLst>
          </p:cNvPr>
          <p:cNvSpPr>
            <a:spLocks noGrp="1"/>
          </p:cNvSpPr>
          <p:nvPr>
            <p:ph type="sldNum" sz="quarter" idx="12"/>
          </p:nvPr>
        </p:nvSpPr>
        <p:spPr/>
        <p:txBody>
          <a:bodyPr/>
          <a:lstStyle/>
          <a:p>
            <a:fld id="{057707F5-28AE-4AE6-8B5B-CE93143D4ECB}" type="slidenum">
              <a:rPr lang="en-US" smtClean="0"/>
              <a:pPr/>
              <a:t>11</a:t>
            </a:fld>
            <a:endParaRPr lang="en-US"/>
          </a:p>
        </p:txBody>
      </p:sp>
      <p:pic>
        <p:nvPicPr>
          <p:cNvPr id="5" name="Picture 4">
            <a:extLst>
              <a:ext uri="{FF2B5EF4-FFF2-40B4-BE49-F238E27FC236}">
                <a16:creationId xmlns:a16="http://schemas.microsoft.com/office/drawing/2014/main" id="{D361F7D3-2805-45C8-9462-5C9F8009EBBC}"/>
              </a:ext>
            </a:extLst>
          </p:cNvPr>
          <p:cNvPicPr>
            <a:picLocks noChangeAspect="1"/>
          </p:cNvPicPr>
          <p:nvPr/>
        </p:nvPicPr>
        <p:blipFill>
          <a:blip r:embed="rId2"/>
          <a:stretch>
            <a:fillRect/>
          </a:stretch>
        </p:blipFill>
        <p:spPr>
          <a:xfrm>
            <a:off x="457714" y="990600"/>
            <a:ext cx="8228571" cy="5761905"/>
          </a:xfrm>
          <a:prstGeom prst="rect">
            <a:avLst/>
          </a:prstGeom>
        </p:spPr>
      </p:pic>
    </p:spTree>
    <p:extLst>
      <p:ext uri="{BB962C8B-B14F-4D97-AF65-F5344CB8AC3E}">
        <p14:creationId xmlns:p14="http://schemas.microsoft.com/office/powerpoint/2010/main" val="2050826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A332-9422-4209-A045-6874AEC228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394BD-4FA3-4320-AC8D-252E41C6D28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AFFD600-686D-4468-BD0F-5E4306D2D25F}"/>
              </a:ext>
            </a:extLst>
          </p:cNvPr>
          <p:cNvSpPr>
            <a:spLocks noGrp="1"/>
          </p:cNvSpPr>
          <p:nvPr>
            <p:ph type="sldNum" sz="quarter" idx="12"/>
          </p:nvPr>
        </p:nvSpPr>
        <p:spPr/>
        <p:txBody>
          <a:bodyPr/>
          <a:lstStyle/>
          <a:p>
            <a:fld id="{057707F5-28AE-4AE6-8B5B-CE93143D4ECB}" type="slidenum">
              <a:rPr lang="en-US" smtClean="0"/>
              <a:pPr/>
              <a:t>12</a:t>
            </a:fld>
            <a:endParaRPr lang="en-US"/>
          </a:p>
        </p:txBody>
      </p:sp>
      <p:pic>
        <p:nvPicPr>
          <p:cNvPr id="5" name="Picture 4">
            <a:extLst>
              <a:ext uri="{FF2B5EF4-FFF2-40B4-BE49-F238E27FC236}">
                <a16:creationId xmlns:a16="http://schemas.microsoft.com/office/drawing/2014/main" id="{DAB91EE6-26BD-4C35-8C06-B900D2A2CACD}"/>
              </a:ext>
            </a:extLst>
          </p:cNvPr>
          <p:cNvPicPr>
            <a:picLocks noChangeAspect="1"/>
          </p:cNvPicPr>
          <p:nvPr/>
        </p:nvPicPr>
        <p:blipFill>
          <a:blip r:embed="rId2"/>
          <a:stretch>
            <a:fillRect/>
          </a:stretch>
        </p:blipFill>
        <p:spPr>
          <a:xfrm>
            <a:off x="614857" y="543285"/>
            <a:ext cx="7914286" cy="5771429"/>
          </a:xfrm>
          <a:prstGeom prst="rect">
            <a:avLst/>
          </a:prstGeom>
        </p:spPr>
      </p:pic>
    </p:spTree>
    <p:extLst>
      <p:ext uri="{BB962C8B-B14F-4D97-AF65-F5344CB8AC3E}">
        <p14:creationId xmlns:p14="http://schemas.microsoft.com/office/powerpoint/2010/main" val="257339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98272-9962-468A-95C6-149440D2695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151250A-4515-46DA-8A61-C2AE32F66703}"/>
              </a:ext>
            </a:extLst>
          </p:cNvPr>
          <p:cNvSpPr>
            <a:spLocks noGrp="1"/>
          </p:cNvSpPr>
          <p:nvPr>
            <p:ph type="sldNum" sz="quarter" idx="12"/>
          </p:nvPr>
        </p:nvSpPr>
        <p:spPr/>
        <p:txBody>
          <a:bodyPr/>
          <a:lstStyle/>
          <a:p>
            <a:fld id="{057707F5-28AE-4AE6-8B5B-CE93143D4ECB}" type="slidenum">
              <a:rPr lang="en-US" smtClean="0"/>
              <a:pPr/>
              <a:t>13</a:t>
            </a:fld>
            <a:endParaRPr lang="en-US"/>
          </a:p>
        </p:txBody>
      </p:sp>
      <p:pic>
        <p:nvPicPr>
          <p:cNvPr id="5" name="Picture 4">
            <a:extLst>
              <a:ext uri="{FF2B5EF4-FFF2-40B4-BE49-F238E27FC236}">
                <a16:creationId xmlns:a16="http://schemas.microsoft.com/office/drawing/2014/main" id="{7DFE0558-D378-40AF-897A-1BA846C8CEBA}"/>
              </a:ext>
            </a:extLst>
          </p:cNvPr>
          <p:cNvPicPr>
            <a:picLocks noChangeAspect="1"/>
          </p:cNvPicPr>
          <p:nvPr/>
        </p:nvPicPr>
        <p:blipFill>
          <a:blip r:embed="rId2"/>
          <a:stretch>
            <a:fillRect/>
          </a:stretch>
        </p:blipFill>
        <p:spPr>
          <a:xfrm>
            <a:off x="576762" y="971857"/>
            <a:ext cx="7990476" cy="4914286"/>
          </a:xfrm>
          <a:prstGeom prst="rect">
            <a:avLst/>
          </a:prstGeom>
        </p:spPr>
      </p:pic>
    </p:spTree>
    <p:extLst>
      <p:ext uri="{BB962C8B-B14F-4D97-AF65-F5344CB8AC3E}">
        <p14:creationId xmlns:p14="http://schemas.microsoft.com/office/powerpoint/2010/main" val="382878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7707F5-28AE-4AE6-8B5B-CE93143D4ECB}" type="slidenum">
              <a:rPr lang="en-US" smtClean="0"/>
              <a:pPr/>
              <a:t>14</a:t>
            </a:fld>
            <a:endParaRPr lang="en-US"/>
          </a:p>
        </p:txBody>
      </p:sp>
      <p:sp>
        <p:nvSpPr>
          <p:cNvPr id="9" name="Rectangle 4"/>
          <p:cNvSpPr>
            <a:spLocks noChangeArrowheads="1"/>
          </p:cNvSpPr>
          <p:nvPr/>
        </p:nvSpPr>
        <p:spPr bwMode="auto">
          <a:xfrm>
            <a:off x="228600" y="528436"/>
            <a:ext cx="7620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Gill Sans MT" panose="020B0502020104020203" pitchFamily="34" charset="0"/>
                <a:cs typeface="Times New Roman" panose="02020603050405020304" pitchFamily="18" charset="0"/>
              </a:rPr>
              <a:t> Example 2 </a:t>
            </a:r>
            <a:r>
              <a:rPr lang="en-US" sz="3200" b="1" dirty="0">
                <a:latin typeface="Gill Sans MT" panose="020B0502020104020203" pitchFamily="34" charset="0"/>
                <a:cs typeface="Times New Roman" panose="02020603050405020304" pitchFamily="18" charset="0"/>
                <a:hlinkClick r:id="rId2"/>
              </a:rPr>
              <a:t>Operator Overloading</a:t>
            </a:r>
            <a:r>
              <a:rPr lang="en-US" sz="3200" dirty="0">
                <a:latin typeface="Gill Sans MT" panose="020B0502020104020203" pitchFamily="34" charset="0"/>
                <a:cs typeface="Times New Roman" panose="02020603050405020304" pitchFamily="18" charset="0"/>
              </a:rPr>
              <a:t>:</a:t>
            </a:r>
            <a:endParaRPr kumimoji="0" lang="en-US" altLang="en-US" sz="3200" b="1" i="0" u="none" strike="noStrike" cap="none" normalizeH="0" baseline="0" dirty="0">
              <a:ln>
                <a:noFill/>
              </a:ln>
              <a:solidFill>
                <a:srgbClr val="000099"/>
              </a:solidFill>
              <a:effectLst/>
              <a:latin typeface="Gill Sans MT" panose="020B0502020104020203" pitchFamily="34" charset="0"/>
              <a:cs typeface="Times New Roman" panose="02020603050405020304" pitchFamily="18" charset="0"/>
            </a:endParaRPr>
          </a:p>
        </p:txBody>
      </p:sp>
      <p:sp>
        <p:nvSpPr>
          <p:cNvPr id="5" name="Content Placeholder 2"/>
          <p:cNvSpPr>
            <a:spLocks noGrp="1"/>
          </p:cNvSpPr>
          <p:nvPr>
            <p:ph idx="1"/>
          </p:nvPr>
        </p:nvSpPr>
        <p:spPr>
          <a:xfrm>
            <a:off x="304800" y="1600200"/>
            <a:ext cx="3810000" cy="5257800"/>
          </a:xfrm>
          <a:ln>
            <a:solidFill>
              <a:schemeClr val="tx1">
                <a:lumMod val="75000"/>
                <a:lumOff val="25000"/>
              </a:schemeClr>
            </a:solidFill>
          </a:ln>
        </p:spPr>
        <p:txBody>
          <a:bodyPr>
            <a:noAutofit/>
          </a:bodyPr>
          <a:lstStyle/>
          <a:p>
            <a:pPr marL="0" indent="0" algn="just">
              <a:lnSpc>
                <a:spcPct val="90000"/>
              </a:lnSpc>
              <a:buNone/>
            </a:pPr>
            <a:r>
              <a:rPr lang="en-US" sz="1800" dirty="0">
                <a:cs typeface="Times New Roman" panose="02020603050405020304" pitchFamily="18" charset="0"/>
              </a:rPr>
              <a:t>#include &lt;</a:t>
            </a:r>
            <a:r>
              <a:rPr lang="en-US" sz="1800" dirty="0" err="1">
                <a:cs typeface="Times New Roman" panose="02020603050405020304" pitchFamily="18" charset="0"/>
              </a:rPr>
              <a:t>iostream</a:t>
            </a:r>
            <a:r>
              <a:rPr lang="en-US" sz="1800" dirty="0">
                <a:cs typeface="Times New Roman" panose="02020603050405020304" pitchFamily="18" charset="0"/>
              </a:rPr>
              <a:t>&gt;</a:t>
            </a:r>
          </a:p>
          <a:p>
            <a:pPr marL="0" indent="0" algn="just">
              <a:lnSpc>
                <a:spcPct val="90000"/>
              </a:lnSpc>
              <a:buNone/>
            </a:pPr>
            <a:r>
              <a:rPr lang="en-US" sz="1800" dirty="0">
                <a:cs typeface="Times New Roman" panose="02020603050405020304" pitchFamily="18" charset="0"/>
              </a:rPr>
              <a:t>using namespace </a:t>
            </a:r>
            <a:r>
              <a:rPr lang="en-US" sz="1800" dirty="0" err="1">
                <a:cs typeface="Times New Roman" panose="02020603050405020304" pitchFamily="18" charset="0"/>
              </a:rPr>
              <a:t>std</a:t>
            </a:r>
            <a:r>
              <a:rPr lang="en-US" sz="1800" dirty="0">
                <a:cs typeface="Times New Roman" panose="02020603050405020304" pitchFamily="18" charset="0"/>
              </a:rPr>
              <a:t>;</a:t>
            </a:r>
          </a:p>
          <a:p>
            <a:pPr marL="0" indent="0" algn="just">
              <a:lnSpc>
                <a:spcPct val="90000"/>
              </a:lnSpc>
              <a:buNone/>
            </a:pPr>
            <a:endParaRPr lang="en-US" sz="1100" dirty="0">
              <a:cs typeface="Times New Roman" panose="02020603050405020304" pitchFamily="18" charset="0"/>
            </a:endParaRPr>
          </a:p>
          <a:p>
            <a:pPr marL="0" indent="0" algn="just">
              <a:lnSpc>
                <a:spcPct val="90000"/>
              </a:lnSpc>
              <a:buNone/>
            </a:pPr>
            <a:r>
              <a:rPr lang="en-US" sz="1800" dirty="0">
                <a:cs typeface="Times New Roman" panose="02020603050405020304" pitchFamily="18" charset="0"/>
              </a:rPr>
              <a:t>class </a:t>
            </a:r>
            <a:r>
              <a:rPr lang="en-US" sz="1800" dirty="0" err="1">
                <a:cs typeface="Times New Roman" panose="02020603050405020304" pitchFamily="18" charset="0"/>
              </a:rPr>
              <a:t>stringoverload</a:t>
            </a:r>
            <a:endParaRPr lang="en-US" sz="1800" dirty="0">
              <a:cs typeface="Times New Roman" panose="02020603050405020304" pitchFamily="18" charset="0"/>
            </a:endParaRPr>
          </a:p>
          <a:p>
            <a:pPr marL="0" indent="0" algn="just">
              <a:lnSpc>
                <a:spcPct val="90000"/>
              </a:lnSpc>
              <a:buNone/>
            </a:pPr>
            <a:r>
              <a:rPr lang="en-US" sz="1800" dirty="0">
                <a:cs typeface="Times New Roman" panose="02020603050405020304" pitchFamily="18" charset="0"/>
              </a:rPr>
              <a:t>{</a:t>
            </a:r>
          </a:p>
          <a:p>
            <a:pPr marL="0" indent="0" algn="just">
              <a:lnSpc>
                <a:spcPct val="90000"/>
              </a:lnSpc>
              <a:buNone/>
            </a:pPr>
            <a:r>
              <a:rPr lang="en-US" sz="1800" dirty="0">
                <a:cs typeface="Times New Roman" panose="02020603050405020304" pitchFamily="18" charset="0"/>
              </a:rPr>
              <a:t>string a;</a:t>
            </a:r>
          </a:p>
          <a:p>
            <a:pPr marL="0" indent="0" algn="just">
              <a:lnSpc>
                <a:spcPct val="90000"/>
              </a:lnSpc>
              <a:buNone/>
            </a:pPr>
            <a:endParaRPr lang="en-US" sz="1050" dirty="0">
              <a:cs typeface="Times New Roman" panose="02020603050405020304" pitchFamily="18" charset="0"/>
            </a:endParaRPr>
          </a:p>
          <a:p>
            <a:pPr marL="0" indent="0" algn="just">
              <a:lnSpc>
                <a:spcPct val="90000"/>
              </a:lnSpc>
              <a:buNone/>
            </a:pPr>
            <a:r>
              <a:rPr lang="en-US" sz="1800" dirty="0">
                <a:cs typeface="Times New Roman" panose="02020603050405020304" pitchFamily="18" charset="0"/>
              </a:rPr>
              <a:t>public:</a:t>
            </a:r>
          </a:p>
          <a:p>
            <a:pPr marL="0" indent="0" algn="just">
              <a:lnSpc>
                <a:spcPct val="90000"/>
              </a:lnSpc>
              <a:buNone/>
            </a:pPr>
            <a:r>
              <a:rPr lang="en-US" sz="1800" dirty="0">
                <a:cs typeface="Times New Roman" panose="02020603050405020304" pitchFamily="18" charset="0"/>
              </a:rPr>
              <a:t>    void </a:t>
            </a:r>
            <a:r>
              <a:rPr lang="en-US" sz="1800" dirty="0" err="1">
                <a:cs typeface="Times New Roman" panose="02020603050405020304" pitchFamily="18" charset="0"/>
              </a:rPr>
              <a:t>setData</a:t>
            </a:r>
            <a:r>
              <a:rPr lang="en-US" sz="1800" dirty="0">
                <a:cs typeface="Times New Roman" panose="02020603050405020304" pitchFamily="18" charset="0"/>
              </a:rPr>
              <a:t>(string x)</a:t>
            </a:r>
          </a:p>
          <a:p>
            <a:pPr marL="0" indent="0" algn="just">
              <a:lnSpc>
                <a:spcPct val="90000"/>
              </a:lnSpc>
              <a:buNone/>
            </a:pPr>
            <a:r>
              <a:rPr lang="en-US" sz="1800" dirty="0">
                <a:cs typeface="Times New Roman" panose="02020603050405020304" pitchFamily="18" charset="0"/>
              </a:rPr>
              <a:t>    {</a:t>
            </a:r>
          </a:p>
          <a:p>
            <a:pPr marL="0" indent="0" algn="just">
              <a:lnSpc>
                <a:spcPct val="90000"/>
              </a:lnSpc>
              <a:buNone/>
            </a:pPr>
            <a:endParaRPr lang="en-US" sz="1050" dirty="0">
              <a:cs typeface="Times New Roman" panose="02020603050405020304" pitchFamily="18" charset="0"/>
            </a:endParaRPr>
          </a:p>
          <a:p>
            <a:pPr marL="0" indent="0" algn="just">
              <a:lnSpc>
                <a:spcPct val="90000"/>
              </a:lnSpc>
              <a:buNone/>
            </a:pPr>
            <a:r>
              <a:rPr lang="en-US" sz="1800" dirty="0">
                <a:cs typeface="Times New Roman" panose="02020603050405020304" pitchFamily="18" charset="0"/>
              </a:rPr>
              <a:t>        a=x;</a:t>
            </a:r>
          </a:p>
          <a:p>
            <a:pPr marL="0" indent="0" algn="just">
              <a:lnSpc>
                <a:spcPct val="90000"/>
              </a:lnSpc>
              <a:buNone/>
            </a:pPr>
            <a:endParaRPr lang="en-US" sz="1000" dirty="0">
              <a:cs typeface="Times New Roman" panose="02020603050405020304" pitchFamily="18" charset="0"/>
            </a:endParaRPr>
          </a:p>
          <a:p>
            <a:pPr marL="0" indent="0" algn="just">
              <a:lnSpc>
                <a:spcPct val="90000"/>
              </a:lnSpc>
              <a:buNone/>
            </a:pPr>
            <a:r>
              <a:rPr lang="en-US" sz="1800" dirty="0">
                <a:cs typeface="Times New Roman" panose="02020603050405020304" pitchFamily="18" charset="0"/>
              </a:rPr>
              <a:t>    }</a:t>
            </a:r>
          </a:p>
          <a:p>
            <a:pPr marL="0" indent="0" algn="just">
              <a:lnSpc>
                <a:spcPct val="90000"/>
              </a:lnSpc>
              <a:buNone/>
            </a:pPr>
            <a:endParaRPr lang="en-US" sz="1050" dirty="0">
              <a:cs typeface="Times New Roman" panose="02020603050405020304" pitchFamily="18" charset="0"/>
            </a:endParaRPr>
          </a:p>
          <a:p>
            <a:pPr marL="0" indent="0" algn="just">
              <a:lnSpc>
                <a:spcPct val="90000"/>
              </a:lnSpc>
              <a:buNone/>
            </a:pPr>
            <a:r>
              <a:rPr lang="en-US" sz="1800" dirty="0">
                <a:cs typeface="Times New Roman" panose="02020603050405020304" pitchFamily="18" charset="0"/>
              </a:rPr>
              <a:t>void display()</a:t>
            </a:r>
          </a:p>
          <a:p>
            <a:pPr marL="0" indent="0" algn="just">
              <a:lnSpc>
                <a:spcPct val="90000"/>
              </a:lnSpc>
              <a:buNone/>
            </a:pPr>
            <a:r>
              <a:rPr lang="en-US" sz="1800" dirty="0">
                <a:cs typeface="Times New Roman" panose="02020603050405020304" pitchFamily="18" charset="0"/>
              </a:rPr>
              <a:t>{</a:t>
            </a:r>
          </a:p>
          <a:p>
            <a:pPr marL="0" indent="0" algn="just">
              <a:lnSpc>
                <a:spcPct val="90000"/>
              </a:lnSpc>
              <a:buNone/>
            </a:pPr>
            <a:r>
              <a:rPr lang="en-US" sz="1800" dirty="0">
                <a:cs typeface="Times New Roman" panose="02020603050405020304" pitchFamily="18" charset="0"/>
              </a:rPr>
              <a:t>    </a:t>
            </a:r>
            <a:r>
              <a:rPr lang="en-US" sz="1800" dirty="0" err="1">
                <a:cs typeface="Times New Roman" panose="02020603050405020304" pitchFamily="18" charset="0"/>
              </a:rPr>
              <a:t>cout</a:t>
            </a:r>
            <a:r>
              <a:rPr lang="en-US" sz="1800" dirty="0">
                <a:cs typeface="Times New Roman" panose="02020603050405020304" pitchFamily="18" charset="0"/>
              </a:rPr>
              <a:t>&lt;&lt;a&lt;&lt;</a:t>
            </a:r>
            <a:r>
              <a:rPr lang="en-US" sz="1800" dirty="0" err="1">
                <a:cs typeface="Times New Roman" panose="02020603050405020304" pitchFamily="18" charset="0"/>
              </a:rPr>
              <a:t>endl</a:t>
            </a:r>
            <a:r>
              <a:rPr lang="en-US" sz="1800" dirty="0">
                <a:cs typeface="Times New Roman" panose="02020603050405020304" pitchFamily="18" charset="0"/>
              </a:rPr>
              <a:t>;</a:t>
            </a:r>
          </a:p>
          <a:p>
            <a:pPr marL="0" indent="0" algn="just">
              <a:lnSpc>
                <a:spcPct val="90000"/>
              </a:lnSpc>
              <a:buNone/>
            </a:pPr>
            <a:r>
              <a:rPr lang="en-US" sz="1800" dirty="0">
                <a:cs typeface="Times New Roman" panose="02020603050405020304" pitchFamily="18" charset="0"/>
              </a:rPr>
              <a:t>}</a:t>
            </a:r>
          </a:p>
          <a:p>
            <a:pPr marL="0" indent="0" algn="just">
              <a:lnSpc>
                <a:spcPct val="90000"/>
              </a:lnSpc>
              <a:buNone/>
            </a:pPr>
            <a:endParaRPr lang="en-US" sz="1800" dirty="0">
              <a:cs typeface="Times New Roman" panose="02020603050405020304" pitchFamily="18" charset="0"/>
            </a:endParaRPr>
          </a:p>
        </p:txBody>
      </p:sp>
      <p:sp>
        <p:nvSpPr>
          <p:cNvPr id="6" name="TextBox 5"/>
          <p:cNvSpPr txBox="1"/>
          <p:nvPr/>
        </p:nvSpPr>
        <p:spPr>
          <a:xfrm>
            <a:off x="4343400" y="1600200"/>
            <a:ext cx="4800600" cy="5133713"/>
          </a:xfrm>
          <a:prstGeom prst="rect">
            <a:avLst/>
          </a:prstGeom>
          <a:noFill/>
          <a:ln>
            <a:solidFill>
              <a:schemeClr val="tx1">
                <a:lumMod val="75000"/>
                <a:lumOff val="25000"/>
              </a:schemeClr>
            </a:solidFill>
          </a:ln>
        </p:spPr>
        <p:txBody>
          <a:bodyPr wrap="square" rtlCol="0">
            <a:spAutoFit/>
          </a:bodyPr>
          <a:lstStyle/>
          <a:p>
            <a:pPr algn="just">
              <a:lnSpc>
                <a:spcPct val="90000"/>
              </a:lnSpc>
            </a:pPr>
            <a:r>
              <a:rPr lang="en-US" dirty="0" err="1">
                <a:cs typeface="Times New Roman" panose="02020603050405020304" pitchFamily="18" charset="0"/>
              </a:rPr>
              <a:t>stringoverload</a:t>
            </a:r>
            <a:r>
              <a:rPr lang="en-US" dirty="0">
                <a:cs typeface="Times New Roman" panose="02020603050405020304" pitchFamily="18" charset="0"/>
              </a:rPr>
              <a:t> operator +(</a:t>
            </a:r>
            <a:r>
              <a:rPr lang="en-US" dirty="0" err="1">
                <a:cs typeface="Times New Roman" panose="02020603050405020304" pitchFamily="18" charset="0"/>
              </a:rPr>
              <a:t>stringoverload</a:t>
            </a:r>
            <a:r>
              <a:rPr lang="en-US" dirty="0">
                <a:cs typeface="Times New Roman" panose="02020603050405020304" pitchFamily="18" charset="0"/>
              </a:rPr>
              <a:t> name)</a:t>
            </a:r>
          </a:p>
          <a:p>
            <a:pPr algn="just">
              <a:lnSpc>
                <a:spcPct val="90000"/>
              </a:lnSpc>
            </a:pPr>
            <a:r>
              <a:rPr lang="en-US" dirty="0">
                <a:cs typeface="Times New Roman" panose="02020603050405020304" pitchFamily="18" charset="0"/>
              </a:rPr>
              <a:t>{</a:t>
            </a:r>
          </a:p>
          <a:p>
            <a:pPr algn="just">
              <a:lnSpc>
                <a:spcPct val="90000"/>
              </a:lnSpc>
            </a:pPr>
            <a:r>
              <a:rPr lang="en-US" dirty="0">
                <a:cs typeface="Times New Roman" panose="02020603050405020304" pitchFamily="18" charset="0"/>
              </a:rPr>
              <a:t>   </a:t>
            </a:r>
            <a:r>
              <a:rPr lang="en-US" dirty="0" err="1">
                <a:cs typeface="Times New Roman" panose="02020603050405020304" pitchFamily="18" charset="0"/>
              </a:rPr>
              <a:t>stringoverload</a:t>
            </a:r>
            <a:r>
              <a:rPr lang="en-US" dirty="0">
                <a:cs typeface="Times New Roman" panose="02020603050405020304" pitchFamily="18" charset="0"/>
              </a:rPr>
              <a:t> temp;</a:t>
            </a:r>
          </a:p>
          <a:p>
            <a:pPr algn="just">
              <a:lnSpc>
                <a:spcPct val="90000"/>
              </a:lnSpc>
            </a:pPr>
            <a:r>
              <a:rPr lang="en-US" dirty="0">
                <a:cs typeface="Times New Roman" panose="02020603050405020304" pitchFamily="18" charset="0"/>
              </a:rPr>
              <a:t>    </a:t>
            </a:r>
            <a:r>
              <a:rPr lang="en-US" dirty="0" err="1">
                <a:cs typeface="Times New Roman" panose="02020603050405020304" pitchFamily="18" charset="0"/>
              </a:rPr>
              <a:t>temp.a</a:t>
            </a:r>
            <a:r>
              <a:rPr lang="en-US" dirty="0">
                <a:cs typeface="Times New Roman" panose="02020603050405020304" pitchFamily="18" charset="0"/>
              </a:rPr>
              <a:t>=</a:t>
            </a:r>
            <a:r>
              <a:rPr lang="en-US" dirty="0" err="1">
                <a:cs typeface="Times New Roman" panose="02020603050405020304" pitchFamily="18" charset="0"/>
              </a:rPr>
              <a:t>a+name.a</a:t>
            </a:r>
            <a:r>
              <a:rPr lang="en-US" dirty="0">
                <a:cs typeface="Times New Roman" panose="02020603050405020304" pitchFamily="18" charset="0"/>
              </a:rPr>
              <a:t>;</a:t>
            </a:r>
          </a:p>
          <a:p>
            <a:pPr algn="just">
              <a:lnSpc>
                <a:spcPct val="90000"/>
              </a:lnSpc>
            </a:pPr>
            <a:r>
              <a:rPr lang="en-US" dirty="0">
                <a:cs typeface="Times New Roman" panose="02020603050405020304" pitchFamily="18" charset="0"/>
              </a:rPr>
              <a:t>    return temp;</a:t>
            </a:r>
          </a:p>
          <a:p>
            <a:pPr algn="just">
              <a:lnSpc>
                <a:spcPct val="90000"/>
              </a:lnSpc>
            </a:pPr>
            <a:endParaRPr lang="en-US" sz="1400" dirty="0">
              <a:cs typeface="Times New Roman" panose="02020603050405020304" pitchFamily="18" charset="0"/>
            </a:endParaRPr>
          </a:p>
          <a:p>
            <a:pPr algn="just">
              <a:lnSpc>
                <a:spcPct val="90000"/>
              </a:lnSpc>
            </a:pPr>
            <a:r>
              <a:rPr lang="en-US" dirty="0">
                <a:cs typeface="Times New Roman" panose="02020603050405020304" pitchFamily="18" charset="0"/>
              </a:rPr>
              <a:t>}</a:t>
            </a:r>
          </a:p>
          <a:p>
            <a:pPr algn="just">
              <a:lnSpc>
                <a:spcPct val="90000"/>
              </a:lnSpc>
            </a:pPr>
            <a:r>
              <a:rPr lang="en-US" dirty="0">
                <a:cs typeface="Times New Roman" panose="02020603050405020304" pitchFamily="18" charset="0"/>
              </a:rPr>
              <a:t>};</a:t>
            </a:r>
          </a:p>
          <a:p>
            <a:pPr algn="just"/>
            <a:endParaRPr lang="en-US" dirty="0">
              <a:cs typeface="Times New Roman" panose="02020603050405020304" pitchFamily="18" charset="0"/>
            </a:endParaRPr>
          </a:p>
          <a:p>
            <a:pPr algn="just"/>
            <a:r>
              <a:rPr lang="en-US" dirty="0" err="1">
                <a:cs typeface="Times New Roman" panose="02020603050405020304" pitchFamily="18" charset="0"/>
              </a:rPr>
              <a:t>int</a:t>
            </a:r>
            <a:r>
              <a:rPr lang="en-US" dirty="0">
                <a:cs typeface="Times New Roman" panose="02020603050405020304" pitchFamily="18" charset="0"/>
              </a:rPr>
              <a:t> main()</a:t>
            </a:r>
          </a:p>
          <a:p>
            <a:pPr algn="just"/>
            <a:r>
              <a:rPr lang="en-US" dirty="0">
                <a:cs typeface="Times New Roman" panose="02020603050405020304" pitchFamily="18" charset="0"/>
              </a:rPr>
              <a:t>{</a:t>
            </a:r>
          </a:p>
          <a:p>
            <a:pPr algn="just"/>
            <a:endParaRPr lang="en-US" sz="1100" dirty="0">
              <a:cs typeface="Times New Roman" panose="02020603050405020304" pitchFamily="18" charset="0"/>
            </a:endParaRPr>
          </a:p>
          <a:p>
            <a:pPr algn="just"/>
            <a:r>
              <a:rPr lang="en-US" dirty="0">
                <a:cs typeface="Times New Roman" panose="02020603050405020304" pitchFamily="18" charset="0"/>
              </a:rPr>
              <a:t>    </a:t>
            </a:r>
            <a:r>
              <a:rPr lang="en-US" dirty="0" err="1">
                <a:cs typeface="Times New Roman" panose="02020603050405020304" pitchFamily="18" charset="0"/>
              </a:rPr>
              <a:t>stringoverload</a:t>
            </a:r>
            <a:r>
              <a:rPr lang="en-US" dirty="0">
                <a:cs typeface="Times New Roman" panose="02020603050405020304" pitchFamily="18" charset="0"/>
              </a:rPr>
              <a:t> str1,str2,str;</a:t>
            </a:r>
          </a:p>
          <a:p>
            <a:pPr algn="just"/>
            <a:r>
              <a:rPr lang="en-US" dirty="0">
                <a:cs typeface="Times New Roman" panose="02020603050405020304" pitchFamily="18" charset="0"/>
              </a:rPr>
              <a:t>    str1.setData("</a:t>
            </a:r>
            <a:r>
              <a:rPr lang="en-US" dirty="0" err="1">
                <a:cs typeface="Times New Roman" panose="02020603050405020304" pitchFamily="18" charset="0"/>
              </a:rPr>
              <a:t>Jesmin</a:t>
            </a:r>
            <a:r>
              <a:rPr lang="en-US" dirty="0">
                <a:cs typeface="Times New Roman" panose="02020603050405020304" pitchFamily="18" charset="0"/>
              </a:rPr>
              <a:t> ");</a:t>
            </a:r>
          </a:p>
          <a:p>
            <a:pPr algn="just"/>
            <a:r>
              <a:rPr lang="en-US" dirty="0">
                <a:cs typeface="Times New Roman" panose="02020603050405020304" pitchFamily="18" charset="0"/>
              </a:rPr>
              <a:t>    str2.setData("Akhter");</a:t>
            </a:r>
          </a:p>
          <a:p>
            <a:pPr algn="just"/>
            <a:r>
              <a:rPr lang="en-US" dirty="0">
                <a:cs typeface="Times New Roman" panose="02020603050405020304" pitchFamily="18" charset="0"/>
              </a:rPr>
              <a:t>    </a:t>
            </a:r>
            <a:r>
              <a:rPr lang="en-US" dirty="0" err="1">
                <a:cs typeface="Times New Roman" panose="02020603050405020304" pitchFamily="18" charset="0"/>
              </a:rPr>
              <a:t>str</a:t>
            </a:r>
            <a:r>
              <a:rPr lang="en-US" dirty="0">
                <a:cs typeface="Times New Roman" panose="02020603050405020304" pitchFamily="18" charset="0"/>
              </a:rPr>
              <a:t>=str1+str2;</a:t>
            </a:r>
          </a:p>
          <a:p>
            <a:pPr algn="just"/>
            <a:r>
              <a:rPr lang="en-US" dirty="0">
                <a:cs typeface="Times New Roman" panose="02020603050405020304" pitchFamily="18" charset="0"/>
              </a:rPr>
              <a:t>    </a:t>
            </a:r>
            <a:r>
              <a:rPr lang="en-US" dirty="0" err="1">
                <a:cs typeface="Times New Roman" panose="02020603050405020304" pitchFamily="18" charset="0"/>
              </a:rPr>
              <a:t>str.display</a:t>
            </a:r>
            <a:r>
              <a:rPr lang="en-US" dirty="0">
                <a:cs typeface="Times New Roman" panose="02020603050405020304" pitchFamily="18" charset="0"/>
              </a:rPr>
              <a:t>();</a:t>
            </a:r>
          </a:p>
          <a:p>
            <a:pPr algn="just"/>
            <a:r>
              <a:rPr lang="en-US" dirty="0">
                <a:cs typeface="Times New Roman" panose="02020603050405020304" pitchFamily="18" charset="0"/>
              </a:rPr>
              <a:t>    return 0;</a:t>
            </a:r>
          </a:p>
          <a:p>
            <a:endParaRPr lang="en-US" dirty="0"/>
          </a:p>
        </p:txBody>
      </p:sp>
      <p:pic>
        <p:nvPicPr>
          <p:cNvPr id="7" name="Picture 6"/>
          <p:cNvPicPr>
            <a:picLocks noChangeAspect="1"/>
          </p:cNvPicPr>
          <p:nvPr/>
        </p:nvPicPr>
        <p:blipFill>
          <a:blip r:embed="rId3"/>
          <a:stretch>
            <a:fillRect/>
          </a:stretch>
        </p:blipFill>
        <p:spPr>
          <a:xfrm>
            <a:off x="5943601" y="5664792"/>
            <a:ext cx="3428999" cy="1000125"/>
          </a:xfrm>
          <a:prstGeom prst="rect">
            <a:avLst/>
          </a:prstGeom>
        </p:spPr>
      </p:pic>
    </p:spTree>
    <p:extLst>
      <p:ext uri="{BB962C8B-B14F-4D97-AF65-F5344CB8AC3E}">
        <p14:creationId xmlns:p14="http://schemas.microsoft.com/office/powerpoint/2010/main" val="7795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 y="457200"/>
            <a:ext cx="3048000" cy="6569075"/>
          </a:xfrm>
          <a:ln>
            <a:solidFill>
              <a:schemeClr val="tx1">
                <a:lumMod val="75000"/>
                <a:lumOff val="25000"/>
              </a:schemeClr>
            </a:solidFill>
          </a:ln>
        </p:spPr>
        <p:txBody>
          <a:bodyPr>
            <a:noAutofit/>
          </a:bodyPr>
          <a:lstStyle/>
          <a:p>
            <a:pPr marL="0" indent="0">
              <a:buNone/>
            </a:pPr>
            <a:r>
              <a:rPr lang="en-US" sz="1800" dirty="0"/>
              <a:t>#include &lt;</a:t>
            </a:r>
            <a:r>
              <a:rPr lang="en-US" sz="1800" dirty="0" err="1"/>
              <a:t>iostream</a:t>
            </a:r>
            <a:r>
              <a:rPr lang="en-US" sz="1800" dirty="0"/>
              <a:t>&gt;</a:t>
            </a:r>
          </a:p>
          <a:p>
            <a:pPr marL="0" indent="0">
              <a:buNone/>
            </a:pPr>
            <a:r>
              <a:rPr lang="en-US" sz="1800" dirty="0"/>
              <a:t> using namespace </a:t>
            </a:r>
            <a:r>
              <a:rPr lang="en-US" sz="1800" dirty="0" err="1"/>
              <a:t>std</a:t>
            </a:r>
            <a:r>
              <a:rPr lang="en-US" sz="1800" dirty="0"/>
              <a:t>;</a:t>
            </a:r>
          </a:p>
          <a:p>
            <a:pPr marL="0" indent="0">
              <a:buNone/>
            </a:pPr>
            <a:r>
              <a:rPr lang="en-US" sz="1800" dirty="0"/>
              <a:t> </a:t>
            </a:r>
          </a:p>
          <a:p>
            <a:pPr marL="0" indent="0">
              <a:buNone/>
            </a:pPr>
            <a:r>
              <a:rPr lang="en-US" sz="1800" dirty="0"/>
              <a:t>class integer</a:t>
            </a:r>
          </a:p>
          <a:p>
            <a:pPr marL="0" indent="0">
              <a:buNone/>
            </a:pPr>
            <a:r>
              <a:rPr lang="en-US" sz="1800" dirty="0"/>
              <a:t>{</a:t>
            </a:r>
          </a:p>
          <a:p>
            <a:pPr marL="0" indent="0">
              <a:buNone/>
            </a:pPr>
            <a:r>
              <a:rPr lang="en-US" sz="1800" dirty="0" err="1"/>
              <a:t>int</a:t>
            </a:r>
            <a:r>
              <a:rPr lang="en-US" sz="1800" dirty="0"/>
              <a:t> </a:t>
            </a:r>
            <a:r>
              <a:rPr lang="en-US" sz="1800" dirty="0" err="1"/>
              <a:t>a,b</a:t>
            </a:r>
            <a:r>
              <a:rPr lang="en-US" sz="1800" dirty="0"/>
              <a:t>;</a:t>
            </a:r>
          </a:p>
          <a:p>
            <a:pPr marL="0" indent="0">
              <a:buNone/>
            </a:pPr>
            <a:r>
              <a:rPr lang="en-US" sz="1800" dirty="0"/>
              <a:t> </a:t>
            </a:r>
          </a:p>
          <a:p>
            <a:pPr marL="0" indent="0">
              <a:buNone/>
            </a:pPr>
            <a:r>
              <a:rPr lang="en-US" sz="1800" dirty="0"/>
              <a:t>public:</a:t>
            </a:r>
          </a:p>
          <a:p>
            <a:pPr marL="0" indent="0">
              <a:buNone/>
            </a:pPr>
            <a:r>
              <a:rPr lang="en-US" sz="1800" dirty="0"/>
              <a:t>    void </a:t>
            </a:r>
            <a:r>
              <a:rPr lang="en-US" sz="1800" dirty="0" err="1"/>
              <a:t>setData</a:t>
            </a:r>
            <a:r>
              <a:rPr lang="en-US" sz="1800" dirty="0"/>
              <a:t>(</a:t>
            </a:r>
            <a:r>
              <a:rPr lang="en-US" sz="1800" dirty="0" err="1"/>
              <a:t>int</a:t>
            </a:r>
            <a:r>
              <a:rPr lang="en-US" sz="1800" dirty="0"/>
              <a:t> x)</a:t>
            </a:r>
          </a:p>
          <a:p>
            <a:pPr marL="0" indent="0">
              <a:buNone/>
            </a:pPr>
            <a:r>
              <a:rPr lang="en-US" sz="1800" dirty="0"/>
              <a:t>    {</a:t>
            </a:r>
          </a:p>
          <a:p>
            <a:pPr marL="0" indent="0">
              <a:buNone/>
            </a:pPr>
            <a:r>
              <a:rPr lang="en-US" sz="1800" dirty="0"/>
              <a:t>        a=x;</a:t>
            </a:r>
          </a:p>
          <a:p>
            <a:pPr marL="0" indent="0">
              <a:buNone/>
            </a:pPr>
            <a:r>
              <a:rPr lang="en-US" sz="1800" dirty="0"/>
              <a:t> </a:t>
            </a:r>
          </a:p>
          <a:p>
            <a:pPr marL="0" indent="0">
              <a:buNone/>
            </a:pPr>
            <a:r>
              <a:rPr lang="en-US" sz="1800" dirty="0"/>
              <a:t>    }</a:t>
            </a:r>
          </a:p>
          <a:p>
            <a:pPr marL="0" indent="0">
              <a:buNone/>
            </a:pPr>
            <a:r>
              <a:rPr lang="en-US" sz="1800" dirty="0"/>
              <a:t> </a:t>
            </a:r>
          </a:p>
          <a:p>
            <a:pPr marL="0" indent="0">
              <a:buNone/>
            </a:pPr>
            <a:r>
              <a:rPr lang="en-US" sz="1800" dirty="0"/>
              <a:t>void display()</a:t>
            </a:r>
          </a:p>
          <a:p>
            <a:pPr marL="0" indent="0">
              <a:buNone/>
            </a:pPr>
            <a:r>
              <a:rPr lang="en-US" sz="1800" dirty="0"/>
              <a:t>{</a:t>
            </a:r>
          </a:p>
          <a:p>
            <a:pPr marL="0" indent="0">
              <a:buNone/>
            </a:pPr>
            <a:r>
              <a:rPr lang="en-US" sz="1800" dirty="0"/>
              <a:t>    </a:t>
            </a:r>
            <a:r>
              <a:rPr lang="en-US" sz="1800" dirty="0" err="1"/>
              <a:t>cout</a:t>
            </a:r>
            <a:r>
              <a:rPr lang="en-US" sz="1800" dirty="0"/>
              <a:t>&lt;&lt;a&lt;&lt;</a:t>
            </a:r>
            <a:r>
              <a:rPr lang="en-US" sz="1800" dirty="0" err="1"/>
              <a:t>endl</a:t>
            </a:r>
            <a:r>
              <a:rPr lang="en-US" sz="1800" dirty="0"/>
              <a:t>;</a:t>
            </a:r>
          </a:p>
          <a:p>
            <a:pPr marL="0" indent="0">
              <a:buNone/>
            </a:pPr>
            <a:r>
              <a:rPr lang="en-US" sz="1800" dirty="0"/>
              <a:t>}</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15</a:t>
            </a:fld>
            <a:endParaRPr lang="en-US"/>
          </a:p>
        </p:txBody>
      </p:sp>
      <p:sp>
        <p:nvSpPr>
          <p:cNvPr id="5" name="Content Placeholder 2"/>
          <p:cNvSpPr txBox="1">
            <a:spLocks/>
          </p:cNvSpPr>
          <p:nvPr/>
        </p:nvSpPr>
        <p:spPr>
          <a:xfrm>
            <a:off x="4038600" y="457199"/>
            <a:ext cx="3657600" cy="6569075"/>
          </a:xfrm>
          <a:prstGeom prst="rect">
            <a:avLst/>
          </a:prstGeom>
          <a:ln>
            <a:solidFill>
              <a:schemeClr val="tx1">
                <a:lumMod val="75000"/>
                <a:lumOff val="2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integer operator +(integer </a:t>
            </a:r>
            <a:r>
              <a:rPr lang="en-US" dirty="0" err="1"/>
              <a:t>val</a:t>
            </a:r>
            <a:r>
              <a:rPr lang="en-US" dirty="0"/>
              <a:t>)</a:t>
            </a:r>
          </a:p>
          <a:p>
            <a:pPr marL="0" indent="0">
              <a:buNone/>
            </a:pPr>
            <a:r>
              <a:rPr lang="en-US" dirty="0"/>
              <a:t>{</a:t>
            </a:r>
          </a:p>
          <a:p>
            <a:pPr marL="0" indent="0">
              <a:buNone/>
            </a:pPr>
            <a:r>
              <a:rPr lang="en-US" dirty="0"/>
              <a:t>   integer temp;</a:t>
            </a:r>
          </a:p>
          <a:p>
            <a:pPr marL="0" indent="0">
              <a:buNone/>
            </a:pPr>
            <a:r>
              <a:rPr lang="en-US" dirty="0"/>
              <a:t>    </a:t>
            </a:r>
            <a:r>
              <a:rPr lang="en-US" dirty="0" err="1"/>
              <a:t>temp.a</a:t>
            </a:r>
            <a:r>
              <a:rPr lang="en-US" dirty="0"/>
              <a:t>=</a:t>
            </a:r>
            <a:r>
              <a:rPr lang="en-US" dirty="0" err="1"/>
              <a:t>a+val.a</a:t>
            </a:r>
            <a:r>
              <a:rPr lang="en-US" dirty="0"/>
              <a:t>;</a:t>
            </a:r>
          </a:p>
          <a:p>
            <a:pPr marL="0" indent="0">
              <a:buNone/>
            </a:pPr>
            <a:r>
              <a:rPr lang="en-US" dirty="0"/>
              <a:t>   return temp;</a:t>
            </a:r>
          </a:p>
          <a:p>
            <a:pPr marL="0" indent="0">
              <a:buNone/>
            </a:pPr>
            <a:r>
              <a:rPr lang="en-US" dirty="0"/>
              <a:t> </a:t>
            </a:r>
          </a:p>
          <a:p>
            <a:pPr marL="0" indent="0">
              <a:buNone/>
            </a:pPr>
            <a:r>
              <a:rPr lang="en-US" dirty="0"/>
              <a:t>}</a:t>
            </a:r>
          </a:p>
          <a:p>
            <a:pPr marL="0" indent="0">
              <a:buNone/>
            </a:pPr>
            <a:r>
              <a:rPr lang="en-US" dirty="0"/>
              <a:t>};</a:t>
            </a:r>
          </a:p>
          <a:p>
            <a:pPr marL="0" indent="0">
              <a:buNone/>
            </a:pPr>
            <a:r>
              <a:rPr lang="en-US" dirty="0"/>
              <a:t> </a:t>
            </a:r>
          </a:p>
          <a:p>
            <a:pPr marL="0" indent="0">
              <a:buNone/>
            </a:pPr>
            <a:r>
              <a:rPr lang="en-US" dirty="0" err="1"/>
              <a:t>int</a:t>
            </a:r>
            <a:r>
              <a:rPr lang="en-US" dirty="0"/>
              <a:t> main()</a:t>
            </a:r>
          </a:p>
          <a:p>
            <a:pPr marL="0" indent="0">
              <a:buNone/>
            </a:pPr>
            <a:r>
              <a:rPr lang="en-US" dirty="0"/>
              <a:t>{</a:t>
            </a:r>
          </a:p>
          <a:p>
            <a:pPr marL="0" indent="0">
              <a:buNone/>
            </a:pPr>
            <a:r>
              <a:rPr lang="en-US" dirty="0"/>
              <a:t> </a:t>
            </a:r>
          </a:p>
          <a:p>
            <a:pPr marL="0" indent="0">
              <a:buNone/>
            </a:pPr>
            <a:r>
              <a:rPr lang="en-US" dirty="0"/>
              <a:t>    integer i1,i2,i;</a:t>
            </a:r>
          </a:p>
          <a:p>
            <a:pPr marL="0" indent="0">
              <a:buNone/>
            </a:pPr>
            <a:r>
              <a:rPr lang="en-US" dirty="0"/>
              <a:t>    i1.setData(50);</a:t>
            </a:r>
          </a:p>
          <a:p>
            <a:pPr marL="0" indent="0">
              <a:buNone/>
            </a:pPr>
            <a:r>
              <a:rPr lang="en-US" dirty="0"/>
              <a:t>    i2.setData(60);</a:t>
            </a:r>
          </a:p>
          <a:p>
            <a:pPr marL="0" indent="0">
              <a:buNone/>
            </a:pPr>
            <a:r>
              <a:rPr lang="en-US" dirty="0"/>
              <a:t>    </a:t>
            </a:r>
            <a:r>
              <a:rPr lang="en-US" dirty="0" err="1"/>
              <a:t>i</a:t>
            </a:r>
            <a:r>
              <a:rPr lang="en-US" dirty="0"/>
              <a:t>=i1+i2;</a:t>
            </a:r>
          </a:p>
          <a:p>
            <a:pPr marL="0" indent="0">
              <a:buNone/>
            </a:pPr>
            <a:r>
              <a:rPr lang="en-US" dirty="0"/>
              <a:t>    </a:t>
            </a:r>
            <a:r>
              <a:rPr lang="en-US" dirty="0" err="1"/>
              <a:t>i.display</a:t>
            </a:r>
            <a:r>
              <a:rPr lang="en-US" dirty="0"/>
              <a:t>();</a:t>
            </a:r>
          </a:p>
          <a:p>
            <a:pPr marL="0" indent="0">
              <a:buNone/>
            </a:pPr>
            <a:r>
              <a:rPr lang="en-US" dirty="0"/>
              <a:t>    return 0;</a:t>
            </a:r>
          </a:p>
          <a:p>
            <a:pPr marL="0" indent="0">
              <a:buNone/>
            </a:pPr>
            <a:r>
              <a:rPr lang="en-US" dirty="0"/>
              <a:t>}</a:t>
            </a:r>
          </a:p>
        </p:txBody>
      </p:sp>
      <p:pic>
        <p:nvPicPr>
          <p:cNvPr id="6" name="Picture 5"/>
          <p:cNvPicPr>
            <a:picLocks noChangeAspect="1"/>
          </p:cNvPicPr>
          <p:nvPr/>
        </p:nvPicPr>
        <p:blipFill>
          <a:blip r:embed="rId2"/>
          <a:stretch>
            <a:fillRect/>
          </a:stretch>
        </p:blipFill>
        <p:spPr>
          <a:xfrm>
            <a:off x="6324600" y="4876800"/>
            <a:ext cx="3871099" cy="1219200"/>
          </a:xfrm>
          <a:prstGeom prst="rect">
            <a:avLst/>
          </a:prstGeom>
        </p:spPr>
      </p:pic>
      <p:sp>
        <p:nvSpPr>
          <p:cNvPr id="7" name="Rectangle 4">
            <a:extLst>
              <a:ext uri="{FF2B5EF4-FFF2-40B4-BE49-F238E27FC236}">
                <a16:creationId xmlns:a16="http://schemas.microsoft.com/office/drawing/2014/main" id="{A22AA816-B052-4AB9-A73A-472644D36BCC}"/>
              </a:ext>
            </a:extLst>
          </p:cNvPr>
          <p:cNvSpPr>
            <a:spLocks noChangeArrowheads="1"/>
          </p:cNvSpPr>
          <p:nvPr/>
        </p:nvSpPr>
        <p:spPr bwMode="auto">
          <a:xfrm>
            <a:off x="228600" y="-50801"/>
            <a:ext cx="7620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Gill Sans MT" panose="020B0502020104020203" pitchFamily="34" charset="0"/>
                <a:cs typeface="Times New Roman" panose="02020603050405020304" pitchFamily="18" charset="0"/>
              </a:rPr>
              <a:t> Example 3 </a:t>
            </a:r>
            <a:r>
              <a:rPr lang="en-US" sz="3200" b="1" dirty="0">
                <a:latin typeface="Gill Sans MT" panose="020B0502020104020203" pitchFamily="34" charset="0"/>
                <a:cs typeface="Times New Roman" panose="02020603050405020304" pitchFamily="18" charset="0"/>
                <a:hlinkClick r:id="rId3"/>
              </a:rPr>
              <a:t>Operator Overloading</a:t>
            </a:r>
            <a:r>
              <a:rPr lang="en-US" sz="3200" dirty="0">
                <a:latin typeface="Gill Sans MT" panose="020B0502020104020203" pitchFamily="34" charset="0"/>
                <a:cs typeface="Times New Roman" panose="02020603050405020304" pitchFamily="18" charset="0"/>
              </a:rPr>
              <a:t>:</a:t>
            </a:r>
            <a:endParaRPr kumimoji="0" lang="en-US" altLang="en-US" sz="3200" b="1" i="0" u="none" strike="noStrike" cap="none" normalizeH="0" baseline="0" dirty="0">
              <a:ln>
                <a:noFill/>
              </a:ln>
              <a:solidFill>
                <a:srgbClr val="000099"/>
              </a:solidFill>
              <a:effectLst/>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324173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7CBF4-0388-4EE9-9969-21EB9E8CDC9A}"/>
              </a:ext>
            </a:extLst>
          </p:cNvPr>
          <p:cNvSpPr>
            <a:spLocks noGrp="1"/>
          </p:cNvSpPr>
          <p:nvPr>
            <p:ph idx="1"/>
          </p:nvPr>
        </p:nvSpPr>
        <p:spPr>
          <a:xfrm>
            <a:off x="304800" y="1465036"/>
            <a:ext cx="8534400" cy="5040730"/>
          </a:xfrm>
        </p:spPr>
        <p:txBody>
          <a:bodyPr>
            <a:noAutofit/>
          </a:bodyPr>
          <a:lstStyle/>
          <a:p>
            <a:r>
              <a:rPr lang="en-US" sz="2200" dirty="0">
                <a:latin typeface="Gill Sans MT" panose="020B0502020104020203" pitchFamily="34" charset="0"/>
              </a:rPr>
              <a:t>Polymorphism, a Greek term, means the ability to take more </a:t>
            </a:r>
            <a:r>
              <a:rPr lang="en-US" sz="2200">
                <a:latin typeface="Gill Sans MT" panose="020B0502020104020203" pitchFamily="34" charset="0"/>
              </a:rPr>
              <a:t>than one </a:t>
            </a:r>
            <a:r>
              <a:rPr lang="en-US" sz="2200" dirty="0">
                <a:latin typeface="Gill Sans MT" panose="020B0502020104020203" pitchFamily="34" charset="0"/>
              </a:rPr>
              <a:t>form. </a:t>
            </a:r>
          </a:p>
          <a:p>
            <a:r>
              <a:rPr lang="en-US" sz="2200" dirty="0">
                <a:latin typeface="Gill Sans MT" panose="020B0502020104020203" pitchFamily="34" charset="0"/>
              </a:rPr>
              <a:t>An operation may exhibit different behavior in different instances</a:t>
            </a:r>
          </a:p>
          <a:p>
            <a:r>
              <a:rPr lang="en-US" sz="2200" dirty="0">
                <a:latin typeface="Gill Sans MT" panose="020B0502020104020203" pitchFamily="34" charset="0"/>
              </a:rPr>
              <a:t>The behavior depends upon the types of data used in the operation.</a:t>
            </a:r>
          </a:p>
          <a:p>
            <a:r>
              <a:rPr lang="en-US" sz="2200" dirty="0">
                <a:latin typeface="Gill Sans MT" panose="020B0502020104020203" pitchFamily="34" charset="0"/>
              </a:rPr>
              <a:t> </a:t>
            </a:r>
            <a:r>
              <a:rPr lang="en-US" sz="2200" b="1" dirty="0">
                <a:latin typeface="Gill Sans MT" panose="020B0502020104020203" pitchFamily="34" charset="0"/>
              </a:rPr>
              <a:t>For example </a:t>
            </a:r>
            <a:r>
              <a:rPr lang="en-US" sz="2200" dirty="0">
                <a:latin typeface="Gill Sans MT" panose="020B0502020104020203" pitchFamily="34" charset="0"/>
              </a:rPr>
              <a:t>a single function name can be used to handle different number and different types of argument. This is something similar to a particular word having several different meanings depending upon the context.</a:t>
            </a:r>
          </a:p>
          <a:p>
            <a:r>
              <a:rPr lang="en-US" sz="2200" dirty="0">
                <a:latin typeface="Gill Sans MT" panose="020B0502020104020203" pitchFamily="34" charset="0"/>
              </a:rPr>
              <a:t> </a:t>
            </a:r>
            <a:r>
              <a:rPr lang="en-US" sz="2200" b="1" dirty="0">
                <a:latin typeface="Gill Sans MT" panose="020B0502020104020203" pitchFamily="34" charset="0"/>
              </a:rPr>
              <a:t>Another example</a:t>
            </a:r>
            <a:r>
              <a:rPr lang="en-US" sz="2200" dirty="0">
                <a:latin typeface="Gill Sans MT" panose="020B0502020104020203" pitchFamily="34" charset="0"/>
              </a:rPr>
              <a:t>, consider the operation of addition. </a:t>
            </a:r>
          </a:p>
          <a:p>
            <a:r>
              <a:rPr lang="en-US" sz="2200" dirty="0">
                <a:latin typeface="Gill Sans MT" panose="020B0502020104020203" pitchFamily="34" charset="0"/>
              </a:rPr>
              <a:t>For two numbers, the operation will generate a sum. </a:t>
            </a:r>
          </a:p>
          <a:p>
            <a:r>
              <a:rPr lang="en-US" sz="2200" dirty="0">
                <a:latin typeface="Gill Sans MT" panose="020B0502020104020203" pitchFamily="34" charset="0"/>
              </a:rPr>
              <a:t>If the operands are strings, then the operation would produce a third string by concatenation. </a:t>
            </a:r>
          </a:p>
          <a:p>
            <a:r>
              <a:rPr lang="en-US" sz="2200" dirty="0">
                <a:latin typeface="Gill Sans MT" panose="020B0502020104020203" pitchFamily="34" charset="0"/>
              </a:rPr>
              <a:t>Polymorphism is extensively used in implementing inheritance. </a:t>
            </a:r>
          </a:p>
          <a:p>
            <a:endParaRPr lang="en-US" sz="2200" dirty="0">
              <a:latin typeface="Gill Sans MT" panose="020B0502020104020203" pitchFamily="34" charset="0"/>
            </a:endParaRPr>
          </a:p>
          <a:p>
            <a:endParaRPr lang="en-US" sz="2200" dirty="0">
              <a:latin typeface="Gill Sans MT" panose="020B0502020104020203" pitchFamily="34" charset="0"/>
            </a:endParaRPr>
          </a:p>
          <a:p>
            <a:endParaRPr lang="en-US" sz="22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58932781-D87B-4B40-84D1-FF362511778F}"/>
              </a:ext>
            </a:extLst>
          </p:cNvPr>
          <p:cNvSpPr>
            <a:spLocks noGrp="1"/>
          </p:cNvSpPr>
          <p:nvPr>
            <p:ph type="sldNum" sz="quarter" idx="12"/>
          </p:nvPr>
        </p:nvSpPr>
        <p:spPr/>
        <p:txBody>
          <a:bodyPr/>
          <a:lstStyle/>
          <a:p>
            <a:fld id="{057707F5-28AE-4AE6-8B5B-CE93143D4ECB}" type="slidenum">
              <a:rPr lang="en-US" smtClean="0"/>
              <a:pPr/>
              <a:t>2</a:t>
            </a:fld>
            <a:endParaRPr lang="en-US"/>
          </a:p>
        </p:txBody>
      </p:sp>
      <p:sp>
        <p:nvSpPr>
          <p:cNvPr id="5" name="Rectangle 4">
            <a:extLst>
              <a:ext uri="{FF2B5EF4-FFF2-40B4-BE49-F238E27FC236}">
                <a16:creationId xmlns:a16="http://schemas.microsoft.com/office/drawing/2014/main" id="{E457F339-1B65-47A8-A1A1-86EB56CD3DAB}"/>
              </a:ext>
            </a:extLst>
          </p:cNvPr>
          <p:cNvSpPr/>
          <p:nvPr/>
        </p:nvSpPr>
        <p:spPr>
          <a:xfrm>
            <a:off x="3037413" y="352234"/>
            <a:ext cx="3659656" cy="707886"/>
          </a:xfrm>
          <a:prstGeom prst="rect">
            <a:avLst/>
          </a:prstGeom>
        </p:spPr>
        <p:txBody>
          <a:bodyPr wrap="none">
            <a:spAutoFit/>
          </a:bodyPr>
          <a:lstStyle/>
          <a:p>
            <a:r>
              <a:rPr lang="en-US" sz="4000" b="1" dirty="0">
                <a:latin typeface="Gill Sans MT" panose="020B0502020104020203" pitchFamily="34" charset="0"/>
              </a:rPr>
              <a:t>Polymorphism</a:t>
            </a:r>
          </a:p>
        </p:txBody>
      </p:sp>
    </p:spTree>
    <p:extLst>
      <p:ext uri="{BB962C8B-B14F-4D97-AF65-F5344CB8AC3E}">
        <p14:creationId xmlns:p14="http://schemas.microsoft.com/office/powerpoint/2010/main" val="256399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467" y="1676400"/>
            <a:ext cx="10167120" cy="792162"/>
          </a:xfrm>
        </p:spPr>
        <p:txBody>
          <a:bodyPr>
            <a:noAutofit/>
          </a:bodyPr>
          <a:lstStyle/>
          <a:p>
            <a:pPr fontAlgn="base"/>
            <a:br>
              <a:rPr lang="en-US" sz="2400" b="1" dirty="0">
                <a:latin typeface="Gill Sans MT" panose="020B0502020104020203" pitchFamily="34" charset="0"/>
              </a:rPr>
            </a:br>
            <a:r>
              <a:rPr lang="en-US" sz="2400" b="1" dirty="0">
                <a:latin typeface="Gill Sans MT" panose="020B0502020104020203" pitchFamily="34" charset="0"/>
              </a:rPr>
              <a:t>In C++ polymorphism is mainly divided into two types:</a:t>
            </a:r>
            <a:br>
              <a:rPr lang="en-US" sz="2400" dirty="0">
                <a:latin typeface="Gill Sans MT" panose="020B0502020104020203" pitchFamily="34" charset="0"/>
              </a:rPr>
            </a:br>
            <a:br>
              <a:rPr lang="en-US" sz="2400" dirty="0">
                <a:latin typeface="Gill Sans MT" panose="020B0502020104020203" pitchFamily="34" charset="0"/>
              </a:rPr>
            </a:br>
            <a:endParaRPr lang="en-US" sz="2400" dirty="0">
              <a:latin typeface="Gill Sans MT" panose="020B0502020104020203" pitchFamily="34" charset="0"/>
            </a:endParaRPr>
          </a:p>
        </p:txBody>
      </p:sp>
      <p:sp>
        <p:nvSpPr>
          <p:cNvPr id="3" name="Content Placeholder 2"/>
          <p:cNvSpPr>
            <a:spLocks noGrp="1"/>
          </p:cNvSpPr>
          <p:nvPr>
            <p:ph idx="1"/>
          </p:nvPr>
        </p:nvSpPr>
        <p:spPr>
          <a:xfrm>
            <a:off x="500881" y="2366965"/>
            <a:ext cx="8185920" cy="3500435"/>
          </a:xfrm>
        </p:spPr>
        <p:txBody>
          <a:bodyPr>
            <a:noAutofit/>
          </a:bodyPr>
          <a:lstStyle/>
          <a:p>
            <a:pPr algn="just"/>
            <a:r>
              <a:rPr lang="en-US" sz="2200" dirty="0">
                <a:latin typeface="Gill Sans MT" panose="020B0502020104020203" pitchFamily="34" charset="0"/>
              </a:rPr>
              <a:t>Compile time Polymorphism</a:t>
            </a:r>
          </a:p>
          <a:p>
            <a:pPr algn="just"/>
            <a:r>
              <a:rPr lang="en-US" sz="2200" dirty="0">
                <a:latin typeface="Gill Sans MT" panose="020B0502020104020203" pitchFamily="34" charset="0"/>
              </a:rPr>
              <a:t>Runtime Polymorphism</a:t>
            </a:r>
          </a:p>
          <a:p>
            <a:pPr algn="just"/>
            <a:endParaRPr lang="en-US" sz="22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057707F5-28AE-4AE6-8B5B-CE93143D4ECB}" type="slidenum">
              <a:rPr lang="en-US" smtClean="0">
                <a:latin typeface="Gill Sans MT" panose="020B0502020104020203" pitchFamily="34" charset="0"/>
              </a:rPr>
              <a:pPr/>
              <a:t>3</a:t>
            </a:fld>
            <a:endParaRPr lang="en-US">
              <a:latin typeface="Gill Sans MT" panose="020B0502020104020203" pitchFamily="34" charset="0"/>
            </a:endParaRPr>
          </a:p>
        </p:txBody>
      </p:sp>
      <p:sp>
        <p:nvSpPr>
          <p:cNvPr id="5" name="Rectangle 4">
            <a:extLst>
              <a:ext uri="{FF2B5EF4-FFF2-40B4-BE49-F238E27FC236}">
                <a16:creationId xmlns:a16="http://schemas.microsoft.com/office/drawing/2014/main" id="{A37BA349-5992-4386-922C-EBB3942C9600}"/>
              </a:ext>
            </a:extLst>
          </p:cNvPr>
          <p:cNvSpPr/>
          <p:nvPr/>
        </p:nvSpPr>
        <p:spPr>
          <a:xfrm>
            <a:off x="3037413" y="352234"/>
            <a:ext cx="3659656" cy="707886"/>
          </a:xfrm>
          <a:prstGeom prst="rect">
            <a:avLst/>
          </a:prstGeom>
        </p:spPr>
        <p:txBody>
          <a:bodyPr wrap="none">
            <a:spAutoFit/>
          </a:bodyPr>
          <a:lstStyle/>
          <a:p>
            <a:r>
              <a:rPr lang="en-US" sz="4000" b="1" dirty="0">
                <a:latin typeface="Gill Sans MT" panose="020B0502020104020203" pitchFamily="34" charset="0"/>
              </a:rPr>
              <a:t>Polymorphism</a:t>
            </a:r>
          </a:p>
        </p:txBody>
      </p:sp>
    </p:spTree>
    <p:extLst>
      <p:ext uri="{BB962C8B-B14F-4D97-AF65-F5344CB8AC3E}">
        <p14:creationId xmlns:p14="http://schemas.microsoft.com/office/powerpoint/2010/main" val="194692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192" y="1464866"/>
            <a:ext cx="8207760" cy="4417218"/>
          </a:xfrm>
        </p:spPr>
        <p:txBody>
          <a:bodyPr>
            <a:noAutofit/>
          </a:bodyPr>
          <a:lstStyle/>
          <a:p>
            <a:pPr algn="just"/>
            <a:r>
              <a:rPr lang="en-US" sz="2200" dirty="0">
                <a:latin typeface="Gill Sans MT" panose="020B0502020104020203" pitchFamily="34" charset="0"/>
              </a:rPr>
              <a:t>Compiler is able to select the appropriate function for a particular call at the compile time itself. This is called the early binding or static binding or static linking. Early binding simply means that an object is bound to its function call at compile time.</a:t>
            </a:r>
          </a:p>
          <a:p>
            <a:pPr algn="just"/>
            <a:r>
              <a:rPr lang="en-US" sz="2200" dirty="0">
                <a:latin typeface="Gill Sans MT" panose="020B0502020104020203" pitchFamily="34" charset="0"/>
              </a:rPr>
              <a:t>This type of polymorphism is achieved by </a:t>
            </a:r>
            <a:r>
              <a:rPr lang="en-US" sz="2200" b="1" dirty="0">
                <a:solidFill>
                  <a:srgbClr val="000099"/>
                </a:solidFill>
                <a:latin typeface="Gill Sans MT" panose="020B0502020104020203" pitchFamily="34" charset="0"/>
              </a:rPr>
              <a:t>function overloading </a:t>
            </a:r>
            <a:r>
              <a:rPr lang="en-US" sz="2200" dirty="0">
                <a:latin typeface="Gill Sans MT" panose="020B0502020104020203" pitchFamily="34" charset="0"/>
              </a:rPr>
              <a:t>or </a:t>
            </a:r>
            <a:r>
              <a:rPr lang="en-US" sz="2200" b="1" dirty="0">
                <a:solidFill>
                  <a:srgbClr val="000099"/>
                </a:solidFill>
                <a:latin typeface="Gill Sans MT" panose="020B0502020104020203" pitchFamily="34" charset="0"/>
              </a:rPr>
              <a:t>operator overloading</a:t>
            </a:r>
            <a:r>
              <a:rPr lang="en-US" sz="2200" dirty="0">
                <a:latin typeface="Gill Sans MT" panose="020B0502020104020203" pitchFamily="34" charset="0"/>
              </a:rPr>
              <a:t>.</a:t>
            </a:r>
          </a:p>
          <a:p>
            <a:pPr algn="just"/>
            <a:r>
              <a:rPr lang="en-US" sz="2200" b="1" dirty="0">
                <a:solidFill>
                  <a:srgbClr val="000099"/>
                </a:solidFill>
                <a:latin typeface="Gill Sans MT" panose="020B0502020104020203" pitchFamily="34" charset="0"/>
              </a:rPr>
              <a:t>Function Overloading</a:t>
            </a:r>
            <a:r>
              <a:rPr lang="en-US" sz="2200" dirty="0">
                <a:solidFill>
                  <a:srgbClr val="000099"/>
                </a:solidFill>
                <a:latin typeface="Gill Sans MT" panose="020B0502020104020203" pitchFamily="34" charset="0"/>
              </a:rPr>
              <a:t>: </a:t>
            </a:r>
            <a:r>
              <a:rPr lang="en-US" sz="2200" dirty="0">
                <a:latin typeface="Gill Sans MT" panose="020B0502020104020203" pitchFamily="34" charset="0"/>
              </a:rPr>
              <a:t>When there are multiple functions with same name but different parameters then these functions are said to be </a:t>
            </a:r>
            <a:r>
              <a:rPr lang="en-US" sz="2200" b="1" dirty="0">
                <a:latin typeface="Gill Sans MT" panose="020B0502020104020203" pitchFamily="34" charset="0"/>
              </a:rPr>
              <a:t>overloaded</a:t>
            </a:r>
            <a:r>
              <a:rPr lang="en-US" sz="2200" dirty="0">
                <a:latin typeface="Gill Sans MT" panose="020B0502020104020203" pitchFamily="34" charset="0"/>
              </a:rPr>
              <a:t>. Functions can be overloaded by </a:t>
            </a:r>
            <a:r>
              <a:rPr lang="en-US" sz="2200" b="1" dirty="0">
                <a:latin typeface="Gill Sans MT" panose="020B0502020104020203" pitchFamily="34" charset="0"/>
              </a:rPr>
              <a:t>change in number of arguments</a:t>
            </a:r>
            <a:r>
              <a:rPr lang="en-US" sz="2200" dirty="0">
                <a:latin typeface="Gill Sans MT" panose="020B0502020104020203" pitchFamily="34" charset="0"/>
              </a:rPr>
              <a:t> or/and </a:t>
            </a:r>
            <a:r>
              <a:rPr lang="en-US" sz="2200" b="1" dirty="0">
                <a:latin typeface="Gill Sans MT" panose="020B0502020104020203" pitchFamily="34" charset="0"/>
              </a:rPr>
              <a:t>change in type of arguments</a:t>
            </a:r>
            <a:r>
              <a:rPr lang="en-US" sz="2200" dirty="0">
                <a:latin typeface="Gill Sans MT" panose="020B0502020104020203" pitchFamily="34" charset="0"/>
              </a:rPr>
              <a:t>.</a:t>
            </a:r>
          </a:p>
          <a:p>
            <a:pPr algn="just"/>
            <a:r>
              <a:rPr lang="en-US" sz="2200" dirty="0">
                <a:latin typeface="Gill Sans MT" panose="020B0502020104020203" pitchFamily="34" charset="0"/>
              </a:rPr>
              <a:t>So for using a single function name to perform different type of task is known as function overloading.</a:t>
            </a:r>
          </a:p>
          <a:p>
            <a:pPr algn="just"/>
            <a:br>
              <a:rPr lang="en-US" sz="2200" dirty="0">
                <a:latin typeface="Gill Sans MT" panose="020B0502020104020203" pitchFamily="34" charset="0"/>
              </a:rPr>
            </a:br>
            <a:endParaRPr lang="en-US" sz="22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057707F5-28AE-4AE6-8B5B-CE93143D4ECB}" type="slidenum">
              <a:rPr lang="en-US" smtClean="0">
                <a:latin typeface="Gill Sans MT" panose="020B0502020104020203" pitchFamily="34" charset="0"/>
              </a:rPr>
              <a:pPr/>
              <a:t>4</a:t>
            </a:fld>
            <a:endParaRPr lang="en-US">
              <a:latin typeface="Gill Sans MT" panose="020B0502020104020203" pitchFamily="34" charset="0"/>
            </a:endParaRPr>
          </a:p>
        </p:txBody>
      </p:sp>
      <p:sp>
        <p:nvSpPr>
          <p:cNvPr id="5" name="Rectangle 4">
            <a:extLst>
              <a:ext uri="{FF2B5EF4-FFF2-40B4-BE49-F238E27FC236}">
                <a16:creationId xmlns:a16="http://schemas.microsoft.com/office/drawing/2014/main" id="{A37BA349-5992-4386-922C-EBB3942C9600}"/>
              </a:ext>
            </a:extLst>
          </p:cNvPr>
          <p:cNvSpPr/>
          <p:nvPr/>
        </p:nvSpPr>
        <p:spPr>
          <a:xfrm>
            <a:off x="838200" y="282714"/>
            <a:ext cx="7123745" cy="707886"/>
          </a:xfrm>
          <a:prstGeom prst="rect">
            <a:avLst/>
          </a:prstGeom>
        </p:spPr>
        <p:txBody>
          <a:bodyPr wrap="none">
            <a:spAutoFit/>
          </a:bodyPr>
          <a:lstStyle/>
          <a:p>
            <a:r>
              <a:rPr lang="en-US" sz="4000" b="1" dirty="0">
                <a:latin typeface="Gill Sans MT" panose="020B0502020104020203" pitchFamily="34" charset="0"/>
              </a:rPr>
              <a:t>Compile time Polymorphism</a:t>
            </a:r>
          </a:p>
        </p:txBody>
      </p:sp>
    </p:spTree>
    <p:extLst>
      <p:ext uri="{BB962C8B-B14F-4D97-AF65-F5344CB8AC3E}">
        <p14:creationId xmlns:p14="http://schemas.microsoft.com/office/powerpoint/2010/main" val="47146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74524673"/>
              </p:ext>
            </p:extLst>
          </p:nvPr>
        </p:nvGraphicFramePr>
        <p:xfrm>
          <a:off x="18197" y="0"/>
          <a:ext cx="8991600" cy="7040880"/>
        </p:xfrm>
        <a:graphic>
          <a:graphicData uri="http://schemas.openxmlformats.org/drawingml/2006/table">
            <a:tbl>
              <a:tblPr/>
              <a:tblGrid>
                <a:gridCol w="8991600">
                  <a:extLst>
                    <a:ext uri="{9D8B030D-6E8A-4147-A177-3AD203B41FA5}">
                      <a16:colId xmlns:a16="http://schemas.microsoft.com/office/drawing/2014/main" val="20000"/>
                    </a:ext>
                  </a:extLst>
                </a:gridCol>
              </a:tblGrid>
              <a:tr h="6705600">
                <a:tc>
                  <a:txBody>
                    <a:bodyPr/>
                    <a:lstStyle/>
                    <a:p>
                      <a:pPr algn="l" rtl="0" fontAlgn="base"/>
                      <a:r>
                        <a:rPr lang="en-US" sz="1600" b="0" i="0" dirty="0">
                          <a:effectLst/>
                          <a:latin typeface="Times New Roman" panose="02020603050405020304" pitchFamily="18" charset="0"/>
                          <a:cs typeface="Times New Roman" panose="02020603050405020304" pitchFamily="18" charset="0"/>
                        </a:rPr>
                        <a:t>// C++ program for function overloading </a:t>
                      </a:r>
                    </a:p>
                    <a:p>
                      <a:pPr algn="l" rtl="0" fontAlgn="base"/>
                      <a:r>
                        <a:rPr lang="en-US" sz="1600" b="0" i="0" dirty="0">
                          <a:effectLst/>
                          <a:latin typeface="Times New Roman" panose="02020603050405020304" pitchFamily="18" charset="0"/>
                          <a:cs typeface="Times New Roman" panose="02020603050405020304" pitchFamily="18" charset="0"/>
                        </a:rPr>
                        <a:t>#include &lt;</a:t>
                      </a:r>
                      <a:r>
                        <a:rPr lang="en-US" sz="1600" b="0" i="0" dirty="0" err="1">
                          <a:effectLst/>
                          <a:latin typeface="Times New Roman" panose="02020603050405020304" pitchFamily="18" charset="0"/>
                          <a:cs typeface="Times New Roman" panose="02020603050405020304" pitchFamily="18" charset="0"/>
                        </a:rPr>
                        <a:t>iostream</a:t>
                      </a:r>
                      <a:r>
                        <a:rPr lang="en-US" sz="1600" b="0" i="0" dirty="0">
                          <a:effectLst/>
                          <a:latin typeface="Times New Roman" panose="02020603050405020304" pitchFamily="18" charset="0"/>
                          <a:cs typeface="Times New Roman" panose="02020603050405020304" pitchFamily="18" charset="0"/>
                        </a:rPr>
                        <a:t>&gt;</a:t>
                      </a:r>
                    </a:p>
                    <a:p>
                      <a:pPr algn="l" rtl="0" fontAlgn="base"/>
                      <a:r>
                        <a:rPr lang="en-US" sz="1600" b="0" i="0" dirty="0">
                          <a:effectLst/>
                          <a:latin typeface="Times New Roman" panose="02020603050405020304" pitchFamily="18" charset="0"/>
                          <a:cs typeface="Times New Roman" panose="02020603050405020304" pitchFamily="18" charset="0"/>
                        </a:rPr>
                        <a:t>using namespace </a:t>
                      </a:r>
                      <a:r>
                        <a:rPr lang="en-US" sz="1600" b="0" i="0" dirty="0" err="1">
                          <a:effectLst/>
                          <a:latin typeface="Times New Roman" panose="02020603050405020304" pitchFamily="18" charset="0"/>
                          <a:cs typeface="Times New Roman" panose="02020603050405020304" pitchFamily="18" charset="0"/>
                        </a:rPr>
                        <a:t>std</a:t>
                      </a:r>
                      <a:r>
                        <a:rPr lang="en-US" sz="1600" b="0" i="0" dirty="0">
                          <a:effectLst/>
                          <a:latin typeface="Times New Roman" panose="02020603050405020304" pitchFamily="18" charset="0"/>
                          <a:cs typeface="Times New Roman" panose="02020603050405020304" pitchFamily="18" charset="0"/>
                        </a:rPr>
                        <a:t>;</a:t>
                      </a:r>
                    </a:p>
                    <a:p>
                      <a:pPr algn="l" rtl="0" fontAlgn="base"/>
                      <a:endParaRPr lang="en-US" sz="1400" b="0" i="0" dirty="0">
                        <a:effectLst/>
                        <a:latin typeface="Times New Roman" panose="02020603050405020304" pitchFamily="18" charset="0"/>
                        <a:cs typeface="Times New Roman" panose="02020603050405020304" pitchFamily="18" charset="0"/>
                      </a:endParaRPr>
                    </a:p>
                    <a:p>
                      <a:pPr algn="l" rtl="0" fontAlgn="base"/>
                      <a:r>
                        <a:rPr lang="en-US" sz="1600" b="0" i="0" dirty="0">
                          <a:effectLst/>
                          <a:latin typeface="Times New Roman" panose="02020603050405020304" pitchFamily="18" charset="0"/>
                          <a:cs typeface="Times New Roman" panose="02020603050405020304" pitchFamily="18" charset="0"/>
                        </a:rPr>
                        <a:t>class overload</a:t>
                      </a:r>
                    </a:p>
                    <a:p>
                      <a:pPr algn="l" rtl="0" fontAlgn="base"/>
                      <a:r>
                        <a:rPr lang="en-US" sz="1600" b="0" i="0" dirty="0">
                          <a:effectLst/>
                          <a:latin typeface="Times New Roman" panose="02020603050405020304" pitchFamily="18" charset="0"/>
                          <a:cs typeface="Times New Roman" panose="02020603050405020304" pitchFamily="18" charset="0"/>
                        </a:rPr>
                        <a:t>{</a:t>
                      </a:r>
                    </a:p>
                    <a:p>
                      <a:pPr algn="l" rtl="0" fontAlgn="base"/>
                      <a:r>
                        <a:rPr lang="en-US" sz="1600" b="0" i="0" dirty="0">
                          <a:effectLst/>
                          <a:latin typeface="Times New Roman" panose="02020603050405020304" pitchFamily="18" charset="0"/>
                          <a:cs typeface="Times New Roman" panose="02020603050405020304" pitchFamily="18" charset="0"/>
                        </a:rPr>
                        <a:t>public:</a:t>
                      </a:r>
                    </a:p>
                    <a:p>
                      <a:pPr algn="l" rtl="0" fontAlgn="base"/>
                      <a:r>
                        <a:rPr lang="en-US" sz="1600" b="0" i="0" dirty="0">
                          <a:effectLst/>
                          <a:latin typeface="Times New Roman" panose="02020603050405020304" pitchFamily="18" charset="0"/>
                          <a:cs typeface="Times New Roman" panose="02020603050405020304" pitchFamily="18" charset="0"/>
                        </a:rPr>
                        <a:t>    void </a:t>
                      </a:r>
                      <a:r>
                        <a:rPr lang="en-US" sz="1600" b="0" i="0" dirty="0" err="1">
                          <a:effectLst/>
                          <a:latin typeface="Times New Roman" panose="02020603050405020304" pitchFamily="18" charset="0"/>
                          <a:cs typeface="Times New Roman" panose="02020603050405020304" pitchFamily="18" charset="0"/>
                        </a:rPr>
                        <a:t>func</a:t>
                      </a:r>
                      <a:r>
                        <a:rPr lang="en-US" sz="1600" b="0" i="0" dirty="0">
                          <a:effectLst/>
                          <a:latin typeface="Times New Roman" panose="02020603050405020304" pitchFamily="18" charset="0"/>
                          <a:cs typeface="Times New Roman" panose="02020603050405020304" pitchFamily="18" charset="0"/>
                        </a:rPr>
                        <a:t>(</a:t>
                      </a:r>
                      <a:r>
                        <a:rPr lang="en-US" sz="1600" b="0" i="0" dirty="0" err="1">
                          <a:effectLst/>
                          <a:latin typeface="Times New Roman" panose="02020603050405020304" pitchFamily="18" charset="0"/>
                          <a:cs typeface="Times New Roman" panose="02020603050405020304" pitchFamily="18" charset="0"/>
                        </a:rPr>
                        <a:t>int</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a:t>
                      </a:r>
                    </a:p>
                    <a:p>
                      <a:pPr algn="l" rtl="0" fontAlgn="base"/>
                      <a:r>
                        <a:rPr lang="en-US" sz="1600" b="0" i="0" dirty="0">
                          <a:effectLst/>
                          <a:latin typeface="Times New Roman" panose="02020603050405020304" pitchFamily="18" charset="0"/>
                          <a:cs typeface="Times New Roman" panose="02020603050405020304" pitchFamily="18" charset="0"/>
                        </a:rPr>
                        <a:t>    {</a:t>
                      </a:r>
                    </a:p>
                    <a:p>
                      <a:pPr algn="l" rtl="0" fontAlgn="base"/>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int</a:t>
                      </a:r>
                      <a:r>
                        <a:rPr lang="en-US" sz="1600" b="0" i="0" dirty="0">
                          <a:effectLst/>
                          <a:latin typeface="Times New Roman" panose="02020603050405020304" pitchFamily="18" charset="0"/>
                          <a:cs typeface="Times New Roman" panose="02020603050405020304" pitchFamily="18" charset="0"/>
                        </a:rPr>
                        <a:t> x=</a:t>
                      </a:r>
                      <a:r>
                        <a:rPr lang="en-US" sz="1600" b="0" i="0" dirty="0" err="1">
                          <a:effectLst/>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a:t>
                      </a:r>
                    </a:p>
                    <a:p>
                      <a:pPr algn="l" rtl="0" fontAlgn="base"/>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cout</a:t>
                      </a:r>
                      <a:r>
                        <a:rPr lang="en-US" sz="1600" b="0" i="0" dirty="0">
                          <a:effectLst/>
                          <a:latin typeface="Times New Roman" panose="02020603050405020304" pitchFamily="18" charset="0"/>
                          <a:cs typeface="Times New Roman" panose="02020603050405020304" pitchFamily="18" charset="0"/>
                        </a:rPr>
                        <a:t>&lt;&lt;x&lt;&lt;</a:t>
                      </a:r>
                      <a:r>
                        <a:rPr lang="en-US" sz="1600" b="0" i="0" dirty="0" err="1">
                          <a:effectLst/>
                          <a:latin typeface="Times New Roman" panose="02020603050405020304" pitchFamily="18" charset="0"/>
                          <a:cs typeface="Times New Roman" panose="02020603050405020304" pitchFamily="18" charset="0"/>
                        </a:rPr>
                        <a:t>endl</a:t>
                      </a:r>
                      <a:r>
                        <a:rPr lang="en-US" sz="1600" b="0" i="0" dirty="0">
                          <a:effectLst/>
                          <a:latin typeface="Times New Roman" panose="02020603050405020304" pitchFamily="18" charset="0"/>
                          <a:cs typeface="Times New Roman" panose="02020603050405020304" pitchFamily="18" charset="0"/>
                        </a:rPr>
                        <a:t>;</a:t>
                      </a:r>
                    </a:p>
                    <a:p>
                      <a:pPr algn="l" rtl="0" fontAlgn="base"/>
                      <a:r>
                        <a:rPr lang="en-US" sz="1600" b="0" i="0" dirty="0">
                          <a:effectLst/>
                          <a:latin typeface="Times New Roman" panose="02020603050405020304" pitchFamily="18" charset="0"/>
                          <a:cs typeface="Times New Roman" panose="02020603050405020304" pitchFamily="18" charset="0"/>
                        </a:rPr>
                        <a:t>    }</a:t>
                      </a:r>
                    </a:p>
                    <a:p>
                      <a:pPr algn="l" rtl="0" fontAlgn="base"/>
                      <a:endParaRPr lang="en-US" sz="1400" b="0" i="0" dirty="0">
                        <a:effectLst/>
                        <a:latin typeface="Times New Roman" panose="02020603050405020304" pitchFamily="18" charset="0"/>
                        <a:cs typeface="Times New Roman" panose="02020603050405020304" pitchFamily="18" charset="0"/>
                      </a:endParaRPr>
                    </a:p>
                    <a:p>
                      <a:pPr algn="l" rtl="0" fontAlgn="base"/>
                      <a:r>
                        <a:rPr lang="en-US" sz="1600" b="0" i="0" dirty="0">
                          <a:effectLst/>
                          <a:latin typeface="Times New Roman" panose="02020603050405020304" pitchFamily="18" charset="0"/>
                          <a:cs typeface="Times New Roman" panose="02020603050405020304" pitchFamily="18" charset="0"/>
                        </a:rPr>
                        <a:t>     void </a:t>
                      </a:r>
                      <a:r>
                        <a:rPr lang="en-US" sz="1600" b="0" i="0" dirty="0" err="1">
                          <a:effectLst/>
                          <a:latin typeface="Times New Roman" panose="02020603050405020304" pitchFamily="18" charset="0"/>
                          <a:cs typeface="Times New Roman" panose="02020603050405020304" pitchFamily="18" charset="0"/>
                        </a:rPr>
                        <a:t>func</a:t>
                      </a:r>
                      <a:r>
                        <a:rPr lang="en-US" sz="1600" b="0" i="0" dirty="0">
                          <a:effectLst/>
                          <a:latin typeface="Times New Roman" panose="02020603050405020304" pitchFamily="18" charset="0"/>
                          <a:cs typeface="Times New Roman" panose="02020603050405020304" pitchFamily="18" charset="0"/>
                        </a:rPr>
                        <a:t>(double d)</a:t>
                      </a:r>
                    </a:p>
                    <a:p>
                      <a:pPr algn="l" rtl="0" fontAlgn="base"/>
                      <a:r>
                        <a:rPr lang="en-US" sz="1600" b="0" i="0" dirty="0">
                          <a:effectLst/>
                          <a:latin typeface="Times New Roman" panose="02020603050405020304" pitchFamily="18" charset="0"/>
                          <a:cs typeface="Times New Roman" panose="02020603050405020304" pitchFamily="18" charset="0"/>
                        </a:rPr>
                        <a:t>    {</a:t>
                      </a:r>
                    </a:p>
                    <a:p>
                      <a:pPr algn="l" rtl="0" fontAlgn="base"/>
                      <a:r>
                        <a:rPr lang="en-US" sz="1600" b="0" i="0" dirty="0">
                          <a:effectLst/>
                          <a:latin typeface="Times New Roman" panose="02020603050405020304" pitchFamily="18" charset="0"/>
                          <a:cs typeface="Times New Roman" panose="02020603050405020304" pitchFamily="18" charset="0"/>
                        </a:rPr>
                        <a:t>        double x=d;</a:t>
                      </a:r>
                    </a:p>
                    <a:p>
                      <a:pPr algn="l" rtl="0" fontAlgn="base"/>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cout</a:t>
                      </a:r>
                      <a:r>
                        <a:rPr lang="en-US" sz="1600" b="0" i="0" dirty="0">
                          <a:effectLst/>
                          <a:latin typeface="Times New Roman" panose="02020603050405020304" pitchFamily="18" charset="0"/>
                          <a:cs typeface="Times New Roman" panose="02020603050405020304" pitchFamily="18" charset="0"/>
                        </a:rPr>
                        <a:t>&lt;&lt;x&lt;&lt;</a:t>
                      </a:r>
                      <a:r>
                        <a:rPr lang="en-US" sz="1600" b="0" i="0" dirty="0" err="1">
                          <a:effectLst/>
                          <a:latin typeface="Times New Roman" panose="02020603050405020304" pitchFamily="18" charset="0"/>
                          <a:cs typeface="Times New Roman" panose="02020603050405020304" pitchFamily="18" charset="0"/>
                        </a:rPr>
                        <a:t>endl</a:t>
                      </a:r>
                      <a:r>
                        <a:rPr lang="en-US" sz="1600" b="0" i="0" dirty="0">
                          <a:effectLst/>
                          <a:latin typeface="Times New Roman" panose="02020603050405020304" pitchFamily="18" charset="0"/>
                          <a:cs typeface="Times New Roman" panose="02020603050405020304" pitchFamily="18" charset="0"/>
                        </a:rPr>
                        <a:t>;</a:t>
                      </a:r>
                    </a:p>
                    <a:p>
                      <a:pPr algn="l" rtl="0" fontAlgn="base"/>
                      <a:r>
                        <a:rPr lang="en-US" sz="1600" b="0" i="0" dirty="0">
                          <a:effectLst/>
                          <a:latin typeface="Times New Roman" panose="02020603050405020304" pitchFamily="18" charset="0"/>
                          <a:cs typeface="Times New Roman" panose="02020603050405020304" pitchFamily="18" charset="0"/>
                        </a:rPr>
                        <a:t>    }</a:t>
                      </a:r>
                    </a:p>
                    <a:p>
                      <a:pPr algn="l" rtl="0" fontAlgn="base"/>
                      <a:endParaRPr lang="en-US" sz="1600" b="0" i="0" dirty="0">
                        <a:effectLst/>
                        <a:latin typeface="Times New Roman" panose="02020603050405020304" pitchFamily="18" charset="0"/>
                        <a:cs typeface="Times New Roman" panose="02020603050405020304" pitchFamily="18" charset="0"/>
                      </a:endParaRPr>
                    </a:p>
                    <a:p>
                      <a:pPr algn="l" rtl="0" fontAlgn="base"/>
                      <a:r>
                        <a:rPr lang="en-US" sz="1600" b="0" i="0" dirty="0">
                          <a:effectLst/>
                          <a:latin typeface="Times New Roman" panose="02020603050405020304" pitchFamily="18" charset="0"/>
                          <a:cs typeface="Times New Roman" panose="02020603050405020304" pitchFamily="18" charset="0"/>
                        </a:rPr>
                        <a:t>     void </a:t>
                      </a:r>
                      <a:r>
                        <a:rPr lang="en-US" sz="1600" b="0" i="0" dirty="0" err="1">
                          <a:effectLst/>
                          <a:latin typeface="Times New Roman" panose="02020603050405020304" pitchFamily="18" charset="0"/>
                          <a:cs typeface="Times New Roman" panose="02020603050405020304" pitchFamily="18" charset="0"/>
                        </a:rPr>
                        <a:t>func</a:t>
                      </a:r>
                      <a:r>
                        <a:rPr lang="en-US" sz="1600" b="0" i="0" dirty="0">
                          <a:effectLst/>
                          <a:latin typeface="Times New Roman" panose="02020603050405020304" pitchFamily="18" charset="0"/>
                          <a:cs typeface="Times New Roman" panose="02020603050405020304" pitchFamily="18" charset="0"/>
                        </a:rPr>
                        <a:t>(</a:t>
                      </a:r>
                      <a:r>
                        <a:rPr lang="en-US" sz="1600" b="0" i="0" dirty="0" err="1">
                          <a:effectLst/>
                          <a:latin typeface="Times New Roman" panose="02020603050405020304" pitchFamily="18" charset="0"/>
                          <a:cs typeface="Times New Roman" panose="02020603050405020304" pitchFamily="18" charset="0"/>
                        </a:rPr>
                        <a:t>int</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int</a:t>
                      </a:r>
                      <a:r>
                        <a:rPr lang="en-US" sz="1600" b="0" i="0" dirty="0">
                          <a:effectLst/>
                          <a:latin typeface="Times New Roman" panose="02020603050405020304" pitchFamily="18" charset="0"/>
                          <a:cs typeface="Times New Roman" panose="02020603050405020304" pitchFamily="18" charset="0"/>
                        </a:rPr>
                        <a:t> j)</a:t>
                      </a:r>
                    </a:p>
                    <a:p>
                      <a:pPr algn="l" rtl="0" fontAlgn="base"/>
                      <a:r>
                        <a:rPr lang="en-US" sz="1600" b="0" i="0" dirty="0">
                          <a:effectLst/>
                          <a:latin typeface="Times New Roman" panose="02020603050405020304" pitchFamily="18" charset="0"/>
                          <a:cs typeface="Times New Roman" panose="02020603050405020304" pitchFamily="18" charset="0"/>
                        </a:rPr>
                        <a:t>    {</a:t>
                      </a:r>
                    </a:p>
                    <a:p>
                      <a:pPr algn="l" rtl="0" fontAlgn="base"/>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int</a:t>
                      </a:r>
                      <a:r>
                        <a:rPr lang="en-US" sz="1600" b="0" i="0" dirty="0">
                          <a:effectLst/>
                          <a:latin typeface="Times New Roman" panose="02020603050405020304" pitchFamily="18" charset="0"/>
                          <a:cs typeface="Times New Roman" panose="02020603050405020304" pitchFamily="18" charset="0"/>
                        </a:rPr>
                        <a:t> x=</a:t>
                      </a:r>
                      <a:r>
                        <a:rPr lang="en-US" sz="1600" b="0" i="0" dirty="0" err="1">
                          <a:effectLst/>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 y=j;</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cout</a:t>
                      </a:r>
                      <a:r>
                        <a:rPr lang="en-US" sz="1600" b="0" i="0" dirty="0">
                          <a:effectLst/>
                          <a:latin typeface="Times New Roman" panose="02020603050405020304" pitchFamily="18" charset="0"/>
                          <a:cs typeface="Times New Roman" panose="02020603050405020304" pitchFamily="18" charset="0"/>
                        </a:rPr>
                        <a:t>&lt;&lt;x&lt;&lt;" "&lt;&lt;y&lt;&lt;</a:t>
                      </a:r>
                      <a:r>
                        <a:rPr lang="en-US" sz="1600" b="0" i="0" dirty="0" err="1">
                          <a:effectLst/>
                          <a:latin typeface="Times New Roman" panose="02020603050405020304" pitchFamily="18" charset="0"/>
                          <a:cs typeface="Times New Roman" panose="02020603050405020304" pitchFamily="18" charset="0"/>
                        </a:rPr>
                        <a:t>endl</a:t>
                      </a:r>
                      <a:r>
                        <a:rPr lang="en-US" sz="1600" b="0" i="0" dirty="0">
                          <a:effectLst/>
                          <a:latin typeface="Times New Roman" panose="02020603050405020304" pitchFamily="18" charset="0"/>
                          <a:cs typeface="Times New Roman" panose="02020603050405020304" pitchFamily="18" charset="0"/>
                        </a:rPr>
                        <a: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dirty="0">
                        <a:effectLst/>
                        <a:latin typeface="Times New Roman" panose="02020603050405020304" pitchFamily="18" charset="0"/>
                        <a:cs typeface="Times New Roman" panose="02020603050405020304" pitchFamily="18" charset="0"/>
                      </a:endParaRPr>
                    </a:p>
                    <a:p>
                      <a:pPr algn="l" rtl="0" fontAlgn="base"/>
                      <a:r>
                        <a:rPr lang="en-US" sz="1600" b="0" i="0" dirty="0">
                          <a:effectLst/>
                          <a:latin typeface="Times New Roman" panose="02020603050405020304" pitchFamily="18" charset="0"/>
                          <a:cs typeface="Times New Roman" panose="02020603050405020304" pitchFamily="18" charset="0"/>
                        </a:rPr>
                        <a:t>    }</a:t>
                      </a:r>
                    </a:p>
                    <a:p>
                      <a:pPr algn="l" rtl="0" fontAlgn="base"/>
                      <a:r>
                        <a:rPr lang="en-US" sz="1600" b="0" i="0" dirty="0">
                          <a:effectLst/>
                          <a:latin typeface="Times New Roman" panose="02020603050405020304" pitchFamily="18" charset="0"/>
                          <a:cs typeface="Times New Roman" panose="02020603050405020304" pitchFamily="18" charset="0"/>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 the above example, a single function named </a:t>
                      </a:r>
                      <a:r>
                        <a:rPr lang="en-US" sz="1800" i="1" dirty="0" err="1">
                          <a:latin typeface="Times New Roman" panose="02020603050405020304" pitchFamily="18" charset="0"/>
                          <a:cs typeface="Times New Roman" panose="02020603050405020304" pitchFamily="18" charset="0"/>
                        </a:rPr>
                        <a:t>func</a:t>
                      </a:r>
                      <a:r>
                        <a:rPr lang="en-US" sz="1800" dirty="0">
                          <a:latin typeface="Times New Roman" panose="02020603050405020304" pitchFamily="18" charset="0"/>
                          <a:cs typeface="Times New Roman" panose="02020603050405020304" pitchFamily="18" charset="0"/>
                        </a:rPr>
                        <a:t> acts differently in three different situations which is the property of polymorphism.</a:t>
                      </a:r>
                    </a:p>
                    <a:p>
                      <a:pPr algn="l" rtl="0" fontAlgn="base"/>
                      <a:endParaRPr lang="en-US" sz="1800" b="0" i="0" dirty="0">
                        <a:effectLst/>
                        <a:latin typeface="Consolas" panose="020B0609020204030204" pitchFamily="49" charset="0"/>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057707F5-28AE-4AE6-8B5B-CE93143D4ECB}" type="slidenum">
              <a:rPr lang="en-US" smtClean="0"/>
              <a:pPr/>
              <a:t>5</a:t>
            </a:fld>
            <a:endParaRPr lang="en-US"/>
          </a:p>
        </p:txBody>
      </p:sp>
      <p:sp>
        <p:nvSpPr>
          <p:cNvPr id="2" name="TextBox 1"/>
          <p:cNvSpPr txBox="1"/>
          <p:nvPr/>
        </p:nvSpPr>
        <p:spPr>
          <a:xfrm>
            <a:off x="4996948" y="669869"/>
            <a:ext cx="3952032" cy="2862322"/>
          </a:xfrm>
          <a:prstGeom prst="rect">
            <a:avLst/>
          </a:prstGeom>
          <a:noFill/>
          <a:ln>
            <a:solidFill>
              <a:schemeClr val="bg1">
                <a:lumMod val="50000"/>
              </a:schemeClr>
            </a:solidFill>
          </a:ln>
        </p:spPr>
        <p:txBody>
          <a:bodyPr wrap="square" rtlCol="0">
            <a:spAutoFit/>
          </a:bodyPr>
          <a:lstStyle/>
          <a:p>
            <a:pPr fontAlgn="base"/>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main()</a:t>
            </a:r>
          </a:p>
          <a:p>
            <a:pPr fontAlgn="base"/>
            <a:r>
              <a:rPr lang="en-US" sz="1600" dirty="0">
                <a:latin typeface="Times New Roman" panose="02020603050405020304" pitchFamily="18" charset="0"/>
                <a:cs typeface="Times New Roman" panose="02020603050405020304" pitchFamily="18" charset="0"/>
              </a:rPr>
              <a:t>{</a:t>
            </a:r>
          </a:p>
          <a:p>
            <a:pPr fontAlgn="base"/>
            <a:r>
              <a:rPr lang="en-US" sz="1600" dirty="0">
                <a:latin typeface="Times New Roman" panose="02020603050405020304" pitchFamily="18" charset="0"/>
                <a:cs typeface="Times New Roman" panose="02020603050405020304" pitchFamily="18" charset="0"/>
              </a:rPr>
              <a:t>    overload </a:t>
            </a:r>
            <a:r>
              <a:rPr lang="en-US" sz="1600" dirty="0" err="1">
                <a:latin typeface="Times New Roman" panose="02020603050405020304" pitchFamily="18" charset="0"/>
                <a:cs typeface="Times New Roman" panose="02020603050405020304" pitchFamily="18" charset="0"/>
              </a:rPr>
              <a:t>obj</a:t>
            </a:r>
            <a:r>
              <a:rPr lang="en-US" sz="1600" dirty="0">
                <a:latin typeface="Times New Roman" panose="02020603050405020304" pitchFamily="18" charset="0"/>
                <a:cs typeface="Times New Roman" panose="02020603050405020304" pitchFamily="18" charset="0"/>
              </a:rPr>
              <a:t>;</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obj.func</a:t>
            </a:r>
            <a:r>
              <a:rPr lang="en-US" sz="1600" dirty="0">
                <a:latin typeface="Times New Roman" panose="02020603050405020304" pitchFamily="18" charset="0"/>
                <a:cs typeface="Times New Roman" panose="02020603050405020304" pitchFamily="18" charset="0"/>
              </a:rPr>
              <a:t>(600);</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obj.func</a:t>
            </a:r>
            <a:r>
              <a:rPr lang="en-US" sz="1600" dirty="0">
                <a:latin typeface="Times New Roman" panose="02020603050405020304" pitchFamily="18" charset="0"/>
                <a:cs typeface="Times New Roman" panose="02020603050405020304" pitchFamily="18" charset="0"/>
              </a:rPr>
              <a:t>(600.67);</a:t>
            </a: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obj.func</a:t>
            </a:r>
            <a:r>
              <a:rPr lang="en-US" sz="1600" dirty="0">
                <a:latin typeface="Times New Roman" panose="02020603050405020304" pitchFamily="18" charset="0"/>
                <a:cs typeface="Times New Roman" panose="02020603050405020304" pitchFamily="18" charset="0"/>
              </a:rPr>
              <a:t>(100,200);</a:t>
            </a:r>
          </a:p>
          <a:p>
            <a:pPr fontAlgn="base"/>
            <a:endParaRPr lang="en-US" sz="1600" dirty="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    return 0;</a:t>
            </a:r>
          </a:p>
          <a:p>
            <a:pPr fontAlgn="base"/>
            <a:r>
              <a:rPr lang="en-US" sz="1600" dirty="0">
                <a:latin typeface="Times New Roman" panose="02020603050405020304" pitchFamily="18" charset="0"/>
                <a:cs typeface="Times New Roman" panose="02020603050405020304" pitchFamily="18" charset="0"/>
              </a:rPr>
              <a:t>}</a:t>
            </a:r>
          </a:p>
          <a:p>
            <a:pPr fontAlgn="base"/>
            <a:endParaRPr lang="en-US" dirty="0">
              <a:latin typeface="Consolas" panose="020B0609020204030204" pitchFamily="49" charset="0"/>
            </a:endParaRPr>
          </a:p>
          <a:p>
            <a:endParaRPr lang="en-US" dirty="0"/>
          </a:p>
        </p:txBody>
      </p:sp>
      <p:pic>
        <p:nvPicPr>
          <p:cNvPr id="7" name="Picture 6"/>
          <p:cNvPicPr>
            <a:picLocks noChangeAspect="1"/>
          </p:cNvPicPr>
          <p:nvPr/>
        </p:nvPicPr>
        <p:blipFill>
          <a:blip r:embed="rId2"/>
          <a:stretch>
            <a:fillRect/>
          </a:stretch>
        </p:blipFill>
        <p:spPr>
          <a:xfrm>
            <a:off x="4996948" y="3975329"/>
            <a:ext cx="3952032" cy="1511071"/>
          </a:xfrm>
          <a:prstGeom prst="rect">
            <a:avLst/>
          </a:prstGeom>
        </p:spPr>
      </p:pic>
    </p:spTree>
    <p:extLst>
      <p:ext uri="{BB962C8B-B14F-4D97-AF65-F5344CB8AC3E}">
        <p14:creationId xmlns:p14="http://schemas.microsoft.com/office/powerpoint/2010/main" val="203816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6CDB68-9B55-44E0-B07B-4A71905D68C0}"/>
              </a:ext>
            </a:extLst>
          </p:cNvPr>
          <p:cNvSpPr>
            <a:spLocks noGrp="1"/>
          </p:cNvSpPr>
          <p:nvPr>
            <p:ph type="sldNum" sz="quarter" idx="12"/>
          </p:nvPr>
        </p:nvSpPr>
        <p:spPr/>
        <p:txBody>
          <a:bodyPr/>
          <a:lstStyle/>
          <a:p>
            <a:fld id="{057707F5-28AE-4AE6-8B5B-CE93143D4ECB}" type="slidenum">
              <a:rPr lang="en-US" smtClean="0"/>
              <a:pPr/>
              <a:t>6</a:t>
            </a:fld>
            <a:endParaRPr lang="en-US"/>
          </a:p>
        </p:txBody>
      </p:sp>
      <p:pic>
        <p:nvPicPr>
          <p:cNvPr id="5" name="Picture 4">
            <a:extLst>
              <a:ext uri="{FF2B5EF4-FFF2-40B4-BE49-F238E27FC236}">
                <a16:creationId xmlns:a16="http://schemas.microsoft.com/office/drawing/2014/main" id="{3919FBBE-E0CC-4AC6-ABD7-19BD25DA09A6}"/>
              </a:ext>
            </a:extLst>
          </p:cNvPr>
          <p:cNvPicPr>
            <a:picLocks noChangeAspect="1"/>
          </p:cNvPicPr>
          <p:nvPr/>
        </p:nvPicPr>
        <p:blipFill>
          <a:blip r:embed="rId2"/>
          <a:stretch>
            <a:fillRect/>
          </a:stretch>
        </p:blipFill>
        <p:spPr>
          <a:xfrm>
            <a:off x="636019" y="215742"/>
            <a:ext cx="7871962" cy="6426515"/>
          </a:xfrm>
          <a:prstGeom prst="rect">
            <a:avLst/>
          </a:prstGeom>
        </p:spPr>
      </p:pic>
    </p:spTree>
    <p:extLst>
      <p:ext uri="{BB962C8B-B14F-4D97-AF65-F5344CB8AC3E}">
        <p14:creationId xmlns:p14="http://schemas.microsoft.com/office/powerpoint/2010/main" val="88554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5E99-6381-4D64-B0D0-F4145A90AB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4C695-015C-46DD-825E-937D91A279F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CDA586B-18A3-427D-9D90-5285961F5482}"/>
              </a:ext>
            </a:extLst>
          </p:cNvPr>
          <p:cNvSpPr>
            <a:spLocks noGrp="1"/>
          </p:cNvSpPr>
          <p:nvPr>
            <p:ph type="sldNum" sz="quarter" idx="12"/>
          </p:nvPr>
        </p:nvSpPr>
        <p:spPr/>
        <p:txBody>
          <a:bodyPr/>
          <a:lstStyle/>
          <a:p>
            <a:fld id="{057707F5-28AE-4AE6-8B5B-CE93143D4ECB}" type="slidenum">
              <a:rPr lang="en-US" smtClean="0"/>
              <a:pPr/>
              <a:t>7</a:t>
            </a:fld>
            <a:endParaRPr lang="en-US"/>
          </a:p>
        </p:txBody>
      </p:sp>
      <p:pic>
        <p:nvPicPr>
          <p:cNvPr id="5" name="Picture 4">
            <a:extLst>
              <a:ext uri="{FF2B5EF4-FFF2-40B4-BE49-F238E27FC236}">
                <a16:creationId xmlns:a16="http://schemas.microsoft.com/office/drawing/2014/main" id="{D5308333-8BAC-4FDC-BA00-5D6B342AF077}"/>
              </a:ext>
            </a:extLst>
          </p:cNvPr>
          <p:cNvPicPr>
            <a:picLocks noChangeAspect="1"/>
          </p:cNvPicPr>
          <p:nvPr/>
        </p:nvPicPr>
        <p:blipFill>
          <a:blip r:embed="rId2"/>
          <a:stretch>
            <a:fillRect/>
          </a:stretch>
        </p:blipFill>
        <p:spPr>
          <a:xfrm>
            <a:off x="410095" y="490905"/>
            <a:ext cx="8323809" cy="5876190"/>
          </a:xfrm>
          <a:prstGeom prst="rect">
            <a:avLst/>
          </a:prstGeom>
        </p:spPr>
      </p:pic>
    </p:spTree>
    <p:extLst>
      <p:ext uri="{BB962C8B-B14F-4D97-AF65-F5344CB8AC3E}">
        <p14:creationId xmlns:p14="http://schemas.microsoft.com/office/powerpoint/2010/main" val="294059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D4F6-680E-48C2-8747-BA237B0B71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910D47-E51E-47EC-BE63-02113D4DB6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ABA5C2F-56E9-49E6-BE2F-D7A45BDC5D3B}"/>
              </a:ext>
            </a:extLst>
          </p:cNvPr>
          <p:cNvSpPr>
            <a:spLocks noGrp="1"/>
          </p:cNvSpPr>
          <p:nvPr>
            <p:ph type="sldNum" sz="quarter" idx="12"/>
          </p:nvPr>
        </p:nvSpPr>
        <p:spPr/>
        <p:txBody>
          <a:bodyPr/>
          <a:lstStyle/>
          <a:p>
            <a:fld id="{057707F5-28AE-4AE6-8B5B-CE93143D4ECB}" type="slidenum">
              <a:rPr lang="en-US" smtClean="0"/>
              <a:pPr/>
              <a:t>8</a:t>
            </a:fld>
            <a:endParaRPr lang="en-US"/>
          </a:p>
        </p:txBody>
      </p:sp>
      <p:pic>
        <p:nvPicPr>
          <p:cNvPr id="5" name="Picture 4">
            <a:extLst>
              <a:ext uri="{FF2B5EF4-FFF2-40B4-BE49-F238E27FC236}">
                <a16:creationId xmlns:a16="http://schemas.microsoft.com/office/drawing/2014/main" id="{2E3E8F1B-71A2-4F0D-894E-A528C00A5107}"/>
              </a:ext>
            </a:extLst>
          </p:cNvPr>
          <p:cNvPicPr>
            <a:picLocks noChangeAspect="1"/>
          </p:cNvPicPr>
          <p:nvPr/>
        </p:nvPicPr>
        <p:blipFill>
          <a:blip r:embed="rId2"/>
          <a:stretch>
            <a:fillRect/>
          </a:stretch>
        </p:blipFill>
        <p:spPr>
          <a:xfrm>
            <a:off x="324381" y="481381"/>
            <a:ext cx="8495238" cy="5895238"/>
          </a:xfrm>
          <a:prstGeom prst="rect">
            <a:avLst/>
          </a:prstGeom>
        </p:spPr>
      </p:pic>
    </p:spTree>
    <p:extLst>
      <p:ext uri="{BB962C8B-B14F-4D97-AF65-F5344CB8AC3E}">
        <p14:creationId xmlns:p14="http://schemas.microsoft.com/office/powerpoint/2010/main" val="301327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24A9-299A-4F1E-8DC9-000CF6866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7A6819-174D-4EC7-99A7-6DE6EAA59FB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67EE0FE-7C81-4DD1-88DF-B927851BABAA}"/>
              </a:ext>
            </a:extLst>
          </p:cNvPr>
          <p:cNvSpPr>
            <a:spLocks noGrp="1"/>
          </p:cNvSpPr>
          <p:nvPr>
            <p:ph type="sldNum" sz="quarter" idx="12"/>
          </p:nvPr>
        </p:nvSpPr>
        <p:spPr/>
        <p:txBody>
          <a:bodyPr/>
          <a:lstStyle/>
          <a:p>
            <a:fld id="{057707F5-28AE-4AE6-8B5B-CE93143D4ECB}" type="slidenum">
              <a:rPr lang="en-US" smtClean="0"/>
              <a:pPr/>
              <a:t>9</a:t>
            </a:fld>
            <a:endParaRPr lang="en-US"/>
          </a:p>
        </p:txBody>
      </p:sp>
      <p:pic>
        <p:nvPicPr>
          <p:cNvPr id="5" name="Picture 4">
            <a:extLst>
              <a:ext uri="{FF2B5EF4-FFF2-40B4-BE49-F238E27FC236}">
                <a16:creationId xmlns:a16="http://schemas.microsoft.com/office/drawing/2014/main" id="{C00CC6BD-3BF1-4586-9D6B-1DBF3663ECEE}"/>
              </a:ext>
            </a:extLst>
          </p:cNvPr>
          <p:cNvPicPr>
            <a:picLocks noChangeAspect="1"/>
          </p:cNvPicPr>
          <p:nvPr/>
        </p:nvPicPr>
        <p:blipFill>
          <a:blip r:embed="rId2"/>
          <a:stretch>
            <a:fillRect/>
          </a:stretch>
        </p:blipFill>
        <p:spPr>
          <a:xfrm>
            <a:off x="667238" y="1314714"/>
            <a:ext cx="7809524" cy="4228571"/>
          </a:xfrm>
          <a:prstGeom prst="rect">
            <a:avLst/>
          </a:prstGeom>
        </p:spPr>
      </p:pic>
    </p:spTree>
    <p:extLst>
      <p:ext uri="{BB962C8B-B14F-4D97-AF65-F5344CB8AC3E}">
        <p14:creationId xmlns:p14="http://schemas.microsoft.com/office/powerpoint/2010/main" val="4292246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1481</TotalTime>
  <Words>828</Words>
  <Application>Microsoft Office PowerPoint</Application>
  <PresentationFormat>On-screen Show (4:3)</PresentationFormat>
  <Paragraphs>160</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Gill Sans MT</vt:lpstr>
      <vt:lpstr>Times New Roman</vt:lpstr>
      <vt:lpstr>Office Theme</vt:lpstr>
      <vt:lpstr>Object Oriented Programming IT-1203</vt:lpstr>
      <vt:lpstr>PowerPoint Presentation</vt:lpstr>
      <vt:lpstr> In C++ polymorphism is mainly divided into two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156</cp:revision>
  <dcterms:created xsi:type="dcterms:W3CDTF">2016-06-16T05:55:51Z</dcterms:created>
  <dcterms:modified xsi:type="dcterms:W3CDTF">2021-02-18T19:08:52Z</dcterms:modified>
</cp:coreProperties>
</file>