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99" r:id="rId4"/>
    <p:sldId id="296" r:id="rId5"/>
    <p:sldId id="260" r:id="rId6"/>
    <p:sldId id="281" r:id="rId7"/>
    <p:sldId id="282" r:id="rId8"/>
    <p:sldId id="297" r:id="rId9"/>
    <p:sldId id="298" r:id="rId10"/>
    <p:sldId id="261" r:id="rId11"/>
    <p:sldId id="272" r:id="rId12"/>
    <p:sldId id="30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85" autoAdjust="0"/>
  </p:normalViewPr>
  <p:slideViewPr>
    <p:cSldViewPr>
      <p:cViewPr varScale="1">
        <p:scale>
          <a:sx n="80" d="100"/>
          <a:sy n="80" d="100"/>
        </p:scale>
        <p:origin x="152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CC1C00-5ADB-4ED7-813E-4F3582D2EE4A}" type="datetimeFigureOut">
              <a:rPr lang="en-US" smtClean="0"/>
              <a:pPr/>
              <a:t>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484F4-E326-42DE-A098-C5AB4BCC2990}" type="slidenum">
              <a:rPr lang="en-US" smtClean="0"/>
              <a:pPr/>
              <a:t>‹#›</a:t>
            </a:fld>
            <a:endParaRPr lang="en-US"/>
          </a:p>
        </p:txBody>
      </p:sp>
    </p:spTree>
    <p:extLst>
      <p:ext uri="{BB962C8B-B14F-4D97-AF65-F5344CB8AC3E}">
        <p14:creationId xmlns:p14="http://schemas.microsoft.com/office/powerpoint/2010/main" val="25307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484F4-E326-42DE-A098-C5AB4BCC2990}" type="slidenum">
              <a:rPr lang="en-US" smtClean="0"/>
              <a:pPr/>
              <a:t>1</a:t>
            </a:fld>
            <a:endParaRPr lang="en-US"/>
          </a:p>
        </p:txBody>
      </p:sp>
    </p:spTree>
    <p:extLst>
      <p:ext uri="{BB962C8B-B14F-4D97-AF65-F5344CB8AC3E}">
        <p14:creationId xmlns:p14="http://schemas.microsoft.com/office/powerpoint/2010/main" val="203758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484F4-E326-42DE-A098-C5AB4BCC2990}" type="slidenum">
              <a:rPr lang="en-US" smtClean="0"/>
              <a:pPr/>
              <a:t>10</a:t>
            </a:fld>
            <a:endParaRPr lang="en-US"/>
          </a:p>
        </p:txBody>
      </p:sp>
    </p:spTree>
    <p:extLst>
      <p:ext uri="{BB962C8B-B14F-4D97-AF65-F5344CB8AC3E}">
        <p14:creationId xmlns:p14="http://schemas.microsoft.com/office/powerpoint/2010/main" val="2351335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711186-3741-4A9A-9086-DECF5E96C5FD}" type="datetime1">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F3872B-B681-4C67-85ED-8B7C4B0965CB}" type="datetime1">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6D93A-D4AA-4C03-BA39-47788C27E69A}" type="datetime1">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8B5A0D-4E45-4527-A5FB-81C67D677433}" type="datetime1">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3B3EF-9903-4BA1-98F6-33E16FFC0614}" type="datetime1">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3EF955-F859-44F1-9990-B5CB080F8686}" type="datetime1">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AC48CA-DEA9-42E7-A33F-32492825A639}" type="datetime1">
              <a:rPr lang="en-US" smtClean="0"/>
              <a:pPr/>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AD8098-6E59-4D31-B6AC-8889110768E5}" type="datetime1">
              <a:rPr lang="en-US" smtClean="0"/>
              <a:pPr/>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9F18-B569-4B87-989A-863BFF5BD76D}" type="datetime1">
              <a:rPr lang="en-US" smtClean="0"/>
              <a:pPr/>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F63EB-A280-41F5-B242-59D155C4BF26}" type="datetime1">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50E03-5C1A-4258-AB19-CAC15822A0A1}" type="datetime1">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E1ACE-C733-494D-B143-B7AD280A003A}" type="datetime1">
              <a:rPr lang="en-US" smtClean="0"/>
              <a:pPr/>
              <a:t>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07F5-28AE-4AE6-8B5B-CE93143D4E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br>
              <a:rPr lang="en-US"/>
            </a:br>
            <a:r>
              <a:rPr lang="en-US"/>
              <a:t>IT-1203</a:t>
            </a:r>
            <a:endParaRPr lang="en-US" dirty="0"/>
          </a:p>
        </p:txBody>
      </p:sp>
      <p:sp>
        <p:nvSpPr>
          <p:cNvPr id="3" name="Subtitle 2"/>
          <p:cNvSpPr>
            <a:spLocks noGrp="1"/>
          </p:cNvSpPr>
          <p:nvPr>
            <p:ph type="subTitle" idx="1"/>
          </p:nvPr>
        </p:nvSpPr>
        <p:spPr/>
        <p:txBody>
          <a:bodyPr/>
          <a:lstStyle/>
          <a:p>
            <a:r>
              <a:rPr lang="en-US" dirty="0"/>
              <a:t>Dr. </a:t>
            </a:r>
            <a:r>
              <a:rPr lang="en-US" dirty="0" err="1"/>
              <a:t>Jesmin</a:t>
            </a:r>
            <a:r>
              <a:rPr lang="en-US" dirty="0"/>
              <a:t> Akhter</a:t>
            </a:r>
          </a:p>
          <a:p>
            <a:r>
              <a:rPr lang="en-US" dirty="0"/>
              <a:t>Professor, IIT, JU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dirty="0"/>
              <a:t>Polymorphism</a:t>
            </a:r>
          </a:p>
        </p:txBody>
      </p:sp>
      <p:sp>
        <p:nvSpPr>
          <p:cNvPr id="3" name="Content Placeholder 2"/>
          <p:cNvSpPr>
            <a:spLocks noGrp="1"/>
          </p:cNvSpPr>
          <p:nvPr>
            <p:ph idx="1"/>
          </p:nvPr>
        </p:nvSpPr>
        <p:spPr>
          <a:xfrm>
            <a:off x="304800" y="609600"/>
            <a:ext cx="8839200" cy="6111875"/>
          </a:xfrm>
        </p:spPr>
        <p:txBody>
          <a:bodyPr>
            <a:noAutofit/>
          </a:bodyPr>
          <a:lstStyle/>
          <a:p>
            <a:pPr algn="just"/>
            <a:r>
              <a:rPr lang="en-US" sz="2400" dirty="0"/>
              <a:t>Polymorphism means </a:t>
            </a:r>
            <a:r>
              <a:rPr lang="en-US" sz="2400" dirty="0">
                <a:solidFill>
                  <a:srgbClr val="FF0000"/>
                </a:solidFill>
              </a:rPr>
              <a:t>to process objects differently based on their data type</a:t>
            </a:r>
            <a:r>
              <a:rPr lang="en-US" sz="2400" dirty="0"/>
              <a:t>.</a:t>
            </a:r>
          </a:p>
          <a:p>
            <a:pPr algn="just"/>
            <a:r>
              <a:rPr lang="en-US" sz="2400" dirty="0"/>
              <a:t>In other words it means, </a:t>
            </a:r>
            <a:r>
              <a:rPr lang="en-US" sz="2400" dirty="0">
                <a:solidFill>
                  <a:srgbClr val="FF0000"/>
                </a:solidFill>
              </a:rPr>
              <a:t>one method with multiple implementation</a:t>
            </a:r>
            <a:r>
              <a:rPr lang="en-US" sz="2400" dirty="0"/>
              <a:t>, for a certain class of action. And which implementation to be used is decided at runtime depending upon the situation (i.e., data type of the object).</a:t>
            </a:r>
          </a:p>
          <a:p>
            <a:pPr marL="0" indent="0" algn="just">
              <a:buNone/>
            </a:pPr>
            <a:r>
              <a:rPr lang="en-US" sz="2400" dirty="0"/>
              <a:t>Ex1: A person</a:t>
            </a:r>
            <a:r>
              <a:rPr lang="en-US" sz="2400" dirty="0">
                <a:sym typeface="Wingdings" panose="05000000000000000000" pitchFamily="2" charset="2"/>
              </a:rPr>
              <a:t></a:t>
            </a:r>
            <a:r>
              <a:rPr lang="en-US" sz="2400" dirty="0"/>
              <a:t> in a shopping mall behaves like a customer.</a:t>
            </a:r>
          </a:p>
          <a:p>
            <a:pPr marL="0" indent="0" algn="just">
              <a:buNone/>
            </a:pPr>
            <a:r>
              <a:rPr lang="en-US" sz="2400" dirty="0"/>
              <a:t>      A person</a:t>
            </a:r>
            <a:r>
              <a:rPr lang="en-US" sz="2400" dirty="0">
                <a:sym typeface="Wingdings" panose="05000000000000000000" pitchFamily="2" charset="2"/>
              </a:rPr>
              <a:t> in a bus behaves like passengers</a:t>
            </a:r>
          </a:p>
          <a:p>
            <a:pPr marL="0" indent="0" algn="just">
              <a:buNone/>
            </a:pPr>
            <a:r>
              <a:rPr lang="en-US" sz="2400" dirty="0"/>
              <a:t>      A </a:t>
            </a:r>
            <a:r>
              <a:rPr lang="en-US" sz="2400" dirty="0" err="1"/>
              <a:t>person</a:t>
            </a:r>
            <a:r>
              <a:rPr lang="en-US" sz="2400" dirty="0" err="1">
                <a:sym typeface="Wingdings" panose="05000000000000000000" pitchFamily="2" charset="2"/>
              </a:rPr>
              <a:t>in</a:t>
            </a:r>
            <a:r>
              <a:rPr lang="en-US" sz="2400" dirty="0">
                <a:sym typeface="Wingdings" panose="05000000000000000000" pitchFamily="2" charset="2"/>
              </a:rPr>
              <a:t> school </a:t>
            </a:r>
            <a:r>
              <a:rPr lang="en-US" sz="2400" dirty="0" err="1">
                <a:sym typeface="Wingdings" panose="05000000000000000000" pitchFamily="2" charset="2"/>
              </a:rPr>
              <a:t>behsves</a:t>
            </a:r>
            <a:r>
              <a:rPr lang="en-US" sz="2400" dirty="0">
                <a:sym typeface="Wingdings" panose="05000000000000000000" pitchFamily="2" charset="2"/>
              </a:rPr>
              <a:t> like a student</a:t>
            </a:r>
          </a:p>
          <a:p>
            <a:pPr marL="0" indent="0" algn="just">
              <a:buNone/>
            </a:pPr>
            <a:r>
              <a:rPr lang="en-US" sz="2400" dirty="0"/>
              <a:t>      A </a:t>
            </a:r>
            <a:r>
              <a:rPr lang="en-US" sz="2400" dirty="0" err="1"/>
              <a:t>person</a:t>
            </a:r>
            <a:r>
              <a:rPr lang="en-US" sz="2400" dirty="0" err="1">
                <a:sym typeface="Wingdings" panose="05000000000000000000" pitchFamily="2" charset="2"/>
              </a:rPr>
              <a:t>at</a:t>
            </a:r>
            <a:r>
              <a:rPr lang="en-US" sz="2400" dirty="0">
                <a:sym typeface="Wingdings" panose="05000000000000000000" pitchFamily="2" charset="2"/>
              </a:rPr>
              <a:t> home </a:t>
            </a:r>
            <a:r>
              <a:rPr lang="en-US" sz="2400" dirty="0" err="1">
                <a:sym typeface="Wingdings" panose="05000000000000000000" pitchFamily="2" charset="2"/>
              </a:rPr>
              <a:t>behsves</a:t>
            </a:r>
            <a:r>
              <a:rPr lang="en-US" sz="2400" dirty="0">
                <a:sym typeface="Wingdings" panose="05000000000000000000" pitchFamily="2" charset="2"/>
              </a:rPr>
              <a:t> like a sun/daughter</a:t>
            </a:r>
          </a:p>
          <a:p>
            <a:pPr marL="0" indent="0" algn="just">
              <a:buNone/>
            </a:pPr>
            <a:r>
              <a:rPr lang="en-US" sz="2400" dirty="0">
                <a:sym typeface="Wingdings" panose="05000000000000000000" pitchFamily="2" charset="2"/>
              </a:rPr>
              <a:t>More than one function with the same name with different working.</a:t>
            </a:r>
          </a:p>
          <a:p>
            <a:pPr marL="0" indent="0" algn="just">
              <a:buNone/>
            </a:pPr>
            <a:r>
              <a:rPr lang="en-US" sz="2400" dirty="0"/>
              <a:t>Ex2: A man at a same time is a father, a husband, a employee.</a:t>
            </a:r>
          </a:p>
          <a:p>
            <a:pPr marL="0" indent="0" algn="just">
              <a:buNone/>
            </a:pPr>
            <a:r>
              <a:rPr lang="en-US" sz="2400" dirty="0"/>
              <a:t> So a same person posses have different behavior in different situations.</a:t>
            </a:r>
            <a:endParaRPr lang="en-US" sz="2400" dirty="0">
              <a:sym typeface="Wingdings" panose="05000000000000000000" pitchFamily="2" charset="2"/>
            </a:endParaRPr>
          </a:p>
          <a:p>
            <a:pPr marL="0" indent="0" algn="just">
              <a:buNone/>
            </a:pPr>
            <a:r>
              <a:rPr lang="en-US" sz="2400" dirty="0">
                <a:sym typeface="Wingdings" panose="05000000000000000000" pitchFamily="2" charset="2"/>
              </a:rPr>
              <a:t>Ex3: Driver Pilot, Captain, bus driver</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66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45252461"/>
              </p:ext>
            </p:extLst>
          </p:nvPr>
        </p:nvGraphicFramePr>
        <p:xfrm>
          <a:off x="563880" y="76200"/>
          <a:ext cx="7924800" cy="5388040"/>
        </p:xfrm>
        <a:graphic>
          <a:graphicData uri="http://schemas.openxmlformats.org/drawingml/2006/table">
            <a:tbl>
              <a:tblPr>
                <a:tableStyleId>{616DA210-FB5B-4158-B5E0-FEB733F419BA}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292020">
                <a:tc>
                  <a:txBody>
                    <a:bodyPr/>
                    <a:lstStyle/>
                    <a:p>
                      <a:pPr algn="just" fontAlgn="base"/>
                      <a:r>
                        <a:rPr lang="en-US" sz="1800" dirty="0">
                          <a:effectLst/>
                        </a:rPr>
                        <a:t>Top-down Approach</a:t>
                      </a:r>
                      <a:endParaRPr lang="en-US" sz="1800" b="1" dirty="0">
                        <a:effectLst/>
                      </a:endParaRPr>
                    </a:p>
                  </a:txBody>
                  <a:tcPr marL="90056" marR="90056" marT="45028" marB="45028"/>
                </a:tc>
                <a:tc>
                  <a:txBody>
                    <a:bodyPr/>
                    <a:lstStyle/>
                    <a:p>
                      <a:pPr algn="just" fontAlgn="base"/>
                      <a:r>
                        <a:rPr lang="en-US" sz="1800">
                          <a:effectLst/>
                        </a:rPr>
                        <a:t>Bottom-up Approach</a:t>
                      </a:r>
                      <a:endParaRPr lang="en-US" sz="1800" b="1">
                        <a:effectLst/>
                      </a:endParaRPr>
                    </a:p>
                  </a:txBody>
                  <a:tcPr marL="90056" marR="90056" marT="45028" marB="45028"/>
                </a:tc>
                <a:extLst>
                  <a:ext uri="{0D108BD9-81ED-4DB2-BD59-A6C34878D82A}">
                    <a16:rowId xmlns:a16="http://schemas.microsoft.com/office/drawing/2014/main" val="10000"/>
                  </a:ext>
                </a:extLst>
              </a:tr>
              <a:tr h="1274520">
                <a:tc>
                  <a:txBody>
                    <a:bodyPr/>
                    <a:lstStyle/>
                    <a:p>
                      <a:pPr algn="just" fontAlgn="base"/>
                      <a:r>
                        <a:rPr lang="en-US" sz="1800" dirty="0">
                          <a:effectLst/>
                        </a:rPr>
                        <a:t>A top-down approach is essentially the breaking down of a program to gain insight into its compositional small program (or module) in a reverse engineering fashion.</a:t>
                      </a:r>
                      <a:endParaRPr lang="en-US" sz="1800" b="0" dirty="0">
                        <a:effectLst/>
                      </a:endParaRPr>
                    </a:p>
                  </a:txBody>
                  <a:tcPr marL="90056" marR="90056" marT="45028" marB="45028"/>
                </a:tc>
                <a:tc>
                  <a:txBody>
                    <a:bodyPr/>
                    <a:lstStyle/>
                    <a:p>
                      <a:pPr algn="just" fontAlgn="base"/>
                      <a:r>
                        <a:rPr lang="en-US" sz="1800">
                          <a:effectLst/>
                        </a:rPr>
                        <a:t>A bottom-up approach is the piecing together of module (or small program) to give rise to more complex program, thus making the original modules of the emergent program.</a:t>
                      </a:r>
                      <a:endParaRPr lang="en-US" sz="1800" b="0">
                        <a:effectLst/>
                      </a:endParaRPr>
                    </a:p>
                  </a:txBody>
                  <a:tcPr marL="90056" marR="90056" marT="45028" marB="45028"/>
                </a:tc>
                <a:extLst>
                  <a:ext uri="{0D108BD9-81ED-4DB2-BD59-A6C34878D82A}">
                    <a16:rowId xmlns:a16="http://schemas.microsoft.com/office/drawing/2014/main" val="10001"/>
                  </a:ext>
                </a:extLst>
              </a:tr>
              <a:tr h="1078020">
                <a:tc>
                  <a:txBody>
                    <a:bodyPr/>
                    <a:lstStyle/>
                    <a:p>
                      <a:pPr algn="just" fontAlgn="base"/>
                      <a:r>
                        <a:rPr lang="en-US" sz="1800" dirty="0">
                          <a:effectLst/>
                        </a:rPr>
                        <a:t>Structure / procedure oriented programming languages like C programming language follows top-down approach.</a:t>
                      </a:r>
                      <a:endParaRPr lang="en-US" sz="1800" b="0" dirty="0">
                        <a:effectLst/>
                      </a:endParaRPr>
                    </a:p>
                  </a:txBody>
                  <a:tcPr marL="90056" marR="90056" marT="45028" marB="45028"/>
                </a:tc>
                <a:tc>
                  <a:txBody>
                    <a:bodyPr/>
                    <a:lstStyle/>
                    <a:p>
                      <a:pPr algn="just" fontAlgn="base"/>
                      <a:r>
                        <a:rPr lang="en-US" sz="1800" dirty="0">
                          <a:effectLst/>
                        </a:rPr>
                        <a:t>Object oriented programming languages like C++ and JAVA programming language follows bottom-up approach.</a:t>
                      </a:r>
                      <a:endParaRPr lang="en-US" sz="1800" b="0" dirty="0">
                        <a:effectLst/>
                      </a:endParaRPr>
                    </a:p>
                  </a:txBody>
                  <a:tcPr marL="90056" marR="90056" marT="45028" marB="45028"/>
                </a:tc>
                <a:extLst>
                  <a:ext uri="{0D108BD9-81ED-4DB2-BD59-A6C34878D82A}">
                    <a16:rowId xmlns:a16="http://schemas.microsoft.com/office/drawing/2014/main" val="10002"/>
                  </a:ext>
                </a:extLst>
              </a:tr>
              <a:tr h="881519">
                <a:tc>
                  <a:txBody>
                    <a:bodyPr/>
                    <a:lstStyle/>
                    <a:p>
                      <a:pPr algn="just" fontAlgn="base"/>
                      <a:r>
                        <a:rPr lang="en-US" sz="1800" dirty="0">
                          <a:effectLst/>
                        </a:rPr>
                        <a:t>A top-down approach begins with high level design and ends with low level design or development.</a:t>
                      </a:r>
                      <a:endParaRPr lang="en-US" sz="1800" b="0" dirty="0">
                        <a:effectLst/>
                      </a:endParaRPr>
                    </a:p>
                  </a:txBody>
                  <a:tcPr marL="90056" marR="90056" marT="45028" marB="45028"/>
                </a:tc>
                <a:tc>
                  <a:txBody>
                    <a:bodyPr/>
                    <a:lstStyle/>
                    <a:p>
                      <a:pPr algn="just" fontAlgn="base"/>
                      <a:r>
                        <a:rPr lang="en-US" sz="1800" dirty="0">
                          <a:effectLst/>
                        </a:rPr>
                        <a:t>A bottom-up approach begins with low level design or development and ends with high level design.</a:t>
                      </a:r>
                      <a:endParaRPr lang="en-US" sz="1800" b="0" dirty="0">
                        <a:effectLst/>
                      </a:endParaRPr>
                    </a:p>
                  </a:txBody>
                  <a:tcPr marL="90056" marR="90056" marT="45028" marB="45028"/>
                </a:tc>
                <a:extLst>
                  <a:ext uri="{0D108BD9-81ED-4DB2-BD59-A6C34878D82A}">
                    <a16:rowId xmlns:a16="http://schemas.microsoft.com/office/drawing/2014/main" val="10003"/>
                  </a:ext>
                </a:extLst>
              </a:tr>
              <a:tr h="1274520">
                <a:tc>
                  <a:txBody>
                    <a:bodyPr/>
                    <a:lstStyle/>
                    <a:p>
                      <a:pPr algn="just" fontAlgn="base"/>
                      <a:r>
                        <a:rPr lang="en-US" sz="1800" dirty="0">
                          <a:effectLst/>
                        </a:rPr>
                        <a:t>In top-down approach, main function is written first and all sub functions are called from main function thus, sub-functions are written based on the requirement</a:t>
                      </a:r>
                      <a:endParaRPr lang="en-US" sz="1800" b="0" dirty="0">
                        <a:effectLst/>
                      </a:endParaRPr>
                    </a:p>
                  </a:txBody>
                  <a:tcPr marL="90056" marR="90056" marT="45028" marB="45028"/>
                </a:tc>
                <a:tc>
                  <a:txBody>
                    <a:bodyPr/>
                    <a:lstStyle/>
                    <a:p>
                      <a:pPr algn="just" fontAlgn="base"/>
                      <a:r>
                        <a:rPr lang="en-US" sz="1800" dirty="0">
                          <a:effectLst/>
                        </a:rPr>
                        <a:t>In bottom-up approach, code is developed from modules and then these modules are integrated with main function</a:t>
                      </a:r>
                      <a:endParaRPr lang="en-US" sz="1800" b="0" dirty="0">
                        <a:effectLst/>
                      </a:endParaRPr>
                    </a:p>
                  </a:txBody>
                  <a:tcPr marL="90056" marR="90056" marT="45028" marB="45028"/>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057707F5-28AE-4AE6-8B5B-CE93143D4ECB}" type="slidenum">
              <a:rPr lang="en-US" smtClean="0"/>
              <a:pPr/>
              <a:t>12</a:t>
            </a:fld>
            <a:endParaRPr lang="en-US"/>
          </a:p>
        </p:txBody>
      </p:sp>
      <p:sp>
        <p:nvSpPr>
          <p:cNvPr id="6" name="Rectangle 5"/>
          <p:cNvSpPr/>
          <p:nvPr/>
        </p:nvSpPr>
        <p:spPr>
          <a:xfrm>
            <a:off x="381000" y="5581471"/>
            <a:ext cx="8290560" cy="1200329"/>
          </a:xfrm>
          <a:prstGeom prst="rect">
            <a:avLst/>
          </a:prstGeom>
          <a:ln>
            <a:solidFill>
              <a:schemeClr val="tx1"/>
            </a:solidFill>
          </a:ln>
        </p:spPr>
        <p:txBody>
          <a:bodyPr wrap="square">
            <a:spAutoFit/>
          </a:bodyPr>
          <a:lstStyle/>
          <a:p>
            <a:pPr algn="just" fontAlgn="base"/>
            <a:r>
              <a:rPr lang="en-US" dirty="0"/>
              <a:t>In bottom-up approach first designing, beginning from the base level to the abstract level is done.</a:t>
            </a:r>
          </a:p>
          <a:p>
            <a:pPr algn="just" fontAlgn="base"/>
            <a:r>
              <a:rPr lang="en-US" dirty="0"/>
              <a:t>e.g.-In </a:t>
            </a:r>
            <a:r>
              <a:rPr lang="en-US" dirty="0" err="1"/>
              <a:t>c++</a:t>
            </a:r>
            <a:r>
              <a:rPr lang="en-US" dirty="0"/>
              <a:t>/java starts designing from class from basic level of the programming features and then goes to the main part of the program.</a:t>
            </a:r>
          </a:p>
        </p:txBody>
      </p:sp>
    </p:spTree>
    <p:extLst>
      <p:ext uri="{BB962C8B-B14F-4D97-AF65-F5344CB8AC3E}">
        <p14:creationId xmlns:p14="http://schemas.microsoft.com/office/powerpoint/2010/main" val="263055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3276600"/>
          </a:xfrm>
        </p:spPr>
        <p:txBody>
          <a:bodyPr/>
          <a:lstStyle/>
          <a:p>
            <a:r>
              <a:rPr lang="en-US" sz="2600" dirty="0"/>
              <a:t>C++ fully supports object-oriented programming, including the three pillars of object-oriented development:</a:t>
            </a:r>
          </a:p>
          <a:p>
            <a:pPr lvl="1"/>
            <a:r>
              <a:rPr lang="en-US" sz="2400" b="1" dirty="0">
                <a:solidFill>
                  <a:srgbClr val="FF0000"/>
                </a:solidFill>
              </a:rPr>
              <a:t>Encapsulation</a:t>
            </a:r>
          </a:p>
          <a:p>
            <a:pPr lvl="1"/>
            <a:r>
              <a:rPr lang="en-US" sz="2400" b="1" dirty="0">
                <a:solidFill>
                  <a:srgbClr val="FF0000"/>
                </a:solidFill>
              </a:rPr>
              <a:t>Inheritance</a:t>
            </a:r>
          </a:p>
          <a:p>
            <a:pPr lvl="1"/>
            <a:r>
              <a:rPr lang="en-US" sz="2400" b="1" dirty="0">
                <a:solidFill>
                  <a:srgbClr val="FF0000"/>
                </a:solidFill>
              </a:rPr>
              <a:t>Polymorphism</a:t>
            </a:r>
          </a:p>
        </p:txBody>
      </p:sp>
      <p:sp>
        <p:nvSpPr>
          <p:cNvPr id="4" name="Slide Number Placeholder 3"/>
          <p:cNvSpPr>
            <a:spLocks noGrp="1"/>
          </p:cNvSpPr>
          <p:nvPr>
            <p:ph type="sldNum" sz="quarter" idx="12"/>
          </p:nvPr>
        </p:nvSpPr>
        <p:spPr/>
        <p:txBody>
          <a:bodyPr/>
          <a:lstStyle/>
          <a:p>
            <a:fld id="{057707F5-28AE-4AE6-8B5B-CE93143D4EC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7707F5-28AE-4AE6-8B5B-CE93143D4ECB}" type="slidenum">
              <a:rPr lang="en-US" smtClean="0"/>
              <a:pPr/>
              <a:t>3</a:t>
            </a:fld>
            <a:endParaRPr lang="en-US"/>
          </a:p>
        </p:txBody>
      </p:sp>
      <p:sp>
        <p:nvSpPr>
          <p:cNvPr id="6" name="Title 1"/>
          <p:cNvSpPr>
            <a:spLocks noGrp="1"/>
          </p:cNvSpPr>
          <p:nvPr>
            <p:ph type="title"/>
          </p:nvPr>
        </p:nvSpPr>
        <p:spPr>
          <a:xfrm>
            <a:off x="457200" y="274638"/>
            <a:ext cx="8229600" cy="1143000"/>
          </a:xfrm>
        </p:spPr>
        <p:txBody>
          <a:bodyPr>
            <a:normAutofit/>
          </a:bodyPr>
          <a:lstStyle/>
          <a:p>
            <a:r>
              <a:rPr lang="en-US" sz="3600" dirty="0"/>
              <a:t>Data Abstraction and Encapsulation</a:t>
            </a:r>
          </a:p>
        </p:txBody>
      </p:sp>
      <p:pic>
        <p:nvPicPr>
          <p:cNvPr id="2" name="Picture 1"/>
          <p:cNvPicPr>
            <a:picLocks noChangeAspect="1"/>
          </p:cNvPicPr>
          <p:nvPr/>
        </p:nvPicPr>
        <p:blipFill>
          <a:blip r:embed="rId2"/>
          <a:stretch>
            <a:fillRect/>
          </a:stretch>
        </p:blipFill>
        <p:spPr>
          <a:xfrm>
            <a:off x="128294" y="3270853"/>
            <a:ext cx="8661928" cy="297405"/>
          </a:xfrm>
          <a:prstGeom prst="rect">
            <a:avLst/>
          </a:prstGeom>
        </p:spPr>
      </p:pic>
      <p:pic>
        <p:nvPicPr>
          <p:cNvPr id="3" name="Picture 2"/>
          <p:cNvPicPr>
            <a:picLocks noChangeAspect="1"/>
          </p:cNvPicPr>
          <p:nvPr/>
        </p:nvPicPr>
        <p:blipFill>
          <a:blip r:embed="rId3"/>
          <a:stretch>
            <a:fillRect/>
          </a:stretch>
        </p:blipFill>
        <p:spPr>
          <a:xfrm>
            <a:off x="128294" y="3568258"/>
            <a:ext cx="3467100" cy="285750"/>
          </a:xfrm>
          <a:prstGeom prst="rect">
            <a:avLst/>
          </a:prstGeom>
        </p:spPr>
      </p:pic>
      <p:pic>
        <p:nvPicPr>
          <p:cNvPr id="8" name="Picture 7"/>
          <p:cNvPicPr>
            <a:picLocks noChangeAspect="1"/>
          </p:cNvPicPr>
          <p:nvPr/>
        </p:nvPicPr>
        <p:blipFill>
          <a:blip r:embed="rId4"/>
          <a:stretch>
            <a:fillRect/>
          </a:stretch>
        </p:blipFill>
        <p:spPr>
          <a:xfrm>
            <a:off x="128294" y="3896862"/>
            <a:ext cx="7762875" cy="257175"/>
          </a:xfrm>
          <a:prstGeom prst="rect">
            <a:avLst/>
          </a:prstGeom>
        </p:spPr>
      </p:pic>
      <p:pic>
        <p:nvPicPr>
          <p:cNvPr id="9" name="Picture 8"/>
          <p:cNvPicPr>
            <a:picLocks noChangeAspect="1"/>
          </p:cNvPicPr>
          <p:nvPr/>
        </p:nvPicPr>
        <p:blipFill>
          <a:blip r:embed="rId5"/>
          <a:stretch>
            <a:fillRect/>
          </a:stretch>
        </p:blipFill>
        <p:spPr>
          <a:xfrm>
            <a:off x="109537" y="1404143"/>
            <a:ext cx="8924925" cy="1743075"/>
          </a:xfrm>
          <a:prstGeom prst="rect">
            <a:avLst/>
          </a:prstGeom>
        </p:spPr>
      </p:pic>
    </p:spTree>
    <p:extLst>
      <p:ext uri="{BB962C8B-B14F-4D97-AF65-F5344CB8AC3E}">
        <p14:creationId xmlns:p14="http://schemas.microsoft.com/office/powerpoint/2010/main" val="298617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Abstraction and Encapsulation</a:t>
            </a:r>
          </a:p>
        </p:txBody>
      </p:sp>
      <p:sp>
        <p:nvSpPr>
          <p:cNvPr id="3" name="Content Placeholder 2"/>
          <p:cNvSpPr>
            <a:spLocks noGrp="1"/>
          </p:cNvSpPr>
          <p:nvPr>
            <p:ph idx="1"/>
          </p:nvPr>
        </p:nvSpPr>
        <p:spPr/>
        <p:txBody>
          <a:bodyPr>
            <a:normAutofit/>
          </a:bodyPr>
          <a:lstStyle/>
          <a:p>
            <a:pPr algn="just"/>
            <a:r>
              <a:rPr lang="en-US" sz="2400" b="1" i="1" dirty="0"/>
              <a:t>Encapsulation is the mechanism that binds together code and the data it manipulates, and keeps both safe from outside interference and misuse. </a:t>
            </a:r>
          </a:p>
          <a:p>
            <a:pPr algn="just"/>
            <a:r>
              <a:rPr lang="en-US" sz="2400" dirty="0"/>
              <a:t>In an object-oriented language, </a:t>
            </a:r>
            <a:r>
              <a:rPr lang="en-US" sz="2400" dirty="0">
                <a:solidFill>
                  <a:srgbClr val="FF0000"/>
                </a:solidFill>
              </a:rPr>
              <a:t>code</a:t>
            </a:r>
            <a:r>
              <a:rPr lang="en-US" sz="2400" dirty="0"/>
              <a:t> and </a:t>
            </a:r>
            <a:r>
              <a:rPr lang="en-US" sz="2400" dirty="0">
                <a:solidFill>
                  <a:srgbClr val="FF0000"/>
                </a:solidFill>
              </a:rPr>
              <a:t>data</a:t>
            </a:r>
            <a:r>
              <a:rPr lang="en-US" sz="2400" dirty="0"/>
              <a:t> may be combined in such a way that a self-contained "black box" is created. </a:t>
            </a:r>
          </a:p>
          <a:p>
            <a:pPr algn="just"/>
            <a:r>
              <a:rPr lang="en-US" sz="2400" dirty="0"/>
              <a:t>When </a:t>
            </a:r>
            <a:r>
              <a:rPr lang="en-US" sz="2400" dirty="0">
                <a:solidFill>
                  <a:srgbClr val="FF0000"/>
                </a:solidFill>
              </a:rPr>
              <a:t>code</a:t>
            </a:r>
            <a:r>
              <a:rPr lang="en-US" sz="2400" dirty="0"/>
              <a:t> and </a:t>
            </a:r>
            <a:r>
              <a:rPr lang="en-US" sz="2400" dirty="0">
                <a:solidFill>
                  <a:srgbClr val="FF0000"/>
                </a:solidFill>
              </a:rPr>
              <a:t>data</a:t>
            </a:r>
            <a:r>
              <a:rPr lang="en-US" sz="2400" dirty="0"/>
              <a:t> are linked together in this fashion, an </a:t>
            </a:r>
            <a:r>
              <a:rPr lang="en-US" sz="2400" i="1" dirty="0">
                <a:solidFill>
                  <a:srgbClr val="FF0000"/>
                </a:solidFill>
              </a:rPr>
              <a:t>object</a:t>
            </a:r>
            <a:r>
              <a:rPr lang="en-US" sz="2400" i="1" dirty="0"/>
              <a:t> is </a:t>
            </a:r>
            <a:r>
              <a:rPr lang="en-US" sz="2400" dirty="0"/>
              <a:t>created. In other words, an object is the device that supports encapsulation.</a:t>
            </a:r>
          </a:p>
          <a:p>
            <a:pPr algn="just"/>
            <a:r>
              <a:rPr lang="en-US" sz="2400" b="1" dirty="0"/>
              <a:t>In OOP </a:t>
            </a:r>
            <a:r>
              <a:rPr lang="en-US" sz="2400" dirty="0"/>
              <a:t>paradigm, </a:t>
            </a:r>
            <a:r>
              <a:rPr lang="en-US" sz="2400" dirty="0">
                <a:solidFill>
                  <a:srgbClr val="FF0000"/>
                </a:solidFill>
              </a:rPr>
              <a:t>"</a:t>
            </a:r>
            <a:r>
              <a:rPr lang="en-US" sz="2400" b="1" dirty="0">
                <a:solidFill>
                  <a:srgbClr val="FF0000"/>
                </a:solidFill>
              </a:rPr>
              <a:t>object</a:t>
            </a:r>
            <a:r>
              <a:rPr lang="en-US" sz="2400" dirty="0">
                <a:solidFill>
                  <a:srgbClr val="FF0000"/>
                </a:solidFill>
              </a:rPr>
              <a:t>" </a:t>
            </a:r>
            <a:r>
              <a:rPr lang="en-US" sz="2400" dirty="0"/>
              <a:t>refers to a particular instance of a </a:t>
            </a:r>
            <a:r>
              <a:rPr lang="en-US" sz="2400" dirty="0">
                <a:solidFill>
                  <a:srgbClr val="FF0000"/>
                </a:solidFill>
              </a:rPr>
              <a:t>class.</a:t>
            </a:r>
          </a:p>
        </p:txBody>
      </p:sp>
      <p:sp>
        <p:nvSpPr>
          <p:cNvPr id="4" name="Slide Number Placeholder 3"/>
          <p:cNvSpPr>
            <a:spLocks noGrp="1"/>
          </p:cNvSpPr>
          <p:nvPr>
            <p:ph type="sldNum" sz="quarter" idx="12"/>
          </p:nvPr>
        </p:nvSpPr>
        <p:spPr/>
        <p:txBody>
          <a:bodyPr/>
          <a:lstStyle/>
          <a:p>
            <a:fld id="{057707F5-28AE-4AE6-8B5B-CE93143D4ECB}" type="slidenum">
              <a:rPr lang="en-US" smtClean="0"/>
              <a:pPr/>
              <a:t>4</a:t>
            </a:fld>
            <a:endParaRPr lang="en-US"/>
          </a:p>
        </p:txBody>
      </p:sp>
    </p:spTree>
    <p:extLst>
      <p:ext uri="{BB962C8B-B14F-4D97-AF65-F5344CB8AC3E}">
        <p14:creationId xmlns:p14="http://schemas.microsoft.com/office/powerpoint/2010/main" val="77113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Within an object, code, data, or both may be </a:t>
            </a:r>
            <a:r>
              <a:rPr lang="en-US" sz="2600" i="1" dirty="0">
                <a:solidFill>
                  <a:srgbClr val="FF0000"/>
                </a:solidFill>
              </a:rPr>
              <a:t>private to that object </a:t>
            </a:r>
            <a:r>
              <a:rPr lang="en-US" sz="2600" i="1" dirty="0"/>
              <a:t>or </a:t>
            </a:r>
            <a:r>
              <a:rPr lang="en-US" sz="2600" i="1" dirty="0">
                <a:solidFill>
                  <a:srgbClr val="FF0000"/>
                </a:solidFill>
              </a:rPr>
              <a:t>public</a:t>
            </a:r>
            <a:r>
              <a:rPr lang="en-US" sz="2600" i="1" dirty="0"/>
              <a:t>. </a:t>
            </a:r>
          </a:p>
          <a:p>
            <a:pPr algn="just"/>
            <a:r>
              <a:rPr lang="en-US" sz="2600" i="1" dirty="0">
                <a:solidFill>
                  <a:srgbClr val="FF0000"/>
                </a:solidFill>
              </a:rPr>
              <a:t>Private </a:t>
            </a:r>
            <a:r>
              <a:rPr lang="en-US" sz="2600" dirty="0">
                <a:solidFill>
                  <a:srgbClr val="FF0000"/>
                </a:solidFill>
              </a:rPr>
              <a:t>code or data </a:t>
            </a:r>
            <a:r>
              <a:rPr lang="en-US" sz="2600" dirty="0"/>
              <a:t>is known to and accessible only by another part of the object.</a:t>
            </a:r>
          </a:p>
          <a:p>
            <a:pPr algn="just"/>
            <a:r>
              <a:rPr lang="en-US" sz="2600" dirty="0"/>
              <a:t>When </a:t>
            </a:r>
            <a:r>
              <a:rPr lang="en-US" sz="2600" dirty="0">
                <a:solidFill>
                  <a:srgbClr val="FF0000"/>
                </a:solidFill>
              </a:rPr>
              <a:t>code or data is public</a:t>
            </a:r>
            <a:r>
              <a:rPr lang="en-US" sz="2600" dirty="0"/>
              <a:t>, other parts of your program may access it even though it is defined within an object.</a:t>
            </a:r>
          </a:p>
        </p:txBody>
      </p:sp>
      <p:sp>
        <p:nvSpPr>
          <p:cNvPr id="4" name="Slide Number Placeholder 3"/>
          <p:cNvSpPr>
            <a:spLocks noGrp="1"/>
          </p:cNvSpPr>
          <p:nvPr>
            <p:ph type="sldNum" sz="quarter" idx="12"/>
          </p:nvPr>
        </p:nvSpPr>
        <p:spPr/>
        <p:txBody>
          <a:bodyPr/>
          <a:lstStyle/>
          <a:p>
            <a:fld id="{057707F5-28AE-4AE6-8B5B-CE93143D4ECB}" type="slidenum">
              <a:rPr lang="en-US" smtClean="0"/>
              <a:pPr/>
              <a:t>5</a:t>
            </a:fld>
            <a:endParaRPr lang="en-US"/>
          </a:p>
        </p:txBody>
      </p:sp>
      <p:sp>
        <p:nvSpPr>
          <p:cNvPr id="6" name="Title 1"/>
          <p:cNvSpPr>
            <a:spLocks noGrp="1"/>
          </p:cNvSpPr>
          <p:nvPr>
            <p:ph type="title"/>
          </p:nvPr>
        </p:nvSpPr>
        <p:spPr>
          <a:xfrm>
            <a:off x="457200" y="274638"/>
            <a:ext cx="8229600" cy="1143000"/>
          </a:xfrm>
        </p:spPr>
        <p:txBody>
          <a:bodyPr>
            <a:normAutofit/>
          </a:bodyPr>
          <a:lstStyle/>
          <a:p>
            <a:r>
              <a:rPr lang="en-US" sz="3600" dirty="0"/>
              <a:t>Data Abstraction and Encapsulation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304800"/>
            <a:ext cx="8229600" cy="1143000"/>
          </a:xfrm>
        </p:spPr>
        <p:txBody>
          <a:bodyPr/>
          <a:lstStyle/>
          <a:p>
            <a:r>
              <a:rPr lang="en-US" dirty="0"/>
              <a:t>Inheritance</a:t>
            </a:r>
          </a:p>
        </p:txBody>
      </p:sp>
      <p:sp>
        <p:nvSpPr>
          <p:cNvPr id="3" name="Content Placeholder 2"/>
          <p:cNvSpPr>
            <a:spLocks noGrp="1"/>
          </p:cNvSpPr>
          <p:nvPr>
            <p:ph idx="1"/>
          </p:nvPr>
        </p:nvSpPr>
        <p:spPr>
          <a:xfrm>
            <a:off x="483358" y="609600"/>
            <a:ext cx="8229600" cy="4525963"/>
          </a:xfrm>
        </p:spPr>
        <p:txBody>
          <a:bodyPr>
            <a:normAutofit/>
          </a:bodyPr>
          <a:lstStyle/>
          <a:p>
            <a:pPr algn="just"/>
            <a:r>
              <a:rPr lang="en-US" sz="2000" i="1" dirty="0"/>
              <a:t>Inheritance is the process by which </a:t>
            </a:r>
            <a:r>
              <a:rPr lang="en-US" sz="2000" i="1" dirty="0">
                <a:solidFill>
                  <a:srgbClr val="000099"/>
                </a:solidFill>
              </a:rPr>
              <a:t>one object can acquire the properties of another </a:t>
            </a:r>
            <a:r>
              <a:rPr lang="en-US" sz="2000" dirty="0">
                <a:solidFill>
                  <a:srgbClr val="000099"/>
                </a:solidFill>
              </a:rPr>
              <a:t>object</a:t>
            </a:r>
            <a:r>
              <a:rPr lang="en-US" sz="2000" dirty="0"/>
              <a:t>.</a:t>
            </a:r>
          </a:p>
          <a:p>
            <a:pPr algn="just"/>
            <a:r>
              <a:rPr lang="en-US" sz="2000" dirty="0"/>
              <a:t>It supports the concept of </a:t>
            </a:r>
            <a:r>
              <a:rPr lang="en-US" sz="2000" dirty="0">
                <a:solidFill>
                  <a:srgbClr val="000099"/>
                </a:solidFill>
              </a:rPr>
              <a:t>hierarchical classification.</a:t>
            </a:r>
          </a:p>
          <a:p>
            <a:pPr algn="just"/>
            <a:r>
              <a:rPr lang="en-US" sz="2000" dirty="0"/>
              <a:t>For example, a </a:t>
            </a:r>
            <a:r>
              <a:rPr lang="en-US" sz="2000" dirty="0">
                <a:solidFill>
                  <a:srgbClr val="FF0000"/>
                </a:solidFill>
              </a:rPr>
              <a:t>Red Delicious apple </a:t>
            </a:r>
            <a:r>
              <a:rPr lang="en-US" sz="2000" dirty="0"/>
              <a:t>is part of the classification </a:t>
            </a:r>
            <a:r>
              <a:rPr lang="en-US" sz="2000" i="1" dirty="0">
                <a:solidFill>
                  <a:srgbClr val="000099"/>
                </a:solidFill>
              </a:rPr>
              <a:t>apple</a:t>
            </a:r>
            <a:r>
              <a:rPr lang="en-US" sz="2000" i="1" dirty="0"/>
              <a:t>, which in turn is part </a:t>
            </a:r>
            <a:r>
              <a:rPr lang="en-US" sz="2000" dirty="0"/>
              <a:t>of the </a:t>
            </a:r>
            <a:r>
              <a:rPr lang="en-US" sz="2000" i="1" dirty="0">
                <a:solidFill>
                  <a:srgbClr val="00B050"/>
                </a:solidFill>
              </a:rPr>
              <a:t>fruit</a:t>
            </a:r>
            <a:r>
              <a:rPr lang="en-US" sz="2000" i="1" dirty="0"/>
              <a:t> class, which is under the larger class </a:t>
            </a:r>
            <a:r>
              <a:rPr lang="en-US" sz="2000" i="1" dirty="0">
                <a:solidFill>
                  <a:schemeClr val="accent6">
                    <a:lumMod val="75000"/>
                  </a:schemeClr>
                </a:solidFill>
              </a:rPr>
              <a:t>food</a:t>
            </a:r>
            <a:r>
              <a:rPr lang="en-US" sz="2000" i="1" dirty="0"/>
              <a:t>.</a:t>
            </a:r>
          </a:p>
          <a:p>
            <a:pPr algn="just"/>
            <a:r>
              <a:rPr lang="en-US" sz="2000" dirty="0"/>
              <a:t>The derived class inherits all feature from a base class and it can have additional features of its own.</a:t>
            </a:r>
          </a:p>
        </p:txBody>
      </p:sp>
      <p:sp>
        <p:nvSpPr>
          <p:cNvPr id="4" name="Slide Number Placeholder 3"/>
          <p:cNvSpPr>
            <a:spLocks noGrp="1"/>
          </p:cNvSpPr>
          <p:nvPr>
            <p:ph type="sldNum" sz="quarter" idx="12"/>
          </p:nvPr>
        </p:nvSpPr>
        <p:spPr/>
        <p:txBody>
          <a:bodyPr/>
          <a:lstStyle/>
          <a:p>
            <a:fld id="{057707F5-28AE-4AE6-8B5B-CE93143D4ECB}" type="slidenum">
              <a:rPr lang="en-US" smtClean="0"/>
              <a:pPr/>
              <a:t>6</a:t>
            </a:fld>
            <a:endParaRPr lang="en-US"/>
          </a:p>
        </p:txBody>
      </p:sp>
      <p:pic>
        <p:nvPicPr>
          <p:cNvPr id="5" name="Picture 2"/>
          <p:cNvPicPr>
            <a:picLocks noChangeAspect="1" noChangeArrowheads="1"/>
          </p:cNvPicPr>
          <p:nvPr/>
        </p:nvPicPr>
        <p:blipFill>
          <a:blip r:embed="rId2"/>
          <a:srcRect/>
          <a:stretch>
            <a:fillRect/>
          </a:stretch>
        </p:blipFill>
        <p:spPr bwMode="auto">
          <a:xfrm>
            <a:off x="2514600" y="3124200"/>
            <a:ext cx="3810000" cy="2809875"/>
          </a:xfrm>
          <a:prstGeom prst="rect">
            <a:avLst/>
          </a:prstGeom>
          <a:noFill/>
          <a:ln w="9525">
            <a:solidFill>
              <a:schemeClr val="bg2">
                <a:lumMod val="25000"/>
              </a:schemeClr>
            </a:solidFill>
            <a:miter lim="800000"/>
            <a:headEnd/>
            <a:tailEnd/>
          </a:ln>
          <a:effectLst/>
        </p:spPr>
      </p:pic>
      <p:sp>
        <p:nvSpPr>
          <p:cNvPr id="6" name="Content Placeholder 2"/>
          <p:cNvSpPr txBox="1">
            <a:spLocks/>
          </p:cNvSpPr>
          <p:nvPr/>
        </p:nvSpPr>
        <p:spPr>
          <a:xfrm>
            <a:off x="483358" y="5990182"/>
            <a:ext cx="82296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dirty="0"/>
              <a:t>/* Note: Either keyword public, protected or private is used in place of </a:t>
            </a:r>
            <a:r>
              <a:rPr lang="en-US" sz="2000" dirty="0" err="1"/>
              <a:t>access_specifier</a:t>
            </a:r>
            <a:r>
              <a:rPr lang="en-US" sz="2000" dirty="0"/>
              <a:t>. */</a:t>
            </a:r>
          </a:p>
        </p:txBody>
      </p:sp>
    </p:spTree>
    <p:extLst>
      <p:ext uri="{BB962C8B-B14F-4D97-AF65-F5344CB8AC3E}">
        <p14:creationId xmlns:p14="http://schemas.microsoft.com/office/powerpoint/2010/main" val="230284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7707F5-28AE-4AE6-8B5B-CE93143D4ECB}" type="slidenum">
              <a:rPr lang="en-US" smtClean="0"/>
              <a:pPr/>
              <a:t>7</a:t>
            </a:fld>
            <a:endParaRPr lang="en-US"/>
          </a:p>
        </p:txBody>
      </p:sp>
      <p:pic>
        <p:nvPicPr>
          <p:cNvPr id="5" name="Picture 4"/>
          <p:cNvPicPr>
            <a:picLocks noChangeAspect="1"/>
          </p:cNvPicPr>
          <p:nvPr/>
        </p:nvPicPr>
        <p:blipFill>
          <a:blip r:embed="rId2"/>
          <a:stretch>
            <a:fillRect/>
          </a:stretch>
        </p:blipFill>
        <p:spPr>
          <a:xfrm>
            <a:off x="228600" y="558982"/>
            <a:ext cx="8580761" cy="1147223"/>
          </a:xfrm>
          <a:prstGeom prst="rect">
            <a:avLst/>
          </a:prstGeom>
        </p:spPr>
      </p:pic>
      <p:pic>
        <p:nvPicPr>
          <p:cNvPr id="6" name="Picture 5"/>
          <p:cNvPicPr>
            <a:picLocks noChangeAspect="1"/>
          </p:cNvPicPr>
          <p:nvPr/>
        </p:nvPicPr>
        <p:blipFill>
          <a:blip r:embed="rId3"/>
          <a:stretch>
            <a:fillRect/>
          </a:stretch>
        </p:blipFill>
        <p:spPr>
          <a:xfrm>
            <a:off x="196948" y="1819853"/>
            <a:ext cx="8915400" cy="838402"/>
          </a:xfrm>
          <a:prstGeom prst="rect">
            <a:avLst/>
          </a:prstGeom>
        </p:spPr>
      </p:pic>
      <p:sp>
        <p:nvSpPr>
          <p:cNvPr id="2" name="Rectangle 1">
            <a:extLst>
              <a:ext uri="{FF2B5EF4-FFF2-40B4-BE49-F238E27FC236}">
                <a16:creationId xmlns:a16="http://schemas.microsoft.com/office/drawing/2014/main" id="{5B4FEF39-8CED-48BA-9141-5D9423B2719F}"/>
              </a:ext>
            </a:extLst>
          </p:cNvPr>
          <p:cNvSpPr/>
          <p:nvPr/>
        </p:nvSpPr>
        <p:spPr>
          <a:xfrm>
            <a:off x="247650" y="2885550"/>
            <a:ext cx="8648700" cy="3016210"/>
          </a:xfrm>
          <a:prstGeom prst="rect">
            <a:avLst/>
          </a:prstGeom>
        </p:spPr>
        <p:txBody>
          <a:bodyPr wrap="square">
            <a:spAutoFit/>
          </a:bodyPr>
          <a:lstStyle/>
          <a:p>
            <a:r>
              <a:rPr lang="en-US" sz="1900" dirty="0">
                <a:latin typeface="Gill Sans MT" panose="020B0502020104020203" pitchFamily="34" charset="0"/>
              </a:rPr>
              <a:t>C++ strongly supports the concept of reusability. The C++ classes can be reused in several ways. Once a class has been written and tested, it can be adapted by another programmer to suit their requirements. This is basically done by creating new classes, reusing the properties of the existing ones. The mechanism of deriving a new class from an old one is called inheritance. The old class is referred to as the base class and the new one is called the derived class or subclass. A derived class includes all features of the generic base class and then adds qualities specific to the derived class.</a:t>
            </a:r>
          </a:p>
          <a:p>
            <a:r>
              <a:rPr lang="en-US" sz="1900" dirty="0">
                <a:latin typeface="Gill Sans MT" panose="020B0502020104020203" pitchFamily="34" charset="0"/>
              </a:rPr>
              <a:t>For example, a child inherits the traits of his/her parents. With inheritance, we can reuse the fields and methods of the existing class. Hence, inheritance facilitates Reusability and is an important concept of OOPs</a:t>
            </a:r>
          </a:p>
        </p:txBody>
      </p:sp>
    </p:spTree>
    <p:extLst>
      <p:ext uri="{BB962C8B-B14F-4D97-AF65-F5344CB8AC3E}">
        <p14:creationId xmlns:p14="http://schemas.microsoft.com/office/powerpoint/2010/main" val="103357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7707F5-28AE-4AE6-8B5B-CE93143D4ECB}" type="slidenum">
              <a:rPr lang="en-US" smtClean="0"/>
              <a:pPr/>
              <a:t>8</a:t>
            </a:fld>
            <a:endParaRPr lang="en-US"/>
          </a:p>
        </p:txBody>
      </p:sp>
      <p:pic>
        <p:nvPicPr>
          <p:cNvPr id="5" name="Picture 4"/>
          <p:cNvPicPr>
            <a:picLocks noChangeAspect="1"/>
          </p:cNvPicPr>
          <p:nvPr/>
        </p:nvPicPr>
        <p:blipFill>
          <a:blip r:embed="rId2"/>
          <a:stretch>
            <a:fillRect/>
          </a:stretch>
        </p:blipFill>
        <p:spPr>
          <a:xfrm>
            <a:off x="609600" y="79784"/>
            <a:ext cx="7315200" cy="6168616"/>
          </a:xfrm>
          <a:prstGeom prst="rect">
            <a:avLst/>
          </a:prstGeom>
        </p:spPr>
      </p:pic>
      <p:pic>
        <p:nvPicPr>
          <p:cNvPr id="6" name="Picture 5"/>
          <p:cNvPicPr>
            <a:picLocks noChangeAspect="1"/>
          </p:cNvPicPr>
          <p:nvPr/>
        </p:nvPicPr>
        <p:blipFill>
          <a:blip r:embed="rId3"/>
          <a:stretch>
            <a:fillRect/>
          </a:stretch>
        </p:blipFill>
        <p:spPr>
          <a:xfrm>
            <a:off x="3352800" y="6329363"/>
            <a:ext cx="2293796" cy="406964"/>
          </a:xfrm>
          <a:prstGeom prst="rect">
            <a:avLst/>
          </a:prstGeom>
        </p:spPr>
      </p:pic>
    </p:spTree>
    <p:extLst>
      <p:ext uri="{BB962C8B-B14F-4D97-AF65-F5344CB8AC3E}">
        <p14:creationId xmlns:p14="http://schemas.microsoft.com/office/powerpoint/2010/main" val="418824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Combination of two </a:t>
            </a:r>
            <a:r>
              <a:rPr lang="en-US" dirty="0" err="1"/>
              <a:t>greek</a:t>
            </a:r>
            <a:r>
              <a:rPr lang="en-US" dirty="0"/>
              <a:t> words</a:t>
            </a:r>
          </a:p>
          <a:p>
            <a:pPr lvl="1"/>
            <a:r>
              <a:rPr lang="en-US" dirty="0"/>
              <a:t>Poly-Many</a:t>
            </a:r>
          </a:p>
          <a:p>
            <a:pPr lvl="1"/>
            <a:r>
              <a:rPr lang="en-US" dirty="0"/>
              <a:t>Morphism-Form</a:t>
            </a:r>
          </a:p>
          <a:p>
            <a:pPr lvl="1"/>
            <a:r>
              <a:rPr lang="en-US" dirty="0"/>
              <a:t>Polymorphism-Many forms</a:t>
            </a:r>
          </a:p>
          <a:p>
            <a:pPr lvl="1"/>
            <a:r>
              <a:rPr lang="en-US" dirty="0"/>
              <a:t>One thing can be represented in many forms</a:t>
            </a:r>
          </a:p>
          <a:p>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9</a:t>
            </a:fld>
            <a:endParaRPr lang="en-US"/>
          </a:p>
        </p:txBody>
      </p:sp>
      <p:sp>
        <p:nvSpPr>
          <p:cNvPr id="5" name="Title 1"/>
          <p:cNvSpPr>
            <a:spLocks noGrp="1"/>
          </p:cNvSpPr>
          <p:nvPr>
            <p:ph type="title"/>
          </p:nvPr>
        </p:nvSpPr>
        <p:spPr>
          <a:xfrm>
            <a:off x="450166" y="577851"/>
            <a:ext cx="8229600" cy="792162"/>
          </a:xfrm>
        </p:spPr>
        <p:txBody>
          <a:bodyPr>
            <a:normAutofit/>
          </a:bodyPr>
          <a:lstStyle/>
          <a:p>
            <a:r>
              <a:rPr lang="en-US" sz="3600" dirty="0"/>
              <a:t>Polymorphism</a:t>
            </a:r>
          </a:p>
        </p:txBody>
      </p:sp>
    </p:spTree>
    <p:extLst>
      <p:ext uri="{BB962C8B-B14F-4D97-AF65-F5344CB8AC3E}">
        <p14:creationId xmlns:p14="http://schemas.microsoft.com/office/powerpoint/2010/main" val="2874075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1963</TotalTime>
  <Words>863</Words>
  <Application>Microsoft Office PowerPoint</Application>
  <PresentationFormat>On-screen Show (4:3)</PresentationFormat>
  <Paragraphs>69</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Office Theme</vt:lpstr>
      <vt:lpstr>Object Oriented Programming IT-1203</vt:lpstr>
      <vt:lpstr>PowerPoint Presentation</vt:lpstr>
      <vt:lpstr>Data Abstraction and Encapsulation</vt:lpstr>
      <vt:lpstr>Data Abstraction and Encapsulation</vt:lpstr>
      <vt:lpstr>Data Abstraction and Encapsulation</vt:lpstr>
      <vt:lpstr>Inheritance</vt:lpstr>
      <vt:lpstr>PowerPoint Presentation</vt:lpstr>
      <vt:lpstr>PowerPoint Presentation</vt:lpstr>
      <vt:lpstr>Polymorphism</vt:lpstr>
      <vt:lpstr>Polymorphism</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127</cp:revision>
  <dcterms:created xsi:type="dcterms:W3CDTF">2016-06-16T05:55:51Z</dcterms:created>
  <dcterms:modified xsi:type="dcterms:W3CDTF">2021-02-01T05:36:51Z</dcterms:modified>
</cp:coreProperties>
</file>