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256" r:id="rId2"/>
    <p:sldId id="257" r:id="rId3"/>
    <p:sldId id="267" r:id="rId4"/>
    <p:sldId id="269" r:id="rId5"/>
    <p:sldId id="270" r:id="rId6"/>
    <p:sldId id="271" r:id="rId7"/>
    <p:sldId id="272" r:id="rId8"/>
    <p:sldId id="259" r:id="rId9"/>
    <p:sldId id="261" r:id="rId10"/>
    <p:sldId id="262" r:id="rId11"/>
    <p:sldId id="264" r:id="rId12"/>
    <p:sldId id="265" r:id="rId13"/>
    <p:sldId id="266" r:id="rId14"/>
    <p:sldId id="273" r:id="rId15"/>
    <p:sldId id="274" r:id="rId16"/>
    <p:sldId id="275" r:id="rId17"/>
    <p:sldId id="276" r:id="rId18"/>
    <p:sldId id="277" r:id="rId19"/>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E65D2711-455E-4672-9B7F-014F6035DB3C}" type="datetimeFigureOut">
              <a:rPr lang="en-US" smtClean="0"/>
              <a:t>03-Mar-20</a:t>
            </a:fld>
            <a:endParaRPr lang="en-US"/>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A21B4D47-7299-4488-8027-BA20A8115CC3}" type="slidenum">
              <a:rPr lang="en-US" smtClean="0"/>
              <a:t>‹#›</a:t>
            </a:fld>
            <a:endParaRPr lang="en-US"/>
          </a:p>
        </p:txBody>
      </p:sp>
    </p:spTree>
    <p:extLst>
      <p:ext uri="{BB962C8B-B14F-4D97-AF65-F5344CB8AC3E}">
        <p14:creationId xmlns:p14="http://schemas.microsoft.com/office/powerpoint/2010/main" val="18605909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7EB35B-7659-42FF-8EBC-4B71892C15EE}" type="datetimeFigureOut">
              <a:rPr lang="en-US" smtClean="0"/>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21EE516-E8EF-4521-B677-FB6CB52E8D42}" type="slidenum">
              <a:rPr lang="en-US" smtClean="0"/>
              <a:t>‹#›</a:t>
            </a:fld>
            <a:endParaRPr lang="en-US"/>
          </a:p>
        </p:txBody>
      </p:sp>
    </p:spTree>
    <p:extLst>
      <p:ext uri="{BB962C8B-B14F-4D97-AF65-F5344CB8AC3E}">
        <p14:creationId xmlns:p14="http://schemas.microsoft.com/office/powerpoint/2010/main" val="336969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EB35B-7659-42FF-8EBC-4B71892C15EE}" type="datetimeFigureOut">
              <a:rPr lang="en-US" smtClean="0"/>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2106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EB35B-7659-42FF-8EBC-4B71892C15EE}" type="datetimeFigureOut">
              <a:rPr lang="en-US" smtClean="0"/>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3145532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EB35B-7659-42FF-8EBC-4B71892C15EE}" type="datetimeFigureOut">
              <a:rPr lang="en-US" smtClean="0"/>
              <a:t>03-Mar-20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332727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F7EB35B-7659-42FF-8EBC-4B71892C15EE}" type="datetimeFigureOut">
              <a:rPr lang="en-US" smtClean="0"/>
              <a:t>03-Mar-20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21EE516-E8EF-4521-B677-FB6CB52E8D42}" type="slidenum">
              <a:rPr lang="en-US" smtClean="0"/>
              <a:t>‹#›</a:t>
            </a:fld>
            <a:endParaRPr lang="en-US"/>
          </a:p>
        </p:txBody>
      </p:sp>
    </p:spTree>
    <p:extLst>
      <p:ext uri="{BB962C8B-B14F-4D97-AF65-F5344CB8AC3E}">
        <p14:creationId xmlns:p14="http://schemas.microsoft.com/office/powerpoint/2010/main" val="78518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7EB35B-7659-42FF-8EBC-4B71892C15EE}" type="datetimeFigureOut">
              <a:rPr lang="en-US" smtClean="0"/>
              <a:t>03-Mar-20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406218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EB35B-7659-42FF-8EBC-4B71892C15EE}" type="datetimeFigureOut">
              <a:rPr lang="en-US" smtClean="0"/>
              <a:t>03-Mar-20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169114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7EB35B-7659-42FF-8EBC-4B71892C15EE}" type="datetimeFigureOut">
              <a:rPr lang="en-US" smtClean="0"/>
              <a:t>03-Mar-20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259178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EB35B-7659-42FF-8EBC-4B71892C15EE}" type="datetimeFigureOut">
              <a:rPr lang="en-US" smtClean="0"/>
              <a:t>03-Mar-20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26766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EB35B-7659-42FF-8EBC-4B71892C15EE}" type="datetimeFigureOut">
              <a:rPr lang="en-US" smtClean="0"/>
              <a:t>03-Mar-20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129500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EB35B-7659-42FF-8EBC-4B71892C15EE}" type="datetimeFigureOut">
              <a:rPr lang="en-US" smtClean="0"/>
              <a:t>03-Mar-20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1EE516-E8EF-4521-B677-FB6CB52E8D42}" type="slidenum">
              <a:rPr lang="en-US" smtClean="0"/>
              <a:t>‹#›</a:t>
            </a:fld>
            <a:endParaRPr lang="en-US"/>
          </a:p>
        </p:txBody>
      </p:sp>
    </p:spTree>
    <p:extLst>
      <p:ext uri="{BB962C8B-B14F-4D97-AF65-F5344CB8AC3E}">
        <p14:creationId xmlns:p14="http://schemas.microsoft.com/office/powerpoint/2010/main" val="338892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F7EB35B-7659-42FF-8EBC-4B71892C15EE}" type="datetimeFigureOut">
              <a:rPr lang="en-US" smtClean="0"/>
              <a:t>03-Mar-20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21EE516-E8EF-4521-B677-FB6CB52E8D42}" type="slidenum">
              <a:rPr lang="en-US" smtClean="0"/>
              <a:t>‹#›</a:t>
            </a:fld>
            <a:endParaRPr lang="en-US"/>
          </a:p>
        </p:txBody>
      </p:sp>
    </p:spTree>
    <p:extLst>
      <p:ext uri="{BB962C8B-B14F-4D97-AF65-F5344CB8AC3E}">
        <p14:creationId xmlns:p14="http://schemas.microsoft.com/office/powerpoint/2010/main" val="341336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02473"/>
          </a:xfrm>
        </p:spPr>
        <p:txBody>
          <a:bodyPr>
            <a:normAutofit/>
          </a:bodyPr>
          <a:lstStyle/>
          <a:p>
            <a:r>
              <a:rPr lang="en-US" sz="4400" b="1" dirty="0"/>
              <a:t>Lecture-1</a:t>
            </a:r>
          </a:p>
        </p:txBody>
      </p:sp>
      <p:sp>
        <p:nvSpPr>
          <p:cNvPr id="3" name="Subtitle 2"/>
          <p:cNvSpPr>
            <a:spLocks noGrp="1"/>
          </p:cNvSpPr>
          <p:nvPr>
            <p:ph type="subTitle" idx="1"/>
          </p:nvPr>
        </p:nvSpPr>
        <p:spPr/>
        <p:txBody>
          <a:bodyPr>
            <a:normAutofit/>
          </a:bodyPr>
          <a:lstStyle/>
          <a:p>
            <a:r>
              <a:rPr lang="en-US" sz="3600" dirty="0"/>
              <a:t>People of Bangladesh</a:t>
            </a:r>
          </a:p>
        </p:txBody>
      </p:sp>
    </p:spTree>
    <p:extLst>
      <p:ext uri="{BB962C8B-B14F-4D97-AF65-F5344CB8AC3E}">
        <p14:creationId xmlns:p14="http://schemas.microsoft.com/office/powerpoint/2010/main" val="354068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Peoples of Bengal</a:t>
            </a:r>
            <a:br>
              <a:rPr lang="en-US" dirty="0"/>
            </a:br>
            <a:r>
              <a:rPr lang="en-US" sz="2800" dirty="0"/>
              <a:t>Anthropological Background</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cap="none" dirty="0">
                <a:latin typeface="Arial" panose="020B0604020202020204" pitchFamily="34" charset="0"/>
                <a:cs typeface="Arial" panose="020B0604020202020204" pitchFamily="34" charset="0"/>
              </a:rPr>
              <a:t>It is very difficult to say with certainty when human settlement in </a:t>
            </a:r>
            <a:r>
              <a:rPr lang="en-US" sz="2400" cap="none" dirty="0" err="1">
                <a:latin typeface="Arial" panose="020B0604020202020204" pitchFamily="34" charset="0"/>
                <a:cs typeface="Arial" panose="020B0604020202020204" pitchFamily="34" charset="0"/>
              </a:rPr>
              <a:t>bengal</a:t>
            </a:r>
            <a:r>
              <a:rPr lang="en-US" sz="2400" cap="none" dirty="0">
                <a:latin typeface="Arial" panose="020B0604020202020204" pitchFamily="34" charset="0"/>
                <a:cs typeface="Arial" panose="020B0604020202020204" pitchFamily="34" charset="0"/>
              </a:rPr>
              <a:t> started. There are also controversy over the origin of the people of </a:t>
            </a:r>
            <a:r>
              <a:rPr lang="en-US" sz="2400" cap="none" dirty="0" err="1">
                <a:latin typeface="Arial" panose="020B0604020202020204" pitchFamily="34" charset="0"/>
                <a:cs typeface="Arial" panose="020B0604020202020204" pitchFamily="34" charset="0"/>
              </a:rPr>
              <a:t>bangladesh</a:t>
            </a:r>
            <a:r>
              <a:rPr lang="en-US" sz="2400" cap="none"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The reconstruction of the history of Bengal in the pre-Muslim period is difficult due to paucity of sources. The difficulty is felt more acutely for the earlier period, down to the 4th century AD, when Bengal came under the Imperial </a:t>
            </a:r>
            <a:r>
              <a:rPr lang="en-US" sz="2400" dirty="0" err="1">
                <a:latin typeface="Arial" panose="020B0604020202020204" pitchFamily="34" charset="0"/>
                <a:cs typeface="Arial" panose="020B0604020202020204" pitchFamily="34" charset="0"/>
              </a:rPr>
              <a:t>Guptas</a:t>
            </a:r>
            <a:r>
              <a:rPr lang="en-US" sz="2400" dirty="0">
                <a:latin typeface="Arial" panose="020B0604020202020204" pitchFamily="34" charset="0"/>
                <a:cs typeface="Arial" panose="020B0604020202020204" pitchFamily="34" charset="0"/>
              </a:rPr>
              <a:t>. For this period we have to depend on very scanty references in the Vedic, Epic and Puranic literature as well as on the available archaeological evidence. From the Gupta period onwards we get written records in the form of epigraphs and literature which contain information on the history of the 'region' of Bengal.</a:t>
            </a:r>
          </a:p>
          <a:p>
            <a:pPr marL="0" indent="0">
              <a:buNone/>
            </a:pPr>
            <a:r>
              <a:rPr lang="en-US" sz="2400" b="1" cap="none" dirty="0">
                <a:latin typeface="Arial" panose="020B0604020202020204" pitchFamily="34" charset="0"/>
                <a:cs typeface="Arial" panose="020B0604020202020204" pitchFamily="34" charset="0"/>
              </a:rPr>
              <a:t>Ghulam  </a:t>
            </a:r>
            <a:r>
              <a:rPr lang="en-US" sz="2400" b="1" cap="none" dirty="0" err="1">
                <a:latin typeface="Arial" panose="020B0604020202020204" pitchFamily="34" charset="0"/>
                <a:cs typeface="Arial" panose="020B0604020202020204" pitchFamily="34" charset="0"/>
              </a:rPr>
              <a:t>husain</a:t>
            </a:r>
            <a:r>
              <a:rPr lang="en-US" sz="2400" b="1" cap="none" dirty="0">
                <a:latin typeface="Arial" panose="020B0604020202020204" pitchFamily="34" charset="0"/>
                <a:cs typeface="Arial" panose="020B0604020202020204" pitchFamily="34" charset="0"/>
              </a:rPr>
              <a:t> </a:t>
            </a:r>
            <a:r>
              <a:rPr lang="en-US" sz="2400" b="1" cap="none" dirty="0" err="1">
                <a:latin typeface="Arial" panose="020B0604020202020204" pitchFamily="34" charset="0"/>
                <a:cs typeface="Arial" panose="020B0604020202020204" pitchFamily="34" charset="0"/>
              </a:rPr>
              <a:t>salim</a:t>
            </a:r>
            <a:r>
              <a:rPr lang="en-US" sz="2400" b="1" cap="none" dirty="0">
                <a:latin typeface="Arial" panose="020B0604020202020204" pitchFamily="34" charset="0"/>
                <a:cs typeface="Arial" panose="020B0604020202020204" pitchFamily="34" charset="0"/>
              </a:rPr>
              <a:t> </a:t>
            </a:r>
            <a:r>
              <a:rPr lang="en-US" sz="2400" cap="none" dirty="0">
                <a:latin typeface="Arial" panose="020B0604020202020204" pitchFamily="34" charset="0"/>
                <a:cs typeface="Arial" panose="020B0604020202020204" pitchFamily="34" charset="0"/>
              </a:rPr>
              <a:t>mentioned in his </a:t>
            </a:r>
            <a:r>
              <a:rPr lang="en-US" sz="2400" i="1" cap="none" dirty="0" err="1">
                <a:latin typeface="Arial" panose="020B0604020202020204" pitchFamily="34" charset="0"/>
                <a:cs typeface="Arial" panose="020B0604020202020204" pitchFamily="34" charset="0"/>
              </a:rPr>
              <a:t>riyad</a:t>
            </a:r>
            <a:r>
              <a:rPr lang="en-US" sz="2400" i="1" cap="none" dirty="0">
                <a:latin typeface="Arial" panose="020B0604020202020204" pitchFamily="34" charset="0"/>
                <a:cs typeface="Arial" panose="020B0604020202020204" pitchFamily="34" charset="0"/>
              </a:rPr>
              <a:t> al </a:t>
            </a:r>
            <a:r>
              <a:rPr lang="en-US" sz="2400" i="1" cap="none" dirty="0" err="1">
                <a:latin typeface="Arial" panose="020B0604020202020204" pitchFamily="34" charset="0"/>
                <a:cs typeface="Arial" panose="020B0604020202020204" pitchFamily="34" charset="0"/>
              </a:rPr>
              <a:t>salatin</a:t>
            </a:r>
            <a:r>
              <a:rPr lang="en-US" sz="2400" i="1" cap="none" dirty="0">
                <a:latin typeface="Arial" panose="020B0604020202020204" pitchFamily="34" charset="0"/>
                <a:cs typeface="Arial" panose="020B0604020202020204" pitchFamily="34" charset="0"/>
              </a:rPr>
              <a:t> </a:t>
            </a:r>
            <a:r>
              <a:rPr lang="en-US" sz="2400" cap="none" dirty="0">
                <a:latin typeface="Arial" panose="020B0604020202020204" pitchFamily="34" charset="0"/>
                <a:cs typeface="Arial" panose="020B0604020202020204" pitchFamily="34" charset="0"/>
              </a:rPr>
              <a:t>that nearly seven thousand and five hundred years ago ‘</a:t>
            </a:r>
            <a:r>
              <a:rPr lang="en-US" sz="2400" b="1" cap="none" dirty="0">
                <a:latin typeface="Arial" panose="020B0604020202020204" pitchFamily="34" charset="0"/>
                <a:cs typeface="Arial" panose="020B0604020202020204" pitchFamily="34" charset="0"/>
              </a:rPr>
              <a:t>bang</a:t>
            </a:r>
            <a:r>
              <a:rPr lang="en-US" sz="2400" cap="none" dirty="0">
                <a:latin typeface="Arial" panose="020B0604020202020204" pitchFamily="34" charset="0"/>
                <a:cs typeface="Arial" panose="020B0604020202020204" pitchFamily="34" charset="0"/>
              </a:rPr>
              <a:t>’ tribe set up their residence in Bengal.</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38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560" y="365125"/>
            <a:ext cx="10768083" cy="6349574"/>
          </a:xfrm>
        </p:spPr>
      </p:pic>
    </p:spTree>
    <p:extLst>
      <p:ext uri="{BB962C8B-B14F-4D97-AF65-F5344CB8AC3E}">
        <p14:creationId xmlns:p14="http://schemas.microsoft.com/office/powerpoint/2010/main" val="15721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Peoples of Bengal</a:t>
            </a:r>
            <a:br>
              <a:rPr lang="en-US" dirty="0"/>
            </a:br>
            <a:r>
              <a:rPr lang="en-US" sz="2400" dirty="0"/>
              <a:t>Anthropological Background</a:t>
            </a:r>
          </a:p>
        </p:txBody>
      </p:sp>
      <p:sp>
        <p:nvSpPr>
          <p:cNvPr id="3" name="Content Placeholder 2"/>
          <p:cNvSpPr>
            <a:spLocks noGrp="1"/>
          </p:cNvSpPr>
          <p:nvPr>
            <p:ph idx="1"/>
          </p:nvPr>
        </p:nvSpPr>
        <p:spPr/>
        <p:txBody>
          <a:bodyPr>
            <a:normAutofit/>
          </a:bodyPr>
          <a:lstStyle/>
          <a:p>
            <a:pPr marL="0" indent="0">
              <a:buNone/>
            </a:pPr>
            <a:r>
              <a:rPr lang="en-US" sz="2200" dirty="0">
                <a:latin typeface="Arial" panose="020B0604020202020204" pitchFamily="34" charset="0"/>
                <a:cs typeface="Arial" panose="020B0604020202020204" pitchFamily="34" charset="0"/>
              </a:rPr>
              <a:t>The anthropological background of Bengali people rooted down in two distinctive groups(based on the ethnic language)-</a:t>
            </a:r>
          </a:p>
          <a:p>
            <a:r>
              <a:rPr lang="en-US" sz="2200" b="1" dirty="0">
                <a:latin typeface="Arial" panose="020B0604020202020204" pitchFamily="34" charset="0"/>
                <a:cs typeface="Arial" panose="020B0604020202020204" pitchFamily="34" charset="0"/>
              </a:rPr>
              <a:t>Dravidians:</a:t>
            </a:r>
            <a:r>
              <a:rPr lang="en-US" sz="2200" dirty="0">
                <a:latin typeface="Arial" panose="020B0604020202020204" pitchFamily="34" charset="0"/>
                <a:cs typeface="Arial" panose="020B0604020202020204" pitchFamily="34" charset="0"/>
              </a:rPr>
              <a:t> Some scholars assume that people came and settled in Bengal (Bangladesh, West Bengal) ten thousand or more years ago. Those people were the non-Aryan ethnic groups – </a:t>
            </a:r>
            <a:r>
              <a:rPr lang="en-US" sz="2200" dirty="0" err="1">
                <a:latin typeface="Arial" panose="020B0604020202020204" pitchFamily="34" charset="0"/>
                <a:cs typeface="Arial" panose="020B0604020202020204" pitchFamily="34" charset="0"/>
              </a:rPr>
              <a:t>Nisadas</a:t>
            </a:r>
            <a:r>
              <a:rPr lang="en-US" sz="2200" dirty="0">
                <a:latin typeface="Arial" panose="020B0604020202020204" pitchFamily="34" charset="0"/>
                <a:cs typeface="Arial" panose="020B0604020202020204" pitchFamily="34" charset="0"/>
              </a:rPr>
              <a:t> or Austro-</a:t>
            </a:r>
            <a:r>
              <a:rPr lang="en-US" sz="2200" dirty="0" err="1">
                <a:latin typeface="Arial" panose="020B0604020202020204" pitchFamily="34" charset="0"/>
                <a:cs typeface="Arial" panose="020B0604020202020204" pitchFamily="34" charset="0"/>
              </a:rPr>
              <a:t>Asiatics</a:t>
            </a:r>
            <a:r>
              <a:rPr lang="en-US" sz="2200" dirty="0">
                <a:latin typeface="Arial" panose="020B0604020202020204" pitchFamily="34" charset="0"/>
                <a:cs typeface="Arial" panose="020B0604020202020204" pitchFamily="34" charset="0"/>
              </a:rPr>
              <a:t> or </a:t>
            </a:r>
            <a:r>
              <a:rPr lang="en-US" sz="2200" dirty="0" err="1">
                <a:latin typeface="Arial" panose="020B0604020202020204" pitchFamily="34" charset="0"/>
                <a:cs typeface="Arial" panose="020B0604020202020204" pitchFamily="34" charset="0"/>
              </a:rPr>
              <a:t>Austric</a:t>
            </a:r>
            <a:r>
              <a:rPr lang="en-US" sz="2200" dirty="0">
                <a:latin typeface="Arial" panose="020B0604020202020204" pitchFamily="34" charset="0"/>
                <a:cs typeface="Arial" panose="020B0604020202020204" pitchFamily="34" charset="0"/>
              </a:rPr>
              <a:t> who are now represented by the peoples known as Kola, Bhil, </a:t>
            </a:r>
            <a:r>
              <a:rPr lang="en-US" sz="2200" dirty="0" err="1">
                <a:latin typeface="Arial" panose="020B0604020202020204" pitchFamily="34" charset="0"/>
                <a:cs typeface="Arial" panose="020B0604020202020204" pitchFamily="34" charset="0"/>
              </a:rPr>
              <a:t>Santal</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Shabara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Pulinda</a:t>
            </a:r>
            <a:r>
              <a:rPr lang="en-US" sz="2200" dirty="0">
                <a:latin typeface="Arial" panose="020B0604020202020204" pitchFamily="34" charset="0"/>
                <a:cs typeface="Arial" panose="020B0604020202020204" pitchFamily="34" charset="0"/>
              </a:rPr>
              <a:t> etc. Different groups of people settled in different areas in Bengal and the name of the areas were associated with the groups settled in that area. There were 16 ancient </a:t>
            </a:r>
            <a:r>
              <a:rPr lang="en-US" sz="2200" dirty="0" err="1">
                <a:latin typeface="Arial" panose="020B0604020202020204" pitchFamily="34" charset="0"/>
                <a:cs typeface="Arial" panose="020B0604020202020204" pitchFamily="34" charset="0"/>
              </a:rPr>
              <a:t>Janapadas</a:t>
            </a:r>
            <a:r>
              <a:rPr lang="en-US" sz="2200" dirty="0">
                <a:latin typeface="Arial" panose="020B0604020202020204" pitchFamily="34" charset="0"/>
                <a:cs typeface="Arial" panose="020B0604020202020204" pitchFamily="34" charset="0"/>
              </a:rPr>
              <a:t>, such as:  </a:t>
            </a:r>
            <a:r>
              <a:rPr lang="en-US" sz="2200" dirty="0" err="1">
                <a:latin typeface="Arial" panose="020B0604020202020204" pitchFamily="34" charset="0"/>
                <a:cs typeface="Arial" panose="020B0604020202020204" pitchFamily="34" charset="0"/>
              </a:rPr>
              <a:t>Vanga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Pundra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Radha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Gauda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Harikela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Samatata</a:t>
            </a:r>
            <a:r>
              <a:rPr lang="en-US" sz="2200" dirty="0">
                <a:latin typeface="Arial" panose="020B0604020202020204" pitchFamily="34" charset="0"/>
                <a:cs typeface="Arial" panose="020B0604020202020204" pitchFamily="34" charset="0"/>
              </a:rPr>
              <a:t>, Magadha etc. These people altogether described as Dravidians. </a:t>
            </a:r>
          </a:p>
        </p:txBody>
      </p:sp>
    </p:spTree>
    <p:extLst>
      <p:ext uri="{BB962C8B-B14F-4D97-AF65-F5344CB8AC3E}">
        <p14:creationId xmlns:p14="http://schemas.microsoft.com/office/powerpoint/2010/main" val="358476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Peoples of Bengal</a:t>
            </a:r>
            <a:br>
              <a:rPr lang="en-US" sz="4000" dirty="0"/>
            </a:br>
            <a:r>
              <a:rPr lang="en-US" sz="2400" dirty="0"/>
              <a:t>Anthropological Background</a:t>
            </a:r>
          </a:p>
        </p:txBody>
      </p:sp>
      <p:sp>
        <p:nvSpPr>
          <p:cNvPr id="3" name="Content Placeholder 2"/>
          <p:cNvSpPr>
            <a:spLocks noGrp="1"/>
          </p:cNvSpPr>
          <p:nvPr>
            <p:ph idx="1"/>
          </p:nvPr>
        </p:nvSpPr>
        <p:spPr/>
        <p:txBody>
          <a:bodyPr>
            <a:normAutofit/>
          </a:bodyPr>
          <a:lstStyle/>
          <a:p>
            <a:r>
              <a:rPr lang="en-US" sz="2200" b="1" dirty="0">
                <a:latin typeface="Arial" panose="020B0604020202020204" pitchFamily="34" charset="0"/>
                <a:cs typeface="Arial" panose="020B0604020202020204" pitchFamily="34" charset="0"/>
              </a:rPr>
              <a:t>Aryans: </a:t>
            </a:r>
            <a:r>
              <a:rPr lang="en-US" sz="2200" dirty="0">
                <a:latin typeface="Arial" panose="020B0604020202020204" pitchFamily="34" charset="0"/>
                <a:cs typeface="Arial" panose="020B0604020202020204" pitchFamily="34" charset="0"/>
              </a:rPr>
              <a:t>It is very difficult to say about the time of arrival of </a:t>
            </a:r>
            <a:r>
              <a:rPr lang="en-US" sz="2200" b="1" dirty="0">
                <a:latin typeface="Arial" panose="020B0604020202020204" pitchFamily="34" charset="0"/>
                <a:cs typeface="Arial" panose="020B0604020202020204" pitchFamily="34" charset="0"/>
              </a:rPr>
              <a:t>Aryans</a:t>
            </a:r>
            <a:r>
              <a:rPr lang="en-US" sz="2200" dirty="0">
                <a:latin typeface="Arial" panose="020B0604020202020204" pitchFamily="34" charset="0"/>
                <a:cs typeface="Arial" panose="020B0604020202020204" pitchFamily="34" charset="0"/>
              </a:rPr>
              <a:t> and their expansion in Bengal, but it can be said that though the Aryans entered Indian sub-continent nearly three thousand five hundred years (1500B.C.),They came to Bangla very late, probably about 5th century B.C. The Aryans entered Bengal as fighters, traders and preachers of religion. As a result a new force was introduced in Bengal. The Aryan language, religion, social practices and other elements of culture was establish. The non Vedic language disappeared and the </a:t>
            </a:r>
            <a:r>
              <a:rPr lang="en-US" sz="2200" dirty="0" err="1">
                <a:latin typeface="Arial" panose="020B0604020202020204" pitchFamily="34" charset="0"/>
                <a:cs typeface="Arial" panose="020B0604020202020204" pitchFamily="34" charset="0"/>
              </a:rPr>
              <a:t>vedic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puranic</a:t>
            </a:r>
            <a:r>
              <a:rPr lang="en-US" sz="2200" dirty="0">
                <a:latin typeface="Arial" panose="020B0604020202020204" pitchFamily="34" charset="0"/>
                <a:cs typeface="Arial" panose="020B0604020202020204" pitchFamily="34" charset="0"/>
              </a:rPr>
              <a:t> religion, </a:t>
            </a:r>
            <a:r>
              <a:rPr lang="en-US" sz="2200" dirty="0" err="1">
                <a:latin typeface="Arial" panose="020B0604020202020204" pitchFamily="34" charset="0"/>
                <a:cs typeface="Arial" panose="020B0604020202020204" pitchFamily="34" charset="0"/>
              </a:rPr>
              <a:t>buddhism</a:t>
            </a:r>
            <a:r>
              <a:rPr lang="en-US" sz="2200" dirty="0">
                <a:latin typeface="Arial" panose="020B0604020202020204" pitchFamily="34" charset="0"/>
                <a:cs typeface="Arial" panose="020B0604020202020204" pitchFamily="34" charset="0"/>
              </a:rPr>
              <a:t> and </a:t>
            </a:r>
            <a:r>
              <a:rPr lang="en-US" sz="2200" dirty="0" err="1">
                <a:latin typeface="Arial" panose="020B0604020202020204" pitchFamily="34" charset="0"/>
                <a:cs typeface="Arial" panose="020B0604020202020204" pitchFamily="34" charset="0"/>
              </a:rPr>
              <a:t>jainism</a:t>
            </a:r>
            <a:r>
              <a:rPr lang="en-US" sz="2200" dirty="0">
                <a:latin typeface="Arial" panose="020B0604020202020204" pitchFamily="34" charset="0"/>
                <a:cs typeface="Arial" panose="020B0604020202020204" pitchFamily="34" charset="0"/>
              </a:rPr>
              <a:t> spread in Bengal. The extension of Gupta empire confirmed this process of the establishment of </a:t>
            </a:r>
            <a:r>
              <a:rPr lang="en-US" sz="2200" dirty="0" err="1">
                <a:latin typeface="Arial" panose="020B0604020202020204" pitchFamily="34" charset="0"/>
                <a:cs typeface="Arial" panose="020B0604020202020204" pitchFamily="34" charset="0"/>
              </a:rPr>
              <a:t>aryanism</a:t>
            </a:r>
            <a:r>
              <a:rPr lang="en-US" sz="2200" dirty="0">
                <a:latin typeface="Arial" panose="020B0604020202020204" pitchFamily="34" charset="0"/>
                <a:cs typeface="Arial" panose="020B0604020202020204" pitchFamily="34" charset="0"/>
              </a:rPr>
              <a:t> in Bengal.</a:t>
            </a:r>
          </a:p>
        </p:txBody>
      </p:sp>
    </p:spTree>
    <p:extLst>
      <p:ext uri="{BB962C8B-B14F-4D97-AF65-F5344CB8AC3E}">
        <p14:creationId xmlns:p14="http://schemas.microsoft.com/office/powerpoint/2010/main" val="69279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968991"/>
          </a:xfrm>
        </p:spPr>
        <p:txBody>
          <a:bodyPr>
            <a:normAutofit/>
          </a:bodyPr>
          <a:lstStyle/>
          <a:p>
            <a:r>
              <a:rPr lang="en-US" altLang="en-US" sz="3200" b="1" cap="none" dirty="0">
                <a:solidFill>
                  <a:srgbClr val="FF0000"/>
                </a:solidFill>
                <a:latin typeface="Times New Roman" panose="02020603050405020304" pitchFamily="18" charset="0"/>
                <a:cs typeface="Times New Roman" panose="02020603050405020304" pitchFamily="18" charset="0"/>
              </a:rPr>
              <a:t>Background of the People:</a:t>
            </a:r>
            <a:endParaRPr lang="en-US" sz="32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40653223"/>
              </p:ext>
            </p:extLst>
          </p:nvPr>
        </p:nvGraphicFramePr>
        <p:xfrm>
          <a:off x="759655" y="3505059"/>
          <a:ext cx="5486399" cy="2864349"/>
        </p:xfrm>
        <a:graphic>
          <a:graphicData uri="http://schemas.openxmlformats.org/drawingml/2006/table">
            <a:tbl>
              <a:tblPr firstRow="1" firstCol="1" bandRow="1"/>
              <a:tblGrid>
                <a:gridCol w="2525389">
                  <a:extLst>
                    <a:ext uri="{9D8B030D-6E8A-4147-A177-3AD203B41FA5}">
                      <a16:colId xmlns:a16="http://schemas.microsoft.com/office/drawing/2014/main" val="20000"/>
                    </a:ext>
                  </a:extLst>
                </a:gridCol>
                <a:gridCol w="2961010">
                  <a:extLst>
                    <a:ext uri="{9D8B030D-6E8A-4147-A177-3AD203B41FA5}">
                      <a16:colId xmlns:a16="http://schemas.microsoft.com/office/drawing/2014/main" val="20001"/>
                    </a:ext>
                  </a:extLst>
                </a:gridCol>
              </a:tblGrid>
              <a:tr h="923700">
                <a:tc>
                  <a:txBody>
                    <a:bodyPr/>
                    <a:lstStyle/>
                    <a:p>
                      <a:pPr>
                        <a:lnSpc>
                          <a:spcPct val="115000"/>
                        </a:lnSpc>
                        <a:spcAft>
                          <a:spcPts val="0"/>
                        </a:spcAft>
                      </a:pPr>
                      <a:r>
                        <a:rPr lang="en-US" sz="1800" dirty="0">
                          <a:solidFill>
                            <a:srgbClr val="1D2129"/>
                          </a:solidFill>
                          <a:effectLst/>
                          <a:latin typeface="helvetica" panose="020B0604020202020204" pitchFamily="34" charset="0"/>
                        </a:rPr>
                        <a:t>Skin color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White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4667">
                <a:tc>
                  <a:txBody>
                    <a:bodyPr/>
                    <a:lstStyle/>
                    <a:p>
                      <a:pPr>
                        <a:lnSpc>
                          <a:spcPct val="115000"/>
                        </a:lnSpc>
                        <a:spcAft>
                          <a:spcPts val="0"/>
                        </a:spcAft>
                      </a:pPr>
                      <a:r>
                        <a:rPr lang="en-US" sz="1800" dirty="0">
                          <a:solidFill>
                            <a:srgbClr val="1D2129"/>
                          </a:solidFill>
                          <a:effectLst/>
                          <a:latin typeface="helvetica" panose="020B0604020202020204" pitchFamily="34" charset="0"/>
                        </a:rPr>
                        <a:t>Nose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Narrow and pointed</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3482">
                <a:tc>
                  <a:txBody>
                    <a:bodyPr/>
                    <a:lstStyle/>
                    <a:p>
                      <a:pPr>
                        <a:lnSpc>
                          <a:spcPct val="115000"/>
                        </a:lnSpc>
                        <a:spcAft>
                          <a:spcPts val="0"/>
                        </a:spcAft>
                      </a:pPr>
                      <a:r>
                        <a:rPr lang="en-US" sz="1800" dirty="0">
                          <a:solidFill>
                            <a:srgbClr val="1D2129"/>
                          </a:solidFill>
                          <a:effectLst/>
                          <a:latin typeface="helvetica" panose="020B0604020202020204" pitchFamily="34" charset="0"/>
                        </a:rPr>
                        <a:t>Lip </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Thin </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5000">
                <a:tc>
                  <a:txBody>
                    <a:bodyPr/>
                    <a:lstStyle/>
                    <a:p>
                      <a:pPr>
                        <a:lnSpc>
                          <a:spcPct val="115000"/>
                        </a:lnSpc>
                        <a:spcAft>
                          <a:spcPts val="0"/>
                        </a:spcAft>
                      </a:pPr>
                      <a:r>
                        <a:rPr lang="en-US" sz="1800" dirty="0">
                          <a:solidFill>
                            <a:srgbClr val="1D2129"/>
                          </a:solidFill>
                          <a:effectLst/>
                          <a:latin typeface="helvetica" panose="020B0604020202020204" pitchFamily="34" charset="0"/>
                        </a:rPr>
                        <a:t>Stature and cephalic index</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Extremely varied</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7500">
                <a:tc gridSpan="2">
                  <a:txBody>
                    <a:bodyPr/>
                    <a:lstStyle/>
                    <a:p>
                      <a:pPr>
                        <a:lnSpc>
                          <a:spcPct val="115000"/>
                        </a:lnSpc>
                        <a:spcAft>
                          <a:spcPts val="0"/>
                        </a:spcAft>
                      </a:pPr>
                      <a:r>
                        <a:rPr lang="en-US" sz="1800" b="1" dirty="0">
                          <a:solidFill>
                            <a:srgbClr val="1D2129"/>
                          </a:solidFill>
                          <a:effectLst/>
                          <a:latin typeface="helvetica" panose="020B0604020202020204" pitchFamily="34" charset="0"/>
                        </a:rPr>
                        <a:t>Nordic, Alpine, Mediterranean, Europeans etc. </a:t>
                      </a:r>
                      <a:endParaRPr lang="en-US" sz="1800"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0" name="Rectangle 2"/>
          <p:cNvSpPr>
            <a:spLocks noChangeArrowheads="1"/>
          </p:cNvSpPr>
          <p:nvPr/>
        </p:nvSpPr>
        <p:spPr bwMode="auto">
          <a:xfrm>
            <a:off x="0" y="67017"/>
            <a:ext cx="23275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p:nvPr/>
        </p:nvSpPr>
        <p:spPr>
          <a:xfrm>
            <a:off x="633047" y="1135179"/>
            <a:ext cx="11224816" cy="2123658"/>
          </a:xfrm>
          <a:prstGeom prst="rect">
            <a:avLst/>
          </a:prstGeom>
        </p:spPr>
        <p:txBody>
          <a:bodyPr wrap="square">
            <a:spAutoFit/>
          </a:bodyPr>
          <a:lstStyle/>
          <a:p>
            <a:pPr lvl="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In order to know the anthropological background of the people of this soil, we have to analyze the ethnic or racial background of our people. So far Anthropologists have discovered four major races of mankind. They are as follows:</a:t>
            </a:r>
            <a:endParaRPr lang="en-US" altLang="en-US" sz="1200" dirty="0"/>
          </a:p>
          <a:p>
            <a:pPr lvl="0" eaLnBrk="0" fontAlgn="base" hangingPunct="0">
              <a:spcBef>
                <a:spcPct val="0"/>
              </a:spcBef>
              <a:spcAft>
                <a:spcPct val="0"/>
              </a:spcAft>
            </a:pPr>
            <a:r>
              <a:rPr lang="en-US" altLang="en-US" sz="2000" b="1" dirty="0">
                <a:latin typeface="Arial" panose="020B0604020202020204" pitchFamily="34" charset="0"/>
              </a:rPr>
              <a:t>Caucasoid   </a:t>
            </a:r>
          </a:p>
        </p:txBody>
      </p:sp>
      <p:graphicFrame>
        <p:nvGraphicFramePr>
          <p:cNvPr id="12" name="Table 11"/>
          <p:cNvGraphicFramePr>
            <a:graphicFrameLocks noGrp="1"/>
          </p:cNvGraphicFramePr>
          <p:nvPr>
            <p:extLst>
              <p:ext uri="{D42A27DB-BD31-4B8C-83A1-F6EECF244321}">
                <p14:modId xmlns:p14="http://schemas.microsoft.com/office/powerpoint/2010/main" val="3869942416"/>
              </p:ext>
            </p:extLst>
          </p:nvPr>
        </p:nvGraphicFramePr>
        <p:xfrm>
          <a:off x="6400800" y="3505060"/>
          <a:ext cx="5457063" cy="2864349"/>
        </p:xfrm>
        <a:graphic>
          <a:graphicData uri="http://schemas.openxmlformats.org/drawingml/2006/table">
            <a:tbl>
              <a:tblPr firstRow="1" firstCol="1" bandRow="1"/>
              <a:tblGrid>
                <a:gridCol w="2511609">
                  <a:extLst>
                    <a:ext uri="{9D8B030D-6E8A-4147-A177-3AD203B41FA5}">
                      <a16:colId xmlns:a16="http://schemas.microsoft.com/office/drawing/2014/main" val="20000"/>
                    </a:ext>
                  </a:extLst>
                </a:gridCol>
                <a:gridCol w="2945454">
                  <a:extLst>
                    <a:ext uri="{9D8B030D-6E8A-4147-A177-3AD203B41FA5}">
                      <a16:colId xmlns:a16="http://schemas.microsoft.com/office/drawing/2014/main" val="20001"/>
                    </a:ext>
                  </a:extLst>
                </a:gridCol>
              </a:tblGrid>
              <a:tr h="594371">
                <a:tc>
                  <a:txBody>
                    <a:bodyPr/>
                    <a:lstStyle/>
                    <a:p>
                      <a:pPr>
                        <a:lnSpc>
                          <a:spcPct val="115000"/>
                        </a:lnSpc>
                        <a:spcAft>
                          <a:spcPts val="0"/>
                        </a:spcAft>
                      </a:pPr>
                      <a:r>
                        <a:rPr lang="en-US" sz="1800" dirty="0">
                          <a:solidFill>
                            <a:srgbClr val="1D2129"/>
                          </a:solidFill>
                          <a:effectLst/>
                          <a:latin typeface="helvetica" panose="020B0604020202020204" pitchFamily="34" charset="0"/>
                        </a:rPr>
                        <a:t>Skin color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Black</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1560">
                <a:tc>
                  <a:txBody>
                    <a:bodyPr/>
                    <a:lstStyle/>
                    <a:p>
                      <a:pPr>
                        <a:lnSpc>
                          <a:spcPct val="115000"/>
                        </a:lnSpc>
                        <a:spcAft>
                          <a:spcPts val="0"/>
                        </a:spcAft>
                      </a:pPr>
                      <a:r>
                        <a:rPr lang="en-US" sz="1800" dirty="0">
                          <a:solidFill>
                            <a:srgbClr val="1D2129"/>
                          </a:solidFill>
                          <a:effectLst/>
                          <a:latin typeface="helvetica" panose="020B0604020202020204" pitchFamily="34" charset="0"/>
                        </a:rPr>
                        <a:t>Hair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Thick and heavy</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4394">
                <a:tc>
                  <a:txBody>
                    <a:bodyPr/>
                    <a:lstStyle/>
                    <a:p>
                      <a:pPr>
                        <a:lnSpc>
                          <a:spcPct val="115000"/>
                        </a:lnSpc>
                        <a:spcAft>
                          <a:spcPts val="0"/>
                        </a:spcAft>
                      </a:pPr>
                      <a:r>
                        <a:rPr lang="en-US" sz="1800">
                          <a:solidFill>
                            <a:srgbClr val="1D2129"/>
                          </a:solidFill>
                          <a:effectLst/>
                          <a:latin typeface="helvetica" panose="020B0604020202020204" pitchFamily="34" charset="0"/>
                        </a:rPr>
                        <a:t>Brow ridge</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Pronounced</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2686">
                <a:tc>
                  <a:txBody>
                    <a:bodyPr/>
                    <a:lstStyle/>
                    <a:p>
                      <a:pPr>
                        <a:lnSpc>
                          <a:spcPct val="115000"/>
                        </a:lnSpc>
                        <a:spcAft>
                          <a:spcPts val="0"/>
                        </a:spcAft>
                      </a:pPr>
                      <a:r>
                        <a:rPr lang="en-US" sz="1800">
                          <a:solidFill>
                            <a:srgbClr val="1D2129"/>
                          </a:solidFill>
                          <a:effectLst/>
                          <a:latin typeface="helvetica" panose="020B0604020202020204" pitchFamily="34" charset="0"/>
                        </a:rPr>
                        <a:t>Arms &amp; Legs </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Long and spindly</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1338">
                <a:tc gridSpan="2">
                  <a:txBody>
                    <a:bodyPr/>
                    <a:lstStyle/>
                    <a:p>
                      <a:pPr>
                        <a:lnSpc>
                          <a:spcPct val="115000"/>
                        </a:lnSpc>
                        <a:spcAft>
                          <a:spcPts val="0"/>
                        </a:spcAft>
                      </a:pPr>
                      <a:r>
                        <a:rPr lang="en-US" sz="1800" b="1" dirty="0">
                          <a:solidFill>
                            <a:srgbClr val="1D2129"/>
                          </a:solidFill>
                          <a:effectLst/>
                          <a:latin typeface="helvetica" panose="020B0604020202020204" pitchFamily="34" charset="0"/>
                        </a:rPr>
                        <a:t>Aborigines of Australia </a:t>
                      </a:r>
                      <a:endParaRPr lang="en-US" sz="1800"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3" name="Rectangle 3"/>
          <p:cNvSpPr>
            <a:spLocks noChangeArrowheads="1"/>
          </p:cNvSpPr>
          <p:nvPr/>
        </p:nvSpPr>
        <p:spPr bwMode="auto">
          <a:xfrm>
            <a:off x="6400800" y="2922517"/>
            <a:ext cx="19272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rPr>
              <a:t>Australoid</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092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89237209"/>
              </p:ext>
            </p:extLst>
          </p:nvPr>
        </p:nvGraphicFramePr>
        <p:xfrm>
          <a:off x="1889620" y="829996"/>
          <a:ext cx="8079182" cy="2702460"/>
        </p:xfrm>
        <a:graphic>
          <a:graphicData uri="http://schemas.openxmlformats.org/drawingml/2006/table">
            <a:tbl>
              <a:tblPr firstRow="1" firstCol="1" bandRow="1"/>
              <a:tblGrid>
                <a:gridCol w="3718847">
                  <a:extLst>
                    <a:ext uri="{9D8B030D-6E8A-4147-A177-3AD203B41FA5}">
                      <a16:colId xmlns:a16="http://schemas.microsoft.com/office/drawing/2014/main" val="20000"/>
                    </a:ext>
                  </a:extLst>
                </a:gridCol>
                <a:gridCol w="4360335">
                  <a:extLst>
                    <a:ext uri="{9D8B030D-6E8A-4147-A177-3AD203B41FA5}">
                      <a16:colId xmlns:a16="http://schemas.microsoft.com/office/drawing/2014/main" val="20001"/>
                    </a:ext>
                  </a:extLst>
                </a:gridCol>
              </a:tblGrid>
              <a:tr h="562809">
                <a:tc>
                  <a:txBody>
                    <a:bodyPr/>
                    <a:lstStyle/>
                    <a:p>
                      <a:pPr>
                        <a:lnSpc>
                          <a:spcPct val="115000"/>
                        </a:lnSpc>
                        <a:spcAft>
                          <a:spcPts val="0"/>
                        </a:spcAft>
                      </a:pPr>
                      <a:r>
                        <a:rPr lang="en-US" sz="1800" dirty="0">
                          <a:solidFill>
                            <a:srgbClr val="1D2129"/>
                          </a:solidFill>
                          <a:effectLst/>
                          <a:latin typeface="helvetica" panose="020B0604020202020204" pitchFamily="34" charset="0"/>
                        </a:rPr>
                        <a:t>Skin color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Brownish to yellow</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6431">
                <a:tc>
                  <a:txBody>
                    <a:bodyPr/>
                    <a:lstStyle/>
                    <a:p>
                      <a:pPr>
                        <a:lnSpc>
                          <a:spcPct val="115000"/>
                        </a:lnSpc>
                        <a:spcAft>
                          <a:spcPts val="0"/>
                        </a:spcAft>
                      </a:pPr>
                      <a:r>
                        <a:rPr lang="en-US" sz="1800" dirty="0">
                          <a:solidFill>
                            <a:srgbClr val="1D2129"/>
                          </a:solidFill>
                          <a:effectLst/>
                          <a:latin typeface="helvetica" panose="020B0604020202020204" pitchFamily="34" charset="0"/>
                        </a:rPr>
                        <a:t>Hair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Black and straight </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4423">
                <a:tc>
                  <a:txBody>
                    <a:bodyPr/>
                    <a:lstStyle/>
                    <a:p>
                      <a:pPr>
                        <a:lnSpc>
                          <a:spcPct val="115000"/>
                        </a:lnSpc>
                        <a:spcAft>
                          <a:spcPts val="0"/>
                        </a:spcAft>
                      </a:pPr>
                      <a:r>
                        <a:rPr lang="en-US" sz="1800">
                          <a:solidFill>
                            <a:srgbClr val="1D2129"/>
                          </a:solidFill>
                          <a:effectLst/>
                          <a:latin typeface="helvetica" panose="020B0604020202020204" pitchFamily="34" charset="0"/>
                        </a:rPr>
                        <a:t>Body Hair</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Noticeably sparse </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4423">
                <a:tc>
                  <a:txBody>
                    <a:bodyPr/>
                    <a:lstStyle/>
                    <a:p>
                      <a:pPr>
                        <a:lnSpc>
                          <a:spcPct val="115000"/>
                        </a:lnSpc>
                        <a:spcAft>
                          <a:spcPts val="0"/>
                        </a:spcAft>
                      </a:pPr>
                      <a:r>
                        <a:rPr lang="en-US" sz="1800">
                          <a:solidFill>
                            <a:srgbClr val="1D2129"/>
                          </a:solidFill>
                          <a:effectLst/>
                          <a:latin typeface="helvetica" panose="020B0604020202020204" pitchFamily="34" charset="0"/>
                        </a:rPr>
                        <a:t>Nose</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Flat</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4374">
                <a:tc gridSpan="2">
                  <a:txBody>
                    <a:bodyPr/>
                    <a:lstStyle/>
                    <a:p>
                      <a:pPr>
                        <a:lnSpc>
                          <a:spcPct val="115000"/>
                        </a:lnSpc>
                        <a:spcAft>
                          <a:spcPts val="0"/>
                        </a:spcAft>
                      </a:pPr>
                      <a:r>
                        <a:rPr lang="en-US" sz="1800" b="1" dirty="0">
                          <a:solidFill>
                            <a:srgbClr val="1D2129"/>
                          </a:solidFill>
                          <a:effectLst/>
                          <a:latin typeface="helvetica" panose="020B0604020202020204" pitchFamily="34" charset="0"/>
                        </a:rPr>
                        <a:t>Chinese, Korean, Japanese etc. </a:t>
                      </a:r>
                      <a:endParaRPr lang="en-US" sz="1800"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5246247"/>
              </p:ext>
            </p:extLst>
          </p:nvPr>
        </p:nvGraphicFramePr>
        <p:xfrm>
          <a:off x="1889620" y="4300580"/>
          <a:ext cx="8079182" cy="2414461"/>
        </p:xfrm>
        <a:graphic>
          <a:graphicData uri="http://schemas.openxmlformats.org/drawingml/2006/table">
            <a:tbl>
              <a:tblPr firstRow="1" firstCol="1" bandRow="1"/>
              <a:tblGrid>
                <a:gridCol w="3718848">
                  <a:extLst>
                    <a:ext uri="{9D8B030D-6E8A-4147-A177-3AD203B41FA5}">
                      <a16:colId xmlns:a16="http://schemas.microsoft.com/office/drawing/2014/main" val="20000"/>
                    </a:ext>
                  </a:extLst>
                </a:gridCol>
                <a:gridCol w="4360334">
                  <a:extLst>
                    <a:ext uri="{9D8B030D-6E8A-4147-A177-3AD203B41FA5}">
                      <a16:colId xmlns:a16="http://schemas.microsoft.com/office/drawing/2014/main" val="20001"/>
                    </a:ext>
                  </a:extLst>
                </a:gridCol>
              </a:tblGrid>
              <a:tr h="365125">
                <a:tc>
                  <a:txBody>
                    <a:bodyPr/>
                    <a:lstStyle/>
                    <a:p>
                      <a:pPr>
                        <a:lnSpc>
                          <a:spcPct val="115000"/>
                        </a:lnSpc>
                        <a:spcAft>
                          <a:spcPts val="0"/>
                        </a:spcAft>
                      </a:pPr>
                      <a:r>
                        <a:rPr lang="en-US" sz="1800" dirty="0">
                          <a:solidFill>
                            <a:srgbClr val="1D2129"/>
                          </a:solidFill>
                          <a:effectLst/>
                          <a:latin typeface="helvetica" panose="020B0604020202020204" pitchFamily="34" charset="0"/>
                        </a:rPr>
                        <a:t>Skin color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Chocolate to jet black</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pPr>
                        <a:lnSpc>
                          <a:spcPct val="115000"/>
                        </a:lnSpc>
                        <a:spcAft>
                          <a:spcPts val="0"/>
                        </a:spcAft>
                      </a:pPr>
                      <a:r>
                        <a:rPr lang="en-US" sz="1800" dirty="0">
                          <a:solidFill>
                            <a:srgbClr val="1D2129"/>
                          </a:solidFill>
                          <a:effectLst/>
                          <a:latin typeface="helvetica" panose="020B0604020202020204" pitchFamily="34" charset="0"/>
                        </a:rPr>
                        <a:t>Hair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Woolly or frizzy</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6710">
                <a:tc>
                  <a:txBody>
                    <a:bodyPr/>
                    <a:lstStyle/>
                    <a:p>
                      <a:pPr>
                        <a:lnSpc>
                          <a:spcPct val="115000"/>
                        </a:lnSpc>
                        <a:spcAft>
                          <a:spcPts val="0"/>
                        </a:spcAft>
                      </a:pPr>
                      <a:r>
                        <a:rPr lang="en-US" sz="1800" dirty="0">
                          <a:solidFill>
                            <a:srgbClr val="1D2129"/>
                          </a:solidFill>
                          <a:effectLst/>
                          <a:latin typeface="helvetica" panose="020B0604020202020204" pitchFamily="34" charset="0"/>
                        </a:rPr>
                        <a:t>Nose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Small</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375">
                <a:tc>
                  <a:txBody>
                    <a:bodyPr/>
                    <a:lstStyle/>
                    <a:p>
                      <a:pPr>
                        <a:lnSpc>
                          <a:spcPct val="115000"/>
                        </a:lnSpc>
                        <a:spcAft>
                          <a:spcPts val="0"/>
                        </a:spcAft>
                      </a:pPr>
                      <a:r>
                        <a:rPr lang="en-US" sz="1800" dirty="0">
                          <a:solidFill>
                            <a:srgbClr val="1D2129"/>
                          </a:solidFill>
                          <a:effectLst/>
                          <a:latin typeface="helvetica" panose="020B0604020202020204" pitchFamily="34" charset="0"/>
                        </a:rPr>
                        <a:t>Ears </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Bulbous</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125">
                <a:tc>
                  <a:txBody>
                    <a:bodyPr/>
                    <a:lstStyle/>
                    <a:p>
                      <a:pPr>
                        <a:lnSpc>
                          <a:spcPct val="115000"/>
                        </a:lnSpc>
                        <a:spcAft>
                          <a:spcPts val="0"/>
                        </a:spcAft>
                      </a:pPr>
                      <a:r>
                        <a:rPr lang="en-US" sz="1800" dirty="0">
                          <a:solidFill>
                            <a:srgbClr val="1D2129"/>
                          </a:solidFill>
                          <a:effectLst/>
                          <a:latin typeface="helvetica" panose="020B0604020202020204" pitchFamily="34" charset="0"/>
                        </a:rPr>
                        <a:t>Lips</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a:solidFill>
                            <a:srgbClr val="1D2129"/>
                          </a:solidFill>
                          <a:effectLst/>
                          <a:latin typeface="helvetica" panose="020B0604020202020204" pitchFamily="34" charset="0"/>
                        </a:rPr>
                        <a:t>Bulbous</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7975">
                <a:tc>
                  <a:txBody>
                    <a:bodyPr/>
                    <a:lstStyle/>
                    <a:p>
                      <a:pPr>
                        <a:lnSpc>
                          <a:spcPct val="115000"/>
                        </a:lnSpc>
                        <a:spcAft>
                          <a:spcPts val="0"/>
                        </a:spcAft>
                      </a:pPr>
                      <a:r>
                        <a:rPr lang="en-US" sz="1800">
                          <a:solidFill>
                            <a:srgbClr val="1D2129"/>
                          </a:solidFill>
                          <a:effectLst/>
                          <a:latin typeface="helvetica" panose="020B0604020202020204" pitchFamily="34" charset="0"/>
                        </a:rPr>
                        <a:t>Jaw </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Heavy</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290">
                <a:tc gridSpan="2">
                  <a:txBody>
                    <a:bodyPr/>
                    <a:lstStyle/>
                    <a:p>
                      <a:pPr>
                        <a:lnSpc>
                          <a:spcPct val="115000"/>
                        </a:lnSpc>
                        <a:spcAft>
                          <a:spcPts val="0"/>
                        </a:spcAft>
                      </a:pPr>
                      <a:r>
                        <a:rPr lang="en-US" sz="1800" b="1" dirty="0">
                          <a:solidFill>
                            <a:srgbClr val="1D2129"/>
                          </a:solidFill>
                          <a:effectLst/>
                          <a:latin typeface="helvetica" panose="020B0604020202020204" pitchFamily="34" charset="0"/>
                        </a:rPr>
                        <a:t>All Africans except North Africans and inhabitants of North Sahara.</a:t>
                      </a:r>
                      <a:endParaRPr lang="en-US" sz="1800"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5007942" y="3787245"/>
            <a:ext cx="146109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Negroid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4748112" y="302492"/>
            <a:ext cx="1481496" cy="400110"/>
          </a:xfrm>
          <a:prstGeom prst="rect">
            <a:avLst/>
          </a:prstGeom>
        </p:spPr>
        <p:txBody>
          <a:bodyPr wrap="none">
            <a:spAutoFit/>
          </a:bodyPr>
          <a:lstStyle/>
          <a:p>
            <a:pPr lvl="0" eaLnBrk="0" fontAlgn="base" hangingPunct="0">
              <a:spcBef>
                <a:spcPct val="0"/>
              </a:spcBef>
              <a:spcAft>
                <a:spcPct val="0"/>
              </a:spcAft>
            </a:pPr>
            <a:r>
              <a:rPr lang="en-US" altLang="en-US" sz="2000" b="1" dirty="0">
                <a:latin typeface="Arial" panose="020B0604020202020204" pitchFamily="34" charset="0"/>
              </a:rPr>
              <a:t>Mongoloid</a:t>
            </a:r>
          </a:p>
        </p:txBody>
      </p:sp>
    </p:spTree>
    <p:extLst>
      <p:ext uri="{BB962C8B-B14F-4D97-AF65-F5344CB8AC3E}">
        <p14:creationId xmlns:p14="http://schemas.microsoft.com/office/powerpoint/2010/main" val="283635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8818509"/>
              </p:ext>
            </p:extLst>
          </p:nvPr>
        </p:nvGraphicFramePr>
        <p:xfrm>
          <a:off x="1842448" y="3501789"/>
          <a:ext cx="7792871" cy="2394043"/>
        </p:xfrm>
        <a:graphic>
          <a:graphicData uri="http://schemas.openxmlformats.org/drawingml/2006/table">
            <a:tbl>
              <a:tblPr firstRow="1" firstCol="1" bandRow="1"/>
              <a:tblGrid>
                <a:gridCol w="3586663">
                  <a:extLst>
                    <a:ext uri="{9D8B030D-6E8A-4147-A177-3AD203B41FA5}">
                      <a16:colId xmlns:a16="http://schemas.microsoft.com/office/drawing/2014/main" val="20000"/>
                    </a:ext>
                  </a:extLst>
                </a:gridCol>
                <a:gridCol w="4206208">
                  <a:extLst>
                    <a:ext uri="{9D8B030D-6E8A-4147-A177-3AD203B41FA5}">
                      <a16:colId xmlns:a16="http://schemas.microsoft.com/office/drawing/2014/main" val="20001"/>
                    </a:ext>
                  </a:extLst>
                </a:gridCol>
              </a:tblGrid>
              <a:tr h="602176">
                <a:tc>
                  <a:txBody>
                    <a:bodyPr/>
                    <a:lstStyle/>
                    <a:p>
                      <a:pPr>
                        <a:lnSpc>
                          <a:spcPct val="115000"/>
                        </a:lnSpc>
                        <a:spcAft>
                          <a:spcPts val="0"/>
                        </a:spcAft>
                      </a:pPr>
                      <a:r>
                        <a:rPr lang="en-US" sz="1800" dirty="0">
                          <a:solidFill>
                            <a:srgbClr val="1D2129"/>
                          </a:solidFill>
                          <a:effectLst/>
                          <a:latin typeface="helvetica" panose="020B0604020202020204" pitchFamily="34" charset="0"/>
                        </a:rPr>
                        <a:t>Stature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Short and middle structure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0248">
                <a:tc>
                  <a:txBody>
                    <a:bodyPr/>
                    <a:lstStyle/>
                    <a:p>
                      <a:pPr>
                        <a:lnSpc>
                          <a:spcPct val="115000"/>
                        </a:lnSpc>
                        <a:spcAft>
                          <a:spcPts val="0"/>
                        </a:spcAft>
                      </a:pPr>
                      <a:r>
                        <a:rPr lang="en-US" sz="1800" dirty="0">
                          <a:solidFill>
                            <a:srgbClr val="1D2129"/>
                          </a:solidFill>
                          <a:effectLst/>
                          <a:latin typeface="helvetica" panose="020B0604020202020204" pitchFamily="34" charset="0"/>
                        </a:rPr>
                        <a:t>Size of the Skull</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Long and round</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1806">
                <a:tc>
                  <a:txBody>
                    <a:bodyPr/>
                    <a:lstStyle/>
                    <a:p>
                      <a:pPr>
                        <a:lnSpc>
                          <a:spcPct val="115000"/>
                        </a:lnSpc>
                        <a:spcAft>
                          <a:spcPts val="0"/>
                        </a:spcAft>
                      </a:pPr>
                      <a:r>
                        <a:rPr lang="en-US" sz="1800" dirty="0">
                          <a:solidFill>
                            <a:srgbClr val="1D2129"/>
                          </a:solidFill>
                          <a:effectLst/>
                          <a:latin typeface="helvetica" panose="020B0604020202020204" pitchFamily="34" charset="0"/>
                        </a:rPr>
                        <a:t>Skin color</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Black</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9813">
                <a:tc>
                  <a:txBody>
                    <a:bodyPr/>
                    <a:lstStyle/>
                    <a:p>
                      <a:pPr>
                        <a:lnSpc>
                          <a:spcPct val="115000"/>
                        </a:lnSpc>
                        <a:spcAft>
                          <a:spcPts val="0"/>
                        </a:spcAft>
                      </a:pPr>
                      <a:r>
                        <a:rPr lang="en-US" sz="1800">
                          <a:solidFill>
                            <a:srgbClr val="1D2129"/>
                          </a:solidFill>
                          <a:effectLst/>
                          <a:latin typeface="helvetica" panose="020B0604020202020204" pitchFamily="34" charset="0"/>
                        </a:rPr>
                        <a:t>Nose</a:t>
                      </a:r>
                      <a:endParaRPr lang="en-US" sz="180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800" dirty="0">
                          <a:solidFill>
                            <a:srgbClr val="1D2129"/>
                          </a:solidFill>
                          <a:effectLst/>
                          <a:latin typeface="helvetica" panose="020B0604020202020204" pitchFamily="34" charset="0"/>
                        </a:rPr>
                        <a:t>Wide</a:t>
                      </a:r>
                      <a:endParaRPr lang="en-US" sz="18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2"/>
          <p:cNvSpPr>
            <a:spLocks noChangeArrowheads="1"/>
          </p:cNvSpPr>
          <p:nvPr/>
        </p:nvSpPr>
        <p:spPr bwMode="auto">
          <a:xfrm>
            <a:off x="750627" y="865328"/>
            <a:ext cx="10440537"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Racial Characteristics of the people of Bangladesh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Proto-</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Australoid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the original inhabitants of Bangladesh.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diversified Characteristics were seen among the Bengali Population.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belonged to the Dravidian language speaking groups.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47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50126" y="984906"/>
            <a:ext cx="1166883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a:t>
            </a:r>
            <a:r>
              <a:rPr lang="en-US" sz="2400" dirty="0">
                <a:latin typeface="Times New Roman" panose="02020603050405020304" pitchFamily="18" charset="0"/>
                <a:cs typeface="Times New Roman" panose="02020603050405020304" pitchFamily="18" charset="0"/>
              </a:rPr>
              <a:t>Caucasoid,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Mongoloid influence and </a:t>
            </a:r>
            <a:r>
              <a:rPr lang="en-US" altLang="en-US" sz="2400" dirty="0" err="1">
                <a:latin typeface="Times New Roman" panose="02020603050405020304" pitchFamily="18" charset="0"/>
                <a:cs typeface="Times New Roman" panose="02020603050405020304" pitchFamily="18" charset="0"/>
              </a:rPr>
              <a:t>Ausraloid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influence on Bengali people,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therefore, the Bengalis are a mixed race.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the period between 8th and 12th century, Muslim saints and Muslim traders came here from Turkey, Iran, and from other countries of central Asia. </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Muslim saints came to preach Islam and the traders came with an ambition of trading here.</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these people ultimately settled here permanently and also got married here. </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there is a great influence of the Muslims on the people of the Bengal.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According to Hunter, the Muslims of this country are converted Hindus and Buddha.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Finally, we can say that the original inhabitants of this country were by and </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Australoid</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influenced by </a:t>
            </a:r>
            <a:r>
              <a:rPr lang="en-US" sz="2400" dirty="0">
                <a:latin typeface="Times New Roman" panose="02020603050405020304" pitchFamily="18" charset="0"/>
                <a:cs typeface="Times New Roman" panose="02020603050405020304" pitchFamily="18" charset="0"/>
              </a:rPr>
              <a:t>Caucasoid and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Mongoloid race. They did not belong to any major race of mankind but they were a mixed race.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68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00" y="475302"/>
            <a:ext cx="10814348" cy="1609344"/>
          </a:xfrm>
        </p:spPr>
        <p:txBody>
          <a:bodyPr>
            <a:normAutofit/>
          </a:bodyPr>
          <a:lstStyle/>
          <a:p>
            <a:r>
              <a:rPr lang="en-US" altLang="en-US" sz="2800" b="1" cap="none" dirty="0">
                <a:solidFill>
                  <a:srgbClr val="FF0000"/>
                </a:solidFill>
                <a:latin typeface="Times New Roman" panose="02020603050405020304" pitchFamily="18" charset="0"/>
                <a:cs typeface="Times New Roman" panose="02020603050405020304" pitchFamily="18" charset="0"/>
              </a:rPr>
              <a:t>Language:</a:t>
            </a:r>
            <a:endParaRPr lang="en-US" sz="2800" dirty="0"/>
          </a:p>
        </p:txBody>
      </p:sp>
      <p:sp>
        <p:nvSpPr>
          <p:cNvPr id="4" name="Rectangle 1"/>
          <p:cNvSpPr>
            <a:spLocks noGrp="1" noChangeArrowheads="1"/>
          </p:cNvSpPr>
          <p:nvPr>
            <p:ph idx="1"/>
          </p:nvPr>
        </p:nvSpPr>
        <p:spPr bwMode="auto">
          <a:xfrm>
            <a:off x="313900" y="1660049"/>
            <a:ext cx="11559652"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and community</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are intimately linked. </a:t>
            </a:r>
            <a:r>
              <a:rPr lang="en-US" altLang="en-US" sz="2400" dirty="0">
                <a:latin typeface="Times New Roman" panose="02020603050405020304" pitchFamily="18" charset="0"/>
                <a:cs typeface="Times New Roman" panose="02020603050405020304" pitchFamily="18" charset="0"/>
              </a:rPr>
              <a:t>Bengal in the pre-Vedic period was supposed to be dominated by the people of </a:t>
            </a:r>
            <a:r>
              <a:rPr lang="en-US" altLang="en-US" sz="2400" dirty="0" err="1">
                <a:latin typeface="Times New Roman" panose="02020603050405020304" pitchFamily="18" charset="0"/>
                <a:cs typeface="Times New Roman" panose="02020603050405020304" pitchFamily="18" charset="0"/>
              </a:rPr>
              <a:t>Austric</a:t>
            </a:r>
            <a:r>
              <a:rPr lang="en-US" altLang="en-US" sz="2400" dirty="0">
                <a:latin typeface="Times New Roman" panose="02020603050405020304" pitchFamily="18" charset="0"/>
                <a:cs typeface="Times New Roman" panose="02020603050405020304" pitchFamily="18" charset="0"/>
              </a:rPr>
              <a:t> linguistic groups.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language </a:t>
            </a:r>
            <a:r>
              <a:rPr lang="en-US" altLang="en-US" sz="2400" dirty="0">
                <a:latin typeface="Times New Roman" panose="02020603050405020304" pitchFamily="18" charset="0"/>
                <a:cs typeface="Times New Roman" panose="02020603050405020304" pitchFamily="18" charset="0"/>
              </a:rPr>
              <a:t>is also known as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Dravidian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All their languages belonged to the language family of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Austric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may assume that Bengal in pre Aryan</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period had non Aryan speakers and there were a large number of Austro-Asiatic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Mundary</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speakers, some of them are known as Munda,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Santal</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Ho,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Bhumij</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Mahali</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Birhor</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Turi</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and Kora at present. Th</a:t>
            </a:r>
            <a:r>
              <a:rPr lang="en-US" altLang="en-US" sz="2400" dirty="0">
                <a:latin typeface="Times New Roman" panose="02020603050405020304" pitchFamily="18" charset="0"/>
                <a:cs typeface="Times New Roman" panose="02020603050405020304" pitchFamily="18" charset="0"/>
              </a:rPr>
              <a:t>e word ‘</a:t>
            </a:r>
            <a:r>
              <a:rPr lang="en-US" altLang="en-US" sz="2400" dirty="0" err="1">
                <a:latin typeface="Times New Roman" panose="02020603050405020304" pitchFamily="18" charset="0"/>
                <a:cs typeface="Times New Roman" panose="02020603050405020304" pitchFamily="18" charset="0"/>
              </a:rPr>
              <a:t>Banga</a:t>
            </a:r>
            <a:r>
              <a:rPr lang="en-US" altLang="en-US" sz="2400" dirty="0">
                <a:latin typeface="Times New Roman" panose="02020603050405020304" pitchFamily="18" charset="0"/>
                <a:cs typeface="Times New Roman" panose="02020603050405020304" pitchFamily="18" charset="0"/>
              </a:rPr>
              <a:t>’ seems to be of Austro-Asiatic origin.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was however replaced by Sanskrit language.</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Prakrit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-Sanskrit language was greatly influenced by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Austric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Sanskrit borrowed many words and grammatical rules from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Austric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Many language of the present Indian subcontinent originated from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sanskrit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Almost all the languages of </a:t>
            </a:r>
            <a:r>
              <a:rPr lang="en-US" altLang="en-US" sz="2400" dirty="0">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ndia and Bangladesh belong to the Sanskrit languages family.</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Bengali language had its origin in Sanskrit. </a:t>
            </a:r>
            <a:endParaRPr kumimoji="0" lang="en-US" altLang="en-US" sz="24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68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8990"/>
          </a:xfrm>
        </p:spPr>
        <p:txBody>
          <a:bodyPr/>
          <a:lstStyle/>
          <a:p>
            <a:pPr algn="ctr"/>
            <a:r>
              <a:rPr lang="en-US" dirty="0"/>
              <a:t>Map of ancient Bengal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472" y="968991"/>
            <a:ext cx="7124132" cy="5622877"/>
          </a:xfrm>
        </p:spPr>
      </p:pic>
    </p:spTree>
    <p:extLst>
      <p:ext uri="{BB962C8B-B14F-4D97-AF65-F5344CB8AC3E}">
        <p14:creationId xmlns:p14="http://schemas.microsoft.com/office/powerpoint/2010/main" val="241820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4716"/>
            <a:ext cx="10058400" cy="545911"/>
          </a:xfrm>
        </p:spPr>
        <p:txBody>
          <a:bodyPr>
            <a:normAutofit fontScale="90000"/>
          </a:bodyPr>
          <a:lstStyle/>
          <a:p>
            <a:pPr algn="ctr"/>
            <a:r>
              <a:rPr lang="en-US" dirty="0"/>
              <a:t>Anthrophony</a:t>
            </a:r>
          </a:p>
        </p:txBody>
      </p:sp>
      <p:sp>
        <p:nvSpPr>
          <p:cNvPr id="3" name="Content Placeholder 2"/>
          <p:cNvSpPr>
            <a:spLocks noGrp="1"/>
          </p:cNvSpPr>
          <p:nvPr>
            <p:ph idx="1"/>
          </p:nvPr>
        </p:nvSpPr>
        <p:spPr>
          <a:xfrm>
            <a:off x="1069848" y="750627"/>
            <a:ext cx="10058400" cy="5421573"/>
          </a:xfrm>
        </p:spPr>
        <p:txBody>
          <a:bodyPr>
            <a:normAutofit lnSpcReduction="10000"/>
          </a:bodyPr>
          <a:lstStyle/>
          <a:p>
            <a:pPr marL="0" indent="0">
              <a:buNone/>
            </a:pPr>
            <a:r>
              <a:rPr lang="en-US" b="1" dirty="0"/>
              <a:t>Definition of Anthropology</a:t>
            </a:r>
            <a:endParaRPr lang="en-US" dirty="0"/>
          </a:p>
          <a:p>
            <a:r>
              <a:rPr lang="en-US" dirty="0"/>
              <a:t>The word ‘Anthropology’ has been derived from two Greek words-</a:t>
            </a:r>
          </a:p>
          <a:p>
            <a:pPr marL="0" indent="0">
              <a:buNone/>
            </a:pPr>
            <a:r>
              <a:rPr lang="en-US" dirty="0"/>
              <a:t>       </a:t>
            </a:r>
            <a:r>
              <a:rPr lang="en-US" dirty="0" err="1"/>
              <a:t>Anthrop</a:t>
            </a:r>
            <a:r>
              <a:rPr lang="en-US" dirty="0"/>
              <a:t> means man &amp;</a:t>
            </a:r>
          </a:p>
          <a:p>
            <a:pPr marL="0" lvl="0" indent="0">
              <a:buNone/>
            </a:pPr>
            <a:r>
              <a:rPr lang="en-US" dirty="0"/>
              <a:t>       Logia means study or science </a:t>
            </a:r>
          </a:p>
          <a:p>
            <a:pPr marL="0" indent="0">
              <a:buNone/>
            </a:pPr>
            <a:r>
              <a:rPr lang="en-US" dirty="0"/>
              <a:t>Thus, the etymological meaning of Anthropology is “the study of man”.</a:t>
            </a:r>
          </a:p>
          <a:p>
            <a:r>
              <a:rPr lang="en-US" dirty="0"/>
              <a:t> C.A </a:t>
            </a:r>
            <a:r>
              <a:rPr lang="en-US" dirty="0" err="1"/>
              <a:t>Kottak</a:t>
            </a:r>
            <a:r>
              <a:rPr lang="en-US" dirty="0"/>
              <a:t> defines  “Anthropology” as follows-</a:t>
            </a:r>
          </a:p>
          <a:p>
            <a:pPr marL="0" indent="0">
              <a:buNone/>
            </a:pPr>
            <a:r>
              <a:rPr lang="en-US" dirty="0"/>
              <a:t> “The scientific and humanistic study of the human species. It is the exploration of human diversity in time and space</a:t>
            </a:r>
            <a:r>
              <a:rPr lang="en-US" i="1" dirty="0"/>
              <a:t>.</a:t>
            </a:r>
            <a:endParaRPr lang="en-US" dirty="0"/>
          </a:p>
          <a:p>
            <a:pPr lvl="0"/>
            <a:r>
              <a:rPr lang="en-US" dirty="0" err="1"/>
              <a:t>Beals</a:t>
            </a:r>
            <a:r>
              <a:rPr lang="en-US" dirty="0"/>
              <a:t> and </a:t>
            </a:r>
            <a:r>
              <a:rPr lang="en-US" dirty="0" err="1"/>
              <a:t>weitz</a:t>
            </a:r>
            <a:r>
              <a:rPr lang="en-US" dirty="0"/>
              <a:t> define as -</a:t>
            </a:r>
          </a:p>
          <a:p>
            <a:pPr marL="0" indent="0">
              <a:buNone/>
            </a:pPr>
            <a:r>
              <a:rPr lang="en-US" dirty="0"/>
              <a:t>“The anthropologist combines in one discipline the approaches of both biological and the social sciences”.                     </a:t>
            </a:r>
            <a:r>
              <a:rPr lang="en-US" i="1" dirty="0"/>
              <a:t>                               </a:t>
            </a:r>
            <a:endParaRPr lang="en-US" dirty="0"/>
          </a:p>
          <a:p>
            <a:pPr lvl="0"/>
            <a:r>
              <a:rPr lang="en-US" dirty="0"/>
              <a:t>Nanda Serena says-</a:t>
            </a:r>
          </a:p>
          <a:p>
            <a:pPr marL="0" indent="0">
              <a:buNone/>
            </a:pPr>
            <a:r>
              <a:rPr lang="en-US" dirty="0"/>
              <a:t>“Anthropology is the comparative study of human kind.”</a:t>
            </a:r>
          </a:p>
          <a:p>
            <a:pPr marL="0" indent="0">
              <a:buNone/>
            </a:pPr>
            <a:r>
              <a:rPr lang="en-US" i="1" dirty="0"/>
              <a:t>                                                                                                                   </a:t>
            </a:r>
            <a:endParaRPr lang="en-US" dirty="0"/>
          </a:p>
        </p:txBody>
      </p:sp>
    </p:spTree>
    <p:extLst>
      <p:ext uri="{BB962C8B-B14F-4D97-AF65-F5344CB8AC3E}">
        <p14:creationId xmlns:p14="http://schemas.microsoft.com/office/powerpoint/2010/main" val="279307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82137"/>
            <a:ext cx="10058400" cy="532263"/>
          </a:xfrm>
        </p:spPr>
        <p:txBody>
          <a:bodyPr>
            <a:normAutofit fontScale="90000"/>
          </a:bodyPr>
          <a:lstStyle/>
          <a:p>
            <a:pPr algn="ctr"/>
            <a:r>
              <a:rPr lang="en-US" sz="4000" b="1" dirty="0"/>
              <a:t>Types of Anthropology</a:t>
            </a:r>
            <a:br>
              <a:rPr lang="en-US" dirty="0"/>
            </a:br>
            <a:endParaRPr lang="en-US" dirty="0"/>
          </a:p>
        </p:txBody>
      </p:sp>
      <p:sp>
        <p:nvSpPr>
          <p:cNvPr id="3" name="Content Placeholder 2"/>
          <p:cNvSpPr>
            <a:spLocks noGrp="1"/>
          </p:cNvSpPr>
          <p:nvPr>
            <p:ph idx="1"/>
          </p:nvPr>
        </p:nvSpPr>
        <p:spPr>
          <a:xfrm>
            <a:off x="1069848" y="1078173"/>
            <a:ext cx="10058400" cy="5094027"/>
          </a:xfrm>
        </p:spPr>
        <p:txBody>
          <a:bodyPr>
            <a:normAutofit/>
          </a:bodyPr>
          <a:lstStyle/>
          <a:p>
            <a:pPr marL="0" indent="0">
              <a:buNone/>
            </a:pPr>
            <a:r>
              <a:rPr lang="en-US" b="1" dirty="0"/>
              <a:t> </a:t>
            </a:r>
            <a:r>
              <a:rPr lang="en-US" dirty="0"/>
              <a:t>Anthropology may be broadly divided into two areas-</a:t>
            </a:r>
          </a:p>
          <a:p>
            <a:pPr marL="457200" lvl="0" indent="-457200">
              <a:buFont typeface="+mj-lt"/>
              <a:buAutoNum type="arabicPeriod"/>
            </a:pPr>
            <a:r>
              <a:rPr lang="en-US" dirty="0"/>
              <a:t>Physical Anthropology</a:t>
            </a:r>
          </a:p>
          <a:p>
            <a:pPr marL="457200" lvl="0" indent="-457200">
              <a:buFont typeface="+mj-lt"/>
              <a:buAutoNum type="arabicPeriod"/>
            </a:pPr>
            <a:r>
              <a:rPr lang="en-US" dirty="0"/>
              <a:t>Cultural Anthropology</a:t>
            </a:r>
          </a:p>
          <a:p>
            <a:pPr marL="0" lvl="0" indent="0">
              <a:buNone/>
            </a:pPr>
            <a:r>
              <a:rPr lang="en-US" b="1" dirty="0"/>
              <a:t>Physical Anthropology: </a:t>
            </a:r>
            <a:r>
              <a:rPr lang="en-US" dirty="0"/>
              <a:t>Physical Anthropology mainly focuses on biological aspects of human being. Physical anthropology links to other fields: - Biology, Zoology, Geology, Physiology, Anatomy and Medicine.</a:t>
            </a:r>
          </a:p>
          <a:p>
            <a:pPr marL="0" indent="0">
              <a:buNone/>
            </a:pPr>
            <a:endParaRPr lang="en-US" dirty="0"/>
          </a:p>
          <a:p>
            <a:pPr marL="0" indent="0">
              <a:buNone/>
            </a:pPr>
            <a:r>
              <a:rPr lang="en-US" dirty="0"/>
              <a:t>Physical anthropology has several specialized areas. This are-</a:t>
            </a:r>
          </a:p>
          <a:p>
            <a:pPr marL="0" lvl="0" indent="0">
              <a:buNone/>
            </a:pPr>
            <a:r>
              <a:rPr lang="en-US" b="1" dirty="0"/>
              <a:t>Evolutionary Biology:</a:t>
            </a:r>
            <a:r>
              <a:rPr lang="en-US" dirty="0"/>
              <a:t> It discusses about human evolution. It can be divided into two types- </a:t>
            </a:r>
          </a:p>
          <a:p>
            <a:pPr lvl="0"/>
            <a:r>
              <a:rPr lang="en-US" i="1" dirty="0"/>
              <a:t>Paleontology-</a:t>
            </a:r>
            <a:r>
              <a:rPr lang="en-US" dirty="0"/>
              <a:t> The study of the buried fossils of human and related animals.</a:t>
            </a:r>
          </a:p>
          <a:p>
            <a:pPr lvl="0"/>
            <a:r>
              <a:rPr lang="en-US" i="1" dirty="0"/>
              <a:t>Primatology-</a:t>
            </a:r>
            <a:r>
              <a:rPr lang="en-US" dirty="0"/>
              <a:t> The study of the similarities and differences among the primates, namely, tree shrews, lemurs, and </a:t>
            </a:r>
            <a:r>
              <a:rPr lang="en-US" dirty="0" err="1"/>
              <a:t>lorises</a:t>
            </a:r>
            <a:r>
              <a:rPr lang="en-US" dirty="0"/>
              <a:t>, tarsiers- monkeys, apes and human.</a:t>
            </a:r>
          </a:p>
          <a:p>
            <a:pPr marL="0" indent="0">
              <a:buNone/>
            </a:pPr>
            <a:endParaRPr lang="en-US" dirty="0"/>
          </a:p>
        </p:txBody>
      </p:sp>
    </p:spTree>
    <p:extLst>
      <p:ext uri="{BB962C8B-B14F-4D97-AF65-F5344CB8AC3E}">
        <p14:creationId xmlns:p14="http://schemas.microsoft.com/office/powerpoint/2010/main" val="326890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Types of Anthropology</a:t>
            </a:r>
            <a:endParaRPr lang="en-US" sz="4000" dirty="0"/>
          </a:p>
        </p:txBody>
      </p:sp>
      <p:sp>
        <p:nvSpPr>
          <p:cNvPr id="3" name="Content Placeholder 2"/>
          <p:cNvSpPr>
            <a:spLocks noGrp="1"/>
          </p:cNvSpPr>
          <p:nvPr>
            <p:ph idx="1"/>
          </p:nvPr>
        </p:nvSpPr>
        <p:spPr/>
        <p:txBody>
          <a:bodyPr/>
          <a:lstStyle/>
          <a:p>
            <a:pPr lvl="0"/>
            <a:r>
              <a:rPr lang="en-US" b="1" dirty="0"/>
              <a:t>Human Biology:</a:t>
            </a:r>
            <a:r>
              <a:rPr lang="en-US" dirty="0"/>
              <a:t> It is the study of human variation. It has several branches-such as: human genetics, skeletal biology &amp; human adaptability. </a:t>
            </a:r>
          </a:p>
          <a:p>
            <a:pPr marL="0" indent="0">
              <a:buNone/>
            </a:pPr>
            <a:endParaRPr lang="en-US" dirty="0"/>
          </a:p>
          <a:p>
            <a:pPr lvl="0"/>
            <a:r>
              <a:rPr lang="en-US" b="1" dirty="0"/>
              <a:t>Human Morphology:</a:t>
            </a:r>
            <a:r>
              <a:rPr lang="en-US" dirty="0"/>
              <a:t> The scientific study of the form and structure of human body without consideration of function.</a:t>
            </a:r>
          </a:p>
          <a:p>
            <a:pPr marL="0" indent="0">
              <a:buNone/>
            </a:pPr>
            <a:endParaRPr lang="en-US" dirty="0"/>
          </a:p>
          <a:p>
            <a:pPr lvl="0"/>
            <a:r>
              <a:rPr lang="en-US" b="1" dirty="0"/>
              <a:t>Anthropometry:</a:t>
            </a:r>
            <a:r>
              <a:rPr lang="en-US" dirty="0"/>
              <a:t> Anthropometry is a comparative study of the human body. These techniques are used to measure the absolute and relative variability in size and shape of human body. </a:t>
            </a:r>
          </a:p>
          <a:p>
            <a:endParaRPr lang="en-US" dirty="0"/>
          </a:p>
        </p:txBody>
      </p:sp>
    </p:spTree>
    <p:extLst>
      <p:ext uri="{BB962C8B-B14F-4D97-AF65-F5344CB8AC3E}">
        <p14:creationId xmlns:p14="http://schemas.microsoft.com/office/powerpoint/2010/main" val="253010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02723"/>
          </a:xfrm>
        </p:spPr>
        <p:txBody>
          <a:bodyPr>
            <a:normAutofit/>
          </a:bodyPr>
          <a:lstStyle/>
          <a:p>
            <a:pPr marL="0" lvl="0" indent="0"/>
            <a:r>
              <a:rPr lang="en-US" sz="2000" b="1" dirty="0"/>
              <a:t>Cultural Anthropology</a:t>
            </a:r>
            <a:endParaRPr lang="en-US" sz="2000" dirty="0"/>
          </a:p>
        </p:txBody>
      </p:sp>
      <p:sp>
        <p:nvSpPr>
          <p:cNvPr id="3" name="Content Placeholder 2"/>
          <p:cNvSpPr>
            <a:spLocks noGrp="1"/>
          </p:cNvSpPr>
          <p:nvPr>
            <p:ph idx="1"/>
          </p:nvPr>
        </p:nvSpPr>
        <p:spPr>
          <a:xfrm>
            <a:off x="1069848" y="1187355"/>
            <a:ext cx="10058400" cy="4984845"/>
          </a:xfrm>
        </p:spPr>
        <p:txBody>
          <a:bodyPr>
            <a:normAutofit fontScale="92500" lnSpcReduction="10000"/>
          </a:bodyPr>
          <a:lstStyle/>
          <a:p>
            <a:pPr marL="0" indent="0">
              <a:buNone/>
            </a:pPr>
            <a:r>
              <a:rPr lang="en-US" dirty="0"/>
              <a:t>Cultural Anthropology is the study of human society and culture, the subfield that describes, analyzes interprets and explains social and cultural similarities and differences.</a:t>
            </a:r>
          </a:p>
          <a:p>
            <a:pPr marL="0" indent="0">
              <a:buNone/>
            </a:pPr>
            <a:r>
              <a:rPr lang="en-US" dirty="0"/>
              <a:t>Cultural Anthropology may be subdivided into three main branches- </a:t>
            </a:r>
          </a:p>
          <a:p>
            <a:pPr lvl="0"/>
            <a:r>
              <a:rPr lang="en-US" dirty="0"/>
              <a:t>Ethnology </a:t>
            </a:r>
          </a:p>
          <a:p>
            <a:pPr lvl="0"/>
            <a:r>
              <a:rPr lang="en-US" dirty="0"/>
              <a:t>Archaeology </a:t>
            </a:r>
          </a:p>
          <a:p>
            <a:pPr lvl="0"/>
            <a:r>
              <a:rPr lang="en-US" dirty="0"/>
              <a:t>Linguistic</a:t>
            </a:r>
          </a:p>
          <a:p>
            <a:pPr marL="0" lvl="0" indent="0">
              <a:buNone/>
            </a:pPr>
            <a:r>
              <a:rPr lang="en-US" b="1" dirty="0"/>
              <a:t>Ethnology:</a:t>
            </a:r>
            <a:r>
              <a:rPr lang="en-US" dirty="0"/>
              <a:t> Ethnology is the scientific study and Comparison of human culture. Ethnology is concerned with patterns of thought and behavior such as: - marriage, customs, kinship, organization, political and economic systems, religion, folk art and music.  </a:t>
            </a:r>
          </a:p>
          <a:p>
            <a:pPr marL="0" lvl="0" indent="0">
              <a:buNone/>
            </a:pPr>
            <a:r>
              <a:rPr lang="en-US" b="1" dirty="0"/>
              <a:t>Archaeology: </a:t>
            </a:r>
            <a:r>
              <a:rPr lang="en-US" dirty="0"/>
              <a:t>Archaeology is the study of past cultures. Anthropological archaeologists are usually concerned with what are called prehistoric cultures.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03385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24084"/>
            <a:ext cx="10058400" cy="4548116"/>
          </a:xfrm>
        </p:spPr>
        <p:txBody>
          <a:bodyPr/>
          <a:lstStyle/>
          <a:p>
            <a:pPr lvl="0"/>
            <a:r>
              <a:rPr lang="en-US" b="1" dirty="0"/>
              <a:t>Linguistic:</a:t>
            </a:r>
            <a:r>
              <a:rPr lang="en-US" dirty="0"/>
              <a:t> The transmission of culture from generation to generation is made possible by language, which enables us to preserve the traditions of the past and to make provisions for the future. </a:t>
            </a:r>
          </a:p>
          <a:p>
            <a:pPr marL="0" indent="0">
              <a:buNone/>
            </a:pPr>
            <a:r>
              <a:rPr lang="en-US" dirty="0"/>
              <a:t>In anthropological approach, linguistics can be divided into several types—</a:t>
            </a:r>
          </a:p>
          <a:p>
            <a:pPr lvl="0"/>
            <a:r>
              <a:rPr lang="en-US" b="1" i="1" dirty="0"/>
              <a:t>Descriptive or Structural linguistics</a:t>
            </a:r>
            <a:r>
              <a:rPr lang="en-US" dirty="0"/>
              <a:t>– deals with the characteristics sound unit employed in a language and its grammatical system.</a:t>
            </a:r>
          </a:p>
          <a:p>
            <a:pPr lvl="0"/>
            <a:r>
              <a:rPr lang="en-US" b="1" i="1" dirty="0"/>
              <a:t>Historical linguistics</a:t>
            </a:r>
            <a:r>
              <a:rPr lang="en-US" dirty="0"/>
              <a:t>– deals with changes in language overtime, including sound shifts &amp; the influence of one language on another.</a:t>
            </a:r>
          </a:p>
          <a:p>
            <a:pPr lvl="0"/>
            <a:r>
              <a:rPr lang="en-US" b="1" i="1" dirty="0"/>
              <a:t>Cognitive Anthropology</a:t>
            </a:r>
            <a:r>
              <a:rPr lang="en-US" dirty="0"/>
              <a:t>– It is can concerned with the ways in which the speaker of a particular language classify and conceptualize phenomena. </a:t>
            </a:r>
          </a:p>
        </p:txBody>
      </p:sp>
    </p:spTree>
    <p:extLst>
      <p:ext uri="{BB962C8B-B14F-4D97-AF65-F5344CB8AC3E}">
        <p14:creationId xmlns:p14="http://schemas.microsoft.com/office/powerpoint/2010/main" val="339606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656803"/>
          </a:xfrm>
        </p:spPr>
        <p:txBody>
          <a:bodyPr>
            <a:normAutofit/>
          </a:bodyPr>
          <a:lstStyle/>
          <a:p>
            <a:r>
              <a:rPr lang="en-US" sz="2400" b="1" dirty="0">
                <a:latin typeface="Arial" panose="020B0604020202020204" pitchFamily="34" charset="0"/>
                <a:cs typeface="Arial" panose="020B0604020202020204" pitchFamily="34" charset="0"/>
              </a:rPr>
              <a:t>Origin of the word </a:t>
            </a:r>
            <a:r>
              <a:rPr lang="en-US" sz="2400" b="1" i="1" dirty="0">
                <a:latin typeface="Arial" panose="020B0604020202020204" pitchFamily="34" charset="0"/>
                <a:cs typeface="Arial" panose="020B0604020202020204" pitchFamily="34" charset="0"/>
              </a:rPr>
              <a:t>Bengal </a:t>
            </a:r>
            <a:r>
              <a:rPr lang="en-US" sz="2400" b="1" dirty="0">
                <a:latin typeface="Arial" panose="020B0604020202020204" pitchFamily="34" charset="0"/>
                <a:cs typeface="Arial" panose="020B0604020202020204" pitchFamily="34" charset="0"/>
              </a:rPr>
              <a:t>or </a:t>
            </a:r>
            <a:r>
              <a:rPr lang="en-US" sz="2400" b="1" dirty="0" err="1">
                <a:latin typeface="Arial" panose="020B0604020202020204" pitchFamily="34" charset="0"/>
                <a:cs typeface="Arial" panose="020B0604020202020204" pitchFamily="34" charset="0"/>
              </a:rPr>
              <a:t>bangla</a:t>
            </a:r>
            <a:endParaRPr lang="en-US" sz="24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51012" y="2125015"/>
            <a:ext cx="8689976" cy="4732986"/>
          </a:xfrm>
        </p:spPr>
        <p:txBody>
          <a:bodyPr>
            <a:normAutofit fontScale="92500"/>
          </a:bodyPr>
          <a:lstStyle/>
          <a:p>
            <a:pPr marL="342900" indent="-342900" algn="l">
              <a:buFont typeface="Arial" panose="020B0604020202020204" pitchFamily="34" charset="0"/>
              <a:buChar char="•"/>
            </a:pPr>
            <a:r>
              <a:rPr lang="en-US" sz="2400" cap="none" dirty="0">
                <a:solidFill>
                  <a:schemeClr val="tx1"/>
                </a:solidFill>
                <a:latin typeface="Arial" panose="020B0604020202020204" pitchFamily="34" charset="0"/>
                <a:cs typeface="Arial" panose="020B0604020202020204" pitchFamily="34" charset="0"/>
              </a:rPr>
              <a:t>The exact origin of the word </a:t>
            </a:r>
            <a:r>
              <a:rPr lang="en-US" sz="2400" b="1" i="1" cap="none" dirty="0" err="1">
                <a:solidFill>
                  <a:schemeClr val="tx1"/>
                </a:solidFill>
                <a:latin typeface="Arial" panose="020B0604020202020204" pitchFamily="34" charset="0"/>
                <a:cs typeface="Arial" panose="020B0604020202020204" pitchFamily="34" charset="0"/>
              </a:rPr>
              <a:t>bengal</a:t>
            </a:r>
            <a:r>
              <a:rPr lang="en-US" sz="2400" i="1" cap="none" dirty="0">
                <a:solidFill>
                  <a:schemeClr val="tx1"/>
                </a:solidFill>
                <a:latin typeface="Arial" panose="020B0604020202020204" pitchFamily="34" charset="0"/>
                <a:cs typeface="Arial" panose="020B0604020202020204" pitchFamily="34" charset="0"/>
              </a:rPr>
              <a:t> </a:t>
            </a:r>
            <a:r>
              <a:rPr lang="en-US" sz="2400" cap="none" dirty="0">
                <a:solidFill>
                  <a:schemeClr val="tx1"/>
                </a:solidFill>
                <a:latin typeface="Arial" panose="020B0604020202020204" pitchFamily="34" charset="0"/>
                <a:cs typeface="Arial" panose="020B0604020202020204" pitchFamily="34" charset="0"/>
              </a:rPr>
              <a:t>or ‘</a:t>
            </a:r>
            <a:r>
              <a:rPr lang="en-US" sz="2400" b="1" cap="none" dirty="0" err="1">
                <a:solidFill>
                  <a:schemeClr val="tx1"/>
                </a:solidFill>
                <a:latin typeface="Arial" panose="020B0604020202020204" pitchFamily="34" charset="0"/>
                <a:cs typeface="Arial" panose="020B0604020202020204" pitchFamily="34" charset="0"/>
              </a:rPr>
              <a:t>bangla</a:t>
            </a:r>
            <a:r>
              <a:rPr lang="en-US" sz="2400" cap="none" dirty="0">
                <a:solidFill>
                  <a:schemeClr val="tx1"/>
                </a:solidFill>
                <a:latin typeface="Arial" panose="020B0604020202020204" pitchFamily="34" charset="0"/>
                <a:cs typeface="Arial" panose="020B0604020202020204" pitchFamily="34" charset="0"/>
              </a:rPr>
              <a:t>’ is unknown, though it is believed to be derived from the </a:t>
            </a:r>
            <a:r>
              <a:rPr lang="en-US" sz="2400" cap="none" dirty="0" err="1">
                <a:solidFill>
                  <a:schemeClr val="tx1"/>
                </a:solidFill>
                <a:latin typeface="Arial" panose="020B0604020202020204" pitchFamily="34" charset="0"/>
                <a:cs typeface="Arial" panose="020B0604020202020204" pitchFamily="34" charset="0"/>
              </a:rPr>
              <a:t>dravidian</a:t>
            </a:r>
            <a:r>
              <a:rPr lang="en-US" sz="2400" cap="none" dirty="0">
                <a:solidFill>
                  <a:schemeClr val="tx1"/>
                </a:solidFill>
                <a:latin typeface="Arial" panose="020B0604020202020204" pitchFamily="34" charset="0"/>
                <a:cs typeface="Arial" panose="020B0604020202020204" pitchFamily="34" charset="0"/>
              </a:rPr>
              <a:t> speaking tribe ‘</a:t>
            </a:r>
            <a:r>
              <a:rPr lang="en-US" sz="2400" b="1" cap="none" dirty="0">
                <a:solidFill>
                  <a:schemeClr val="tx1"/>
                </a:solidFill>
                <a:latin typeface="Arial" panose="020B0604020202020204" pitchFamily="34" charset="0"/>
                <a:cs typeface="Arial" panose="020B0604020202020204" pitchFamily="34" charset="0"/>
              </a:rPr>
              <a:t>bong</a:t>
            </a:r>
            <a:r>
              <a:rPr lang="en-US" sz="2400" cap="none" dirty="0">
                <a:solidFill>
                  <a:schemeClr val="tx1"/>
                </a:solidFill>
                <a:latin typeface="Arial" panose="020B0604020202020204" pitchFamily="34" charset="0"/>
                <a:cs typeface="Arial" panose="020B0604020202020204" pitchFamily="34" charset="0"/>
              </a:rPr>
              <a:t>’ that settled in this area. </a:t>
            </a:r>
            <a:r>
              <a:rPr lang="en-US" sz="2400" b="1" cap="none" dirty="0">
                <a:solidFill>
                  <a:schemeClr val="tx1"/>
                </a:solidFill>
                <a:latin typeface="Arial" panose="020B0604020202020204" pitchFamily="34" charset="0"/>
                <a:cs typeface="Arial" panose="020B0604020202020204" pitchFamily="34" charset="0"/>
              </a:rPr>
              <a:t>Ghulam </a:t>
            </a:r>
            <a:r>
              <a:rPr lang="en-US" sz="2400" b="1" cap="none" dirty="0" err="1">
                <a:solidFill>
                  <a:schemeClr val="tx1"/>
                </a:solidFill>
                <a:latin typeface="Arial" panose="020B0604020202020204" pitchFamily="34" charset="0"/>
                <a:cs typeface="Arial" panose="020B0604020202020204" pitchFamily="34" charset="0"/>
              </a:rPr>
              <a:t>hossain</a:t>
            </a:r>
            <a:r>
              <a:rPr lang="en-US" sz="2400" b="1" cap="none" dirty="0">
                <a:solidFill>
                  <a:schemeClr val="tx1"/>
                </a:solidFill>
                <a:latin typeface="Arial" panose="020B0604020202020204" pitchFamily="34" charset="0"/>
                <a:cs typeface="Arial" panose="020B0604020202020204" pitchFamily="34" charset="0"/>
              </a:rPr>
              <a:t> </a:t>
            </a:r>
            <a:r>
              <a:rPr lang="en-US" sz="2400" b="1" cap="none" dirty="0" err="1">
                <a:solidFill>
                  <a:schemeClr val="tx1"/>
                </a:solidFill>
                <a:latin typeface="Arial" panose="020B0604020202020204" pitchFamily="34" charset="0"/>
                <a:cs typeface="Arial" panose="020B0604020202020204" pitchFamily="34" charset="0"/>
              </a:rPr>
              <a:t>salim</a:t>
            </a:r>
            <a:r>
              <a:rPr lang="en-US" sz="2400" b="1" cap="none" dirty="0">
                <a:solidFill>
                  <a:schemeClr val="tx1"/>
                </a:solidFill>
                <a:latin typeface="Arial" panose="020B0604020202020204" pitchFamily="34" charset="0"/>
                <a:cs typeface="Arial" panose="020B0604020202020204" pitchFamily="34" charset="0"/>
              </a:rPr>
              <a:t> </a:t>
            </a:r>
            <a:r>
              <a:rPr lang="en-US" sz="2400" cap="none" dirty="0">
                <a:solidFill>
                  <a:schemeClr val="tx1"/>
                </a:solidFill>
                <a:latin typeface="Arial" panose="020B0604020202020204" pitchFamily="34" charset="0"/>
                <a:cs typeface="Arial" panose="020B0604020202020204" pitchFamily="34" charset="0"/>
              </a:rPr>
              <a:t>mentioned in his ‘</a:t>
            </a:r>
            <a:r>
              <a:rPr lang="en-US" sz="2400" b="1" cap="none" dirty="0" err="1">
                <a:solidFill>
                  <a:schemeClr val="tx1"/>
                </a:solidFill>
                <a:latin typeface="Arial" panose="020B0604020202020204" pitchFamily="34" charset="0"/>
                <a:cs typeface="Arial" panose="020B0604020202020204" pitchFamily="34" charset="0"/>
              </a:rPr>
              <a:t>riad</a:t>
            </a:r>
            <a:r>
              <a:rPr lang="en-US" sz="2400" b="1" cap="none" dirty="0">
                <a:solidFill>
                  <a:schemeClr val="tx1"/>
                </a:solidFill>
                <a:latin typeface="Arial" panose="020B0604020202020204" pitchFamily="34" charset="0"/>
                <a:cs typeface="Arial" panose="020B0604020202020204" pitchFamily="34" charset="0"/>
              </a:rPr>
              <a:t>-al-</a:t>
            </a:r>
            <a:r>
              <a:rPr lang="en-US" sz="2400" b="1" cap="none" dirty="0" err="1">
                <a:solidFill>
                  <a:schemeClr val="tx1"/>
                </a:solidFill>
                <a:latin typeface="Arial" panose="020B0604020202020204" pitchFamily="34" charset="0"/>
                <a:cs typeface="Arial" panose="020B0604020202020204" pitchFamily="34" charset="0"/>
              </a:rPr>
              <a:t>salatin</a:t>
            </a:r>
            <a:r>
              <a:rPr lang="en-US" sz="2400" b="1" cap="none" dirty="0">
                <a:solidFill>
                  <a:schemeClr val="tx1"/>
                </a:solidFill>
                <a:latin typeface="Arial" panose="020B0604020202020204" pitchFamily="34" charset="0"/>
                <a:cs typeface="Arial" panose="020B0604020202020204" pitchFamily="34" charset="0"/>
              </a:rPr>
              <a:t>’</a:t>
            </a:r>
            <a:r>
              <a:rPr lang="en-US" sz="2400" cap="none" dirty="0">
                <a:solidFill>
                  <a:schemeClr val="tx1"/>
                </a:solidFill>
                <a:latin typeface="Arial" panose="020B0604020202020204" pitchFamily="34" charset="0"/>
                <a:cs typeface="Arial" panose="020B0604020202020204" pitchFamily="34" charset="0"/>
              </a:rPr>
              <a:t> that this tribe lived in this area on approximately 7500 years ago.</a:t>
            </a:r>
          </a:p>
          <a:p>
            <a:pPr marL="342900" indent="-342900" algn="l">
              <a:buFont typeface="Arial" panose="020B0604020202020204" pitchFamily="34" charset="0"/>
              <a:buChar char="•"/>
            </a:pPr>
            <a:r>
              <a:rPr lang="en-US" sz="2400" cap="none" dirty="0">
                <a:solidFill>
                  <a:schemeClr val="tx1"/>
                </a:solidFill>
                <a:latin typeface="Arial" panose="020B0604020202020204" pitchFamily="34" charset="0"/>
                <a:cs typeface="Arial" panose="020B0604020202020204" pitchFamily="34" charset="0"/>
              </a:rPr>
              <a:t>Other accounts speculate that the name is derived from </a:t>
            </a:r>
            <a:r>
              <a:rPr lang="en-US" sz="2400" b="1" i="1" cap="none" dirty="0" err="1">
                <a:solidFill>
                  <a:schemeClr val="tx1"/>
                </a:solidFill>
                <a:latin typeface="Arial" panose="020B0604020202020204" pitchFamily="34" charset="0"/>
                <a:cs typeface="Arial" panose="020B0604020202020204" pitchFamily="34" charset="0"/>
              </a:rPr>
              <a:t>vanga</a:t>
            </a:r>
            <a:r>
              <a:rPr lang="en-US" sz="2400" b="1" i="1" cap="none" dirty="0">
                <a:solidFill>
                  <a:schemeClr val="tx1"/>
                </a:solidFill>
                <a:latin typeface="Arial" panose="020B0604020202020204" pitchFamily="34" charset="0"/>
                <a:cs typeface="Arial" panose="020B0604020202020204" pitchFamily="34" charset="0"/>
              </a:rPr>
              <a:t> </a:t>
            </a:r>
          </a:p>
          <a:p>
            <a:pPr algn="l"/>
            <a:r>
              <a:rPr lang="en-US" sz="2400" b="1" i="1" cap="none" dirty="0">
                <a:solidFill>
                  <a:schemeClr val="tx1"/>
                </a:solidFill>
                <a:latin typeface="Arial" panose="020B0604020202020204" pitchFamily="34" charset="0"/>
                <a:cs typeface="Arial" panose="020B0604020202020204" pitchFamily="34" charset="0"/>
              </a:rPr>
              <a:t>     ( </a:t>
            </a:r>
            <a:r>
              <a:rPr lang="en-US" sz="2400" b="1" i="1" cap="none" dirty="0" err="1">
                <a:solidFill>
                  <a:schemeClr val="tx1"/>
                </a:solidFill>
                <a:latin typeface="Arial" panose="020B0604020202020204" pitchFamily="34" charset="0"/>
                <a:cs typeface="Arial" panose="020B0604020202020204" pitchFamily="34" charset="0"/>
              </a:rPr>
              <a:t>bonga</a:t>
            </a:r>
            <a:r>
              <a:rPr lang="en-US" sz="2400" b="1" i="1" cap="none" dirty="0">
                <a:solidFill>
                  <a:schemeClr val="tx1"/>
                </a:solidFill>
                <a:latin typeface="Arial" panose="020B0604020202020204" pitchFamily="34" charset="0"/>
                <a:cs typeface="Arial" panose="020B0604020202020204" pitchFamily="34" charset="0"/>
              </a:rPr>
              <a:t>),</a:t>
            </a:r>
            <a:r>
              <a:rPr lang="en-US" sz="2400" cap="none" dirty="0">
                <a:solidFill>
                  <a:schemeClr val="tx1"/>
                </a:solidFill>
                <a:latin typeface="Arial" panose="020B0604020202020204" pitchFamily="34" charset="0"/>
                <a:cs typeface="Arial" panose="020B0604020202020204" pitchFamily="34" charset="0"/>
              </a:rPr>
              <a:t>which came from the </a:t>
            </a:r>
            <a:r>
              <a:rPr lang="en-US" sz="2400" b="1" cap="none" dirty="0" err="1">
                <a:solidFill>
                  <a:schemeClr val="tx1"/>
                </a:solidFill>
                <a:latin typeface="Arial" panose="020B0604020202020204" pitchFamily="34" charset="0"/>
                <a:cs typeface="Arial" panose="020B0604020202020204" pitchFamily="34" charset="0"/>
              </a:rPr>
              <a:t>austric</a:t>
            </a:r>
            <a:r>
              <a:rPr lang="en-US" sz="2400" b="1" cap="none" dirty="0">
                <a:solidFill>
                  <a:schemeClr val="tx1"/>
                </a:solidFill>
                <a:latin typeface="Arial" panose="020B0604020202020204" pitchFamily="34" charset="0"/>
                <a:cs typeface="Arial" panose="020B0604020202020204" pitchFamily="34" charset="0"/>
              </a:rPr>
              <a:t> </a:t>
            </a:r>
            <a:r>
              <a:rPr lang="en-US" sz="2400" cap="none" dirty="0">
                <a:solidFill>
                  <a:schemeClr val="tx1"/>
                </a:solidFill>
                <a:latin typeface="Arial" panose="020B0604020202020204" pitchFamily="34" charset="0"/>
                <a:cs typeface="Arial" panose="020B0604020202020204" pitchFamily="34" charset="0"/>
              </a:rPr>
              <a:t>word ‘</a:t>
            </a:r>
            <a:r>
              <a:rPr lang="en-US" sz="2400" b="1" cap="none" dirty="0" err="1">
                <a:solidFill>
                  <a:schemeClr val="tx1"/>
                </a:solidFill>
                <a:latin typeface="Arial" panose="020B0604020202020204" pitchFamily="34" charset="0"/>
                <a:cs typeface="Arial" panose="020B0604020202020204" pitchFamily="34" charset="0"/>
              </a:rPr>
              <a:t>bonga</a:t>
            </a:r>
            <a:r>
              <a:rPr lang="en-US" sz="2400" cap="none" dirty="0">
                <a:solidFill>
                  <a:schemeClr val="tx1"/>
                </a:solidFill>
                <a:latin typeface="Arial" panose="020B0604020202020204" pitchFamily="34" charset="0"/>
                <a:cs typeface="Arial" panose="020B0604020202020204" pitchFamily="34" charset="0"/>
              </a:rPr>
              <a:t>’ means sun           god.</a:t>
            </a:r>
          </a:p>
          <a:p>
            <a:pPr marL="342900" indent="-342900" algn="l">
              <a:buFont typeface="Arial" panose="020B0604020202020204" pitchFamily="34" charset="0"/>
              <a:buChar char="•"/>
            </a:pPr>
            <a:r>
              <a:rPr lang="en-US" sz="2400" cap="none" dirty="0">
                <a:solidFill>
                  <a:schemeClr val="tx1"/>
                </a:solidFill>
                <a:latin typeface="Arial" panose="020B0604020202020204" pitchFamily="34" charset="0"/>
                <a:cs typeface="Arial" panose="020B0604020202020204" pitchFamily="34" charset="0"/>
              </a:rPr>
              <a:t>According to </a:t>
            </a:r>
            <a:r>
              <a:rPr lang="en-US" sz="2400" cap="none" dirty="0" err="1">
                <a:solidFill>
                  <a:schemeClr val="tx1"/>
                </a:solidFill>
                <a:latin typeface="Arial" panose="020B0604020202020204" pitchFamily="34" charset="0"/>
                <a:cs typeface="Arial" panose="020B0604020202020204" pitchFamily="34" charset="0"/>
              </a:rPr>
              <a:t>mahabharat</a:t>
            </a:r>
            <a:r>
              <a:rPr lang="en-US" sz="2400" cap="none" dirty="0">
                <a:solidFill>
                  <a:schemeClr val="tx1"/>
                </a:solidFill>
                <a:latin typeface="Arial" panose="020B0604020202020204" pitchFamily="34" charset="0"/>
                <a:cs typeface="Arial" panose="020B0604020202020204" pitchFamily="34" charset="0"/>
              </a:rPr>
              <a:t>, </a:t>
            </a:r>
            <a:r>
              <a:rPr lang="en-US" sz="2400" cap="none" dirty="0" err="1">
                <a:solidFill>
                  <a:schemeClr val="tx1"/>
                </a:solidFill>
                <a:latin typeface="Arial" panose="020B0604020202020204" pitchFamily="34" charset="0"/>
                <a:cs typeface="Arial" panose="020B0604020202020204" pitchFamily="34" charset="0"/>
              </a:rPr>
              <a:t>purana,harivangsha</a:t>
            </a:r>
            <a:r>
              <a:rPr lang="en-US" sz="2400" cap="none" dirty="0">
                <a:solidFill>
                  <a:schemeClr val="tx1"/>
                </a:solidFill>
                <a:latin typeface="Arial" panose="020B0604020202020204" pitchFamily="34" charset="0"/>
                <a:cs typeface="Arial" panose="020B0604020202020204" pitchFamily="34" charset="0"/>
              </a:rPr>
              <a:t> </a:t>
            </a:r>
            <a:r>
              <a:rPr lang="en-US" sz="2400" b="1" cap="none" dirty="0" err="1">
                <a:solidFill>
                  <a:schemeClr val="tx1"/>
                </a:solidFill>
                <a:latin typeface="Arial" panose="020B0604020202020204" pitchFamily="34" charset="0"/>
                <a:cs typeface="Arial" panose="020B0604020202020204" pitchFamily="34" charset="0"/>
              </a:rPr>
              <a:t>vanga</a:t>
            </a:r>
            <a:r>
              <a:rPr lang="en-US" sz="2400" cap="none" dirty="0">
                <a:solidFill>
                  <a:schemeClr val="tx1"/>
                </a:solidFill>
                <a:latin typeface="Arial" panose="020B0604020202020204" pitchFamily="34" charset="0"/>
                <a:cs typeface="Arial" panose="020B0604020202020204" pitchFamily="34" charset="0"/>
              </a:rPr>
              <a:t> was the adopted son of the king </a:t>
            </a:r>
            <a:r>
              <a:rPr lang="en-US" sz="2400" cap="none" dirty="0" err="1">
                <a:solidFill>
                  <a:schemeClr val="tx1"/>
                </a:solidFill>
                <a:latin typeface="Arial" panose="020B0604020202020204" pitchFamily="34" charset="0"/>
                <a:cs typeface="Arial" panose="020B0604020202020204" pitchFamily="34" charset="0"/>
              </a:rPr>
              <a:t>vali</a:t>
            </a:r>
            <a:r>
              <a:rPr lang="en-US" sz="2400" cap="none" dirty="0">
                <a:solidFill>
                  <a:schemeClr val="tx1"/>
                </a:solidFill>
                <a:latin typeface="Arial" panose="020B0604020202020204" pitchFamily="34" charset="0"/>
                <a:cs typeface="Arial" panose="020B0604020202020204" pitchFamily="34" charset="0"/>
              </a:rPr>
              <a:t> who founded the </a:t>
            </a:r>
            <a:r>
              <a:rPr lang="en-US" sz="2400" cap="none" dirty="0" err="1">
                <a:solidFill>
                  <a:schemeClr val="tx1"/>
                </a:solidFill>
                <a:latin typeface="Arial" panose="020B0604020202020204" pitchFamily="34" charset="0"/>
                <a:cs typeface="Arial" panose="020B0604020202020204" pitchFamily="34" charset="0"/>
              </a:rPr>
              <a:t>vanga</a:t>
            </a:r>
            <a:r>
              <a:rPr lang="en-US" sz="2400" cap="none" dirty="0">
                <a:solidFill>
                  <a:schemeClr val="tx1"/>
                </a:solidFill>
                <a:latin typeface="Arial" panose="020B0604020202020204" pitchFamily="34" charset="0"/>
                <a:cs typeface="Arial" panose="020B0604020202020204" pitchFamily="34" charset="0"/>
              </a:rPr>
              <a:t> kingdom.</a:t>
            </a:r>
          </a:p>
          <a:p>
            <a:pPr marL="342900" indent="-342900" algn="l">
              <a:buFont typeface="Arial" panose="020B0604020202020204" pitchFamily="34" charset="0"/>
              <a:buChar char="•"/>
            </a:pPr>
            <a:r>
              <a:rPr lang="en-US" sz="2400" cap="none" dirty="0">
                <a:solidFill>
                  <a:schemeClr val="tx1"/>
                </a:solidFill>
                <a:latin typeface="Arial" panose="020B0604020202020204" pitchFamily="34" charset="0"/>
                <a:cs typeface="Arial" panose="020B0604020202020204" pitchFamily="34" charset="0"/>
              </a:rPr>
              <a:t>The </a:t>
            </a:r>
            <a:r>
              <a:rPr lang="en-US" sz="2400" cap="none" dirty="0" err="1">
                <a:solidFill>
                  <a:schemeClr val="tx1"/>
                </a:solidFill>
                <a:latin typeface="Arial" panose="020B0604020202020204" pitchFamily="34" charset="0"/>
                <a:cs typeface="Arial" panose="020B0604020202020204" pitchFamily="34" charset="0"/>
              </a:rPr>
              <a:t>muslim</a:t>
            </a:r>
            <a:r>
              <a:rPr lang="en-US" sz="2400" cap="none" dirty="0">
                <a:solidFill>
                  <a:schemeClr val="tx1"/>
                </a:solidFill>
                <a:latin typeface="Arial" panose="020B0604020202020204" pitchFamily="34" charset="0"/>
                <a:cs typeface="Arial" panose="020B0604020202020204" pitchFamily="34" charset="0"/>
              </a:rPr>
              <a:t> accounts  refer </a:t>
            </a:r>
            <a:r>
              <a:rPr lang="en-US" sz="2400" cap="none" dirty="0" err="1">
                <a:solidFill>
                  <a:schemeClr val="tx1"/>
                </a:solidFill>
                <a:latin typeface="Arial" panose="020B0604020202020204" pitchFamily="34" charset="0"/>
                <a:cs typeface="Arial" panose="020B0604020202020204" pitchFamily="34" charset="0"/>
              </a:rPr>
              <a:t>teht</a:t>
            </a:r>
            <a:r>
              <a:rPr lang="en-US" sz="2400" cap="none" dirty="0">
                <a:solidFill>
                  <a:schemeClr val="tx1"/>
                </a:solidFill>
                <a:latin typeface="Arial" panose="020B0604020202020204" pitchFamily="34" charset="0"/>
                <a:cs typeface="Arial" panose="020B0604020202020204" pitchFamily="34" charset="0"/>
              </a:rPr>
              <a:t> ‘</a:t>
            </a:r>
            <a:r>
              <a:rPr lang="en-US" sz="2400" b="1" cap="none" dirty="0">
                <a:solidFill>
                  <a:schemeClr val="tx1"/>
                </a:solidFill>
                <a:latin typeface="Arial" panose="020B0604020202020204" pitchFamily="34" charset="0"/>
                <a:cs typeface="Arial" panose="020B0604020202020204" pitchFamily="34" charset="0"/>
              </a:rPr>
              <a:t>bong</a:t>
            </a:r>
            <a:r>
              <a:rPr lang="en-US" sz="2400" cap="none" dirty="0">
                <a:solidFill>
                  <a:schemeClr val="tx1"/>
                </a:solidFill>
                <a:latin typeface="Arial" panose="020B0604020202020204" pitchFamily="34" charset="0"/>
                <a:cs typeface="Arial" panose="020B0604020202020204" pitchFamily="34" charset="0"/>
              </a:rPr>
              <a:t>’ a son of king hind colonized the area first.</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38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46644"/>
          </a:xfrm>
        </p:spPr>
        <p:txBody>
          <a:bodyPr>
            <a:normAutofit/>
          </a:bodyPr>
          <a:lstStyle/>
          <a:p>
            <a:pPr algn="ctr"/>
            <a:r>
              <a:rPr lang="en-US" sz="2400" b="1" dirty="0">
                <a:latin typeface="Arial" panose="020B0604020202020204" pitchFamily="34" charset="0"/>
                <a:cs typeface="Arial" panose="020B0604020202020204" pitchFamily="34" charset="0"/>
              </a:rPr>
              <a:t>Origin of the word </a:t>
            </a:r>
            <a:r>
              <a:rPr lang="en-US" sz="2400" b="1" i="1" dirty="0">
                <a:latin typeface="Arial" panose="020B0604020202020204" pitchFamily="34" charset="0"/>
                <a:cs typeface="Arial" panose="020B0604020202020204" pitchFamily="34" charset="0"/>
              </a:rPr>
              <a:t>Bengal </a:t>
            </a:r>
            <a:r>
              <a:rPr lang="en-US" sz="2400" b="1" dirty="0">
                <a:latin typeface="Arial" panose="020B0604020202020204" pitchFamily="34" charset="0"/>
                <a:cs typeface="Arial" panose="020B0604020202020204" pitchFamily="34" charset="0"/>
              </a:rPr>
              <a:t>or </a:t>
            </a:r>
            <a:r>
              <a:rPr lang="en-US" sz="2400" b="1" dirty="0" err="1">
                <a:latin typeface="Arial" panose="020B0604020202020204" pitchFamily="34" charset="0"/>
                <a:cs typeface="Arial" panose="020B0604020202020204" pitchFamily="34" charset="0"/>
              </a:rPr>
              <a:t>bangla</a:t>
            </a:r>
            <a:endParaRPr lang="en-US" sz="2400" dirty="0"/>
          </a:p>
        </p:txBody>
      </p:sp>
      <p:sp>
        <p:nvSpPr>
          <p:cNvPr id="3" name="Content Placeholder 2"/>
          <p:cNvSpPr>
            <a:spLocks noGrp="1"/>
          </p:cNvSpPr>
          <p:nvPr>
            <p:ph idx="1"/>
          </p:nvPr>
        </p:nvSpPr>
        <p:spPr>
          <a:xfrm>
            <a:off x="913774" y="1365162"/>
            <a:ext cx="10363826" cy="4426037"/>
          </a:xfrm>
          <a:prstGeom prst="rect">
            <a:avLst/>
          </a:prstGeom>
        </p:spPr>
        <p:txBody>
          <a:bodyPr>
            <a:normAutofit/>
          </a:bodyPr>
          <a:lstStyle/>
          <a:p>
            <a:r>
              <a:rPr lang="en-US" sz="2200" cap="none" dirty="0">
                <a:latin typeface="Arial" panose="020B0604020202020204" pitchFamily="34" charset="0"/>
                <a:cs typeface="Arial" panose="020B0604020202020204" pitchFamily="34" charset="0"/>
              </a:rPr>
              <a:t>Linguists believe that the name originated from the </a:t>
            </a:r>
            <a:r>
              <a:rPr lang="en-US" sz="2200" b="1" cap="none" dirty="0">
                <a:latin typeface="Arial" panose="020B0604020202020204" pitchFamily="34" charset="0"/>
                <a:cs typeface="Arial" panose="020B0604020202020204" pitchFamily="34" charset="0"/>
              </a:rPr>
              <a:t>Tibetan</a:t>
            </a:r>
            <a:r>
              <a:rPr lang="en-US" sz="2200" cap="none" dirty="0">
                <a:latin typeface="Arial" panose="020B0604020202020204" pitchFamily="34" charset="0"/>
                <a:cs typeface="Arial" panose="020B0604020202020204" pitchFamily="34" charset="0"/>
              </a:rPr>
              <a:t> word ‘</a:t>
            </a:r>
            <a:r>
              <a:rPr lang="en-US" sz="2200" b="1" cap="none" dirty="0">
                <a:latin typeface="Arial" panose="020B0604020202020204" pitchFamily="34" charset="0"/>
                <a:cs typeface="Arial" panose="020B0604020202020204" pitchFamily="34" charset="0"/>
              </a:rPr>
              <a:t>bans’</a:t>
            </a:r>
            <a:r>
              <a:rPr lang="en-US" sz="2200" cap="none" dirty="0">
                <a:latin typeface="Arial" panose="020B0604020202020204" pitchFamily="34" charset="0"/>
                <a:cs typeface="Arial" panose="020B0604020202020204" pitchFamily="34" charset="0"/>
              </a:rPr>
              <a:t> which means wet and moist. Bangla is a wet country crisscrossed by a thousand rivers and monsoons and floods from the Himalayas. </a:t>
            </a:r>
          </a:p>
          <a:p>
            <a:r>
              <a:rPr lang="en-US" sz="2200" cap="none" dirty="0">
                <a:latin typeface="Arial" panose="020B0604020202020204" pitchFamily="34" charset="0"/>
                <a:cs typeface="Arial" panose="020B0604020202020204" pitchFamily="34" charset="0"/>
              </a:rPr>
              <a:t>Some other believe that the name originated from the </a:t>
            </a:r>
            <a:r>
              <a:rPr lang="en-US" sz="2200" b="1" cap="none" dirty="0">
                <a:latin typeface="Arial" panose="020B0604020202020204" pitchFamily="34" charset="0"/>
                <a:cs typeface="Arial" panose="020B0604020202020204" pitchFamily="34" charset="0"/>
              </a:rPr>
              <a:t>assumes</a:t>
            </a:r>
            <a:r>
              <a:rPr lang="en-US" sz="2200" cap="none" dirty="0">
                <a:latin typeface="Arial" panose="020B0604020202020204" pitchFamily="34" charset="0"/>
                <a:cs typeface="Arial" panose="020B0604020202020204" pitchFamily="34" charset="0"/>
              </a:rPr>
              <a:t> word ‘</a:t>
            </a:r>
            <a:r>
              <a:rPr lang="en-US" sz="2200" b="1" dirty="0">
                <a:latin typeface="Arial" panose="020B0604020202020204" pitchFamily="34" charset="0"/>
                <a:cs typeface="Arial" panose="020B0604020202020204" pitchFamily="34" charset="0"/>
              </a:rPr>
              <a:t>Bodo</a:t>
            </a:r>
            <a:r>
              <a:rPr lang="en-US" sz="2200" b="1" cap="none" dirty="0">
                <a:latin typeface="Arial" panose="020B0604020202020204" pitchFamily="34" charset="0"/>
                <a:cs typeface="Arial" panose="020B0604020202020204" pitchFamily="34" charset="0"/>
              </a:rPr>
              <a:t>’ </a:t>
            </a:r>
            <a:r>
              <a:rPr lang="en-US" sz="2200" cap="none" dirty="0">
                <a:latin typeface="Arial" panose="020B0604020202020204" pitchFamily="34" charset="0"/>
                <a:cs typeface="Arial" panose="020B0604020202020204" pitchFamily="34" charset="0"/>
              </a:rPr>
              <a:t>which means wide plains.</a:t>
            </a:r>
          </a:p>
          <a:p>
            <a:r>
              <a:rPr lang="en-US" sz="2200" cap="none" dirty="0">
                <a:latin typeface="Arial" panose="020B0604020202020204" pitchFamily="34" charset="0"/>
                <a:cs typeface="Arial" panose="020B0604020202020204" pitchFamily="34" charset="0"/>
              </a:rPr>
              <a:t>The earliest reference ‘</a:t>
            </a:r>
            <a:r>
              <a:rPr lang="en-US" sz="2200" b="1" cap="none" dirty="0" err="1">
                <a:latin typeface="Arial" panose="020B0604020202020204" pitchFamily="34" charset="0"/>
                <a:cs typeface="Arial" panose="020B0604020202020204" pitchFamily="34" charset="0"/>
              </a:rPr>
              <a:t>vangala</a:t>
            </a:r>
            <a:r>
              <a:rPr lang="en-US" sz="2200" b="1" cap="none" dirty="0">
                <a:latin typeface="Arial" panose="020B0604020202020204" pitchFamily="34" charset="0"/>
                <a:cs typeface="Arial" panose="020B0604020202020204" pitchFamily="34" charset="0"/>
              </a:rPr>
              <a:t>’</a:t>
            </a:r>
            <a:r>
              <a:rPr lang="en-US" sz="2200" cap="none" dirty="0">
                <a:latin typeface="Arial" panose="020B0604020202020204" pitchFamily="34" charset="0"/>
                <a:cs typeface="Arial" panose="020B0604020202020204" pitchFamily="34" charset="0"/>
              </a:rPr>
              <a:t> has been traced in the </a:t>
            </a:r>
            <a:r>
              <a:rPr lang="en-US" sz="2200" b="1" cap="none" dirty="0" err="1">
                <a:latin typeface="Arial" panose="020B0604020202020204" pitchFamily="34" charset="0"/>
                <a:cs typeface="Arial" panose="020B0604020202020204" pitchFamily="34" charset="0"/>
              </a:rPr>
              <a:t>nesari</a:t>
            </a:r>
            <a:r>
              <a:rPr lang="en-US" sz="2200" b="1" cap="none" dirty="0">
                <a:latin typeface="Arial" panose="020B0604020202020204" pitchFamily="34" charset="0"/>
                <a:cs typeface="Arial" panose="020B0604020202020204" pitchFamily="34" charset="0"/>
              </a:rPr>
              <a:t> plate (805A.D.) </a:t>
            </a:r>
            <a:r>
              <a:rPr lang="en-US" sz="2200" cap="none" dirty="0">
                <a:latin typeface="Arial" panose="020B0604020202020204" pitchFamily="34" charset="0"/>
                <a:cs typeface="Arial" panose="020B0604020202020204" pitchFamily="34" charset="0"/>
              </a:rPr>
              <a:t>of </a:t>
            </a:r>
            <a:r>
              <a:rPr lang="en-US" sz="2200" b="1" cap="none" dirty="0" err="1">
                <a:latin typeface="Arial" panose="020B0604020202020204" pitchFamily="34" charset="0"/>
                <a:cs typeface="Arial" panose="020B0604020202020204" pitchFamily="34" charset="0"/>
              </a:rPr>
              <a:t>dharmapala</a:t>
            </a:r>
            <a:r>
              <a:rPr lang="en-US" sz="2200" cap="none" dirty="0">
                <a:latin typeface="Arial" panose="020B0604020202020204" pitchFamily="34" charset="0"/>
                <a:cs typeface="Arial" panose="020B0604020202020204" pitchFamily="34" charset="0"/>
              </a:rPr>
              <a:t>, the king of </a:t>
            </a:r>
            <a:r>
              <a:rPr lang="en-US" sz="2200" cap="none" dirty="0" err="1">
                <a:latin typeface="Arial" panose="020B0604020202020204" pitchFamily="34" charset="0"/>
                <a:cs typeface="Arial" panose="020B0604020202020204" pitchFamily="34" charset="0"/>
              </a:rPr>
              <a:t>vangala</a:t>
            </a:r>
            <a:r>
              <a:rPr lang="en-US" sz="2200" cap="none" dirty="0">
                <a:latin typeface="Arial" panose="020B0604020202020204" pitchFamily="34" charset="0"/>
                <a:cs typeface="Arial" panose="020B0604020202020204" pitchFamily="34" charset="0"/>
              </a:rPr>
              <a:t>.</a:t>
            </a:r>
          </a:p>
          <a:p>
            <a:r>
              <a:rPr lang="en-US" sz="2200" b="1" cap="none" dirty="0">
                <a:latin typeface="Arial" panose="020B0604020202020204" pitchFamily="34" charset="0"/>
                <a:cs typeface="Arial" panose="020B0604020202020204" pitchFamily="34" charset="0"/>
              </a:rPr>
              <a:t>Shams-</a:t>
            </a:r>
            <a:r>
              <a:rPr lang="en-US" sz="2200" b="1" cap="none" dirty="0" err="1">
                <a:latin typeface="Arial" panose="020B0604020202020204" pitchFamily="34" charset="0"/>
                <a:cs typeface="Arial" panose="020B0604020202020204" pitchFamily="34" charset="0"/>
              </a:rPr>
              <a:t>ud</a:t>
            </a:r>
            <a:r>
              <a:rPr lang="en-US" sz="2200" b="1" cap="none" dirty="0">
                <a:latin typeface="Arial" panose="020B0604020202020204" pitchFamily="34" charset="0"/>
                <a:cs typeface="Arial" panose="020B0604020202020204" pitchFamily="34" charset="0"/>
              </a:rPr>
              <a:t>-din </a:t>
            </a:r>
            <a:r>
              <a:rPr lang="en-US" sz="2200" b="1" cap="none" dirty="0" err="1">
                <a:latin typeface="Arial" panose="020B0604020202020204" pitchFamily="34" charset="0"/>
                <a:cs typeface="Arial" panose="020B0604020202020204" pitchFamily="34" charset="0"/>
              </a:rPr>
              <a:t>iilyas</a:t>
            </a:r>
            <a:r>
              <a:rPr lang="en-US" sz="2200" b="1" cap="none" dirty="0">
                <a:latin typeface="Arial" panose="020B0604020202020204" pitchFamily="34" charset="0"/>
                <a:cs typeface="Arial" panose="020B0604020202020204" pitchFamily="34" charset="0"/>
              </a:rPr>
              <a:t> shah </a:t>
            </a:r>
            <a:r>
              <a:rPr lang="en-US" sz="2200" cap="none" dirty="0">
                <a:latin typeface="Arial" panose="020B0604020202020204" pitchFamily="34" charset="0"/>
                <a:cs typeface="Arial" panose="020B0604020202020204" pitchFamily="34" charset="0"/>
              </a:rPr>
              <a:t>took the title ‘</a:t>
            </a:r>
            <a:r>
              <a:rPr lang="en-US" sz="2200" b="1" cap="none" dirty="0">
                <a:latin typeface="Arial" panose="020B0604020202020204" pitchFamily="34" charset="0"/>
                <a:cs typeface="Arial" panose="020B0604020202020204" pitchFamily="34" charset="0"/>
              </a:rPr>
              <a:t>shah-e-</a:t>
            </a:r>
            <a:r>
              <a:rPr lang="en-US" sz="2200" b="1" cap="none" dirty="0" err="1">
                <a:latin typeface="Arial" panose="020B0604020202020204" pitchFamily="34" charset="0"/>
                <a:cs typeface="Arial" panose="020B0604020202020204" pitchFamily="34" charset="0"/>
              </a:rPr>
              <a:t>bangala</a:t>
            </a:r>
            <a:r>
              <a:rPr lang="en-US" sz="2200" b="1" cap="none" dirty="0">
                <a:latin typeface="Arial" panose="020B0604020202020204" pitchFamily="34" charset="0"/>
                <a:cs typeface="Arial" panose="020B0604020202020204" pitchFamily="34" charset="0"/>
              </a:rPr>
              <a:t>’</a:t>
            </a:r>
            <a:r>
              <a:rPr lang="en-US" sz="2200" cap="none" dirty="0">
                <a:latin typeface="Arial" panose="020B0604020202020204" pitchFamily="34" charset="0"/>
                <a:cs typeface="Arial" panose="020B0604020202020204" pitchFamily="34" charset="0"/>
              </a:rPr>
              <a:t> and united the whole region under one government for the first time.</a:t>
            </a:r>
          </a:p>
        </p:txBody>
      </p:sp>
    </p:spTree>
    <p:extLst>
      <p:ext uri="{BB962C8B-B14F-4D97-AF65-F5344CB8AC3E}">
        <p14:creationId xmlns:p14="http://schemas.microsoft.com/office/powerpoint/2010/main" val="3269988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1426</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helvetica</vt:lpstr>
      <vt:lpstr>Rockwell</vt:lpstr>
      <vt:lpstr>Rockwell Condensed</vt:lpstr>
      <vt:lpstr>Times New Roman</vt:lpstr>
      <vt:lpstr>Wingdings</vt:lpstr>
      <vt:lpstr>Wood Type</vt:lpstr>
      <vt:lpstr>Lecture-1</vt:lpstr>
      <vt:lpstr>Map of ancient Bengal</vt:lpstr>
      <vt:lpstr>Anthrophony</vt:lpstr>
      <vt:lpstr>Types of Anthropology </vt:lpstr>
      <vt:lpstr>Types of Anthropology</vt:lpstr>
      <vt:lpstr>Cultural Anthropology</vt:lpstr>
      <vt:lpstr>PowerPoint Presentation</vt:lpstr>
      <vt:lpstr>Origin of the word Bengal or bangla</vt:lpstr>
      <vt:lpstr>Origin of the word Bengal or bangla</vt:lpstr>
      <vt:lpstr>Peoples of Bengal Anthropological Background</vt:lpstr>
      <vt:lpstr>PowerPoint Presentation</vt:lpstr>
      <vt:lpstr>Peoples of Bengal Anthropological Background</vt:lpstr>
      <vt:lpstr>Peoples of Bengal Anthropological Background</vt:lpstr>
      <vt:lpstr>Background of the People:</vt:lpstr>
      <vt:lpstr>PowerPoint Presentation</vt:lpstr>
      <vt:lpstr>PowerPoint Presentation</vt:lpstr>
      <vt:lpstr>PowerPoint Presentation</vt:lpstr>
      <vt:lpstr>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dc:title>
  <dc:creator>Windows User</dc:creator>
  <cp:lastModifiedBy>USER</cp:lastModifiedBy>
  <cp:revision>45</cp:revision>
  <cp:lastPrinted>2019-04-08T06:50:55Z</cp:lastPrinted>
  <dcterms:created xsi:type="dcterms:W3CDTF">2017-09-11T04:04:14Z</dcterms:created>
  <dcterms:modified xsi:type="dcterms:W3CDTF">2020-03-03T06:58:20Z</dcterms:modified>
</cp:coreProperties>
</file>