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1" r:id="rId14"/>
    <p:sldId id="272" r:id="rId15"/>
    <p:sldId id="291" r:id="rId16"/>
    <p:sldId id="293" r:id="rId17"/>
    <p:sldId id="276" r:id="rId18"/>
    <p:sldId id="274" r:id="rId19"/>
    <p:sldId id="277" r:id="rId20"/>
    <p:sldId id="279" r:id="rId21"/>
    <p:sldId id="284" r:id="rId22"/>
    <p:sldId id="285" r:id="rId23"/>
    <p:sldId id="286" r:id="rId24"/>
    <p:sldId id="287" r:id="rId25"/>
    <p:sldId id="290" r:id="rId26"/>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65D621CC-4739-4215-BABA-09DE967813D6}" type="datetimeFigureOut">
              <a:rPr lang="en-US" smtClean="0"/>
              <a:t>10/22/2018</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7E8458B7-F679-45C5-89AC-51F0B4F692BC}" type="slidenum">
              <a:rPr lang="en-US" smtClean="0"/>
              <a:t>‹#›</a:t>
            </a:fld>
            <a:endParaRPr lang="en-US"/>
          </a:p>
        </p:txBody>
      </p:sp>
    </p:spTree>
    <p:extLst>
      <p:ext uri="{BB962C8B-B14F-4D97-AF65-F5344CB8AC3E}">
        <p14:creationId xmlns:p14="http://schemas.microsoft.com/office/powerpoint/2010/main" val="35193573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10/22/2018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Lecture-11</a:t>
            </a:r>
            <a:endParaRPr lang="en-US" sz="2400" dirty="0"/>
          </a:p>
        </p:txBody>
      </p:sp>
      <p:sp>
        <p:nvSpPr>
          <p:cNvPr id="3" name="Subtitle 2"/>
          <p:cNvSpPr>
            <a:spLocks noGrp="1"/>
          </p:cNvSpPr>
          <p:nvPr>
            <p:ph type="subTitle" idx="1"/>
          </p:nvPr>
        </p:nvSpPr>
        <p:spPr/>
        <p:txBody>
          <a:bodyPr/>
          <a:lstStyle/>
          <a:p>
            <a:r>
              <a:rPr lang="en-US" sz="3600" dirty="0" smtClean="0"/>
              <a:t>Government of Bangladesh</a:t>
            </a:r>
          </a:p>
          <a:p>
            <a:endParaRPr lang="en-US" dirty="0"/>
          </a:p>
        </p:txBody>
      </p:sp>
    </p:spTree>
    <p:extLst>
      <p:ext uri="{BB962C8B-B14F-4D97-AF65-F5344CB8AC3E}">
        <p14:creationId xmlns:p14="http://schemas.microsoft.com/office/powerpoint/2010/main" val="122251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609600"/>
            <a:ext cx="8050633" cy="6044285"/>
          </a:xfrm>
        </p:spPr>
      </p:pic>
    </p:spTree>
    <p:extLst>
      <p:ext uri="{BB962C8B-B14F-4D97-AF65-F5344CB8AC3E}">
        <p14:creationId xmlns:p14="http://schemas.microsoft.com/office/powerpoint/2010/main" val="1799468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809199"/>
            <a:ext cx="8158142" cy="6125001"/>
          </a:xfrm>
        </p:spPr>
      </p:pic>
    </p:spTree>
    <p:extLst>
      <p:ext uri="{BB962C8B-B14F-4D97-AF65-F5344CB8AC3E}">
        <p14:creationId xmlns:p14="http://schemas.microsoft.com/office/powerpoint/2010/main" val="223703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685800"/>
            <a:ext cx="7955473" cy="5972840"/>
          </a:xfrm>
        </p:spPr>
      </p:pic>
    </p:spTree>
    <p:extLst>
      <p:ext uri="{BB962C8B-B14F-4D97-AF65-F5344CB8AC3E}">
        <p14:creationId xmlns:p14="http://schemas.microsoft.com/office/powerpoint/2010/main" val="89285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507721"/>
            <a:ext cx="8458200" cy="6350279"/>
          </a:xfrm>
        </p:spPr>
      </p:pic>
    </p:spTree>
    <p:extLst>
      <p:ext uri="{BB962C8B-B14F-4D97-AF65-F5344CB8AC3E}">
        <p14:creationId xmlns:p14="http://schemas.microsoft.com/office/powerpoint/2010/main" val="66594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Republic </a:t>
            </a:r>
            <a:endParaRPr lang="en-US"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r>
              <a:rPr lang="en-US" dirty="0"/>
              <a:t>Rule by a form of government in which the people, or some significant portion of them, have supreme control over the government and where offices of state are elected or chosen by elected people.</a:t>
            </a:r>
          </a:p>
          <a:p>
            <a:pPr marL="0" indent="0">
              <a:buNone/>
            </a:pPr>
            <a:r>
              <a:rPr lang="en-US" dirty="0"/>
              <a:t> </a:t>
            </a:r>
          </a:p>
          <a:p>
            <a:pPr lvl="0"/>
            <a:r>
              <a:rPr lang="en-US" b="1" dirty="0"/>
              <a:t>Constitutional republic: </a:t>
            </a:r>
            <a:r>
              <a:rPr lang="en-US" dirty="0"/>
              <a:t>Rule by a government whose powers are limited by law or a formal constitution, and chosen by a vote amongst at least some sections of the populace.</a:t>
            </a:r>
          </a:p>
          <a:p>
            <a:pPr marL="0" indent="0">
              <a:buNone/>
            </a:pPr>
            <a:r>
              <a:rPr lang="en-US" i="1" dirty="0" smtClean="0"/>
              <a:t>     Examples</a:t>
            </a:r>
            <a:r>
              <a:rPr lang="en-US" i="1" dirty="0"/>
              <a:t>:</a:t>
            </a:r>
            <a:r>
              <a:rPr lang="en-US" dirty="0"/>
              <a:t> The </a:t>
            </a:r>
            <a:r>
              <a:rPr lang="en-US" dirty="0">
                <a:solidFill>
                  <a:schemeClr val="tx1"/>
                </a:solidFill>
              </a:rPr>
              <a:t>United States, South Africa, India</a:t>
            </a:r>
            <a:r>
              <a:rPr lang="en-US" dirty="0"/>
              <a:t>, etc.</a:t>
            </a:r>
          </a:p>
          <a:p>
            <a:pPr marL="0" indent="0">
              <a:buNone/>
            </a:pPr>
            <a:endParaRPr lang="en-US" dirty="0"/>
          </a:p>
          <a:p>
            <a:pPr lvl="0"/>
            <a:r>
              <a:rPr lang="en-US" b="1" dirty="0"/>
              <a:t>Parliamentary republic:</a:t>
            </a:r>
            <a:r>
              <a:rPr lang="en-US" dirty="0"/>
              <a:t> A republic, like India, Singapore and Poland, with an elected head of state, but where the head of state and head of government are kept separate with the head of government retaining most executive powers, or a head of state akin to a head of government, elected by a parliament.</a:t>
            </a:r>
          </a:p>
          <a:p>
            <a:endParaRPr lang="en-US" dirty="0"/>
          </a:p>
        </p:txBody>
      </p:sp>
    </p:spTree>
    <p:extLst>
      <p:ext uri="{BB962C8B-B14F-4D97-AF65-F5344CB8AC3E}">
        <p14:creationId xmlns:p14="http://schemas.microsoft.com/office/powerpoint/2010/main" val="386203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r>
              <a:rPr lang="en-US" sz="2200" b="1" dirty="0"/>
              <a:t>Federal republic:</a:t>
            </a:r>
            <a:r>
              <a:rPr lang="en-US" sz="2200" dirty="0"/>
              <a:t> A federal union of states or provinces with a republican form of government.	</a:t>
            </a:r>
            <a:r>
              <a:rPr lang="en-US" sz="2200" i="1" dirty="0"/>
              <a:t>Examples:</a:t>
            </a:r>
            <a:r>
              <a:rPr lang="en-US" sz="2200" dirty="0"/>
              <a:t> Argentina, Austria, Brazil, Germany, India, Russia, and Switzerland</a:t>
            </a:r>
          </a:p>
          <a:p>
            <a:pPr lvl="0"/>
            <a:r>
              <a:rPr lang="en-US" sz="2200" b="1" dirty="0"/>
              <a:t>Islamic Republic:</a:t>
            </a:r>
            <a:r>
              <a:rPr lang="en-US" sz="2200" dirty="0"/>
              <a:t> Republics governed in accordance with Islamic law.   </a:t>
            </a:r>
            <a:r>
              <a:rPr lang="en-US" sz="2200" i="1" dirty="0"/>
              <a:t>Examples:</a:t>
            </a:r>
            <a:r>
              <a:rPr lang="en-US" sz="2200" dirty="0"/>
              <a:t> include Afghanistan, Pakistan, and Iran.</a:t>
            </a:r>
          </a:p>
          <a:p>
            <a:pPr lvl="0"/>
            <a:r>
              <a:rPr lang="en-US" sz="2200" b="1" dirty="0"/>
              <a:t>Socialist Republic:</a:t>
            </a:r>
            <a:r>
              <a:rPr lang="en-US" sz="2200" dirty="0"/>
              <a:t> Countries like China and Vietnam are meant to be governed for and by the people, but with no direct elections. The term </a:t>
            </a:r>
            <a:r>
              <a:rPr lang="en-US" sz="2200" i="1" dirty="0"/>
              <a:t>People's Republic</a:t>
            </a:r>
            <a:r>
              <a:rPr lang="en-US" sz="2200" dirty="0"/>
              <a:t> is used to differentiate themselves from the earlier republic of their countries before the people's revolution, like the Republic of China and Republic of Korea.</a:t>
            </a:r>
          </a:p>
          <a:p>
            <a:endParaRPr lang="en-US" sz="2200" dirty="0"/>
          </a:p>
        </p:txBody>
      </p:sp>
    </p:spTree>
    <p:extLst>
      <p:ext uri="{BB962C8B-B14F-4D97-AF65-F5344CB8AC3E}">
        <p14:creationId xmlns:p14="http://schemas.microsoft.com/office/powerpoint/2010/main" val="146133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a:t>
            </a:r>
            <a:r>
              <a:rPr lang="en-US" dirty="0" err="1" smtClean="0"/>
              <a:t>govt</a:t>
            </a:r>
            <a:r>
              <a:rPr lang="en-US" dirty="0" smtClean="0"/>
              <a:t> system</a:t>
            </a:r>
            <a:endParaRPr lang="en-US" dirty="0"/>
          </a:p>
        </p:txBody>
      </p:sp>
      <p:sp>
        <p:nvSpPr>
          <p:cNvPr id="3" name="Content Placeholder 2"/>
          <p:cNvSpPr>
            <a:spLocks noGrp="1"/>
          </p:cNvSpPr>
          <p:nvPr>
            <p:ph idx="1"/>
          </p:nvPr>
        </p:nvSpPr>
        <p:spPr/>
        <p:txBody>
          <a:bodyPr>
            <a:normAutofit fontScale="55000" lnSpcReduction="20000"/>
          </a:bodyPr>
          <a:lstStyle/>
          <a:p>
            <a:r>
              <a:rPr lang="en-US" sz="4400" b="1" dirty="0" smtClean="0">
                <a:solidFill>
                  <a:srgbClr val="002060"/>
                </a:solidFill>
              </a:rPr>
              <a:t>Anarchy</a:t>
            </a:r>
            <a:endParaRPr lang="en-US" sz="4400" dirty="0">
              <a:solidFill>
                <a:srgbClr val="002060"/>
              </a:solidFill>
            </a:endParaRPr>
          </a:p>
          <a:p>
            <a:pPr marL="0" lvl="0" indent="0">
              <a:buNone/>
            </a:pPr>
            <a:r>
              <a:rPr lang="en-US" dirty="0"/>
              <a:t>Anarchy is a situation where there is no government. This can happen after a civil war in a country, when a government has been destroyed and rival groups are fighting to take its place. </a:t>
            </a:r>
          </a:p>
          <a:p>
            <a:pPr marL="0" lvl="0" indent="0">
              <a:buNone/>
            </a:pPr>
            <a:r>
              <a:rPr lang="en-US" dirty="0"/>
              <a:t>Anarchists are people who believe that government is a bad thing in that it stops people organizing their own lives.</a:t>
            </a:r>
          </a:p>
          <a:p>
            <a:pPr marL="0" indent="0">
              <a:buNone/>
            </a:pPr>
            <a:r>
              <a:rPr lang="en-US" i="1" dirty="0"/>
              <a:t>Example: </a:t>
            </a:r>
            <a:r>
              <a:rPr lang="en-US" dirty="0"/>
              <a:t>Afghanistan</a:t>
            </a:r>
          </a:p>
          <a:p>
            <a:r>
              <a:rPr lang="en-US" sz="4400" b="1" dirty="0" smtClean="0">
                <a:solidFill>
                  <a:srgbClr val="002060"/>
                </a:solidFill>
              </a:rPr>
              <a:t>Capitalist</a:t>
            </a:r>
            <a:endParaRPr lang="en-US" sz="4400" dirty="0">
              <a:solidFill>
                <a:srgbClr val="002060"/>
              </a:solidFill>
            </a:endParaRPr>
          </a:p>
          <a:p>
            <a:pPr marL="0" lvl="0" indent="0">
              <a:buNone/>
            </a:pPr>
            <a:r>
              <a:rPr lang="en-US" dirty="0"/>
              <a:t>In a capitalist or free-market country, people can own their own businesses and property. People can also buy services for private use, such as- healthcare. </a:t>
            </a:r>
          </a:p>
          <a:p>
            <a:pPr marL="0" lvl="0" indent="0">
              <a:buNone/>
            </a:pPr>
            <a:r>
              <a:rPr lang="en-US" dirty="0"/>
              <a:t>But most capitalist governments also provide their own education, health and welfare services. </a:t>
            </a:r>
          </a:p>
          <a:p>
            <a:r>
              <a:rPr lang="en-US" sz="4400" b="1" dirty="0" smtClean="0">
                <a:solidFill>
                  <a:srgbClr val="002060"/>
                </a:solidFill>
              </a:rPr>
              <a:t>Communist</a:t>
            </a:r>
            <a:endParaRPr lang="en-US" sz="4400" dirty="0">
              <a:solidFill>
                <a:srgbClr val="002060"/>
              </a:solidFill>
            </a:endParaRPr>
          </a:p>
          <a:p>
            <a:pPr marL="0" lvl="0" indent="0">
              <a:buNone/>
            </a:pPr>
            <a:r>
              <a:rPr lang="en-US" dirty="0"/>
              <a:t>In a communist country, the government owns property such as businesses and farms. </a:t>
            </a:r>
          </a:p>
          <a:p>
            <a:pPr marL="0" lvl="0" indent="0">
              <a:buNone/>
            </a:pPr>
            <a:r>
              <a:rPr lang="en-US" dirty="0"/>
              <a:t>It provides its people's healthcare, education and welfare. </a:t>
            </a:r>
          </a:p>
          <a:p>
            <a:endParaRPr lang="en-US" dirty="0"/>
          </a:p>
        </p:txBody>
      </p:sp>
    </p:spTree>
    <p:extLst>
      <p:ext uri="{BB962C8B-B14F-4D97-AF65-F5344CB8AC3E}">
        <p14:creationId xmlns:p14="http://schemas.microsoft.com/office/powerpoint/2010/main" val="123821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of Bangladesh</a:t>
            </a:r>
            <a:endParaRPr lang="en-US" dirty="0"/>
          </a:p>
        </p:txBody>
      </p:sp>
      <p:sp>
        <p:nvSpPr>
          <p:cNvPr id="3" name="Content Placeholder 2"/>
          <p:cNvSpPr>
            <a:spLocks noGrp="1"/>
          </p:cNvSpPr>
          <p:nvPr>
            <p:ph idx="1"/>
          </p:nvPr>
        </p:nvSpPr>
        <p:spPr>
          <a:xfrm>
            <a:off x="4114800" y="2286000"/>
            <a:ext cx="4876800" cy="3794125"/>
          </a:xfrm>
        </p:spPr>
        <p:txBody>
          <a:bodyPr>
            <a:normAutofit fontScale="70000" lnSpcReduction="20000"/>
          </a:bodyPr>
          <a:lstStyle/>
          <a:p>
            <a:r>
              <a:rPr lang="en-US" dirty="0"/>
              <a:t>The </a:t>
            </a:r>
            <a:r>
              <a:rPr lang="en-US" b="1" dirty="0"/>
              <a:t>Government of Bangladesh</a:t>
            </a:r>
            <a:r>
              <a:rPr lang="en-US" dirty="0"/>
              <a:t> (Bengali: </a:t>
            </a:r>
            <a:r>
              <a:rPr lang="en-US" dirty="0" err="1"/>
              <a:t>বাংলাদেশ</a:t>
            </a:r>
            <a:r>
              <a:rPr lang="en-US" dirty="0"/>
              <a:t> </a:t>
            </a:r>
            <a:r>
              <a:rPr lang="en-US" dirty="0" err="1"/>
              <a:t>সরকার</a:t>
            </a:r>
            <a:r>
              <a:rPr lang="en-US" dirty="0"/>
              <a:t> </a:t>
            </a:r>
            <a:r>
              <a:rPr lang="en-US" i="1" dirty="0"/>
              <a:t>Bangladesh </a:t>
            </a:r>
            <a:r>
              <a:rPr lang="en-US" i="1" dirty="0" err="1"/>
              <a:t>Sôrkar</a:t>
            </a:r>
            <a:r>
              <a:rPr lang="en-US" dirty="0"/>
              <a:t> </a:t>
            </a:r>
            <a:r>
              <a:rPr lang="en-US" b="1" dirty="0"/>
              <a:t>GOB</a:t>
            </a:r>
            <a:r>
              <a:rPr lang="en-US" dirty="0"/>
              <a:t>) is led by the Prime Minister, who selects all the remaining Ministers. The Prime Minister and the other most senior Ministers belong to the supreme decision-making committee, known as the Cabinet. The Government has three branches; the Executive branch, the Legislative branch and the Judicial branch.</a:t>
            </a:r>
          </a:p>
        </p:txBody>
      </p:sp>
      <p:pic>
        <p:nvPicPr>
          <p:cNvPr id="4" name="Picture 2" descr="C:\Users\buft\Desktop\Bangla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37104"/>
            <a:ext cx="4038600" cy="2390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752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system of Bangladesh</a:t>
            </a:r>
            <a:endParaRPr lang="en-US" dirty="0"/>
          </a:p>
        </p:txBody>
      </p:sp>
      <p:sp>
        <p:nvSpPr>
          <p:cNvPr id="3" name="Content Placeholder 2"/>
          <p:cNvSpPr>
            <a:spLocks noGrp="1"/>
          </p:cNvSpPr>
          <p:nvPr>
            <p:ph idx="1"/>
          </p:nvPr>
        </p:nvSpPr>
        <p:spPr>
          <a:xfrm>
            <a:off x="152400" y="1752600"/>
            <a:ext cx="6019800" cy="4327525"/>
          </a:xfrm>
        </p:spPr>
        <p:txBody>
          <a:bodyPr>
            <a:normAutofit fontScale="70000" lnSpcReduction="20000"/>
          </a:bodyPr>
          <a:lstStyle/>
          <a:p>
            <a:r>
              <a:rPr lang="en-US" dirty="0"/>
              <a:t>The </a:t>
            </a:r>
            <a:r>
              <a:rPr lang="en-US" b="1" dirty="0"/>
              <a:t>Constitution of the People’s Republic of Bangladesh</a:t>
            </a:r>
            <a:r>
              <a:rPr lang="en-US" dirty="0"/>
              <a:t> is the constitutional document of Bangladesh. It was adopted on 16 December 1972. It provides the framework of the Bangladeshi republic with a parliamentary government, fundamental human rights and freedoms, an independent judiciary, democratic local government and a national bureaucracy. The constitution includes references to </a:t>
            </a:r>
            <a:r>
              <a:rPr lang="en-US" b="1" dirty="0"/>
              <a:t>socialism, Islam, secular democracy </a:t>
            </a:r>
            <a:r>
              <a:rPr lang="en-US" dirty="0"/>
              <a:t>and </a:t>
            </a:r>
            <a:r>
              <a:rPr lang="en-US" b="1" dirty="0"/>
              <a:t>the Bengali language</a:t>
            </a:r>
            <a:r>
              <a:rPr lang="en-US" dirty="0"/>
              <a:t>. It commits Bangladesh to “contribute to international peace and co-operation in keeping with the progressive aspirations of mankind”.</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2286000"/>
            <a:ext cx="3200400" cy="3168396"/>
          </a:xfrm>
          <a:prstGeom prst="rect">
            <a:avLst/>
          </a:prstGeom>
        </p:spPr>
      </p:pic>
    </p:spTree>
    <p:extLst>
      <p:ext uri="{BB962C8B-B14F-4D97-AF65-F5344CB8AC3E}">
        <p14:creationId xmlns:p14="http://schemas.microsoft.com/office/powerpoint/2010/main" val="51438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02258285"/>
              </p:ext>
            </p:extLst>
          </p:nvPr>
        </p:nvGraphicFramePr>
        <p:xfrm>
          <a:off x="381000" y="1295400"/>
          <a:ext cx="8534400" cy="4358640"/>
        </p:xfrm>
        <a:graphic>
          <a:graphicData uri="http://schemas.openxmlformats.org/drawingml/2006/table">
            <a:tbl>
              <a:tblPr>
                <a:tableStyleId>{69C7853C-536D-4A76-A0AE-DD22124D55A5}</a:tableStyleId>
              </a:tblPr>
              <a:tblGrid>
                <a:gridCol w="2133600"/>
                <a:gridCol w="2133600"/>
                <a:gridCol w="2133600"/>
                <a:gridCol w="2133600"/>
              </a:tblGrid>
              <a:tr h="609600">
                <a:tc gridSpan="4">
                  <a:txBody>
                    <a:bodyPr/>
                    <a:lstStyle/>
                    <a:p>
                      <a:pPr algn="ctr"/>
                      <a:r>
                        <a:rPr lang="en-US" sz="2400" b="1" dirty="0">
                          <a:latin typeface="Times New Roman" pitchFamily="18" charset="0"/>
                          <a:cs typeface="Times New Roman" pitchFamily="18" charset="0"/>
                        </a:rPr>
                        <a:t>Main office holders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a:r>
                        <a:rPr lang="en-US" sz="2400" b="1" dirty="0">
                          <a:latin typeface="Times New Roman" pitchFamily="18" charset="0"/>
                          <a:cs typeface="Times New Roman" pitchFamily="18" charset="0"/>
                        </a:rPr>
                        <a:t>Office</a:t>
                      </a:r>
                    </a:p>
                  </a:txBody>
                  <a:tcPr anchor="ctr"/>
                </a:tc>
                <a:tc>
                  <a:txBody>
                    <a:bodyPr/>
                    <a:lstStyle/>
                    <a:p>
                      <a:pPr algn="ctr"/>
                      <a:r>
                        <a:rPr lang="en-US" sz="2400" b="1" dirty="0">
                          <a:latin typeface="Times New Roman" pitchFamily="18" charset="0"/>
                          <a:cs typeface="Times New Roman" pitchFamily="18" charset="0"/>
                        </a:rPr>
                        <a:t>Name</a:t>
                      </a:r>
                    </a:p>
                  </a:txBody>
                  <a:tcPr anchor="ctr"/>
                </a:tc>
                <a:tc>
                  <a:txBody>
                    <a:bodyPr/>
                    <a:lstStyle/>
                    <a:p>
                      <a:pPr algn="ctr"/>
                      <a:r>
                        <a:rPr lang="en-US" sz="2400" b="1" dirty="0">
                          <a:latin typeface="Times New Roman" pitchFamily="18" charset="0"/>
                          <a:cs typeface="Times New Roman" pitchFamily="18" charset="0"/>
                        </a:rPr>
                        <a:t>Party</a:t>
                      </a:r>
                    </a:p>
                  </a:txBody>
                  <a:tcPr anchor="ctr"/>
                </a:tc>
                <a:tc>
                  <a:txBody>
                    <a:bodyPr/>
                    <a:lstStyle/>
                    <a:p>
                      <a:pPr algn="ctr"/>
                      <a:r>
                        <a:rPr lang="en-US" sz="2400" b="1" dirty="0">
                          <a:latin typeface="Times New Roman" pitchFamily="18" charset="0"/>
                          <a:cs typeface="Times New Roman" pitchFamily="18" charset="0"/>
                        </a:rPr>
                        <a:t>Since</a:t>
                      </a:r>
                    </a:p>
                  </a:txBody>
                  <a:tcPr anchor="ctr"/>
                </a:tc>
              </a:tr>
              <a:tr h="0">
                <a:tc>
                  <a:txBody>
                    <a:bodyPr/>
                    <a:lstStyle/>
                    <a:p>
                      <a:pPr algn="ctr"/>
                      <a:r>
                        <a:rPr lang="en-US" sz="2400" dirty="0">
                          <a:latin typeface="Times New Roman" pitchFamily="18" charset="0"/>
                          <a:cs typeface="Times New Roman" pitchFamily="18" charset="0"/>
                        </a:rPr>
                        <a:t>President of Bangladesh</a:t>
                      </a:r>
                    </a:p>
                  </a:txBody>
                  <a:tcPr anchor="ctr"/>
                </a:tc>
                <a:tc>
                  <a:txBody>
                    <a:bodyPr/>
                    <a:lstStyle/>
                    <a:p>
                      <a:pPr algn="ctr"/>
                      <a:r>
                        <a:rPr lang="en-US" sz="2400" dirty="0">
                          <a:latin typeface="Times New Roman" pitchFamily="18" charset="0"/>
                          <a:cs typeface="Times New Roman" pitchFamily="18" charset="0"/>
                        </a:rPr>
                        <a:t>Abdul Hamid</a:t>
                      </a:r>
                    </a:p>
                  </a:txBody>
                  <a:tcPr anchor="ctr"/>
                </a:tc>
                <a:tc>
                  <a:txBody>
                    <a:bodyPr/>
                    <a:lstStyle/>
                    <a:p>
                      <a:pPr algn="ctr"/>
                      <a:r>
                        <a:rPr lang="en-US" sz="2400" dirty="0" err="1">
                          <a:latin typeface="Times New Roman" pitchFamily="18" charset="0"/>
                          <a:cs typeface="Times New Roman" pitchFamily="18" charset="0"/>
                        </a:rPr>
                        <a:t>Awami</a:t>
                      </a:r>
                      <a:r>
                        <a:rPr lang="en-US" sz="2400" dirty="0">
                          <a:latin typeface="Times New Roman" pitchFamily="18" charset="0"/>
                          <a:cs typeface="Times New Roman" pitchFamily="18" charset="0"/>
                        </a:rPr>
                        <a:t> League</a:t>
                      </a:r>
                    </a:p>
                  </a:txBody>
                  <a:tcPr anchor="ctr"/>
                </a:tc>
                <a:tc>
                  <a:txBody>
                    <a:bodyPr/>
                    <a:lstStyle/>
                    <a:p>
                      <a:pPr algn="ctr"/>
                      <a:r>
                        <a:rPr lang="en-US" sz="2400" dirty="0">
                          <a:latin typeface="Times New Roman" pitchFamily="18" charset="0"/>
                          <a:cs typeface="Times New Roman" pitchFamily="18" charset="0"/>
                        </a:rPr>
                        <a:t>24 March 2013</a:t>
                      </a:r>
                    </a:p>
                  </a:txBody>
                  <a:tcPr anchor="ctr"/>
                </a:tc>
              </a:tr>
              <a:tr h="0">
                <a:tc>
                  <a:txBody>
                    <a:bodyPr/>
                    <a:lstStyle/>
                    <a:p>
                      <a:pPr algn="ctr"/>
                      <a:r>
                        <a:rPr lang="en-US" sz="2400" dirty="0">
                          <a:latin typeface="Times New Roman" pitchFamily="18" charset="0"/>
                          <a:cs typeface="Times New Roman" pitchFamily="18" charset="0"/>
                        </a:rPr>
                        <a:t>Prime Minister of Bangladesh</a:t>
                      </a:r>
                    </a:p>
                  </a:txBody>
                  <a:tcPr anchor="ctr"/>
                </a:tc>
                <a:tc>
                  <a:txBody>
                    <a:bodyPr/>
                    <a:lstStyle/>
                    <a:p>
                      <a:pPr algn="ctr"/>
                      <a:r>
                        <a:rPr lang="en-US" sz="2400" dirty="0">
                          <a:latin typeface="Times New Roman" pitchFamily="18" charset="0"/>
                          <a:cs typeface="Times New Roman" pitchFamily="18" charset="0"/>
                        </a:rPr>
                        <a:t>Sheikh </a:t>
                      </a:r>
                      <a:r>
                        <a:rPr lang="en-US" sz="2400" dirty="0" err="1">
                          <a:latin typeface="Times New Roman" pitchFamily="18" charset="0"/>
                          <a:cs typeface="Times New Roman" pitchFamily="18" charset="0"/>
                        </a:rPr>
                        <a:t>Hasina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Wazed</a:t>
                      </a:r>
                      <a:endParaRPr lang="en-US" sz="2400" dirty="0">
                        <a:latin typeface="Times New Roman" pitchFamily="18" charset="0"/>
                        <a:cs typeface="Times New Roman" pitchFamily="18" charset="0"/>
                      </a:endParaRPr>
                    </a:p>
                  </a:txBody>
                  <a:tcPr anchor="ctr"/>
                </a:tc>
                <a:tc>
                  <a:txBody>
                    <a:bodyPr/>
                    <a:lstStyle/>
                    <a:p>
                      <a:pPr algn="ctr"/>
                      <a:r>
                        <a:rPr lang="en-US" sz="2400" dirty="0" err="1">
                          <a:latin typeface="Times New Roman" pitchFamily="18" charset="0"/>
                          <a:cs typeface="Times New Roman" pitchFamily="18" charset="0"/>
                        </a:rPr>
                        <a:t>Awami</a:t>
                      </a:r>
                      <a:r>
                        <a:rPr lang="en-US" sz="2400" dirty="0">
                          <a:latin typeface="Times New Roman" pitchFamily="18" charset="0"/>
                          <a:cs typeface="Times New Roman" pitchFamily="18" charset="0"/>
                        </a:rPr>
                        <a:t> League</a:t>
                      </a:r>
                    </a:p>
                  </a:txBody>
                  <a:tcPr anchor="ctr"/>
                </a:tc>
                <a:tc>
                  <a:txBody>
                    <a:bodyPr/>
                    <a:lstStyle/>
                    <a:p>
                      <a:pPr algn="ctr"/>
                      <a:r>
                        <a:rPr lang="en-US" sz="2400" dirty="0">
                          <a:latin typeface="Times New Roman" pitchFamily="18" charset="0"/>
                          <a:cs typeface="Times New Roman" pitchFamily="18" charset="0"/>
                        </a:rPr>
                        <a:t>6 January 2009</a:t>
                      </a:r>
                    </a:p>
                  </a:txBody>
                  <a:tcPr anchor="ctr"/>
                </a:tc>
              </a:tr>
              <a:tr h="0">
                <a:tc>
                  <a:txBody>
                    <a:bodyPr/>
                    <a:lstStyle/>
                    <a:p>
                      <a:pPr algn="ctr"/>
                      <a:r>
                        <a:rPr lang="en-US" sz="2400" dirty="0">
                          <a:latin typeface="Times New Roman" pitchFamily="18" charset="0"/>
                          <a:cs typeface="Times New Roman" pitchFamily="18" charset="0"/>
                        </a:rPr>
                        <a:t>Speaker of the Parliament</a:t>
                      </a:r>
                    </a:p>
                  </a:txBody>
                  <a:tcPr anchor="ctr"/>
                </a:tc>
                <a:tc>
                  <a:txBody>
                    <a:bodyPr/>
                    <a:lstStyle/>
                    <a:p>
                      <a:pPr algn="ctr"/>
                      <a:r>
                        <a:rPr lang="en-US" sz="2400" dirty="0" err="1">
                          <a:latin typeface="Times New Roman" pitchFamily="18" charset="0"/>
                          <a:cs typeface="Times New Roman" pitchFamily="18" charset="0"/>
                        </a:rPr>
                        <a:t>Shirin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Sharmin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Chaudhuy</a:t>
                      </a:r>
                      <a:endParaRPr lang="en-US" sz="2400" dirty="0">
                        <a:latin typeface="Times New Roman" pitchFamily="18" charset="0"/>
                        <a:cs typeface="Times New Roman" pitchFamily="18" charset="0"/>
                      </a:endParaRPr>
                    </a:p>
                  </a:txBody>
                  <a:tcPr anchor="ctr"/>
                </a:tc>
                <a:tc>
                  <a:txBody>
                    <a:bodyPr/>
                    <a:lstStyle/>
                    <a:p>
                      <a:pPr algn="ctr"/>
                      <a:r>
                        <a:rPr lang="en-US" sz="2400" dirty="0" err="1">
                          <a:latin typeface="Times New Roman" pitchFamily="18" charset="0"/>
                          <a:cs typeface="Times New Roman" pitchFamily="18" charset="0"/>
                        </a:rPr>
                        <a:t>Awami</a:t>
                      </a:r>
                      <a:r>
                        <a:rPr lang="en-US" sz="2400" dirty="0">
                          <a:latin typeface="Times New Roman" pitchFamily="18" charset="0"/>
                          <a:cs typeface="Times New Roman" pitchFamily="18" charset="0"/>
                        </a:rPr>
                        <a:t> League</a:t>
                      </a:r>
                    </a:p>
                  </a:txBody>
                  <a:tcPr anchor="ctr"/>
                </a:tc>
                <a:tc>
                  <a:txBody>
                    <a:bodyPr/>
                    <a:lstStyle/>
                    <a:p>
                      <a:pPr algn="ctr"/>
                      <a:r>
                        <a:rPr lang="en-US" sz="2400" dirty="0">
                          <a:latin typeface="Times New Roman" pitchFamily="18" charset="0"/>
                          <a:cs typeface="Times New Roman" pitchFamily="18" charset="0"/>
                        </a:rPr>
                        <a:t>30 April 2013</a:t>
                      </a:r>
                    </a:p>
                  </a:txBody>
                  <a:tcPr anchor="ctr"/>
                </a:tc>
              </a:tr>
              <a:tr h="0">
                <a:tc>
                  <a:txBody>
                    <a:bodyPr/>
                    <a:lstStyle/>
                    <a:p>
                      <a:pPr algn="ctr"/>
                      <a:r>
                        <a:rPr lang="en-US" sz="2400" dirty="0">
                          <a:latin typeface="Times New Roman" pitchFamily="18" charset="0"/>
                          <a:cs typeface="Times New Roman" pitchFamily="18" charset="0"/>
                        </a:rPr>
                        <a:t>Chief Justice of Bangladesh</a:t>
                      </a:r>
                    </a:p>
                  </a:txBody>
                  <a:tcPr anchor="ctr"/>
                </a:tc>
                <a:tc>
                  <a:txBody>
                    <a:bodyPr/>
                    <a:lstStyle/>
                    <a:p>
                      <a:pPr algn="ctr"/>
                      <a:r>
                        <a:rPr kumimoji="0" lang="en-US" sz="2400" b="0" kern="1200" dirty="0" smtClean="0">
                          <a:solidFill>
                            <a:schemeClr val="dk1"/>
                          </a:solidFill>
                          <a:effectLst/>
                          <a:latin typeface="Times New Roman" pitchFamily="18" charset="0"/>
                          <a:ea typeface="+mn-ea"/>
                          <a:cs typeface="Times New Roman" pitchFamily="18" charset="0"/>
                        </a:rPr>
                        <a:t>Syed Mahmud </a:t>
                      </a:r>
                      <a:r>
                        <a:rPr kumimoji="0" lang="en-US" sz="2400" b="0" kern="1200" dirty="0" err="1" smtClean="0">
                          <a:solidFill>
                            <a:schemeClr val="dk1"/>
                          </a:solidFill>
                          <a:effectLst/>
                          <a:latin typeface="Times New Roman" pitchFamily="18" charset="0"/>
                          <a:ea typeface="+mn-ea"/>
                          <a:cs typeface="Times New Roman" pitchFamily="18" charset="0"/>
                        </a:rPr>
                        <a:t>Hossain</a:t>
                      </a:r>
                      <a:endParaRPr lang="en-US" sz="2400" b="0" dirty="0">
                        <a:latin typeface="Times New Roman" pitchFamily="18" charset="0"/>
                        <a:cs typeface="Times New Roman" pitchFamily="18" charset="0"/>
                      </a:endParaRPr>
                    </a:p>
                  </a:txBody>
                  <a:tcPr anchor="ctr"/>
                </a:tc>
                <a:tc>
                  <a:txBody>
                    <a:bodyPr/>
                    <a:lstStyle/>
                    <a:p>
                      <a:pPr algn="ctr"/>
                      <a:r>
                        <a:rPr lang="en-US" sz="2400" dirty="0">
                          <a:latin typeface="Times New Roman" pitchFamily="18" charset="0"/>
                          <a:cs typeface="Times New Roman" pitchFamily="18" charset="0"/>
                        </a:rPr>
                        <a:t>Nonpartisan</a:t>
                      </a:r>
                    </a:p>
                  </a:txBody>
                  <a:tcPr anchor="ctr"/>
                </a:tc>
                <a:tc>
                  <a:txBody>
                    <a:bodyPr/>
                    <a:lstStyle/>
                    <a:p>
                      <a:pPr algn="ctr"/>
                      <a:r>
                        <a:rPr lang="en-US" sz="2400" dirty="0" smtClean="0">
                          <a:latin typeface="Times New Roman" pitchFamily="18" charset="0"/>
                          <a:cs typeface="Times New Roman" pitchFamily="18" charset="0"/>
                        </a:rPr>
                        <a:t>2 February2018</a:t>
                      </a:r>
                      <a:endParaRPr lang="en-US" sz="2400" dirty="0">
                        <a:latin typeface="Times New Roman" pitchFamily="18" charset="0"/>
                        <a:cs typeface="Times New Roman" pitchFamily="18" charset="0"/>
                      </a:endParaRPr>
                    </a:p>
                  </a:txBody>
                  <a:tcPr anchor="ctr"/>
                </a:tc>
              </a:tr>
            </a:tbl>
          </a:graphicData>
        </a:graphic>
      </p:graphicFrame>
      <p:sp>
        <p:nvSpPr>
          <p:cNvPr id="5" name="Footer Placeholder 4"/>
          <p:cNvSpPr>
            <a:spLocks noGrp="1"/>
          </p:cNvSpPr>
          <p:nvPr>
            <p:ph type="ftr" sz="quarter" idx="11"/>
          </p:nvPr>
        </p:nvSpPr>
        <p:spPr/>
        <p:txBody>
          <a:bodyPr/>
          <a:lstStyle/>
          <a:p>
            <a:r>
              <a:rPr lang="en-US" smtClean="0"/>
              <a:t>MS</a:t>
            </a:r>
            <a:endParaRPr lang="en-US"/>
          </a:p>
        </p:txBody>
      </p:sp>
      <p:sp>
        <p:nvSpPr>
          <p:cNvPr id="6" name="Slide Number Placeholder 5"/>
          <p:cNvSpPr>
            <a:spLocks noGrp="1"/>
          </p:cNvSpPr>
          <p:nvPr>
            <p:ph type="sldNum" sz="quarter" idx="12"/>
          </p:nvPr>
        </p:nvSpPr>
        <p:spPr/>
        <p:txBody>
          <a:bodyPr/>
          <a:lstStyle/>
          <a:p>
            <a:fld id="{5317521C-C352-47BA-AC24-B94B2CF66E91}" type="slidenum">
              <a:rPr lang="en-US" smtClean="0"/>
              <a:t>19</a:t>
            </a:fld>
            <a:endParaRPr lang="en-US"/>
          </a:p>
        </p:txBody>
      </p:sp>
    </p:spTree>
    <p:extLst>
      <p:ext uri="{BB962C8B-B14F-4D97-AF65-F5344CB8AC3E}">
        <p14:creationId xmlns:p14="http://schemas.microsoft.com/office/powerpoint/2010/main" val="49053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533400"/>
            <a:ext cx="8221009" cy="6172200"/>
          </a:xfrm>
        </p:spPr>
      </p:pic>
    </p:spTree>
    <p:extLst>
      <p:ext uri="{BB962C8B-B14F-4D97-AF65-F5344CB8AC3E}">
        <p14:creationId xmlns:p14="http://schemas.microsoft.com/office/powerpoint/2010/main" val="102661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80288"/>
          </a:xfrm>
        </p:spPr>
        <p:txBody>
          <a:bodyPr>
            <a:normAutofit/>
          </a:bodyPr>
          <a:lstStyle/>
          <a:p>
            <a:r>
              <a:rPr lang="en-US" sz="2800" b="1" dirty="0">
                <a:latin typeface="Times New Roman" pitchFamily="18" charset="0"/>
                <a:cs typeface="Times New Roman" pitchFamily="18" charset="0"/>
              </a:rPr>
              <a:t>Head of </a:t>
            </a:r>
            <a:r>
              <a:rPr lang="en-US" sz="2800" b="1" dirty="0" smtClean="0">
                <a:latin typeface="Times New Roman" pitchFamily="18" charset="0"/>
                <a:cs typeface="Times New Roman" pitchFamily="18" charset="0"/>
              </a:rPr>
              <a:t>State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President is the Head of State, a largely ceremonial post</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real power is held by the Prime Minister, who is the head of </a:t>
            </a:r>
            <a:r>
              <a:rPr lang="en-US" sz="2400" dirty="0" smtClean="0">
                <a:latin typeface="Times New Roman" pitchFamily="18" charset="0"/>
                <a:cs typeface="Times New Roman" pitchFamily="18" charset="0"/>
              </a:rPr>
              <a:t>government.</a:t>
            </a:r>
          </a:p>
          <a:p>
            <a:pPr algn="just"/>
            <a:r>
              <a:rPr lang="en-US" sz="2400" dirty="0">
                <a:latin typeface="Times New Roman" pitchFamily="18" charset="0"/>
                <a:cs typeface="Times New Roman" pitchFamily="18" charset="0"/>
              </a:rPr>
              <a:t>The president is elected by the legislature every five </a:t>
            </a:r>
            <a:r>
              <a:rPr lang="en-US" sz="2400" dirty="0" smtClean="0">
                <a:latin typeface="Times New Roman" pitchFamily="18" charset="0"/>
                <a:cs typeface="Times New Roman" pitchFamily="18" charset="0"/>
              </a:rPr>
              <a:t>years.</a:t>
            </a:r>
          </a:p>
          <a:p>
            <a:pPr algn="just"/>
            <a:r>
              <a:rPr lang="en-US" sz="2400" dirty="0">
                <a:latin typeface="Times New Roman" pitchFamily="18" charset="0"/>
                <a:cs typeface="Times New Roman" pitchFamily="18" charset="0"/>
              </a:rPr>
              <a:t>As head of the state, the president can grant pardon to a man sentenced to death penalty or lessen the punishment.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some cases, it also performs some legislative and judicial functions.</a:t>
            </a:r>
          </a:p>
        </p:txBody>
      </p:sp>
      <p:sp>
        <p:nvSpPr>
          <p:cNvPr id="4" name="Footer Placeholder 3"/>
          <p:cNvSpPr>
            <a:spLocks noGrp="1"/>
          </p:cNvSpPr>
          <p:nvPr>
            <p:ph type="ftr" sz="quarter" idx="11"/>
          </p:nvPr>
        </p:nvSpPr>
        <p:spPr/>
        <p:txBody>
          <a:bodyPr/>
          <a:lstStyle/>
          <a:p>
            <a:r>
              <a:rPr lang="en-US" smtClean="0"/>
              <a:t>MS</a:t>
            </a:r>
            <a:endParaRPr lang="en-US"/>
          </a:p>
        </p:txBody>
      </p:sp>
      <p:sp>
        <p:nvSpPr>
          <p:cNvPr id="5" name="Slide Number Placeholder 4"/>
          <p:cNvSpPr>
            <a:spLocks noGrp="1"/>
          </p:cNvSpPr>
          <p:nvPr>
            <p:ph type="sldNum" sz="quarter" idx="12"/>
          </p:nvPr>
        </p:nvSpPr>
        <p:spPr/>
        <p:txBody>
          <a:bodyPr/>
          <a:lstStyle/>
          <a:p>
            <a:fld id="{5317521C-C352-47BA-AC24-B94B2CF66E91}" type="slidenum">
              <a:rPr lang="en-US" smtClean="0"/>
              <a:t>20</a:t>
            </a:fld>
            <a:endParaRPr lang="en-US"/>
          </a:p>
        </p:txBody>
      </p:sp>
    </p:spTree>
    <p:extLst>
      <p:ext uri="{BB962C8B-B14F-4D97-AF65-F5344CB8AC3E}">
        <p14:creationId xmlns:p14="http://schemas.microsoft.com/office/powerpoint/2010/main" val="143821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Organ of the Government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The Government has three branches; </a:t>
            </a:r>
            <a:endParaRPr lang="en-US" sz="2400" dirty="0" smtClean="0">
              <a:latin typeface="Times New Roman" pitchFamily="18" charset="0"/>
              <a:cs typeface="Times New Roman" pitchFamily="18" charset="0"/>
            </a:endParaRPr>
          </a:p>
          <a:p>
            <a:pPr marL="514350" indent="-514350" algn="just">
              <a:buAutoNum type="arabi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Executive branch, </a:t>
            </a:r>
            <a:endParaRPr lang="en-US" sz="2400" dirty="0" smtClean="0">
              <a:latin typeface="Times New Roman" pitchFamily="18" charset="0"/>
              <a:cs typeface="Times New Roman" pitchFamily="18" charset="0"/>
            </a:endParaRPr>
          </a:p>
          <a:p>
            <a:pPr marL="514350" indent="-514350" algn="just">
              <a:buAutoNum type="arabi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Legislative branch </a:t>
            </a:r>
            <a:endParaRPr lang="en-US" sz="2400" dirty="0" smtClean="0">
              <a:latin typeface="Times New Roman" pitchFamily="18" charset="0"/>
              <a:cs typeface="Times New Roman" pitchFamily="18" charset="0"/>
            </a:endParaRPr>
          </a:p>
          <a:p>
            <a:pPr marL="514350" indent="-514350" algn="just">
              <a:buAutoNum type="arabi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Judicial branch.</a:t>
            </a:r>
          </a:p>
        </p:txBody>
      </p:sp>
      <p:sp>
        <p:nvSpPr>
          <p:cNvPr id="4" name="Footer Placeholder 3"/>
          <p:cNvSpPr>
            <a:spLocks noGrp="1"/>
          </p:cNvSpPr>
          <p:nvPr>
            <p:ph type="ftr" sz="quarter" idx="11"/>
          </p:nvPr>
        </p:nvSpPr>
        <p:spPr/>
        <p:txBody>
          <a:bodyPr/>
          <a:lstStyle/>
          <a:p>
            <a:r>
              <a:rPr lang="en-US" smtClean="0"/>
              <a:t>MS</a:t>
            </a:r>
            <a:endParaRPr lang="en-US"/>
          </a:p>
        </p:txBody>
      </p:sp>
      <p:sp>
        <p:nvSpPr>
          <p:cNvPr id="5" name="Slide Number Placeholder 4"/>
          <p:cNvSpPr>
            <a:spLocks noGrp="1"/>
          </p:cNvSpPr>
          <p:nvPr>
            <p:ph type="sldNum" sz="quarter" idx="12"/>
          </p:nvPr>
        </p:nvSpPr>
        <p:spPr/>
        <p:txBody>
          <a:bodyPr/>
          <a:lstStyle/>
          <a:p>
            <a:fld id="{5317521C-C352-47BA-AC24-B94B2CF66E91}" type="slidenum">
              <a:rPr lang="en-US" smtClean="0"/>
              <a:t>21</a:t>
            </a:fld>
            <a:endParaRPr lang="en-US"/>
          </a:p>
        </p:txBody>
      </p:sp>
    </p:spTree>
    <p:extLst>
      <p:ext uri="{BB962C8B-B14F-4D97-AF65-F5344CB8AC3E}">
        <p14:creationId xmlns:p14="http://schemas.microsoft.com/office/powerpoint/2010/main" val="3337823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077200" cy="551688"/>
          </a:xfrm>
        </p:spPr>
        <p:txBody>
          <a:bodyPr>
            <a:normAutofit/>
          </a:bodyPr>
          <a:lstStyle/>
          <a:p>
            <a:r>
              <a:rPr lang="en-US" sz="2800" b="1" dirty="0" smtClean="0">
                <a:latin typeface="Times New Roman" pitchFamily="18" charset="0"/>
                <a:cs typeface="Times New Roman" pitchFamily="18" charset="0"/>
              </a:rPr>
              <a:t>1. Executive branch</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143000"/>
            <a:ext cx="8686800" cy="5486400"/>
          </a:xfrm>
        </p:spPr>
        <p:txBody>
          <a:bodyPr>
            <a:normAutofit fontScale="70000" lnSpcReduction="20000"/>
          </a:bodyPr>
          <a:lstStyle/>
          <a:p>
            <a:r>
              <a:rPr lang="en-US" b="1" dirty="0">
                <a:latin typeface="Times New Roman" pitchFamily="18" charset="0"/>
                <a:cs typeface="Times New Roman" pitchFamily="18" charset="0"/>
              </a:rPr>
              <a:t>Prime </a:t>
            </a:r>
            <a:r>
              <a:rPr lang="en-US" b="1" dirty="0" smtClean="0">
                <a:latin typeface="Times New Roman" pitchFamily="18" charset="0"/>
                <a:cs typeface="Times New Roman" pitchFamily="18" charset="0"/>
              </a:rPr>
              <a:t>Minister</a:t>
            </a:r>
          </a:p>
          <a:p>
            <a:pPr marL="0" indent="0" algn="just">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prime minister is ceremonially appointed by the president, commanding the confidence of the majority of the MPs. The cabinet is composed of ministers selected by the prime minister and appointed by the president</a:t>
            </a:r>
            <a:r>
              <a:rPr lang="en-US" dirty="0" smtClean="0">
                <a:latin typeface="Times New Roman" pitchFamily="18" charset="0"/>
                <a:cs typeface="Times New Roman" pitchFamily="18" charset="0"/>
              </a:rPr>
              <a:t>.</a:t>
            </a:r>
          </a:p>
          <a:p>
            <a:pPr algn="just"/>
            <a:r>
              <a:rPr lang="en-US" b="1" dirty="0">
                <a:latin typeface="Times New Roman" pitchFamily="18" charset="0"/>
                <a:cs typeface="Times New Roman" pitchFamily="18" charset="0"/>
              </a:rPr>
              <a:t>Cabinet</a:t>
            </a:r>
          </a:p>
          <a:p>
            <a:pPr marL="0" indent="0" algn="just">
              <a:buNone/>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executive administrates the country and executes the laws, passed by the legislature. It maintains the internal law and order in the country. It also maintains relationship with foreign countries. It works for </a:t>
            </a:r>
            <a:r>
              <a:rPr lang="en-US" dirty="0" err="1">
                <a:latin typeface="Times New Roman" pitchFamily="18" charset="0"/>
                <a:cs typeface="Times New Roman" pitchFamily="18" charset="0"/>
              </a:rPr>
              <a:t>defence</a:t>
            </a:r>
            <a:r>
              <a:rPr lang="en-US" dirty="0">
                <a:latin typeface="Times New Roman" pitchFamily="18" charset="0"/>
                <a:cs typeface="Times New Roman" pitchFamily="18" charset="0"/>
              </a:rPr>
              <a:t>, liberty and sovereignty of the country</a:t>
            </a:r>
            <a:r>
              <a:rPr lang="en-US" dirty="0" smtClean="0">
                <a:latin typeface="Times New Roman" pitchFamily="18" charset="0"/>
                <a:cs typeface="Times New Roman" pitchFamily="18" charset="0"/>
              </a:rPr>
              <a:t>.</a:t>
            </a:r>
          </a:p>
          <a:p>
            <a:pPr algn="just"/>
            <a:r>
              <a:rPr lang="en-US" b="1" dirty="0">
                <a:latin typeface="Times New Roman" pitchFamily="18" charset="0"/>
                <a:cs typeface="Times New Roman" pitchFamily="18" charset="0"/>
              </a:rPr>
              <a:t>Agencies</a:t>
            </a:r>
          </a:p>
          <a:p>
            <a:pPr marL="0" indent="0" algn="just">
              <a:buNone/>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executive calculated the income and expenditure of the government. It also performs various public welfare services such as; education, agriculture, establishment of industry, trade &amp; commerce, land reform, tax and revenue collection. Beside this, it also accepts and </a:t>
            </a:r>
            <a:r>
              <a:rPr lang="en-US" dirty="0" smtClean="0">
                <a:latin typeface="Times New Roman" pitchFamily="18" charset="0"/>
                <a:cs typeface="Times New Roman" pitchFamily="18" charset="0"/>
              </a:rPr>
              <a:t>implements </a:t>
            </a:r>
            <a:r>
              <a:rPr lang="en-US" dirty="0">
                <a:latin typeface="Times New Roman" pitchFamily="18" charset="0"/>
                <a:cs typeface="Times New Roman" pitchFamily="18" charset="0"/>
              </a:rPr>
              <a:t>various development </a:t>
            </a:r>
            <a:r>
              <a:rPr lang="en-US" dirty="0" smtClean="0">
                <a:latin typeface="Times New Roman" pitchFamily="18" charset="0"/>
                <a:cs typeface="Times New Roman" pitchFamily="18" charset="0"/>
              </a:rPr>
              <a:t>projects.</a:t>
            </a:r>
          </a:p>
        </p:txBody>
      </p:sp>
      <p:sp>
        <p:nvSpPr>
          <p:cNvPr id="4" name="Footer Placeholder 3"/>
          <p:cNvSpPr>
            <a:spLocks noGrp="1"/>
          </p:cNvSpPr>
          <p:nvPr>
            <p:ph type="ftr" sz="quarter" idx="11"/>
          </p:nvPr>
        </p:nvSpPr>
        <p:spPr/>
        <p:txBody>
          <a:bodyPr/>
          <a:lstStyle/>
          <a:p>
            <a:r>
              <a:rPr lang="en-US" smtClean="0"/>
              <a:t>MS</a:t>
            </a:r>
            <a:endParaRPr lang="en-US"/>
          </a:p>
        </p:txBody>
      </p:sp>
      <p:sp>
        <p:nvSpPr>
          <p:cNvPr id="5" name="Slide Number Placeholder 4"/>
          <p:cNvSpPr>
            <a:spLocks noGrp="1"/>
          </p:cNvSpPr>
          <p:nvPr>
            <p:ph type="sldNum" sz="quarter" idx="12"/>
          </p:nvPr>
        </p:nvSpPr>
        <p:spPr/>
        <p:txBody>
          <a:bodyPr/>
          <a:lstStyle/>
          <a:p>
            <a:fld id="{5317521C-C352-47BA-AC24-B94B2CF66E91}" type="slidenum">
              <a:rPr lang="en-US" smtClean="0"/>
              <a:t>22</a:t>
            </a:fld>
            <a:endParaRPr lang="en-US"/>
          </a:p>
        </p:txBody>
      </p:sp>
    </p:spTree>
    <p:extLst>
      <p:ext uri="{BB962C8B-B14F-4D97-AF65-F5344CB8AC3E}">
        <p14:creationId xmlns:p14="http://schemas.microsoft.com/office/powerpoint/2010/main" val="1652697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51688"/>
          </a:xfrm>
        </p:spPr>
        <p:txBody>
          <a:bodyPr>
            <a:normAutofit/>
          </a:bodyPr>
          <a:lstStyle/>
          <a:p>
            <a:r>
              <a:rPr lang="en-US" sz="2800" b="1" dirty="0" smtClean="0">
                <a:latin typeface="Times New Roman" pitchFamily="18" charset="0"/>
                <a:cs typeface="Times New Roman" pitchFamily="18" charset="0"/>
              </a:rPr>
              <a:t>2. Legislative branch</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610600" cy="4953000"/>
          </a:xfrm>
        </p:spPr>
        <p:txBody>
          <a:bodyPr>
            <a:normAutofit/>
          </a:bodyPr>
          <a:lstStyle/>
          <a:p>
            <a:pPr algn="just"/>
            <a:r>
              <a:rPr lang="en-US" sz="2400" dirty="0">
                <a:latin typeface="Times New Roman" pitchFamily="18" charset="0"/>
                <a:cs typeface="Times New Roman" pitchFamily="18" charset="0"/>
              </a:rPr>
              <a:t>The legislature of Bangladesh is unicameral.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300 members are elected by universal suffrage at least every 5 years.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consists of 350 members at present. There is universal suffrage for all citizens at the age of 18</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"On 16 May 2004, the </a:t>
            </a:r>
            <a:r>
              <a:rPr lang="en-US" sz="2400" dirty="0" err="1">
                <a:latin typeface="Times New Roman" pitchFamily="18" charset="0"/>
                <a:cs typeface="Times New Roman" pitchFamily="18" charset="0"/>
              </a:rPr>
              <a:t>Jatiyo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Sangsad</a:t>
            </a:r>
            <a:r>
              <a:rPr lang="en-US" sz="2400" dirty="0">
                <a:latin typeface="Times New Roman" pitchFamily="18" charset="0"/>
                <a:cs typeface="Times New Roman" pitchFamily="18" charset="0"/>
              </a:rPr>
              <a:t> (the National Parliament) passed the 14th constitutional amendment to reintroduce quotas for women (article 65</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10th Parliament had its first sitting on 25 January 2009 . Currently there are 350 members of the house of which 50 memberships are reserved for </a:t>
            </a:r>
            <a:r>
              <a:rPr lang="en-US" sz="2400" dirty="0" smtClean="0">
                <a:latin typeface="Times New Roman" pitchFamily="18" charset="0"/>
                <a:cs typeface="Times New Roman" pitchFamily="18" charset="0"/>
              </a:rPr>
              <a:t>women.</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MS</a:t>
            </a:r>
            <a:endParaRPr lang="en-US"/>
          </a:p>
        </p:txBody>
      </p:sp>
      <p:sp>
        <p:nvSpPr>
          <p:cNvPr id="5" name="Slide Number Placeholder 4"/>
          <p:cNvSpPr>
            <a:spLocks noGrp="1"/>
          </p:cNvSpPr>
          <p:nvPr>
            <p:ph type="sldNum" sz="quarter" idx="12"/>
          </p:nvPr>
        </p:nvSpPr>
        <p:spPr/>
        <p:txBody>
          <a:bodyPr/>
          <a:lstStyle/>
          <a:p>
            <a:fld id="{5317521C-C352-47BA-AC24-B94B2CF66E91}" type="slidenum">
              <a:rPr lang="en-US" smtClean="0"/>
              <a:t>23</a:t>
            </a:fld>
            <a:endParaRPr lang="en-US"/>
          </a:p>
        </p:txBody>
      </p:sp>
    </p:spTree>
    <p:extLst>
      <p:ext uri="{BB962C8B-B14F-4D97-AF65-F5344CB8AC3E}">
        <p14:creationId xmlns:p14="http://schemas.microsoft.com/office/powerpoint/2010/main" val="157133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551688"/>
          </a:xfrm>
        </p:spPr>
        <p:txBody>
          <a:bodyPr>
            <a:normAutofit/>
          </a:bodyPr>
          <a:lstStyle/>
          <a:p>
            <a:r>
              <a:rPr lang="en-US" sz="2800" b="1" dirty="0" smtClean="0">
                <a:latin typeface="Times New Roman" pitchFamily="18" charset="0"/>
                <a:cs typeface="Times New Roman" pitchFamily="18" charset="0"/>
              </a:rPr>
              <a:t>3. Judicial branch</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905000"/>
            <a:ext cx="8229600" cy="4495800"/>
          </a:xfrm>
        </p:spPr>
        <p:txBody>
          <a:bodyPr/>
          <a:lstStyle/>
          <a:p>
            <a:pPr algn="just"/>
            <a:r>
              <a:rPr lang="en-US" sz="2400" b="1" dirty="0">
                <a:latin typeface="Times New Roman" pitchFamily="18" charset="0"/>
                <a:cs typeface="Times New Roman" pitchFamily="18" charset="0"/>
              </a:rPr>
              <a:t>Supreme Court</a:t>
            </a:r>
          </a:p>
          <a:p>
            <a:pPr marL="0" indent="0" algn="just">
              <a:buNone/>
            </a:pP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highest judiciary body is the Supreme Court. Until recently, Chief Justice and judges were recommended by the Prime Minister and formally appointed by the </a:t>
            </a:r>
            <a:r>
              <a:rPr lang="en-US" sz="2400" dirty="0" smtClean="0">
                <a:latin typeface="Times New Roman" pitchFamily="18" charset="0"/>
                <a:cs typeface="Times New Roman" pitchFamily="18" charset="0"/>
              </a:rPr>
              <a:t>President.</a:t>
            </a:r>
          </a:p>
          <a:p>
            <a:pPr marL="0" indent="0" algn="just">
              <a:buNone/>
            </a:pP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Supreme Court have now judiciary and administrative authority over all lower courts in the country</a:t>
            </a:r>
            <a:r>
              <a:rPr lang="en-US" sz="2400" dirty="0" smtClean="0">
                <a:latin typeface="Times New Roman" pitchFamily="18" charset="0"/>
                <a:cs typeface="Times New Roman" pitchFamily="18" charset="0"/>
              </a:rPr>
              <a:t>.</a:t>
            </a:r>
          </a:p>
          <a:p>
            <a:pPr algn="just"/>
            <a:r>
              <a:rPr lang="en-US" sz="2400" b="1" dirty="0">
                <a:latin typeface="Times New Roman" pitchFamily="18" charset="0"/>
                <a:cs typeface="Times New Roman" pitchFamily="18" charset="0"/>
              </a:rPr>
              <a:t>District Courts</a:t>
            </a:r>
          </a:p>
          <a:p>
            <a:pPr algn="just"/>
            <a:r>
              <a:rPr lang="en-US" sz="2400" b="1" dirty="0">
                <a:latin typeface="Times New Roman" pitchFamily="18" charset="0"/>
                <a:cs typeface="Times New Roman" pitchFamily="18" charset="0"/>
              </a:rPr>
              <a:t>Specialized Courts and Tribunals</a:t>
            </a:r>
          </a:p>
          <a:p>
            <a:endParaRPr lang="en-US" dirty="0"/>
          </a:p>
        </p:txBody>
      </p:sp>
      <p:sp>
        <p:nvSpPr>
          <p:cNvPr id="4" name="Footer Placeholder 3"/>
          <p:cNvSpPr>
            <a:spLocks noGrp="1"/>
          </p:cNvSpPr>
          <p:nvPr>
            <p:ph type="ftr" sz="quarter" idx="11"/>
          </p:nvPr>
        </p:nvSpPr>
        <p:spPr/>
        <p:txBody>
          <a:bodyPr/>
          <a:lstStyle/>
          <a:p>
            <a:r>
              <a:rPr lang="en-US" smtClean="0"/>
              <a:t>MS</a:t>
            </a:r>
            <a:endParaRPr lang="en-US"/>
          </a:p>
        </p:txBody>
      </p:sp>
      <p:sp>
        <p:nvSpPr>
          <p:cNvPr id="5" name="Slide Number Placeholder 4"/>
          <p:cNvSpPr>
            <a:spLocks noGrp="1"/>
          </p:cNvSpPr>
          <p:nvPr>
            <p:ph type="sldNum" sz="quarter" idx="12"/>
          </p:nvPr>
        </p:nvSpPr>
        <p:spPr/>
        <p:txBody>
          <a:bodyPr/>
          <a:lstStyle/>
          <a:p>
            <a:fld id="{5317521C-C352-47BA-AC24-B94B2CF66E91}" type="slidenum">
              <a:rPr lang="en-US" smtClean="0"/>
              <a:t>24</a:t>
            </a:fld>
            <a:endParaRPr lang="en-US"/>
          </a:p>
        </p:txBody>
      </p:sp>
    </p:spTree>
    <p:extLst>
      <p:ext uri="{BB962C8B-B14F-4D97-AF65-F5344CB8AC3E}">
        <p14:creationId xmlns:p14="http://schemas.microsoft.com/office/powerpoint/2010/main" val="3902279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27888"/>
          </a:xfrm>
        </p:spPr>
        <p:txBody>
          <a:bodyPr>
            <a:normAutofit/>
          </a:bodyPr>
          <a:lstStyle/>
          <a:p>
            <a:r>
              <a:rPr lang="en-US" sz="2800" b="1" dirty="0">
                <a:latin typeface="Times New Roman" pitchFamily="18" charset="0"/>
                <a:cs typeface="Times New Roman" pitchFamily="18" charset="0"/>
              </a:rPr>
              <a:t>Local </a:t>
            </a:r>
            <a:r>
              <a:rPr lang="en-US" sz="2800" b="1" dirty="0" smtClean="0">
                <a:latin typeface="Times New Roman" pitchFamily="18" charset="0"/>
                <a:cs typeface="Times New Roman" pitchFamily="18" charset="0"/>
              </a:rPr>
              <a:t>Government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At </a:t>
            </a:r>
            <a:r>
              <a:rPr lang="en-US" sz="2400" dirty="0">
                <a:latin typeface="Times New Roman" pitchFamily="18" charset="0"/>
                <a:cs typeface="Times New Roman" pitchFamily="18" charset="0"/>
              </a:rPr>
              <a:t>the local government level, the country is divided into divisions, districts, </a:t>
            </a:r>
            <a:r>
              <a:rPr lang="en-US" sz="2400" dirty="0" err="1">
                <a:latin typeface="Times New Roman" pitchFamily="18" charset="0"/>
                <a:cs typeface="Times New Roman" pitchFamily="18" charset="0"/>
              </a:rPr>
              <a:t>subdistricts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Upazila</a:t>
            </a:r>
            <a:r>
              <a:rPr lang="en-US" sz="2400" dirty="0">
                <a:latin typeface="Times New Roman" pitchFamily="18" charset="0"/>
                <a:cs typeface="Times New Roman" pitchFamily="18" charset="0"/>
              </a:rPr>
              <a:t>), unions, and villages.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lowest level of local government representative are Local officials of union council those who are elected at the union level election.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All </a:t>
            </a:r>
            <a:r>
              <a:rPr lang="en-US" sz="2400" dirty="0">
                <a:latin typeface="Times New Roman" pitchFamily="18" charset="0"/>
                <a:cs typeface="Times New Roman" pitchFamily="18" charset="0"/>
              </a:rPr>
              <a:t>larger administrative units are run by members of the civil service.</a:t>
            </a:r>
          </a:p>
          <a:p>
            <a:endParaRPr lang="en-US" dirty="0"/>
          </a:p>
        </p:txBody>
      </p:sp>
      <p:sp>
        <p:nvSpPr>
          <p:cNvPr id="4" name="Footer Placeholder 3"/>
          <p:cNvSpPr>
            <a:spLocks noGrp="1"/>
          </p:cNvSpPr>
          <p:nvPr>
            <p:ph type="ftr" sz="quarter" idx="11"/>
          </p:nvPr>
        </p:nvSpPr>
        <p:spPr/>
        <p:txBody>
          <a:bodyPr/>
          <a:lstStyle/>
          <a:p>
            <a:r>
              <a:rPr lang="en-US" smtClean="0"/>
              <a:t>MS</a:t>
            </a:r>
            <a:endParaRPr lang="en-US"/>
          </a:p>
        </p:txBody>
      </p:sp>
      <p:sp>
        <p:nvSpPr>
          <p:cNvPr id="5" name="Slide Number Placeholder 4"/>
          <p:cNvSpPr>
            <a:spLocks noGrp="1"/>
          </p:cNvSpPr>
          <p:nvPr>
            <p:ph type="sldNum" sz="quarter" idx="12"/>
          </p:nvPr>
        </p:nvSpPr>
        <p:spPr/>
        <p:txBody>
          <a:bodyPr/>
          <a:lstStyle/>
          <a:p>
            <a:fld id="{5317521C-C352-47BA-AC24-B94B2CF66E91}" type="slidenum">
              <a:rPr lang="en-US" smtClean="0"/>
              <a:t>25</a:t>
            </a:fld>
            <a:endParaRPr lang="en-US"/>
          </a:p>
        </p:txBody>
      </p:sp>
    </p:spTree>
    <p:extLst>
      <p:ext uri="{BB962C8B-B14F-4D97-AF65-F5344CB8AC3E}">
        <p14:creationId xmlns:p14="http://schemas.microsoft.com/office/powerpoint/2010/main" val="224547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304800"/>
            <a:ext cx="8311179" cy="6239898"/>
          </a:xfrm>
        </p:spPr>
      </p:pic>
    </p:spTree>
    <p:extLst>
      <p:ext uri="{BB962C8B-B14F-4D97-AF65-F5344CB8AC3E}">
        <p14:creationId xmlns:p14="http://schemas.microsoft.com/office/powerpoint/2010/main" val="216845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304800"/>
            <a:ext cx="8590048" cy="6449269"/>
          </a:xfrm>
        </p:spPr>
      </p:pic>
    </p:spTree>
    <p:extLst>
      <p:ext uri="{BB962C8B-B14F-4D97-AF65-F5344CB8AC3E}">
        <p14:creationId xmlns:p14="http://schemas.microsoft.com/office/powerpoint/2010/main" val="248238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533400"/>
            <a:ext cx="8082261" cy="6068030"/>
          </a:xfrm>
        </p:spPr>
      </p:pic>
    </p:spTree>
    <p:extLst>
      <p:ext uri="{BB962C8B-B14F-4D97-AF65-F5344CB8AC3E}">
        <p14:creationId xmlns:p14="http://schemas.microsoft.com/office/powerpoint/2010/main" val="362378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533400"/>
            <a:ext cx="8153400" cy="6121441"/>
          </a:xfrm>
        </p:spPr>
      </p:pic>
    </p:spTree>
    <p:extLst>
      <p:ext uri="{BB962C8B-B14F-4D97-AF65-F5344CB8AC3E}">
        <p14:creationId xmlns:p14="http://schemas.microsoft.com/office/powerpoint/2010/main" val="415276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533400" y="418743"/>
            <a:ext cx="7946606" cy="5966183"/>
          </a:xfrm>
        </p:spPr>
      </p:pic>
    </p:spTree>
    <p:extLst>
      <p:ext uri="{BB962C8B-B14F-4D97-AF65-F5344CB8AC3E}">
        <p14:creationId xmlns:p14="http://schemas.microsoft.com/office/powerpoint/2010/main" val="86791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793888" cy="5851525"/>
          </a:xfrm>
        </p:spPr>
      </p:pic>
    </p:spTree>
    <p:extLst>
      <p:ext uri="{BB962C8B-B14F-4D97-AF65-F5344CB8AC3E}">
        <p14:creationId xmlns:p14="http://schemas.microsoft.com/office/powerpoint/2010/main" val="331924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533400"/>
            <a:ext cx="8031354" cy="6029811"/>
          </a:xfrm>
        </p:spPr>
      </p:pic>
    </p:spTree>
    <p:extLst>
      <p:ext uri="{BB962C8B-B14F-4D97-AF65-F5344CB8AC3E}">
        <p14:creationId xmlns:p14="http://schemas.microsoft.com/office/powerpoint/2010/main" val="41496575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283</TotalTime>
  <Words>898</Words>
  <Application>Microsoft Office PowerPoint</Application>
  <PresentationFormat>On-screen Show (4:3)</PresentationFormat>
  <Paragraphs>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Trek</vt:lpstr>
      <vt:lpstr>Lecture-11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Republic </vt:lpstr>
      <vt:lpstr>PowerPoint Presentation</vt:lpstr>
      <vt:lpstr>Other types of govt system</vt:lpstr>
      <vt:lpstr>Government of Bangladesh</vt:lpstr>
      <vt:lpstr>Government system of Bangladesh</vt:lpstr>
      <vt:lpstr>PowerPoint Presentation</vt:lpstr>
      <vt:lpstr>Head of State</vt:lpstr>
      <vt:lpstr>Organ of the Government</vt:lpstr>
      <vt:lpstr>1. Executive branch</vt:lpstr>
      <vt:lpstr>2. Legislative branch</vt:lpstr>
      <vt:lpstr>3. Judicial branch</vt:lpstr>
      <vt:lpstr>Local Government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Lecture-11</dc:title>
  <dc:creator>buft</dc:creator>
  <cp:lastModifiedBy>bft</cp:lastModifiedBy>
  <cp:revision>53</cp:revision>
  <cp:lastPrinted>2017-10-18T04:52:26Z</cp:lastPrinted>
  <dcterms:created xsi:type="dcterms:W3CDTF">2006-08-16T00:00:00Z</dcterms:created>
  <dcterms:modified xsi:type="dcterms:W3CDTF">2018-10-23T07:23:08Z</dcterms:modified>
</cp:coreProperties>
</file>