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76" r:id="rId3"/>
    <p:sldId id="277" r:id="rId4"/>
    <p:sldId id="278" r:id="rId5"/>
    <p:sldId id="279" r:id="rId6"/>
    <p:sldId id="257" r:id="rId7"/>
    <p:sldId id="265" r:id="rId8"/>
    <p:sldId id="266" r:id="rId9"/>
    <p:sldId id="272" r:id="rId10"/>
    <p:sldId id="258" r:id="rId11"/>
    <p:sldId id="259" r:id="rId12"/>
    <p:sldId id="260" r:id="rId13"/>
    <p:sldId id="261" r:id="rId14"/>
    <p:sldId id="262" r:id="rId15"/>
    <p:sldId id="263" r:id="rId16"/>
    <p:sldId id="264" r:id="rId17"/>
    <p:sldId id="267" r:id="rId18"/>
    <p:sldId id="268" r:id="rId19"/>
    <p:sldId id="269" r:id="rId20"/>
    <p:sldId id="270" r:id="rId21"/>
    <p:sldId id="271" r:id="rId22"/>
    <p:sldId id="273" r:id="rId23"/>
    <p:sldId id="274" r:id="rId24"/>
    <p:sldId id="275" r:id="rId25"/>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CD0D4317-32D4-40FA-8F5B-2CF89091B209}" type="datetimeFigureOut">
              <a:rPr lang="en-US" smtClean="0"/>
              <a:t>10/23/2017</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09E4E5F4-A4B9-4CE3-99C5-84EAD6D202A3}" type="slidenum">
              <a:rPr lang="en-US" smtClean="0"/>
              <a:t>‹#›</a:t>
            </a:fld>
            <a:endParaRPr lang="en-US"/>
          </a:p>
        </p:txBody>
      </p:sp>
    </p:spTree>
    <p:extLst>
      <p:ext uri="{BB962C8B-B14F-4D97-AF65-F5344CB8AC3E}">
        <p14:creationId xmlns:p14="http://schemas.microsoft.com/office/powerpoint/2010/main" val="3054604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A41C3551-8291-41CA-A75E-6DDBE8457C8C}" type="datetimeFigureOut">
              <a:rPr lang="en-US" smtClean="0"/>
              <a:t>10/23/2017</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7DD08EBA-6830-4539-A815-975EAEEE3BA7}" type="slidenum">
              <a:rPr lang="en-US" smtClean="0"/>
              <a:t>‹#›</a:t>
            </a:fld>
            <a:endParaRPr lang="en-US"/>
          </a:p>
        </p:txBody>
      </p:sp>
    </p:spTree>
    <p:extLst>
      <p:ext uri="{BB962C8B-B14F-4D97-AF65-F5344CB8AC3E}">
        <p14:creationId xmlns:p14="http://schemas.microsoft.com/office/powerpoint/2010/main" val="171302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B933D7-E779-4177-BA87-A33697C9108A}" type="datetime1">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91B8CD-E480-4065-AA7F-EED818A45AE7}" type="datetime1">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740DE-92BD-4C6A-8289-D8114C86C360}" type="datetime1">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7D746-5292-4C58-917F-960ECF04148A}" type="datetime1">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6DC1B-B4BF-4466-B68B-7A060E1CFE17}" type="datetime1">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1968B0-C572-4F00-BF66-1555B9C11836}" type="datetime1">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C7282F-9719-4E8D-8975-5C9CE92C34D1}" type="datetime1">
              <a:rPr lang="en-US" smtClean="0"/>
              <a:t>10/23/2017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EFE00E-9361-4EB8-8E1B-268541859DC2}" type="datetime1">
              <a:rPr lang="en-US" smtClean="0"/>
              <a:t>10/23/2017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7B069-7EAC-4411-A2DF-26848ABA10E7}" type="datetime1">
              <a:rPr lang="en-US" smtClean="0"/>
              <a:t>10/23/2017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3D669-AD39-4642-8D62-B211E02A191E}" type="datetime1">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E0559B3-7B7B-41E5-ADF5-7A6BFE95175D}" type="datetime1">
              <a:rPr lang="en-US" smtClean="0"/>
              <a:t>10/23/2017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D90C8C-F9FA-45A7-9076-73788A15FD7E}" type="datetime1">
              <a:rPr lang="en-US" smtClean="0"/>
              <a:t>10/23/2017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Lecture-12</a:t>
            </a:r>
            <a:endParaRPr lang="en-US" sz="3200" dirty="0"/>
          </a:p>
        </p:txBody>
      </p:sp>
      <p:sp>
        <p:nvSpPr>
          <p:cNvPr id="3" name="Subtitle 2"/>
          <p:cNvSpPr>
            <a:spLocks noGrp="1"/>
          </p:cNvSpPr>
          <p:nvPr>
            <p:ph type="subTitle" idx="1"/>
          </p:nvPr>
        </p:nvSpPr>
        <p:spPr/>
        <p:txBody>
          <a:bodyPr/>
          <a:lstStyle/>
          <a:p>
            <a:r>
              <a:rPr lang="en-US" sz="4000" dirty="0" smtClean="0"/>
              <a:t>Democracy</a:t>
            </a:r>
          </a:p>
          <a:p>
            <a:endParaRPr lang="en-US" dirty="0"/>
          </a:p>
        </p:txBody>
      </p:sp>
    </p:spTree>
    <p:extLst>
      <p:ext uri="{BB962C8B-B14F-4D97-AF65-F5344CB8AC3E}">
        <p14:creationId xmlns:p14="http://schemas.microsoft.com/office/powerpoint/2010/main" val="234037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smtClean="0"/>
              <a:t>Conditions </a:t>
            </a:r>
            <a:r>
              <a:rPr lang="en-US" sz="3100" b="1" dirty="0"/>
              <a:t>for the success of Democracy </a:t>
            </a:r>
            <a:r>
              <a:rPr lang="en-US" sz="3100" b="1" dirty="0" smtClean="0"/>
              <a:t>or </a:t>
            </a:r>
            <a:r>
              <a:rPr lang="en-US" sz="3100" b="1" dirty="0"/>
              <a:t>Good Governance</a:t>
            </a:r>
            <a:br>
              <a:rPr lang="en-US" sz="3100" b="1" dirty="0"/>
            </a:br>
            <a:r>
              <a:rPr lang="en-US" dirty="0"/>
              <a:t> </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sz="2000" b="1" dirty="0" smtClean="0"/>
              <a:t>Sound </a:t>
            </a:r>
            <a:r>
              <a:rPr lang="en-US" sz="2000" b="1" dirty="0"/>
              <a:t>System of Education:</a:t>
            </a:r>
            <a:r>
              <a:rPr lang="en-US" sz="2000" dirty="0"/>
              <a:t> Where there is illiteracy, it becomes difficult to make democracy successful because many qualities are needed to make democracy a success. </a:t>
            </a:r>
          </a:p>
          <a:p>
            <a:pPr lvl="0"/>
            <a:r>
              <a:rPr lang="en-US" sz="2000" b="1" dirty="0"/>
              <a:t>Enlightened citizenship:</a:t>
            </a:r>
            <a:r>
              <a:rPr lang="en-US" sz="2000" dirty="0"/>
              <a:t> People should have the knowledge of their rights and duties to make democracy as success. </a:t>
            </a:r>
          </a:p>
          <a:p>
            <a:pPr lvl="0"/>
            <a:r>
              <a:rPr lang="en-US" sz="2000" b="1" dirty="0"/>
              <a:t>Political Awakening:</a:t>
            </a:r>
            <a:r>
              <a:rPr lang="en-US" sz="2000" dirty="0"/>
              <a:t> It is essential to inculcate political awakening among the citizens to make democracy a success. Where there is no political awakening, the citizens fail to understand the political problems. </a:t>
            </a:r>
          </a:p>
          <a:p>
            <a:r>
              <a:rPr lang="en-US" sz="2000" b="1" dirty="0"/>
              <a:t>Freedom:</a:t>
            </a:r>
            <a:r>
              <a:rPr lang="en-US" sz="2000" dirty="0"/>
              <a:t> Democracy guarantees the citizens the freedom of expression, freedom of profession, freedom of religion and freedom to form associations</a:t>
            </a:r>
            <a:r>
              <a:rPr lang="en-US" sz="2000" dirty="0" smtClean="0"/>
              <a:t>.</a:t>
            </a:r>
          </a:p>
          <a:p>
            <a:r>
              <a:rPr lang="en-US" sz="2000" dirty="0" smtClean="0"/>
              <a:t> </a:t>
            </a:r>
            <a:r>
              <a:rPr lang="en-US" sz="2000" b="1" dirty="0"/>
              <a:t>Political security, good administration, economic prosperity and wise leadership: </a:t>
            </a:r>
            <a:r>
              <a:rPr lang="en-US" sz="2000" dirty="0"/>
              <a:t>Efficient administration is another condition for the success of a democracy. In fact, the success of democracy depends upon efficient administration. </a:t>
            </a:r>
          </a:p>
          <a:p>
            <a:pPr lvl="0"/>
            <a:endParaRPr lang="en-US" sz="2000" dirty="0"/>
          </a:p>
          <a:p>
            <a:endParaRPr lang="en-US" dirty="0"/>
          </a:p>
        </p:txBody>
      </p:sp>
    </p:spTree>
    <p:extLst>
      <p:ext uri="{BB962C8B-B14F-4D97-AF65-F5344CB8AC3E}">
        <p14:creationId xmlns:p14="http://schemas.microsoft.com/office/powerpoint/2010/main" val="263076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bg1">
                    <a:lumMod val="75000"/>
                  </a:schemeClr>
                </a:solidFill>
              </a:rPr>
              <a:t>Conditions for the success of Democracy </a:t>
            </a:r>
            <a:r>
              <a:rPr lang="en-US" sz="2400" b="1" dirty="0" smtClean="0">
                <a:solidFill>
                  <a:schemeClr val="bg1">
                    <a:lumMod val="75000"/>
                  </a:schemeClr>
                </a:solidFill>
              </a:rPr>
              <a:t>or </a:t>
            </a:r>
            <a:r>
              <a:rPr lang="en-US" sz="2400" b="1" dirty="0">
                <a:solidFill>
                  <a:schemeClr val="bg1">
                    <a:lumMod val="75000"/>
                  </a:schemeClr>
                </a:solidFill>
              </a:rPr>
              <a:t>Good Governance</a:t>
            </a:r>
            <a:endParaRPr lang="en-US" sz="2400" dirty="0">
              <a:solidFill>
                <a:schemeClr val="bg1">
                  <a:lumMod val="75000"/>
                </a:schemeClr>
              </a:solidFill>
            </a:endParaRPr>
          </a:p>
        </p:txBody>
      </p:sp>
      <p:sp>
        <p:nvSpPr>
          <p:cNvPr id="3" name="Content Placeholder 2"/>
          <p:cNvSpPr>
            <a:spLocks noGrp="1"/>
          </p:cNvSpPr>
          <p:nvPr>
            <p:ph idx="1"/>
          </p:nvPr>
        </p:nvSpPr>
        <p:spPr/>
        <p:txBody>
          <a:bodyPr>
            <a:normAutofit/>
          </a:bodyPr>
          <a:lstStyle/>
          <a:p>
            <a:pPr lvl="0"/>
            <a:r>
              <a:rPr lang="en-US" sz="2000" b="1" dirty="0" smtClean="0"/>
              <a:t>Equality</a:t>
            </a:r>
            <a:r>
              <a:rPr lang="en-US" sz="2000" b="1" dirty="0"/>
              <a:t>:</a:t>
            </a:r>
            <a:r>
              <a:rPr lang="en-US" sz="2000" dirty="0"/>
              <a:t> Democracy does not recognize class distinctions. It is based on social, economic and political equality. In democracy all are equal before law and there is no discrimination on the basis of caste, </a:t>
            </a:r>
            <a:r>
              <a:rPr lang="en-US" sz="2000" dirty="0" err="1"/>
              <a:t>colour</a:t>
            </a:r>
            <a:r>
              <a:rPr lang="en-US" sz="2000" dirty="0"/>
              <a:t>, religion, sex and economic status.</a:t>
            </a:r>
          </a:p>
          <a:p>
            <a:pPr lvl="0"/>
            <a:r>
              <a:rPr lang="en-US" sz="2000" b="1" dirty="0"/>
              <a:t>Law and Order:</a:t>
            </a:r>
            <a:r>
              <a:rPr lang="en-US" sz="2000" dirty="0"/>
              <a:t> The maintenance of law and order in society by the government is another essential condition for the success of democracy. </a:t>
            </a:r>
          </a:p>
          <a:p>
            <a:pPr lvl="0"/>
            <a:r>
              <a:rPr lang="en-US" sz="2000" b="1" dirty="0"/>
              <a:t>Spirit of Co-operation:</a:t>
            </a:r>
            <a:r>
              <a:rPr lang="en-US" sz="2000" dirty="0"/>
              <a:t> Every democracy has to face many economic, social, religious and political problems. In dictatorship, these problems are solved by the dictator according to his own whim. </a:t>
            </a:r>
          </a:p>
          <a:p>
            <a:pPr lvl="0"/>
            <a:r>
              <a:rPr lang="en-US" sz="2000" b="1" dirty="0"/>
              <a:t>Decentralization of powers and local Self-Government: </a:t>
            </a:r>
            <a:r>
              <a:rPr lang="en-US" sz="2000" dirty="0"/>
              <a:t>For the success of a democracy, decentralization of powers is essential. </a:t>
            </a:r>
          </a:p>
          <a:p>
            <a:pPr lvl="0"/>
            <a:r>
              <a:rPr lang="en-US" sz="2000" b="1" dirty="0"/>
              <a:t>High Moral Standard:</a:t>
            </a:r>
            <a:r>
              <a:rPr lang="en-US" sz="2000" dirty="0"/>
              <a:t> The success of democracy also depends upon the high moral standard of the people as well as of the government.</a:t>
            </a:r>
          </a:p>
          <a:p>
            <a:endParaRPr lang="en-US" dirty="0"/>
          </a:p>
        </p:txBody>
      </p:sp>
    </p:spTree>
    <p:extLst>
      <p:ext uri="{BB962C8B-B14F-4D97-AF65-F5344CB8AC3E}">
        <p14:creationId xmlns:p14="http://schemas.microsoft.com/office/powerpoint/2010/main" val="103409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noAutofit/>
          </a:bodyPr>
          <a:lstStyle/>
          <a:p>
            <a:r>
              <a:rPr lang="en-US" sz="2400" b="1" dirty="0">
                <a:solidFill>
                  <a:schemeClr val="bg1">
                    <a:lumMod val="75000"/>
                  </a:schemeClr>
                </a:solidFill>
              </a:rPr>
              <a:t>Conditions for the success of Democracy </a:t>
            </a:r>
            <a:r>
              <a:rPr lang="en-US" sz="2400" b="1" dirty="0" smtClean="0">
                <a:solidFill>
                  <a:schemeClr val="bg1">
                    <a:lumMod val="75000"/>
                  </a:schemeClr>
                </a:solidFill>
              </a:rPr>
              <a:t>or </a:t>
            </a:r>
            <a:r>
              <a:rPr lang="en-US" sz="2400" b="1" dirty="0">
                <a:solidFill>
                  <a:schemeClr val="bg1">
                    <a:lumMod val="75000"/>
                  </a:schemeClr>
                </a:solidFill>
              </a:rPr>
              <a:t>Good Governance</a:t>
            </a:r>
            <a:endParaRPr lang="en-US" sz="2400" dirty="0">
              <a:solidFill>
                <a:schemeClr val="bg1">
                  <a:lumMod val="75000"/>
                </a:schemeClr>
              </a:solidFill>
            </a:endParaRPr>
          </a:p>
        </p:txBody>
      </p:sp>
      <p:sp>
        <p:nvSpPr>
          <p:cNvPr id="3" name="Content Placeholder 2"/>
          <p:cNvSpPr>
            <a:spLocks noGrp="1"/>
          </p:cNvSpPr>
          <p:nvPr>
            <p:ph idx="1"/>
          </p:nvPr>
        </p:nvSpPr>
        <p:spPr>
          <a:xfrm>
            <a:off x="457200" y="1600200"/>
            <a:ext cx="7620000" cy="5105400"/>
          </a:xfrm>
        </p:spPr>
        <p:txBody>
          <a:bodyPr>
            <a:normAutofit fontScale="25000" lnSpcReduction="20000"/>
          </a:bodyPr>
          <a:lstStyle/>
          <a:p>
            <a:pPr lvl="0"/>
            <a:r>
              <a:rPr lang="en-US" sz="8000" b="1" dirty="0" smtClean="0"/>
              <a:t>Social </a:t>
            </a:r>
            <a:r>
              <a:rPr lang="en-US" sz="8000" b="1" dirty="0"/>
              <a:t>and Economic Security:</a:t>
            </a:r>
            <a:r>
              <a:rPr lang="en-US" sz="8000" dirty="0"/>
              <a:t> Economic security is essential for the success of democracy. The people should be given the right to work and it is the duty of the government to provide them with suitable employment.</a:t>
            </a:r>
          </a:p>
          <a:p>
            <a:pPr lvl="0"/>
            <a:r>
              <a:rPr lang="en-US" sz="8000" b="1" dirty="0"/>
              <a:t>Tolerance and Spirit of Unity:</a:t>
            </a:r>
            <a:r>
              <a:rPr lang="en-US" sz="8000" dirty="0"/>
              <a:t> It is the responsibility of the people to make democracy a success. For this, the spirit of tolerance and unity is needed. </a:t>
            </a:r>
          </a:p>
          <a:p>
            <a:pPr lvl="0"/>
            <a:r>
              <a:rPr lang="en-US" sz="8000" b="1" dirty="0"/>
              <a:t>Sound Party System:</a:t>
            </a:r>
            <a:r>
              <a:rPr lang="en-US" sz="8000" dirty="0"/>
              <a:t> In a democracy difference in views is not only tolerated but it is encouraged, because constructive criticism has an important place in a democracy. </a:t>
            </a:r>
          </a:p>
          <a:p>
            <a:pPr lvl="0"/>
            <a:r>
              <a:rPr lang="en-US" sz="8000" b="1" dirty="0"/>
              <a:t>Written Constitution and Independent Judiciary:</a:t>
            </a:r>
            <a:r>
              <a:rPr lang="en-US" sz="8000" dirty="0"/>
              <a:t> For the successful functioning of democracy, people are given fundamental rights and written constitutions are introduced with a view to checking autocratic activities of the government. </a:t>
            </a:r>
          </a:p>
          <a:p>
            <a:pPr lvl="0"/>
            <a:r>
              <a:rPr lang="en-US" sz="8000" b="1" dirty="0"/>
              <a:t>Independent, impartial and periodical elections:</a:t>
            </a:r>
            <a:r>
              <a:rPr lang="en-US" sz="8000" dirty="0"/>
              <a:t> Independent, impartial and periodical elections help in establishing faith of the people and the opposition in democracy, otherwise the opposition party will not get an opportunity for forming, the government and there will be no respect for public opinion. </a:t>
            </a:r>
          </a:p>
          <a:p>
            <a:endParaRPr lang="en-US" sz="8000" dirty="0"/>
          </a:p>
          <a:p>
            <a:endParaRPr lang="en-US" dirty="0"/>
          </a:p>
        </p:txBody>
      </p:sp>
    </p:spTree>
    <p:extLst>
      <p:ext uri="{BB962C8B-B14F-4D97-AF65-F5344CB8AC3E}">
        <p14:creationId xmlns:p14="http://schemas.microsoft.com/office/powerpoint/2010/main" val="24343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62000"/>
            <a:ext cx="7123489" cy="5516563"/>
          </a:xfrm>
        </p:spPr>
      </p:pic>
    </p:spTree>
    <p:extLst>
      <p:ext uri="{BB962C8B-B14F-4D97-AF65-F5344CB8AC3E}">
        <p14:creationId xmlns:p14="http://schemas.microsoft.com/office/powerpoint/2010/main" val="161860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450290"/>
            <a:ext cx="6423622" cy="6407710"/>
          </a:xfrm>
        </p:spPr>
      </p:pic>
    </p:spTree>
    <p:extLst>
      <p:ext uri="{BB962C8B-B14F-4D97-AF65-F5344CB8AC3E}">
        <p14:creationId xmlns:p14="http://schemas.microsoft.com/office/powerpoint/2010/main" val="122484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044" y="838200"/>
            <a:ext cx="7105717" cy="4953000"/>
          </a:xfrm>
        </p:spPr>
      </p:pic>
    </p:spTree>
    <p:extLst>
      <p:ext uri="{BB962C8B-B14F-4D97-AF65-F5344CB8AC3E}">
        <p14:creationId xmlns:p14="http://schemas.microsoft.com/office/powerpoint/2010/main" val="344350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09600"/>
            <a:ext cx="8587113" cy="5821363"/>
          </a:xfrm>
        </p:spPr>
      </p:pic>
    </p:spTree>
    <p:extLst>
      <p:ext uri="{BB962C8B-B14F-4D97-AF65-F5344CB8AC3E}">
        <p14:creationId xmlns:p14="http://schemas.microsoft.com/office/powerpoint/2010/main" val="360931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93" y="1600200"/>
            <a:ext cx="7422613" cy="4800600"/>
          </a:xfrm>
        </p:spPr>
      </p:pic>
    </p:spTree>
    <p:extLst>
      <p:ext uri="{BB962C8B-B14F-4D97-AF65-F5344CB8AC3E}">
        <p14:creationId xmlns:p14="http://schemas.microsoft.com/office/powerpoint/2010/main" val="141507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457700" cy="2905125"/>
          </a:xfrm>
        </p:spPr>
      </p:pic>
      <p:pic>
        <p:nvPicPr>
          <p:cNvPr id="1026" name="Picture 2" descr="C:\Users\buft\Desktop\democracy-of-bangladeshranok-3-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986968"/>
            <a:ext cx="4953000" cy="371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89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381000"/>
            <a:ext cx="7987862" cy="5791200"/>
          </a:xfrm>
        </p:spPr>
      </p:pic>
    </p:spTree>
    <p:extLst>
      <p:ext uri="{BB962C8B-B14F-4D97-AF65-F5344CB8AC3E}">
        <p14:creationId xmlns:p14="http://schemas.microsoft.com/office/powerpoint/2010/main" val="269642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685800"/>
            <a:ext cx="4206240" cy="3158804"/>
          </a:xfrm>
        </p:spPr>
      </p:pic>
      <p:pic>
        <p:nvPicPr>
          <p:cNvPr id="1026" name="Picture 2" descr="C:\Users\buft\Desktop\ind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14400"/>
            <a:ext cx="290512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7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61388"/>
            <a:ext cx="3886200" cy="4896612"/>
          </a:xfrm>
        </p:spPr>
      </p:pic>
      <p:pic>
        <p:nvPicPr>
          <p:cNvPr id="2050" name="Picture 2" descr="C:\Users\buft\Desktop\my-cha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187" y="228600"/>
            <a:ext cx="4957958" cy="3920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719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0"/>
            <a:ext cx="3530037" cy="4800600"/>
          </a:xfr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219200"/>
            <a:ext cx="5475443" cy="400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93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2" y="1676400"/>
            <a:ext cx="4953000" cy="2677716"/>
          </a:xfrm>
        </p:spPr>
      </p:pic>
      <p:pic>
        <p:nvPicPr>
          <p:cNvPr id="4098" name="Picture 2" descr="C:\Users\buft\Desktop\Khaleda-Hasina_Democra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685800"/>
            <a:ext cx="381000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48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684" y="381000"/>
            <a:ext cx="7859436" cy="5900737"/>
          </a:xfrm>
        </p:spPr>
      </p:pic>
    </p:spTree>
    <p:extLst>
      <p:ext uri="{BB962C8B-B14F-4D97-AF65-F5344CB8AC3E}">
        <p14:creationId xmlns:p14="http://schemas.microsoft.com/office/powerpoint/2010/main" val="466587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533400"/>
            <a:ext cx="7765453" cy="5451348"/>
          </a:xfrm>
        </p:spPr>
      </p:pic>
    </p:spTree>
    <p:extLst>
      <p:ext uri="{BB962C8B-B14F-4D97-AF65-F5344CB8AC3E}">
        <p14:creationId xmlns:p14="http://schemas.microsoft.com/office/powerpoint/2010/main" val="99182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buft\Desktop\index.jpg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282196"/>
            <a:ext cx="6681850" cy="314680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36" y="4267200"/>
            <a:ext cx="8265104"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62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01" y="533400"/>
            <a:ext cx="711925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buft\Desktop\images.jpg6.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0729" y="4038600"/>
            <a:ext cx="5181600" cy="273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64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4424363"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descr="C:\Users\buft\Desktop\e9c677b3259cbdb662e2c784ce31b090--democracy-quotes-political-quote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88490" y="221673"/>
            <a:ext cx="372046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3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Definition of Democracy:</a:t>
            </a:r>
            <a:br>
              <a:rPr lang="en-US" dirty="0"/>
            </a:br>
            <a:endParaRPr lang="en-US" dirty="0"/>
          </a:p>
        </p:txBody>
      </p:sp>
      <p:sp>
        <p:nvSpPr>
          <p:cNvPr id="3" name="Content Placeholder 2"/>
          <p:cNvSpPr>
            <a:spLocks noGrp="1"/>
          </p:cNvSpPr>
          <p:nvPr>
            <p:ph idx="1"/>
          </p:nvPr>
        </p:nvSpPr>
        <p:spPr>
          <a:xfrm>
            <a:off x="457200" y="838200"/>
            <a:ext cx="8229600" cy="5943600"/>
          </a:xfrm>
        </p:spPr>
        <p:txBody>
          <a:bodyPr>
            <a:normAutofit fontScale="25000" lnSpcReduction="20000"/>
          </a:bodyPr>
          <a:lstStyle/>
          <a:p>
            <a:pPr marL="0" indent="0">
              <a:buNone/>
            </a:pPr>
            <a:r>
              <a:rPr lang="en-US" b="1" dirty="0"/>
              <a:t> </a:t>
            </a:r>
            <a:endParaRPr lang="en-US" dirty="0"/>
          </a:p>
          <a:p>
            <a:pPr marL="0" indent="0">
              <a:lnSpc>
                <a:spcPct val="70000"/>
              </a:lnSpc>
              <a:spcBef>
                <a:spcPts val="600"/>
              </a:spcBef>
              <a:buNone/>
            </a:pPr>
            <a:r>
              <a:rPr lang="en-US" sz="8800" dirty="0" smtClean="0"/>
              <a:t>The </a:t>
            </a:r>
            <a:r>
              <a:rPr lang="en-US" sz="8800" dirty="0"/>
              <a:t>term </a:t>
            </a:r>
            <a:r>
              <a:rPr lang="en-US" sz="8800" i="1" dirty="0"/>
              <a:t>democracy</a:t>
            </a:r>
            <a:r>
              <a:rPr lang="en-US" sz="8800" dirty="0"/>
              <a:t> is derived from two</a:t>
            </a:r>
            <a:r>
              <a:rPr lang="en-US" sz="8800" i="1" dirty="0"/>
              <a:t> Greek</a:t>
            </a:r>
            <a:r>
              <a:rPr lang="en-US" sz="8800" dirty="0"/>
              <a:t> words-</a:t>
            </a:r>
          </a:p>
          <a:p>
            <a:pPr marL="0" lvl="0" indent="0">
              <a:lnSpc>
                <a:spcPct val="70000"/>
              </a:lnSpc>
              <a:spcBef>
                <a:spcPts val="600"/>
              </a:spcBef>
              <a:buNone/>
            </a:pPr>
            <a:endParaRPr lang="en-US" sz="8800" b="1" dirty="0" smtClean="0"/>
          </a:p>
          <a:p>
            <a:pPr marL="0" lvl="0" indent="0">
              <a:lnSpc>
                <a:spcPct val="70000"/>
              </a:lnSpc>
              <a:spcBef>
                <a:spcPts val="600"/>
              </a:spcBef>
              <a:buNone/>
            </a:pPr>
            <a:r>
              <a:rPr lang="en-US" sz="8800" b="1" dirty="0" smtClean="0"/>
              <a:t>‘</a:t>
            </a:r>
            <a:r>
              <a:rPr lang="en-US" sz="8800" b="1" dirty="0"/>
              <a:t>demos</a:t>
            </a:r>
            <a:r>
              <a:rPr lang="en-US" sz="8800" dirty="0"/>
              <a:t>’ meaning the people </a:t>
            </a:r>
            <a:r>
              <a:rPr lang="en-US" sz="8800" dirty="0" smtClean="0"/>
              <a:t>&amp;</a:t>
            </a:r>
            <a:r>
              <a:rPr lang="en-US" sz="8800" b="1" dirty="0" smtClean="0"/>
              <a:t>‘</a:t>
            </a:r>
            <a:r>
              <a:rPr lang="en-US" sz="8800" b="1" dirty="0" err="1"/>
              <a:t>kratos</a:t>
            </a:r>
            <a:r>
              <a:rPr lang="en-US" sz="8800" b="1" dirty="0"/>
              <a:t>’ </a:t>
            </a:r>
            <a:r>
              <a:rPr lang="en-US" sz="8800" dirty="0"/>
              <a:t>for </a:t>
            </a:r>
            <a:r>
              <a:rPr lang="en-US" sz="8800" dirty="0" smtClean="0"/>
              <a:t>power. Thus</a:t>
            </a:r>
            <a:r>
              <a:rPr lang="en-US" sz="8800" dirty="0"/>
              <a:t>, the </a:t>
            </a:r>
            <a:endParaRPr lang="en-US" sz="8800" dirty="0" smtClean="0"/>
          </a:p>
          <a:p>
            <a:pPr marL="0" lvl="0" indent="0">
              <a:lnSpc>
                <a:spcPct val="70000"/>
              </a:lnSpc>
              <a:spcBef>
                <a:spcPts val="600"/>
              </a:spcBef>
              <a:buNone/>
            </a:pPr>
            <a:r>
              <a:rPr lang="en-US" sz="8800" dirty="0" smtClean="0"/>
              <a:t>etymological </a:t>
            </a:r>
            <a:r>
              <a:rPr lang="en-US" sz="8800" dirty="0"/>
              <a:t>meaning of </a:t>
            </a:r>
            <a:r>
              <a:rPr lang="en-US" sz="8800" i="1" dirty="0" smtClean="0"/>
              <a:t>Democracy </a:t>
            </a:r>
            <a:r>
              <a:rPr lang="en-US" sz="8800" dirty="0" smtClean="0"/>
              <a:t>is </a:t>
            </a:r>
            <a:r>
              <a:rPr lang="en-US" sz="8800" dirty="0"/>
              <a:t>“</a:t>
            </a:r>
            <a:r>
              <a:rPr lang="en-US" sz="8800" b="1" dirty="0"/>
              <a:t>Power of the people</a:t>
            </a:r>
            <a:r>
              <a:rPr lang="en-US" sz="8800" dirty="0"/>
              <a:t>”.</a:t>
            </a:r>
          </a:p>
          <a:p>
            <a:pPr marL="0" indent="0">
              <a:lnSpc>
                <a:spcPct val="70000"/>
              </a:lnSpc>
              <a:spcBef>
                <a:spcPts val="600"/>
              </a:spcBef>
              <a:buNone/>
            </a:pPr>
            <a:r>
              <a:rPr lang="en-US" sz="8800" b="1" dirty="0"/>
              <a:t> </a:t>
            </a:r>
            <a:endParaRPr lang="en-US" sz="8800" dirty="0"/>
          </a:p>
          <a:p>
            <a:pPr lvl="0">
              <a:lnSpc>
                <a:spcPct val="70000"/>
              </a:lnSpc>
              <a:spcBef>
                <a:spcPts val="600"/>
              </a:spcBef>
            </a:pPr>
            <a:r>
              <a:rPr lang="en-US" sz="8800" dirty="0"/>
              <a:t>President Abraham Lincoln defines-</a:t>
            </a:r>
          </a:p>
          <a:p>
            <a:pPr marL="0" indent="0">
              <a:lnSpc>
                <a:spcPct val="70000"/>
              </a:lnSpc>
              <a:spcBef>
                <a:spcPts val="600"/>
              </a:spcBef>
              <a:buNone/>
            </a:pPr>
            <a:endParaRPr lang="en-US" sz="8800" dirty="0" smtClean="0"/>
          </a:p>
          <a:p>
            <a:pPr marL="0" indent="0">
              <a:lnSpc>
                <a:spcPct val="70000"/>
              </a:lnSpc>
              <a:spcBef>
                <a:spcPts val="600"/>
              </a:spcBef>
              <a:buNone/>
            </a:pPr>
            <a:r>
              <a:rPr lang="en-US" sz="8800" dirty="0" smtClean="0"/>
              <a:t>Democracy </a:t>
            </a:r>
            <a:r>
              <a:rPr lang="en-US" sz="8800" dirty="0"/>
              <a:t>is a government of the people, by the people and for the </a:t>
            </a:r>
            <a:endParaRPr lang="en-US" sz="8800" dirty="0" smtClean="0"/>
          </a:p>
          <a:p>
            <a:pPr marL="0" indent="0">
              <a:lnSpc>
                <a:spcPct val="70000"/>
              </a:lnSpc>
              <a:spcBef>
                <a:spcPts val="600"/>
              </a:spcBef>
              <a:buNone/>
            </a:pPr>
            <a:r>
              <a:rPr lang="en-US" sz="8800" dirty="0" smtClean="0"/>
              <a:t>people</a:t>
            </a:r>
            <a:r>
              <a:rPr lang="en-US" sz="8800" dirty="0"/>
              <a:t>.</a:t>
            </a:r>
          </a:p>
          <a:p>
            <a:pPr lvl="0">
              <a:lnSpc>
                <a:spcPct val="70000"/>
              </a:lnSpc>
              <a:spcBef>
                <a:spcPts val="600"/>
              </a:spcBef>
            </a:pPr>
            <a:r>
              <a:rPr lang="en-US" sz="8800" dirty="0"/>
              <a:t>Prof. Seeley says-</a:t>
            </a:r>
          </a:p>
          <a:p>
            <a:pPr marL="0" indent="0">
              <a:lnSpc>
                <a:spcPct val="70000"/>
              </a:lnSpc>
              <a:spcBef>
                <a:spcPts val="600"/>
              </a:spcBef>
              <a:buNone/>
            </a:pPr>
            <a:r>
              <a:rPr lang="en-US" sz="8800" dirty="0"/>
              <a:t>“Democracy is a government in which everybody has a share”.                   </a:t>
            </a:r>
          </a:p>
          <a:p>
            <a:pPr marL="0" indent="0">
              <a:lnSpc>
                <a:spcPct val="70000"/>
              </a:lnSpc>
              <a:spcBef>
                <a:spcPts val="600"/>
              </a:spcBef>
              <a:buNone/>
            </a:pPr>
            <a:endParaRPr lang="en-US" sz="8800" dirty="0"/>
          </a:p>
          <a:p>
            <a:pPr lvl="0">
              <a:lnSpc>
                <a:spcPct val="70000"/>
              </a:lnSpc>
              <a:spcBef>
                <a:spcPts val="600"/>
              </a:spcBef>
            </a:pPr>
            <a:r>
              <a:rPr lang="en-US" sz="8800" dirty="0"/>
              <a:t>Jon. Roper defines-</a:t>
            </a:r>
          </a:p>
          <a:p>
            <a:pPr marL="0" indent="0">
              <a:lnSpc>
                <a:spcPct val="70000"/>
              </a:lnSpc>
              <a:spcBef>
                <a:spcPts val="600"/>
              </a:spcBef>
              <a:buNone/>
            </a:pPr>
            <a:r>
              <a:rPr lang="en-US" sz="8800" dirty="0"/>
              <a:t>“</a:t>
            </a:r>
            <a:r>
              <a:rPr lang="en-US" sz="8800" dirty="0" smtClean="0"/>
              <a:t>Democracy is </a:t>
            </a:r>
            <a:r>
              <a:rPr lang="en-US" sz="8800" dirty="0"/>
              <a:t>not majority rule: democracy is diffusion of power, </a:t>
            </a:r>
            <a:endParaRPr lang="en-US" sz="8800" dirty="0" smtClean="0"/>
          </a:p>
          <a:p>
            <a:pPr marL="0" indent="0">
              <a:lnSpc>
                <a:spcPct val="70000"/>
              </a:lnSpc>
              <a:spcBef>
                <a:spcPts val="600"/>
              </a:spcBef>
              <a:buNone/>
            </a:pPr>
            <a:r>
              <a:rPr lang="en-US" sz="8800" dirty="0" smtClean="0"/>
              <a:t>representation </a:t>
            </a:r>
            <a:r>
              <a:rPr lang="en-US" sz="8800" dirty="0"/>
              <a:t>of interests and recognition of minorities.”</a:t>
            </a:r>
          </a:p>
          <a:p>
            <a:pPr marL="0" indent="0">
              <a:lnSpc>
                <a:spcPct val="70000"/>
              </a:lnSpc>
              <a:spcBef>
                <a:spcPts val="600"/>
              </a:spcBef>
              <a:buNone/>
            </a:pPr>
            <a:r>
              <a:rPr lang="en-US" sz="8800" i="1" dirty="0"/>
              <a:t>								</a:t>
            </a:r>
            <a:endParaRPr lang="en-US" sz="8800" dirty="0"/>
          </a:p>
          <a:p>
            <a:pPr lvl="0">
              <a:lnSpc>
                <a:spcPct val="70000"/>
              </a:lnSpc>
              <a:spcBef>
                <a:spcPts val="600"/>
              </a:spcBef>
            </a:pPr>
            <a:r>
              <a:rPr lang="en-US" sz="8800" dirty="0"/>
              <a:t>According to </a:t>
            </a:r>
            <a:r>
              <a:rPr lang="en-US" sz="8800" dirty="0" err="1"/>
              <a:t>Sryce</a:t>
            </a:r>
            <a:r>
              <a:rPr lang="en-US" sz="8800" dirty="0"/>
              <a:t>,</a:t>
            </a:r>
          </a:p>
          <a:p>
            <a:pPr marL="0" indent="0">
              <a:lnSpc>
                <a:spcPct val="70000"/>
              </a:lnSpc>
              <a:spcBef>
                <a:spcPts val="600"/>
              </a:spcBef>
              <a:buNone/>
            </a:pPr>
            <a:r>
              <a:rPr lang="en-US" sz="8800" dirty="0"/>
              <a:t>“Democracy is that form government in which the ruling power of a </a:t>
            </a:r>
            <a:endParaRPr lang="en-US" sz="8800" dirty="0" smtClean="0"/>
          </a:p>
          <a:p>
            <a:pPr marL="0" indent="0">
              <a:lnSpc>
                <a:spcPct val="70000"/>
              </a:lnSpc>
              <a:spcBef>
                <a:spcPts val="600"/>
              </a:spcBef>
              <a:buNone/>
            </a:pPr>
            <a:r>
              <a:rPr lang="en-US" sz="8800" dirty="0" smtClean="0"/>
              <a:t>state </a:t>
            </a:r>
            <a:r>
              <a:rPr lang="en-US" sz="8800" dirty="0"/>
              <a:t>is legally vested, not in any particular class or classes but in the </a:t>
            </a:r>
            <a:endParaRPr lang="en-US" sz="8800" dirty="0" smtClean="0"/>
          </a:p>
          <a:p>
            <a:pPr marL="0" indent="0">
              <a:lnSpc>
                <a:spcPct val="70000"/>
              </a:lnSpc>
              <a:spcBef>
                <a:spcPts val="600"/>
              </a:spcBef>
              <a:buNone/>
            </a:pPr>
            <a:r>
              <a:rPr lang="en-US" sz="8800" dirty="0" smtClean="0"/>
              <a:t>members </a:t>
            </a:r>
            <a:r>
              <a:rPr lang="en-US" sz="8800" dirty="0"/>
              <a:t>of the community as a whole”. </a:t>
            </a:r>
          </a:p>
          <a:p>
            <a:pPr>
              <a:spcBef>
                <a:spcPts val="600"/>
              </a:spcBef>
            </a:pPr>
            <a:endParaRPr lang="en-US" sz="8800" dirty="0"/>
          </a:p>
        </p:txBody>
      </p:sp>
    </p:spTree>
    <p:extLst>
      <p:ext uri="{BB962C8B-B14F-4D97-AF65-F5344CB8AC3E}">
        <p14:creationId xmlns:p14="http://schemas.microsoft.com/office/powerpoint/2010/main" val="300574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Characteristics or Basic Principles of Democracy</a:t>
            </a:r>
          </a:p>
        </p:txBody>
      </p:sp>
      <p:sp>
        <p:nvSpPr>
          <p:cNvPr id="3" name="Content Placeholder 2"/>
          <p:cNvSpPr>
            <a:spLocks noGrp="1"/>
          </p:cNvSpPr>
          <p:nvPr>
            <p:ph idx="1"/>
          </p:nvPr>
        </p:nvSpPr>
        <p:spPr/>
        <p:txBody>
          <a:bodyPr>
            <a:normAutofit/>
          </a:bodyPr>
          <a:lstStyle/>
          <a:p>
            <a:pPr lvl="0"/>
            <a:r>
              <a:rPr lang="en-US" sz="2000" b="1" dirty="0"/>
              <a:t>Liberty:</a:t>
            </a:r>
            <a:r>
              <a:rPr lang="en-US" sz="2000" dirty="0"/>
              <a:t> The main basis of democracy is liberty and equality. The people enjoy maximum liberty and equality because criticism of the people is not only tolerated in this system, but it is also encouraged. </a:t>
            </a:r>
          </a:p>
          <a:p>
            <a:pPr lvl="0"/>
            <a:r>
              <a:rPr lang="en-US" sz="2000" b="1" dirty="0"/>
              <a:t>Equality:</a:t>
            </a:r>
            <a:r>
              <a:rPr lang="en-US" sz="2000" dirty="0"/>
              <a:t> Special emphasis is laid on equality in democracy and there is no disparity among the people on the basis of caste, creed, religion and position or status. </a:t>
            </a:r>
          </a:p>
          <a:p>
            <a:pPr lvl="0"/>
            <a:r>
              <a:rPr lang="en-US" sz="2000" b="1" dirty="0"/>
              <a:t>Fraternity:</a:t>
            </a:r>
            <a:r>
              <a:rPr lang="en-US" sz="2000" dirty="0"/>
              <a:t> Democracy can become successful only in a peaceful atmosphere; otherwise democracy has to face many difficulties.</a:t>
            </a:r>
          </a:p>
          <a:p>
            <a:pPr lvl="0"/>
            <a:r>
              <a:rPr lang="en-US" sz="2000" b="1" dirty="0"/>
              <a:t>The people as ultimate source of sovereignty:</a:t>
            </a:r>
            <a:r>
              <a:rPr lang="en-US" sz="2000" dirty="0"/>
              <a:t> In a democracy, people are the ultimate source of sovereignty, and the government derives its power from them. For this purpose elections take place in democracies at certain intervals.</a:t>
            </a:r>
          </a:p>
          <a:p>
            <a:pPr marL="114300" indent="0">
              <a:buNone/>
            </a:pPr>
            <a:endParaRPr lang="en-US" dirty="0"/>
          </a:p>
        </p:txBody>
      </p:sp>
    </p:spTree>
    <p:extLst>
      <p:ext uri="{BB962C8B-B14F-4D97-AF65-F5344CB8AC3E}">
        <p14:creationId xmlns:p14="http://schemas.microsoft.com/office/powerpoint/2010/main" val="368076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smtClean="0"/>
              <a:t>Characteristics </a:t>
            </a:r>
            <a:r>
              <a:rPr lang="en-US" sz="2800" dirty="0"/>
              <a:t>or Basic Principles of Democracy</a:t>
            </a:r>
            <a:br>
              <a:rPr lang="en-US" sz="2800" dirty="0"/>
            </a:br>
            <a:r>
              <a:rPr lang="en-US" dirty="0"/>
              <a:t> </a:t>
            </a:r>
            <a:br>
              <a:rPr lang="en-US" dirty="0"/>
            </a:br>
            <a:endParaRPr lang="en-US" dirty="0"/>
          </a:p>
        </p:txBody>
      </p:sp>
      <p:sp>
        <p:nvSpPr>
          <p:cNvPr id="3" name="Content Placeholder 2"/>
          <p:cNvSpPr>
            <a:spLocks noGrp="1"/>
          </p:cNvSpPr>
          <p:nvPr>
            <p:ph idx="1"/>
          </p:nvPr>
        </p:nvSpPr>
        <p:spPr>
          <a:xfrm>
            <a:off x="457200" y="838200"/>
            <a:ext cx="7620000" cy="5562600"/>
          </a:xfrm>
        </p:spPr>
        <p:txBody>
          <a:bodyPr>
            <a:normAutofit fontScale="92500"/>
          </a:bodyPr>
          <a:lstStyle/>
          <a:p>
            <a:pPr lvl="0"/>
            <a:r>
              <a:rPr lang="en-US" b="1" dirty="0"/>
              <a:t>Fundamental rights to the people:</a:t>
            </a:r>
            <a:r>
              <a:rPr lang="en-US" dirty="0"/>
              <a:t> In a democracy people are given fundamental rights because in the absence of these rights the development of an individual is not possible. </a:t>
            </a:r>
          </a:p>
          <a:p>
            <a:pPr lvl="0"/>
            <a:r>
              <a:rPr lang="en-US" b="1" dirty="0"/>
              <a:t>Independence of Judiciary:</a:t>
            </a:r>
            <a:r>
              <a:rPr lang="en-US" dirty="0"/>
              <a:t> In a democracy, it is responsibility of the judiciary to protect the fundamental rights of the people. </a:t>
            </a:r>
          </a:p>
          <a:p>
            <a:pPr lvl="0"/>
            <a:r>
              <a:rPr lang="en-US" b="1" dirty="0"/>
              <a:t>The people are considered as an end and state as the means in a democracy:</a:t>
            </a:r>
            <a:r>
              <a:rPr lang="en-US" dirty="0"/>
              <a:t> This is one of the main characteristics of democracy that individual is a mean and the state is an end. It means that the state makes use of the individual for its own interest.</a:t>
            </a:r>
          </a:p>
          <a:p>
            <a:pPr lvl="0"/>
            <a:r>
              <a:rPr lang="en-US" b="1" dirty="0"/>
              <a:t>Welfare State:</a:t>
            </a:r>
            <a:r>
              <a:rPr lang="en-US" dirty="0"/>
              <a:t> Democracy is a welfare state and in it special attention is paid to the welfare of the people as a whole and not to a particular class.</a:t>
            </a:r>
          </a:p>
          <a:p>
            <a:pPr lvl="0"/>
            <a:r>
              <a:rPr lang="en-US" b="1" dirty="0"/>
              <a:t>Free elections: </a:t>
            </a:r>
            <a:r>
              <a:rPr lang="en-US" dirty="0"/>
              <a:t>The right of the people to have free and open elections. In free elections: everyone’s vote carries the same weight (one person, one vote). Candidates can express their views freely through democracy.</a:t>
            </a:r>
          </a:p>
          <a:p>
            <a:endParaRPr lang="en-US" dirty="0"/>
          </a:p>
        </p:txBody>
      </p:sp>
    </p:spTree>
    <p:extLst>
      <p:ext uri="{BB962C8B-B14F-4D97-AF65-F5344CB8AC3E}">
        <p14:creationId xmlns:p14="http://schemas.microsoft.com/office/powerpoint/2010/main" val="116073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Conditions for the success of Democracy or Good Governance</a:t>
            </a:r>
            <a:br>
              <a:rPr lang="en-US" sz="2400" b="1" dirty="0"/>
            </a:b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503994" cy="5027676"/>
          </a:xfrm>
        </p:spPr>
      </p:pic>
    </p:spTree>
    <p:extLst>
      <p:ext uri="{BB962C8B-B14F-4D97-AF65-F5344CB8AC3E}">
        <p14:creationId xmlns:p14="http://schemas.microsoft.com/office/powerpoint/2010/main" val="2396535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167</TotalTime>
  <Words>826</Words>
  <Application>Microsoft Office PowerPoint</Application>
  <PresentationFormat>On-screen Show (4:3)</PresentationFormat>
  <Paragraphs>54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Lecture-12</vt:lpstr>
      <vt:lpstr>PowerPoint Presentation</vt:lpstr>
      <vt:lpstr>PowerPoint Presentation</vt:lpstr>
      <vt:lpstr>PowerPoint Presentation</vt:lpstr>
      <vt:lpstr>PowerPoint Presentation</vt:lpstr>
      <vt:lpstr>Definition of Democracy: </vt:lpstr>
      <vt:lpstr>Characteristics or Basic Principles of Democracy</vt:lpstr>
      <vt:lpstr>   Characteristics or Basic Principles of Democracy   </vt:lpstr>
      <vt:lpstr>Conditions for the success of Democracy or Good Governance </vt:lpstr>
      <vt:lpstr>   Conditions for the success of Democracy or Good Governance   </vt:lpstr>
      <vt:lpstr>Conditions for the success of Democracy or Good Governance</vt:lpstr>
      <vt:lpstr>Conditions for the success of Democracy or Good Governance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Lecture-12</dc:title>
  <dc:creator>buft</dc:creator>
  <cp:lastModifiedBy>buft</cp:lastModifiedBy>
  <cp:revision>43</cp:revision>
  <cp:lastPrinted>2017-10-23T08:29:51Z</cp:lastPrinted>
  <dcterms:created xsi:type="dcterms:W3CDTF">2006-08-16T00:00:00Z</dcterms:created>
  <dcterms:modified xsi:type="dcterms:W3CDTF">2017-10-23T08:43:43Z</dcterms:modified>
</cp:coreProperties>
</file>