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0"/>
  </p:handoutMasterIdLst>
  <p:sldIdLst>
    <p:sldId id="256" r:id="rId2"/>
    <p:sldId id="257" r:id="rId3"/>
    <p:sldId id="259" r:id="rId4"/>
    <p:sldId id="261" r:id="rId5"/>
    <p:sldId id="263" r:id="rId6"/>
    <p:sldId id="264" r:id="rId7"/>
    <p:sldId id="266" r:id="rId8"/>
    <p:sldId id="268" r:id="rId9"/>
  </p:sldIdLst>
  <p:sldSz cx="9144000" cy="6858000" type="screen4x3"/>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4" tIns="46747" rIns="93494" bIns="46747"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5455"/>
          </a:xfrm>
          <a:prstGeom prst="rect">
            <a:avLst/>
          </a:prstGeom>
        </p:spPr>
        <p:txBody>
          <a:bodyPr vert="horz" lIns="93494" tIns="46747" rIns="93494" bIns="46747" rtlCol="0"/>
          <a:lstStyle>
            <a:lvl1pPr algn="r">
              <a:defRPr sz="1200"/>
            </a:lvl1pPr>
          </a:lstStyle>
          <a:p>
            <a:fld id="{FC154672-8FDA-467A-99F4-0A71EAE0F071}" type="datetimeFigureOut">
              <a:rPr lang="en-US" smtClean="0"/>
              <a:t>11/26/2017</a:t>
            </a:fld>
            <a:endParaRPr lang="en-US"/>
          </a:p>
        </p:txBody>
      </p:sp>
      <p:sp>
        <p:nvSpPr>
          <p:cNvPr id="4" name="Footer Placeholder 3"/>
          <p:cNvSpPr>
            <a:spLocks noGrp="1"/>
          </p:cNvSpPr>
          <p:nvPr>
            <p:ph type="ftr" sz="quarter" idx="2"/>
          </p:nvPr>
        </p:nvSpPr>
        <p:spPr>
          <a:xfrm>
            <a:off x="0" y="8842030"/>
            <a:ext cx="3056414" cy="465455"/>
          </a:xfrm>
          <a:prstGeom prst="rect">
            <a:avLst/>
          </a:prstGeom>
        </p:spPr>
        <p:txBody>
          <a:bodyPr vert="horz" lIns="93494" tIns="46747" rIns="93494" bIns="46747"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030"/>
            <a:ext cx="3056414" cy="465455"/>
          </a:xfrm>
          <a:prstGeom prst="rect">
            <a:avLst/>
          </a:prstGeom>
        </p:spPr>
        <p:txBody>
          <a:bodyPr vert="horz" lIns="93494" tIns="46747" rIns="93494" bIns="46747" rtlCol="0" anchor="b"/>
          <a:lstStyle>
            <a:lvl1pPr algn="r">
              <a:defRPr sz="1200"/>
            </a:lvl1pPr>
          </a:lstStyle>
          <a:p>
            <a:fld id="{110F20B3-BAE7-4588-AE57-31FAF8BB750E}" type="slidenum">
              <a:rPr lang="en-US" smtClean="0"/>
              <a:t>‹#›</a:t>
            </a:fld>
            <a:endParaRPr lang="en-US"/>
          </a:p>
        </p:txBody>
      </p:sp>
    </p:spTree>
    <p:extLst>
      <p:ext uri="{BB962C8B-B14F-4D97-AF65-F5344CB8AC3E}">
        <p14:creationId xmlns:p14="http://schemas.microsoft.com/office/powerpoint/2010/main" val="315949375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11/26/2017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11/26/2017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11/26/2017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11/26/2017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11/26/2017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11/26/2017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11/26/2017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11/26/2017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1"/>
            <a:ext cx="7772400" cy="914399"/>
          </a:xfrm>
        </p:spPr>
        <p:txBody>
          <a:bodyPr>
            <a:normAutofit/>
          </a:bodyPr>
          <a:lstStyle/>
          <a:p>
            <a:r>
              <a:rPr lang="en-US" sz="3200" dirty="0" smtClean="0">
                <a:solidFill>
                  <a:schemeClr val="tx1"/>
                </a:solidFill>
                <a:latin typeface="Andalus" pitchFamily="18" charset="-78"/>
                <a:cs typeface="Andalus" pitchFamily="18" charset="-78"/>
              </a:rPr>
              <a:t>Lecture-14</a:t>
            </a:r>
            <a:endParaRPr lang="en-US" sz="3200" dirty="0">
              <a:solidFill>
                <a:schemeClr val="tx1"/>
              </a:solidFill>
              <a:latin typeface="Andalus" pitchFamily="18" charset="-78"/>
              <a:cs typeface="Andalus" pitchFamily="18" charset="-78"/>
            </a:endParaRPr>
          </a:p>
        </p:txBody>
      </p:sp>
      <p:sp>
        <p:nvSpPr>
          <p:cNvPr id="3" name="Subtitle 2"/>
          <p:cNvSpPr>
            <a:spLocks noGrp="1"/>
          </p:cNvSpPr>
          <p:nvPr>
            <p:ph type="subTitle" idx="1"/>
          </p:nvPr>
        </p:nvSpPr>
        <p:spPr>
          <a:xfrm>
            <a:off x="685800" y="2895600"/>
            <a:ext cx="7772400" cy="1915711"/>
          </a:xfrm>
        </p:spPr>
        <p:txBody>
          <a:bodyPr>
            <a:noAutofit/>
          </a:bodyPr>
          <a:lstStyle/>
          <a:p>
            <a:r>
              <a:rPr lang="en-US" sz="4400" dirty="0">
                <a:solidFill>
                  <a:schemeClr val="tx1"/>
                </a:solidFill>
                <a:latin typeface="Andalus" pitchFamily="18" charset="-78"/>
                <a:cs typeface="Andalus" pitchFamily="18" charset="-78"/>
              </a:rPr>
              <a:t>Major Economic Sectors of Bangladesh</a:t>
            </a:r>
            <a:endParaRPr lang="en-US" sz="4400" dirty="0"/>
          </a:p>
        </p:txBody>
      </p:sp>
    </p:spTree>
    <p:extLst>
      <p:ext uri="{BB962C8B-B14F-4D97-AF65-F5344CB8AC3E}">
        <p14:creationId xmlns:p14="http://schemas.microsoft.com/office/powerpoint/2010/main" val="1244673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600" dirty="0"/>
              <a:t>The market-based </a:t>
            </a:r>
            <a:r>
              <a:rPr lang="en-US" sz="1600" b="1" dirty="0"/>
              <a:t>economy of Bangladesh</a:t>
            </a:r>
            <a:r>
              <a:rPr lang="en-US" sz="1600" dirty="0"/>
              <a:t> is the 41th largest in the world in nominal terms, and 29th largest by purchasing power parity; it is classified among the Next Eleven emerging market economies and a Frontier market. </a:t>
            </a:r>
            <a:endParaRPr lang="en-US" sz="1600" dirty="0" smtClean="0"/>
          </a:p>
          <a:p>
            <a:endParaRPr lang="en-US" sz="1600" dirty="0" smtClean="0"/>
          </a:p>
          <a:p>
            <a:r>
              <a:rPr lang="en-US" sz="1600" dirty="0" smtClean="0"/>
              <a:t>In </a:t>
            </a:r>
            <a:r>
              <a:rPr lang="en-US" sz="1600" dirty="0"/>
              <a:t>the decade since 2004, Bangladesh averaged a GDP growth of 6.5%, that has been largely driven by its exports of </a:t>
            </a:r>
            <a:r>
              <a:rPr lang="en-US" sz="1600" b="1" dirty="0"/>
              <a:t>readymade garments</a:t>
            </a:r>
            <a:r>
              <a:rPr lang="en-US" sz="1600" dirty="0"/>
              <a:t>, </a:t>
            </a:r>
            <a:r>
              <a:rPr lang="en-US" sz="1600" b="1" dirty="0"/>
              <a:t>remittances </a:t>
            </a:r>
            <a:r>
              <a:rPr lang="en-US" sz="1600" dirty="0"/>
              <a:t>and the </a:t>
            </a:r>
            <a:r>
              <a:rPr lang="en-US" sz="1600" b="1" dirty="0"/>
              <a:t>domestic agricultural sector</a:t>
            </a:r>
            <a:r>
              <a:rPr lang="en-US" sz="1600" dirty="0"/>
              <a:t>. The country has pursued export-oriented industrialization, with its key export sectors include </a:t>
            </a:r>
            <a:r>
              <a:rPr lang="en-US" sz="1600" b="1" dirty="0"/>
              <a:t>textiles, shipbuilding, fish</a:t>
            </a:r>
            <a:r>
              <a:rPr lang="en-US" sz="1600" dirty="0"/>
              <a:t> and </a:t>
            </a:r>
            <a:r>
              <a:rPr lang="en-US" sz="1600" b="1" dirty="0"/>
              <a:t>seafood, jute</a:t>
            </a:r>
            <a:r>
              <a:rPr lang="en-US" sz="1600" dirty="0"/>
              <a:t> and </a:t>
            </a:r>
            <a:r>
              <a:rPr lang="en-US" sz="1600" b="1" dirty="0"/>
              <a:t>leather goods</a:t>
            </a:r>
            <a:r>
              <a:rPr lang="en-US" sz="1600" dirty="0"/>
              <a:t>. It has also developed self-sufficient industries in </a:t>
            </a:r>
            <a:r>
              <a:rPr lang="en-US" sz="1600" b="1" dirty="0"/>
              <a:t>pharmaceuticals,</a:t>
            </a:r>
            <a:r>
              <a:rPr lang="en-US" sz="1600" dirty="0"/>
              <a:t> </a:t>
            </a:r>
            <a:r>
              <a:rPr lang="en-US" sz="1600" b="1" dirty="0"/>
              <a:t>steel </a:t>
            </a:r>
            <a:r>
              <a:rPr lang="en-US" sz="1600" dirty="0"/>
              <a:t>and </a:t>
            </a:r>
            <a:r>
              <a:rPr lang="en-US" sz="1600" b="1" dirty="0"/>
              <a:t>food processing</a:t>
            </a:r>
            <a:r>
              <a:rPr lang="en-US" sz="1600" dirty="0"/>
              <a:t>. Bangladesh's </a:t>
            </a:r>
            <a:r>
              <a:rPr lang="en-US" sz="1600" b="1" dirty="0"/>
              <a:t>telecommunication industry</a:t>
            </a:r>
            <a:r>
              <a:rPr lang="en-US" sz="1600" dirty="0"/>
              <a:t> has witnessed rapid growth over the years, receiving high </a:t>
            </a:r>
            <a:r>
              <a:rPr lang="en-US" sz="1600" b="1" dirty="0"/>
              <a:t>investment from foreign companies</a:t>
            </a:r>
            <a:r>
              <a:rPr lang="en-US" sz="1600" dirty="0"/>
              <a:t>. Bangladesh also has substantial reserves of </a:t>
            </a:r>
            <a:r>
              <a:rPr lang="en-US" sz="1600" b="1" dirty="0"/>
              <a:t>natural gas</a:t>
            </a:r>
            <a:r>
              <a:rPr lang="en-US" sz="1600" dirty="0"/>
              <a:t> and is Asia's seventh largest gas producer. Offshore exploration activities are increasing in its maritime territory in the Bay of Bengal. It also has large deposits of </a:t>
            </a:r>
            <a:r>
              <a:rPr lang="en-US" sz="1600" b="1" dirty="0"/>
              <a:t>limestone</a:t>
            </a:r>
            <a:r>
              <a:rPr lang="en-US" sz="1600" dirty="0"/>
              <a:t>. </a:t>
            </a:r>
          </a:p>
          <a:p>
            <a:endParaRPr lang="en-US" sz="1600" dirty="0"/>
          </a:p>
        </p:txBody>
      </p:sp>
      <p:sp>
        <p:nvSpPr>
          <p:cNvPr id="3" name="Title 2"/>
          <p:cNvSpPr>
            <a:spLocks noGrp="1"/>
          </p:cNvSpPr>
          <p:nvPr>
            <p:ph type="title"/>
          </p:nvPr>
        </p:nvSpPr>
        <p:spPr/>
        <p:txBody>
          <a:bodyPr>
            <a:normAutofit fontScale="90000"/>
          </a:bodyPr>
          <a:lstStyle/>
          <a:p>
            <a:r>
              <a:rPr lang="en-US" dirty="0" smtClean="0"/>
              <a:t>Economic sectors of </a:t>
            </a:r>
            <a:r>
              <a:rPr lang="en-US" dirty="0" err="1" smtClean="0"/>
              <a:t>bangladesh</a:t>
            </a:r>
            <a:endParaRPr lang="en-US" dirty="0"/>
          </a:p>
        </p:txBody>
      </p:sp>
    </p:spTree>
    <p:extLst>
      <p:ext uri="{BB962C8B-B14F-4D97-AF65-F5344CB8AC3E}">
        <p14:creationId xmlns:p14="http://schemas.microsoft.com/office/powerpoint/2010/main" val="301068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normAutofit/>
          </a:bodyPr>
          <a:lstStyle/>
          <a:p>
            <a:endParaRPr lang="en-US" sz="1600" b="1" dirty="0" smtClean="0"/>
          </a:p>
          <a:p>
            <a:pPr marL="109728" indent="0">
              <a:buNone/>
            </a:pPr>
            <a:r>
              <a:rPr lang="en-US" sz="2000" b="1" dirty="0" smtClean="0"/>
              <a:t>Remittance</a:t>
            </a:r>
          </a:p>
          <a:p>
            <a:pPr marL="109728" indent="0">
              <a:buNone/>
            </a:pPr>
            <a:endParaRPr lang="en-US" sz="2000" b="1" dirty="0"/>
          </a:p>
          <a:p>
            <a:pPr marL="109728" indent="0">
              <a:buNone/>
            </a:pPr>
            <a:r>
              <a:rPr lang="en-US" sz="1600" b="1" dirty="0" smtClean="0"/>
              <a:t>Remittances</a:t>
            </a:r>
            <a:r>
              <a:rPr lang="en-US" sz="1600" dirty="0" smtClean="0"/>
              <a:t> from more than 10 million citizens abroad are very important for Bangladesh and along with garment exports are key source of foreign exchange. Saudi Arabia has been the largest source of remittances, followed by UAE, Qatar, Oman, Bahrain, Kuwait, Libya, Iraq, Singapore, Malaysia, the US and the UK. The remittance market of Bangladesh has been showing a steady growth in terms of incoming remittance volume.  Considering the current macro-economic indicators: it seems that this growth run will continue in the coming years. </a:t>
            </a:r>
          </a:p>
          <a:p>
            <a:pPr marL="109728" indent="0">
              <a:buNone/>
            </a:pPr>
            <a:endParaRPr lang="en-US" sz="2000" b="1" dirty="0" smtClean="0"/>
          </a:p>
          <a:p>
            <a:pPr marL="109728" indent="0">
              <a:buNone/>
            </a:pPr>
            <a:r>
              <a:rPr lang="en-US" sz="2000" b="1" dirty="0" smtClean="0"/>
              <a:t>Readymade </a:t>
            </a:r>
            <a:r>
              <a:rPr lang="en-US" sz="2000" b="1" dirty="0"/>
              <a:t>garments</a:t>
            </a:r>
            <a:endParaRPr lang="en-US" sz="2000" dirty="0" smtClean="0"/>
          </a:p>
          <a:p>
            <a:pPr marL="109728" indent="0">
              <a:buNone/>
            </a:pPr>
            <a:r>
              <a:rPr lang="en-US" sz="1600" dirty="0" smtClean="0"/>
              <a:t>Bangladesh</a:t>
            </a:r>
            <a:r>
              <a:rPr lang="en-US" sz="1600" dirty="0"/>
              <a:t>, the southern Asian country has a population of approximately 164 million people. The economy of Bangladesh is significantly dependent on agriculture. But its a great news for the country that, </a:t>
            </a:r>
            <a:r>
              <a:rPr lang="en-US" sz="1600" b="1" dirty="0"/>
              <a:t>readymade garments</a:t>
            </a:r>
            <a:r>
              <a:rPr lang="en-US" sz="1600" dirty="0"/>
              <a:t> (RMG) sector of Bangladesh has raised as the biggest earner of foreign currency. This sector creates about 4.2 million employment opportunities and contributes significantly to the GDP. Readymade garments (RMG) of Bangladesh is powered by young, urbanizing, workers, where most of them are women.</a:t>
            </a:r>
          </a:p>
          <a:p>
            <a:endParaRPr lang="en-US" sz="1600" dirty="0"/>
          </a:p>
        </p:txBody>
      </p:sp>
    </p:spTree>
    <p:extLst>
      <p:ext uri="{BB962C8B-B14F-4D97-AF65-F5344CB8AC3E}">
        <p14:creationId xmlns:p14="http://schemas.microsoft.com/office/powerpoint/2010/main" val="946207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normAutofit/>
          </a:bodyPr>
          <a:lstStyle/>
          <a:p>
            <a:endParaRPr lang="en-US" sz="1600" dirty="0" smtClean="0"/>
          </a:p>
          <a:p>
            <a:pPr marL="109728" indent="0">
              <a:buNone/>
            </a:pPr>
            <a:r>
              <a:rPr lang="en-US" sz="2000" b="1" dirty="0" smtClean="0"/>
              <a:t>  Readymade </a:t>
            </a:r>
            <a:r>
              <a:rPr lang="en-US" sz="2000" b="1" dirty="0"/>
              <a:t>Garments</a:t>
            </a:r>
          </a:p>
          <a:p>
            <a:endParaRPr lang="en-US" sz="1600" dirty="0" smtClean="0"/>
          </a:p>
          <a:p>
            <a:r>
              <a:rPr lang="en-US" sz="1600" dirty="0" smtClean="0"/>
              <a:t>The </a:t>
            </a:r>
            <a:r>
              <a:rPr lang="en-US" sz="1600" dirty="0"/>
              <a:t>foundation of textile sector was first established in the 60th decade of 19th century. For the first time, the industry exported shirts (Mercury shirt) to the European market in </a:t>
            </a:r>
            <a:r>
              <a:rPr lang="en-US" sz="1600" b="1" dirty="0"/>
              <a:t>1965-66</a:t>
            </a:r>
            <a:r>
              <a:rPr lang="en-US" sz="1600" dirty="0"/>
              <a:t>, which was produced from Karachi. In the latter, 9 exporting industries were available in </a:t>
            </a:r>
            <a:r>
              <a:rPr lang="en-US" sz="1600" b="1" dirty="0"/>
              <a:t>1977-78</a:t>
            </a:r>
            <a:r>
              <a:rPr lang="en-US" sz="1600" dirty="0"/>
              <a:t>. The three largest industries in that time were </a:t>
            </a:r>
            <a:r>
              <a:rPr lang="en-US" sz="1600" b="1" dirty="0" err="1"/>
              <a:t>Riaz</a:t>
            </a:r>
            <a:r>
              <a:rPr lang="en-US" sz="1600" b="1" dirty="0"/>
              <a:t> Garments</a:t>
            </a:r>
            <a:r>
              <a:rPr lang="en-US" sz="1600" dirty="0"/>
              <a:t>, </a:t>
            </a:r>
            <a:r>
              <a:rPr lang="en-US" sz="1600" b="1" dirty="0"/>
              <a:t>Jewel Garments </a:t>
            </a:r>
            <a:r>
              <a:rPr lang="en-US" sz="1600" dirty="0"/>
              <a:t>and </a:t>
            </a:r>
            <a:r>
              <a:rPr lang="en-US" sz="1600" b="1" dirty="0"/>
              <a:t>Paris Garments</a:t>
            </a:r>
            <a:r>
              <a:rPr lang="en-US" sz="1600" dirty="0"/>
              <a:t>. Among those, </a:t>
            </a:r>
            <a:r>
              <a:rPr lang="en-US" sz="1600" dirty="0" err="1"/>
              <a:t>Riaz</a:t>
            </a:r>
            <a:r>
              <a:rPr lang="en-US" sz="1600" dirty="0"/>
              <a:t> Garments was the most famous and oldest industry in that time</a:t>
            </a:r>
            <a:r>
              <a:rPr lang="en-US" sz="1600" dirty="0" smtClean="0"/>
              <a:t>.</a:t>
            </a:r>
          </a:p>
          <a:p>
            <a:r>
              <a:rPr lang="en-US" sz="1600" dirty="0"/>
              <a:t>In RMG sector of Bangladesh, there are more than 5000 garment factories (private statistics) at the current time, employing more than 12 lack </a:t>
            </a:r>
            <a:r>
              <a:rPr lang="en-US" sz="1600" dirty="0" err="1"/>
              <a:t>labours</a:t>
            </a:r>
            <a:r>
              <a:rPr lang="en-US" sz="1600" dirty="0"/>
              <a:t>, where 85% of the </a:t>
            </a:r>
            <a:r>
              <a:rPr lang="en-US" sz="1600" dirty="0" err="1"/>
              <a:t>labour</a:t>
            </a:r>
            <a:r>
              <a:rPr lang="en-US" sz="1600" dirty="0"/>
              <a:t> force is women. But, according to BGMEA the number of garment factories in Bangladesh around 4000. Now, RMG industry is the countries largest export earner with the value of over $24.49bn of exports in the last financial year. Its a great news for us that, Bangladesh is clearly ahead from other South Asian suppliers in terms of capacity of the ready made garments industry.</a:t>
            </a:r>
          </a:p>
          <a:p>
            <a:endParaRPr lang="en-US" sz="1600" dirty="0"/>
          </a:p>
        </p:txBody>
      </p:sp>
      <p:sp>
        <p:nvSpPr>
          <p:cNvPr id="3" name="Title 2"/>
          <p:cNvSpPr>
            <a:spLocks noGrp="1"/>
          </p:cNvSpPr>
          <p:nvPr>
            <p:ph type="title"/>
          </p:nvPr>
        </p:nvSpPr>
        <p:spPr>
          <a:xfrm>
            <a:off x="457200" y="274638"/>
            <a:ext cx="8229600" cy="411162"/>
          </a:xfrm>
        </p:spPr>
        <p:txBody>
          <a:bodyPr>
            <a:normAutofit/>
          </a:bodyPr>
          <a:lstStyle/>
          <a:p>
            <a:endParaRPr lang="en-US" sz="2000" dirty="0"/>
          </a:p>
        </p:txBody>
      </p:sp>
    </p:spTree>
    <p:extLst>
      <p:ext uri="{BB962C8B-B14F-4D97-AF65-F5344CB8AC3E}">
        <p14:creationId xmlns:p14="http://schemas.microsoft.com/office/powerpoint/2010/main" val="2933684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245291"/>
          </a:xfrm>
        </p:spPr>
        <p:txBody>
          <a:bodyPr>
            <a:normAutofit/>
          </a:bodyPr>
          <a:lstStyle/>
          <a:p>
            <a:pPr marL="109728" indent="0">
              <a:buNone/>
            </a:pPr>
            <a:endParaRPr lang="en-US" sz="1700" b="1" i="1" dirty="0" smtClean="0"/>
          </a:p>
          <a:p>
            <a:pPr marL="109728" indent="0">
              <a:buNone/>
            </a:pPr>
            <a:r>
              <a:rPr lang="en-US" sz="1600" b="1" dirty="0" smtClean="0"/>
              <a:t>Opportunity </a:t>
            </a:r>
            <a:r>
              <a:rPr lang="en-US" sz="1600" b="1" dirty="0"/>
              <a:t>of RMG Sector in Bangladesh</a:t>
            </a:r>
          </a:p>
          <a:p>
            <a:pPr marL="109728" indent="0">
              <a:buNone/>
            </a:pPr>
            <a:r>
              <a:rPr lang="en-US" sz="1600" dirty="0"/>
              <a:t>RMG sector of Bangladesh has some key factors which inspired for steady growth of this sector. Though its a matter of great surprising for so many that how RMG sector of Bangladesh continues to show its robust performance in the world.</a:t>
            </a:r>
          </a:p>
          <a:p>
            <a:pPr marL="109728" indent="0">
              <a:buNone/>
            </a:pPr>
            <a:r>
              <a:rPr lang="en-US" sz="1600" b="1" dirty="0"/>
              <a:t>The </a:t>
            </a:r>
            <a:r>
              <a:rPr lang="en-US" sz="1600" b="1" dirty="0" smtClean="0"/>
              <a:t>main </a:t>
            </a:r>
            <a:r>
              <a:rPr lang="en-US" sz="1600" b="1" dirty="0"/>
              <a:t>key </a:t>
            </a:r>
            <a:r>
              <a:rPr lang="en-US" sz="1600" b="1" dirty="0" smtClean="0"/>
              <a:t>factors </a:t>
            </a:r>
            <a:r>
              <a:rPr lang="en-US" sz="1600" b="1" dirty="0"/>
              <a:t>which has great influence on RMG sector of Bangladesh are in the following:</a:t>
            </a:r>
            <a:endParaRPr lang="en-US" sz="1600" dirty="0"/>
          </a:p>
          <a:p>
            <a:r>
              <a:rPr lang="en-US" sz="1600" dirty="0"/>
              <a:t>Vast labor force,</a:t>
            </a:r>
          </a:p>
          <a:p>
            <a:r>
              <a:rPr lang="en-US" sz="1600" dirty="0"/>
              <a:t>Skilled human resources,</a:t>
            </a:r>
          </a:p>
          <a:p>
            <a:r>
              <a:rPr lang="en-US" sz="1600" dirty="0"/>
              <a:t>Technological upgrades,</a:t>
            </a:r>
          </a:p>
          <a:p>
            <a:r>
              <a:rPr lang="en-US" sz="1600" dirty="0"/>
              <a:t>Government supports for textile and clothing,</a:t>
            </a:r>
          </a:p>
          <a:p>
            <a:r>
              <a:rPr lang="en-US" sz="1600" dirty="0"/>
              <a:t>Special economic/export processing zones,</a:t>
            </a:r>
          </a:p>
          <a:p>
            <a:r>
              <a:rPr lang="en-US" sz="1600" dirty="0"/>
              <a:t>Creation of textile and clothing villages,</a:t>
            </a:r>
          </a:p>
          <a:p>
            <a:r>
              <a:rPr lang="en-US" sz="1600" dirty="0"/>
              <a:t>Incentive for use of local inputs,</a:t>
            </a:r>
          </a:p>
          <a:p>
            <a:r>
              <a:rPr lang="en-US" sz="1600" dirty="0"/>
              <a:t>Duty reduction for the import of inputs/machines,</a:t>
            </a:r>
          </a:p>
          <a:p>
            <a:r>
              <a:rPr lang="en-US" sz="1600" dirty="0"/>
              <a:t>Income tax reduction,</a:t>
            </a:r>
          </a:p>
          <a:p>
            <a:r>
              <a:rPr lang="en-US" sz="1600" dirty="0"/>
              <a:t>And international supports like GSP, GSP+, duty free access etc.</a:t>
            </a:r>
          </a:p>
          <a:p>
            <a:endParaRPr lang="en-US" dirty="0"/>
          </a:p>
        </p:txBody>
      </p:sp>
      <p:sp>
        <p:nvSpPr>
          <p:cNvPr id="3" name="Title 2"/>
          <p:cNvSpPr>
            <a:spLocks noGrp="1"/>
          </p:cNvSpPr>
          <p:nvPr>
            <p:ph type="title"/>
          </p:nvPr>
        </p:nvSpPr>
        <p:spPr>
          <a:xfrm>
            <a:off x="457200" y="274638"/>
            <a:ext cx="8229600" cy="639762"/>
          </a:xfrm>
        </p:spPr>
        <p:txBody>
          <a:bodyPr>
            <a:normAutofit/>
          </a:bodyPr>
          <a:lstStyle/>
          <a:p>
            <a:r>
              <a:rPr lang="en-US" sz="2000" dirty="0" smtClean="0">
                <a:solidFill>
                  <a:schemeClr val="tx1"/>
                </a:solidFill>
                <a:effectLst/>
              </a:rPr>
              <a:t>Readymade </a:t>
            </a:r>
            <a:r>
              <a:rPr lang="en-US" sz="2000" dirty="0">
                <a:solidFill>
                  <a:schemeClr val="tx1"/>
                </a:solidFill>
                <a:effectLst/>
              </a:rPr>
              <a:t>Garments</a:t>
            </a:r>
            <a:endParaRPr lang="en-US" sz="2000" dirty="0"/>
          </a:p>
        </p:txBody>
      </p:sp>
    </p:spTree>
    <p:extLst>
      <p:ext uri="{BB962C8B-B14F-4D97-AF65-F5344CB8AC3E}">
        <p14:creationId xmlns:p14="http://schemas.microsoft.com/office/powerpoint/2010/main" val="346006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normAutofit/>
          </a:bodyPr>
          <a:lstStyle/>
          <a:p>
            <a:pPr marL="109728" indent="0">
              <a:buNone/>
            </a:pPr>
            <a:r>
              <a:rPr lang="en-US" sz="2000" b="1" dirty="0"/>
              <a:t>Agriculture</a:t>
            </a:r>
            <a:endParaRPr lang="en-US" sz="2000" b="1" dirty="0" smtClean="0"/>
          </a:p>
          <a:p>
            <a:endParaRPr lang="en-US" sz="1600" dirty="0"/>
          </a:p>
          <a:p>
            <a:pPr marL="109728" indent="0">
              <a:buNone/>
            </a:pPr>
            <a:r>
              <a:rPr lang="en-US" sz="1600" dirty="0" smtClean="0"/>
              <a:t>Agriculture </a:t>
            </a:r>
            <a:r>
              <a:rPr lang="en-US" sz="1600" dirty="0"/>
              <a:t>is the largest employment sector in Bangladesh. As of 2016, it employs 47% of the total </a:t>
            </a:r>
            <a:r>
              <a:rPr lang="en-US" sz="1600" dirty="0" smtClean="0"/>
              <a:t>labor </a:t>
            </a:r>
            <a:r>
              <a:rPr lang="en-US" sz="1600" dirty="0"/>
              <a:t>force and comprises 16% of the country's GDP. </a:t>
            </a:r>
            <a:r>
              <a:rPr lang="en-US" sz="1600" dirty="0" smtClean="0"/>
              <a:t>Rice, </a:t>
            </a:r>
            <a:r>
              <a:rPr lang="en-US" sz="1600" dirty="0" smtClean="0"/>
              <a:t>Wheat, </a:t>
            </a:r>
            <a:r>
              <a:rPr lang="en-US" sz="1600" dirty="0" smtClean="0"/>
              <a:t>Mango </a:t>
            </a:r>
            <a:r>
              <a:rPr lang="en-US" sz="1600" dirty="0"/>
              <a:t>and jute are the primary </a:t>
            </a:r>
            <a:r>
              <a:rPr lang="en-US" sz="1600" dirty="0" smtClean="0"/>
              <a:t>food crops. </a:t>
            </a:r>
            <a:r>
              <a:rPr lang="en-US" sz="1600" dirty="0"/>
              <a:t>Due to the expansion of irrigation networks, some wheat producers have switched to cultivation of maize which is used mostly as poultry </a:t>
            </a:r>
            <a:r>
              <a:rPr lang="en-US" sz="1600" dirty="0" smtClean="0"/>
              <a:t>feed. Tea </a:t>
            </a:r>
            <a:r>
              <a:rPr lang="en-US" sz="1600" dirty="0"/>
              <a:t>is </a:t>
            </a:r>
            <a:r>
              <a:rPr lang="en-US" sz="1600" dirty="0" smtClean="0"/>
              <a:t>now largely growing </a:t>
            </a:r>
            <a:r>
              <a:rPr lang="en-US" sz="1600" dirty="0"/>
              <a:t>in the northeast</a:t>
            </a:r>
            <a:r>
              <a:rPr lang="en-US" sz="1600" dirty="0" smtClean="0"/>
              <a:t>.</a:t>
            </a:r>
          </a:p>
          <a:p>
            <a:pPr marL="109728" indent="0">
              <a:buNone/>
            </a:pPr>
            <a:r>
              <a:rPr lang="en-US" sz="1600" dirty="0" smtClean="0"/>
              <a:t>Food </a:t>
            </a:r>
            <a:r>
              <a:rPr lang="en-US" sz="1600" dirty="0"/>
              <a:t>grains are cultivated primarily for </a:t>
            </a:r>
            <a:r>
              <a:rPr lang="en-US" sz="1600" dirty="0" smtClean="0"/>
              <a:t>subsistence. </a:t>
            </a:r>
            <a:r>
              <a:rPr lang="en-US" sz="1600" dirty="0"/>
              <a:t>Only a small percentage of total production makes its way into commercial channels. Other Bangladeshi food crops, however, are grown chiefly for the domestic market. They include potatoes and sweet potatoes, with a combined record production of 1.9 million tons in FY 1984; oilseeds, with an annual average production of 250,000 tons; and fruits such as bananas, jackfruit, mangoes, and pineapples. Estimates of sugarcane production put annual production at more than 7 million tons per year, most of it processed into a coarse, unrefined sugar known as </a:t>
            </a:r>
            <a:r>
              <a:rPr lang="en-US" sz="1600" dirty="0" err="1"/>
              <a:t>gur</a:t>
            </a:r>
            <a:r>
              <a:rPr lang="en-US" sz="1600" dirty="0"/>
              <a:t>, and sold domestically.</a:t>
            </a:r>
          </a:p>
          <a:p>
            <a:pPr marL="109728" indent="0">
              <a:buNone/>
            </a:pPr>
            <a:endParaRPr lang="en-US" sz="1600" dirty="0"/>
          </a:p>
        </p:txBody>
      </p:sp>
    </p:spTree>
    <p:extLst>
      <p:ext uri="{BB962C8B-B14F-4D97-AF65-F5344CB8AC3E}">
        <p14:creationId xmlns:p14="http://schemas.microsoft.com/office/powerpoint/2010/main" val="2130309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normAutofit/>
          </a:bodyPr>
          <a:lstStyle/>
          <a:p>
            <a:pPr marL="109728" indent="0">
              <a:buNone/>
            </a:pPr>
            <a:r>
              <a:rPr lang="en-US" sz="2000" b="1" dirty="0" smtClean="0"/>
              <a:t>Shipbuilding </a:t>
            </a:r>
            <a:r>
              <a:rPr lang="en-US" sz="2000" b="1" dirty="0"/>
              <a:t>industry</a:t>
            </a:r>
          </a:p>
          <a:p>
            <a:r>
              <a:rPr lang="en-US" sz="1600" dirty="0" smtClean="0"/>
              <a:t>Shipbuilding </a:t>
            </a:r>
            <a:r>
              <a:rPr lang="en-US" sz="1600" dirty="0"/>
              <a:t>is a growing industry in Bangladesh with great </a:t>
            </a:r>
            <a:r>
              <a:rPr lang="en-US" sz="1600" dirty="0" smtClean="0"/>
              <a:t>potentials. The </a:t>
            </a:r>
            <a:r>
              <a:rPr lang="en-US" sz="1600" dirty="0"/>
              <a:t>potentials of shipbuilding in Bangladesh has made the country to be compared with countries like China, Japan and South </a:t>
            </a:r>
            <a:r>
              <a:rPr lang="en-US" sz="1600" dirty="0" smtClean="0"/>
              <a:t>Korea. Referring </a:t>
            </a:r>
            <a:r>
              <a:rPr lang="en-US" sz="1600" dirty="0"/>
              <a:t>to the growing amount of export deals secured by the shipbuilding companies as well as the low cost </a:t>
            </a:r>
            <a:r>
              <a:rPr lang="en-US" sz="1600" dirty="0" smtClean="0"/>
              <a:t>labor </a:t>
            </a:r>
            <a:r>
              <a:rPr lang="en-US" sz="1600" dirty="0"/>
              <a:t>available in the country, experts suggest that Bangladesh could emerge as a major competitor in the global market of small to medium ocean-going vessels</a:t>
            </a:r>
            <a:r>
              <a:rPr lang="en-US" sz="1600" dirty="0" smtClean="0"/>
              <a:t>.</a:t>
            </a:r>
            <a:endParaRPr lang="en-US" sz="1600" dirty="0"/>
          </a:p>
          <a:p>
            <a:r>
              <a:rPr lang="en-US" sz="1600" dirty="0"/>
              <a:t>Bangladesh also has the world's largest ship breaking industry which employs over 200,000 Bangladeshis and accounts for half of all the steel in Bangladesh</a:t>
            </a:r>
            <a:r>
              <a:rPr lang="en-US" sz="1600" dirty="0" smtClean="0"/>
              <a:t>. </a:t>
            </a:r>
            <a:r>
              <a:rPr lang="en-US" sz="1600" dirty="0"/>
              <a:t>Chittagong Ship Breaking Yard is world's second-largest ship breaking area</a:t>
            </a:r>
            <a:r>
              <a:rPr lang="en-US" sz="1600" dirty="0" smtClean="0"/>
              <a:t>.</a:t>
            </a:r>
          </a:p>
          <a:p>
            <a:pPr marL="109728" indent="0">
              <a:buNone/>
            </a:pPr>
            <a:endParaRPr lang="en-US" sz="1600" dirty="0"/>
          </a:p>
          <a:p>
            <a:pPr marL="109728" indent="0">
              <a:buNone/>
            </a:pPr>
            <a:r>
              <a:rPr lang="en-US" sz="2000" b="1" dirty="0"/>
              <a:t>Pharmaceuticals </a:t>
            </a:r>
            <a:endParaRPr lang="en-US" sz="2000" b="1" dirty="0"/>
          </a:p>
          <a:p>
            <a:r>
              <a:rPr lang="en-US" sz="1600" dirty="0"/>
              <a:t>The pharmaceutical industry </a:t>
            </a:r>
            <a:r>
              <a:rPr lang="en-US" sz="1600" b="1" dirty="0"/>
              <a:t>in </a:t>
            </a:r>
            <a:r>
              <a:rPr lang="en-US" sz="1600" dirty="0"/>
              <a:t>Bangladesh is one of the most developed technology sectors within Bangladesh. Manufacturers produce insulin, hormones, and cancer drugs. This sector provides 97% of the total medicinal requirement of the local market. The industry also exports medicines to global markets, including Europe. Pharmaceutical companies are expanding their business with the aim to expand the export market.</a:t>
            </a:r>
          </a:p>
          <a:p>
            <a:endParaRPr lang="en-US" dirty="0"/>
          </a:p>
        </p:txBody>
      </p:sp>
    </p:spTree>
    <p:extLst>
      <p:ext uri="{BB962C8B-B14F-4D97-AF65-F5344CB8AC3E}">
        <p14:creationId xmlns:p14="http://schemas.microsoft.com/office/powerpoint/2010/main" val="228062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76863171"/>
              </p:ext>
            </p:extLst>
          </p:nvPr>
        </p:nvGraphicFramePr>
        <p:xfrm>
          <a:off x="457200" y="1549559"/>
          <a:ext cx="8229600" cy="4206240"/>
        </p:xfrm>
        <a:graphic>
          <a:graphicData uri="http://schemas.openxmlformats.org/drawingml/2006/table">
            <a:tbl>
              <a:tblPr/>
              <a:tblGrid>
                <a:gridCol w="2743200"/>
                <a:gridCol w="2743200"/>
                <a:gridCol w="2743200"/>
              </a:tblGrid>
              <a:tr h="0">
                <a:tc>
                  <a:txBody>
                    <a:bodyPr/>
                    <a:lstStyle/>
                    <a:p>
                      <a:r>
                        <a:rPr lang="en-US" sz="1600" dirty="0"/>
                        <a:t>Type of Drug </a:t>
                      </a:r>
                      <a:endParaRPr lang="en-US" sz="1600" dirty="0" smtClean="0"/>
                    </a:p>
                    <a:p>
                      <a:endParaRPr lang="en-US" sz="1600" dirty="0" smtClean="0"/>
                    </a:p>
                    <a:p>
                      <a:endParaRPr lang="en-US" sz="1600" dirty="0" smtClean="0"/>
                    </a:p>
                    <a:p>
                      <a:r>
                        <a:rPr lang="en-US" sz="1600" dirty="0" smtClean="0"/>
                        <a:t>Manufacturer</a:t>
                      </a:r>
                      <a:endParaRPr lang="en-US" sz="1600" dirty="0"/>
                    </a:p>
                  </a:txBody>
                  <a:tcPr anchor="ctr">
                    <a:lnL>
                      <a:noFill/>
                    </a:lnL>
                    <a:lnR>
                      <a:noFill/>
                    </a:lnR>
                    <a:lnT>
                      <a:noFill/>
                    </a:lnT>
                    <a:lnB>
                      <a:noFill/>
                    </a:lnB>
                  </a:tcPr>
                </a:tc>
                <a:tc>
                  <a:txBody>
                    <a:bodyPr/>
                    <a:lstStyle/>
                    <a:p>
                      <a:r>
                        <a:rPr lang="en-US" sz="1600" dirty="0"/>
                        <a:t>Number of Manufacturing Companies</a:t>
                      </a:r>
                    </a:p>
                  </a:txBody>
                  <a:tcPr anchor="ctr">
                    <a:lnL>
                      <a:noFill/>
                    </a:lnL>
                    <a:lnR>
                      <a:noFill/>
                    </a:lnR>
                    <a:lnT>
                      <a:noFill/>
                    </a:lnT>
                    <a:lnB>
                      <a:noFill/>
                    </a:lnB>
                  </a:tcPr>
                </a:tc>
                <a:tc>
                  <a:txBody>
                    <a:bodyPr/>
                    <a:lstStyle/>
                    <a:p>
                      <a:r>
                        <a:rPr lang="en-US" sz="1600"/>
                        <a:t>Current Manufacturing Status</a:t>
                      </a:r>
                    </a:p>
                  </a:txBody>
                  <a:tcPr anchor="ctr">
                    <a:lnL>
                      <a:noFill/>
                    </a:lnL>
                    <a:lnR>
                      <a:noFill/>
                    </a:lnR>
                    <a:lnT>
                      <a:noFill/>
                    </a:lnT>
                    <a:lnB>
                      <a:noFill/>
                    </a:lnB>
                  </a:tcPr>
                </a:tc>
              </a:tr>
              <a:tr h="0">
                <a:tc>
                  <a:txBody>
                    <a:bodyPr/>
                    <a:lstStyle/>
                    <a:p>
                      <a:r>
                        <a:rPr lang="en-US" sz="1600"/>
                        <a:t>Allopathic Drug Manufacturers</a:t>
                      </a:r>
                    </a:p>
                  </a:txBody>
                  <a:tcPr anchor="ctr">
                    <a:lnL>
                      <a:noFill/>
                    </a:lnL>
                    <a:lnR>
                      <a:noFill/>
                    </a:lnR>
                    <a:lnT>
                      <a:noFill/>
                    </a:lnT>
                    <a:lnB>
                      <a:noFill/>
                    </a:lnB>
                  </a:tcPr>
                </a:tc>
                <a:tc>
                  <a:txBody>
                    <a:bodyPr/>
                    <a:lstStyle/>
                    <a:p>
                      <a:r>
                        <a:rPr lang="en-US" sz="1600" dirty="0"/>
                        <a:t>199</a:t>
                      </a:r>
                    </a:p>
                  </a:txBody>
                  <a:tcPr anchor="ctr">
                    <a:lnL>
                      <a:noFill/>
                    </a:lnL>
                    <a:lnR>
                      <a:noFill/>
                    </a:lnR>
                    <a:lnT>
                      <a:noFill/>
                    </a:lnT>
                    <a:lnB>
                      <a:noFill/>
                    </a:lnB>
                  </a:tcPr>
                </a:tc>
                <a:tc>
                  <a:txBody>
                    <a:bodyPr/>
                    <a:lstStyle/>
                    <a:p>
                      <a:r>
                        <a:rPr lang="en-US" sz="1600"/>
                        <a:t>Functional</a:t>
                      </a:r>
                    </a:p>
                  </a:txBody>
                  <a:tcPr anchor="ctr">
                    <a:lnL>
                      <a:noFill/>
                    </a:lnL>
                    <a:lnR>
                      <a:noFill/>
                    </a:lnR>
                    <a:lnT>
                      <a:noFill/>
                    </a:lnT>
                    <a:lnB>
                      <a:noFill/>
                    </a:lnB>
                  </a:tcPr>
                </a:tc>
              </a:tr>
              <a:tr h="0">
                <a:tc>
                  <a:txBody>
                    <a:bodyPr/>
                    <a:lstStyle/>
                    <a:p>
                      <a:r>
                        <a:rPr lang="en-US" sz="1600"/>
                        <a:t>Ayurvedic Drug Manufacturers</a:t>
                      </a:r>
                    </a:p>
                  </a:txBody>
                  <a:tcPr anchor="ctr">
                    <a:lnL>
                      <a:noFill/>
                    </a:lnL>
                    <a:lnR>
                      <a:noFill/>
                    </a:lnR>
                    <a:lnT>
                      <a:noFill/>
                    </a:lnT>
                    <a:lnB>
                      <a:noFill/>
                    </a:lnB>
                  </a:tcPr>
                </a:tc>
                <a:tc>
                  <a:txBody>
                    <a:bodyPr/>
                    <a:lstStyle/>
                    <a:p>
                      <a:r>
                        <a:rPr lang="en-US" sz="1600"/>
                        <a:t>172</a:t>
                      </a:r>
                    </a:p>
                  </a:txBody>
                  <a:tcPr anchor="ctr">
                    <a:lnL>
                      <a:noFill/>
                    </a:lnL>
                    <a:lnR>
                      <a:noFill/>
                    </a:lnR>
                    <a:lnT>
                      <a:noFill/>
                    </a:lnT>
                    <a:lnB>
                      <a:noFill/>
                    </a:lnB>
                  </a:tcPr>
                </a:tc>
                <a:tc>
                  <a:txBody>
                    <a:bodyPr/>
                    <a:lstStyle/>
                    <a:p>
                      <a:r>
                        <a:rPr lang="en-US" sz="1600" dirty="0"/>
                        <a:t>Functional</a:t>
                      </a:r>
                    </a:p>
                  </a:txBody>
                  <a:tcPr anchor="ctr">
                    <a:lnL>
                      <a:noFill/>
                    </a:lnL>
                    <a:lnR>
                      <a:noFill/>
                    </a:lnR>
                    <a:lnT>
                      <a:noFill/>
                    </a:lnT>
                    <a:lnB>
                      <a:noFill/>
                    </a:lnB>
                  </a:tcPr>
                </a:tc>
              </a:tr>
              <a:tr h="0">
                <a:tc>
                  <a:txBody>
                    <a:bodyPr/>
                    <a:lstStyle/>
                    <a:p>
                      <a:r>
                        <a:rPr lang="en-US" sz="1600"/>
                        <a:t>Unani Drug Manufacturers</a:t>
                      </a:r>
                    </a:p>
                  </a:txBody>
                  <a:tcPr anchor="ctr">
                    <a:lnL>
                      <a:noFill/>
                    </a:lnL>
                    <a:lnR>
                      <a:noFill/>
                    </a:lnR>
                    <a:lnT>
                      <a:noFill/>
                    </a:lnT>
                    <a:lnB>
                      <a:noFill/>
                    </a:lnB>
                  </a:tcPr>
                </a:tc>
                <a:tc>
                  <a:txBody>
                    <a:bodyPr/>
                    <a:lstStyle/>
                    <a:p>
                      <a:r>
                        <a:rPr lang="en-US" sz="1600"/>
                        <a:t>269</a:t>
                      </a:r>
                    </a:p>
                  </a:txBody>
                  <a:tcPr anchor="ctr">
                    <a:lnL>
                      <a:noFill/>
                    </a:lnL>
                    <a:lnR>
                      <a:noFill/>
                    </a:lnR>
                    <a:lnT>
                      <a:noFill/>
                    </a:lnT>
                    <a:lnB>
                      <a:noFill/>
                    </a:lnB>
                  </a:tcPr>
                </a:tc>
                <a:tc>
                  <a:txBody>
                    <a:bodyPr/>
                    <a:lstStyle/>
                    <a:p>
                      <a:r>
                        <a:rPr lang="en-US" sz="1600" dirty="0"/>
                        <a:t>Functional</a:t>
                      </a:r>
                    </a:p>
                  </a:txBody>
                  <a:tcPr anchor="ctr">
                    <a:lnL>
                      <a:noFill/>
                    </a:lnL>
                    <a:lnR>
                      <a:noFill/>
                    </a:lnR>
                    <a:lnT>
                      <a:noFill/>
                    </a:lnT>
                    <a:lnB>
                      <a:noFill/>
                    </a:lnB>
                  </a:tcPr>
                </a:tc>
              </a:tr>
              <a:tr h="0">
                <a:tc>
                  <a:txBody>
                    <a:bodyPr/>
                    <a:lstStyle/>
                    <a:p>
                      <a:r>
                        <a:rPr lang="en-US" sz="1600"/>
                        <a:t>Herbal Drug Manufacturers</a:t>
                      </a:r>
                    </a:p>
                  </a:txBody>
                  <a:tcPr anchor="ctr">
                    <a:lnL>
                      <a:noFill/>
                    </a:lnL>
                    <a:lnR>
                      <a:noFill/>
                    </a:lnR>
                    <a:lnT>
                      <a:noFill/>
                    </a:lnT>
                    <a:lnB>
                      <a:noFill/>
                    </a:lnB>
                  </a:tcPr>
                </a:tc>
                <a:tc>
                  <a:txBody>
                    <a:bodyPr/>
                    <a:lstStyle/>
                    <a:p>
                      <a:r>
                        <a:rPr lang="en-US" sz="1600"/>
                        <a:t>29</a:t>
                      </a:r>
                    </a:p>
                  </a:txBody>
                  <a:tcPr anchor="ctr">
                    <a:lnL>
                      <a:noFill/>
                    </a:lnL>
                    <a:lnR>
                      <a:noFill/>
                    </a:lnR>
                    <a:lnT>
                      <a:noFill/>
                    </a:lnT>
                    <a:lnB>
                      <a:noFill/>
                    </a:lnB>
                  </a:tcPr>
                </a:tc>
                <a:tc>
                  <a:txBody>
                    <a:bodyPr/>
                    <a:lstStyle/>
                    <a:p>
                      <a:r>
                        <a:rPr lang="en-US" sz="1600" dirty="0"/>
                        <a:t>Functional</a:t>
                      </a:r>
                    </a:p>
                  </a:txBody>
                  <a:tcPr anchor="ctr">
                    <a:lnL>
                      <a:noFill/>
                    </a:lnL>
                    <a:lnR>
                      <a:noFill/>
                    </a:lnR>
                    <a:lnT>
                      <a:noFill/>
                    </a:lnT>
                    <a:lnB>
                      <a:noFill/>
                    </a:lnB>
                  </a:tcPr>
                </a:tc>
              </a:tr>
              <a:tr h="0">
                <a:tc>
                  <a:txBody>
                    <a:bodyPr/>
                    <a:lstStyle/>
                    <a:p>
                      <a:r>
                        <a:rPr lang="en-US" sz="1600"/>
                        <a:t>Homoeopathic &amp; Biochemic Drug Manufacturers</a:t>
                      </a:r>
                    </a:p>
                  </a:txBody>
                  <a:tcPr anchor="ctr">
                    <a:lnL>
                      <a:noFill/>
                    </a:lnL>
                    <a:lnR>
                      <a:noFill/>
                    </a:lnR>
                    <a:lnT>
                      <a:noFill/>
                    </a:lnT>
                    <a:lnB>
                      <a:noFill/>
                    </a:lnB>
                  </a:tcPr>
                </a:tc>
                <a:tc>
                  <a:txBody>
                    <a:bodyPr/>
                    <a:lstStyle/>
                    <a:p>
                      <a:r>
                        <a:rPr lang="en-US" sz="1600"/>
                        <a:t>28</a:t>
                      </a:r>
                    </a:p>
                  </a:txBody>
                  <a:tcPr anchor="ctr">
                    <a:lnL>
                      <a:noFill/>
                    </a:lnL>
                    <a:lnR>
                      <a:noFill/>
                    </a:lnR>
                    <a:lnT>
                      <a:noFill/>
                    </a:lnT>
                    <a:lnB>
                      <a:noFill/>
                    </a:lnB>
                  </a:tcPr>
                </a:tc>
                <a:tc>
                  <a:txBody>
                    <a:bodyPr/>
                    <a:lstStyle/>
                    <a:p>
                      <a:r>
                        <a:rPr lang="en-US" sz="1600" dirty="0"/>
                        <a:t>Functional</a:t>
                      </a:r>
                    </a:p>
                  </a:txBody>
                  <a:tcPr anchor="ctr">
                    <a:lnL>
                      <a:noFill/>
                    </a:lnL>
                    <a:lnR>
                      <a:noFill/>
                    </a:lnR>
                    <a:lnT>
                      <a:noFill/>
                    </a:lnT>
                    <a:lnB>
                      <a:noFill/>
                    </a:lnB>
                  </a:tcPr>
                </a:tc>
              </a:tr>
            </a:tbl>
          </a:graphicData>
        </a:graphic>
      </p:graphicFrame>
      <p:sp>
        <p:nvSpPr>
          <p:cNvPr id="3" name="Title 2"/>
          <p:cNvSpPr>
            <a:spLocks noGrp="1"/>
          </p:cNvSpPr>
          <p:nvPr>
            <p:ph type="title"/>
          </p:nvPr>
        </p:nvSpPr>
        <p:spPr>
          <a:xfrm>
            <a:off x="457200" y="163802"/>
            <a:ext cx="8229600" cy="1143000"/>
          </a:xfrm>
        </p:spPr>
        <p:txBody>
          <a:bodyPr>
            <a:normAutofit/>
          </a:bodyPr>
          <a:lstStyle/>
          <a:p>
            <a:r>
              <a:rPr lang="en-US" sz="2800" dirty="0">
                <a:solidFill>
                  <a:schemeClr val="tx1"/>
                </a:solidFill>
              </a:rPr>
              <a:t>There are 5 types of medicine manufacturing companies in Bangladesh.</a:t>
            </a:r>
          </a:p>
        </p:txBody>
      </p:sp>
    </p:spTree>
    <p:extLst>
      <p:ext uri="{BB962C8B-B14F-4D97-AF65-F5344CB8AC3E}">
        <p14:creationId xmlns:p14="http://schemas.microsoft.com/office/powerpoint/2010/main" val="19144109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198</TotalTime>
  <Words>953</Words>
  <Application>Microsoft Office PowerPoint</Application>
  <PresentationFormat>On-screen Show (4:3)</PresentationFormat>
  <Paragraphs>65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Lecture-14</vt:lpstr>
      <vt:lpstr>Economic sectors of bangladesh</vt:lpstr>
      <vt:lpstr>PowerPoint Presentation</vt:lpstr>
      <vt:lpstr>PowerPoint Presentation</vt:lpstr>
      <vt:lpstr>Readymade Garments</vt:lpstr>
      <vt:lpstr>PowerPoint Presentation</vt:lpstr>
      <vt:lpstr>PowerPoint Presentation</vt:lpstr>
      <vt:lpstr>There are 5 types of medicine manufacturing companies in Bangladesh.</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buft</dc:creator>
  <cp:lastModifiedBy>buft</cp:lastModifiedBy>
  <cp:revision>53</cp:revision>
  <cp:lastPrinted>2017-11-26T03:36:10Z</cp:lastPrinted>
  <dcterms:created xsi:type="dcterms:W3CDTF">2006-08-16T00:00:00Z</dcterms:created>
  <dcterms:modified xsi:type="dcterms:W3CDTF">2017-11-26T03:38:16Z</dcterms:modified>
</cp:coreProperties>
</file>