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6" r:id="rId4"/>
    <p:sldId id="275" r:id="rId5"/>
    <p:sldId id="258" r:id="rId6"/>
    <p:sldId id="279" r:id="rId7"/>
    <p:sldId id="278" r:id="rId8"/>
    <p:sldId id="281" r:id="rId9"/>
    <p:sldId id="280" r:id="rId10"/>
    <p:sldId id="259" r:id="rId11"/>
    <p:sldId id="260" r:id="rId12"/>
    <p:sldId id="261" r:id="rId13"/>
    <p:sldId id="262" r:id="rId14"/>
    <p:sldId id="263" r:id="rId15"/>
    <p:sldId id="264" r:id="rId16"/>
    <p:sldId id="265" r:id="rId17"/>
    <p:sldId id="266" r:id="rId18"/>
    <p:sldId id="267" r:id="rId19"/>
    <p:sldId id="269" r:id="rId20"/>
    <p:sldId id="282" r:id="rId21"/>
    <p:sldId id="272" r:id="rId22"/>
    <p:sldId id="268" r:id="rId23"/>
    <p:sldId id="270" r:id="rId24"/>
    <p:sldId id="27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16B881-2FA6-4AB0-8498-897A5C0B406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16B881-2FA6-4AB0-8498-897A5C0B406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16B881-2FA6-4AB0-8498-897A5C0B406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16B881-2FA6-4AB0-8498-897A5C0B406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16B881-2FA6-4AB0-8498-897A5C0B4061}"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16B881-2FA6-4AB0-8498-897A5C0B406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16B881-2FA6-4AB0-8498-897A5C0B4061}"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16B881-2FA6-4AB0-8498-897A5C0B4061}"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6B881-2FA6-4AB0-8498-897A5C0B4061}"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D3A7F-A8CD-4D72-97CC-BDF7284720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6B881-2FA6-4AB0-8498-897A5C0B4061}"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D3A7F-A8CD-4D72-97CC-BDF728472050}"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F16B881-2FA6-4AB0-8498-897A5C0B4061}" type="datetimeFigureOut">
              <a:rPr lang="en-US" smtClean="0"/>
              <a:t>6/18/2019</a:t>
            </a:fld>
            <a:endParaRPr lang="en-US"/>
          </a:p>
        </p:txBody>
      </p:sp>
      <p:sp>
        <p:nvSpPr>
          <p:cNvPr id="9" name="Slide Number Placeholder 8"/>
          <p:cNvSpPr>
            <a:spLocks noGrp="1"/>
          </p:cNvSpPr>
          <p:nvPr>
            <p:ph type="sldNum" sz="quarter" idx="11"/>
          </p:nvPr>
        </p:nvSpPr>
        <p:spPr/>
        <p:txBody>
          <a:bodyPr/>
          <a:lstStyle/>
          <a:p>
            <a:fld id="{AD8D3A7F-A8CD-4D72-97CC-BDF72847205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8D3A7F-A8CD-4D72-97CC-BDF728472050}"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CF16B881-2FA6-4AB0-8498-897A5C0B4061}" type="datetimeFigureOut">
              <a:rPr lang="en-US" smtClean="0"/>
              <a:t>6/18/2019</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omapura_Mahavihara" TargetMode="External"/><Relationship Id="rId7" Type="http://schemas.openxmlformats.org/officeDocument/2006/relationships/image" Target="../media/image19.JP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hyperlink" Target="https://en.wikipedia.org/wiki/Dharmapala_(emperor)" TargetMode="External"/><Relationship Id="rId5" Type="http://schemas.openxmlformats.org/officeDocument/2006/relationships/hyperlink" Target="https://en.wikipedia.org/wiki/Indian_subcontinent" TargetMode="External"/><Relationship Id="rId4" Type="http://schemas.openxmlformats.org/officeDocument/2006/relationships/hyperlink" Target="https://en.wikipedia.org/wiki/Vihara"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529169"/>
          </a:xfrm>
        </p:spPr>
        <p:txBody>
          <a:bodyPr/>
          <a:lstStyle/>
          <a:p>
            <a:r>
              <a:rPr lang="en-US" sz="4000" dirty="0" smtClean="0"/>
              <a:t>Lecture-6</a:t>
            </a:r>
            <a:br>
              <a:rPr lang="en-US" sz="4000" dirty="0" smtClean="0"/>
            </a:br>
            <a:endParaRPr lang="en-US" sz="4000" dirty="0"/>
          </a:p>
        </p:txBody>
      </p:sp>
      <p:sp>
        <p:nvSpPr>
          <p:cNvPr id="3" name="Subtitle 2"/>
          <p:cNvSpPr>
            <a:spLocks noGrp="1"/>
          </p:cNvSpPr>
          <p:nvPr>
            <p:ph type="subTitle" idx="1"/>
          </p:nvPr>
        </p:nvSpPr>
        <p:spPr>
          <a:xfrm>
            <a:off x="2692398" y="2552700"/>
            <a:ext cx="6815669" cy="2425699"/>
          </a:xfrm>
        </p:spPr>
        <p:txBody>
          <a:bodyPr>
            <a:normAutofit/>
          </a:bodyPr>
          <a:lstStyle/>
          <a:p>
            <a:r>
              <a:rPr lang="en-US" sz="4400" dirty="0"/>
              <a:t>History of Bengal</a:t>
            </a:r>
          </a:p>
        </p:txBody>
      </p:sp>
    </p:spTree>
    <p:extLst>
      <p:ext uri="{BB962C8B-B14F-4D97-AF65-F5344CB8AC3E}">
        <p14:creationId xmlns:p14="http://schemas.microsoft.com/office/powerpoint/2010/main" val="1012374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Ancient Bengal</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Bengal is a 4,000 year old civilization that thrived between the banks of Ganges to Brahmaputra and sustained itself with the riches of Gangetic Delta.</a:t>
            </a:r>
          </a:p>
          <a:p>
            <a:r>
              <a:rPr lang="en-US" dirty="0"/>
              <a:t>Remnants of earliest cities in the state date back to the Vedic Period. The oldest archaeological </a:t>
            </a:r>
            <a:r>
              <a:rPr lang="en-US" dirty="0" smtClean="0"/>
              <a:t>sites </a:t>
            </a:r>
            <a:r>
              <a:rPr lang="en-US" dirty="0"/>
              <a:t>in Bangladesh </a:t>
            </a:r>
            <a:r>
              <a:rPr lang="en-US" dirty="0" smtClean="0"/>
              <a:t>are </a:t>
            </a:r>
            <a:r>
              <a:rPr lang="en-US" dirty="0" err="1" smtClean="0"/>
              <a:t>Mahasthangarh</a:t>
            </a:r>
            <a:r>
              <a:rPr lang="en-US" dirty="0" smtClean="0"/>
              <a:t> and Wari-</a:t>
            </a:r>
            <a:r>
              <a:rPr lang="en-US" dirty="0" err="1" smtClean="0"/>
              <a:t>Bateshwar</a:t>
            </a:r>
            <a:r>
              <a:rPr lang="en-US" dirty="0" smtClean="0"/>
              <a:t>, </a:t>
            </a:r>
            <a:r>
              <a:rPr lang="en-US" dirty="0"/>
              <a:t>which dates back to 700 </a:t>
            </a:r>
            <a:r>
              <a:rPr lang="en-US" dirty="0" smtClean="0"/>
              <a:t>B.C. and 600 B.C. The </a:t>
            </a:r>
            <a:r>
              <a:rPr lang="en-US" dirty="0"/>
              <a:t>culture and ethnicity of Bengal was different than that of the Vedic people</a:t>
            </a:r>
            <a:r>
              <a:rPr lang="en-US" dirty="0" smtClean="0"/>
              <a:t>.</a:t>
            </a:r>
            <a:endParaRPr lang="en-US" dirty="0"/>
          </a:p>
          <a:p>
            <a:endParaRPr lang="en-US" dirty="0"/>
          </a:p>
        </p:txBody>
      </p:sp>
    </p:spTree>
    <p:extLst>
      <p:ext uri="{BB962C8B-B14F-4D97-AF65-F5344CB8AC3E}">
        <p14:creationId xmlns:p14="http://schemas.microsoft.com/office/powerpoint/2010/main" val="513149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2.intoday.in/indiatoday/images/stories/2016May/1_052016021012.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70475" y="1830388"/>
            <a:ext cx="61912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ics of mahasthangar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57" y="2392363"/>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0" y="274638"/>
            <a:ext cx="10769600" cy="1143000"/>
          </a:xfrm>
        </p:spPr>
        <p:txBody>
          <a:bodyPr/>
          <a:lstStyle/>
          <a:p>
            <a:r>
              <a:rPr lang="en-US" smtClean="0"/>
              <a:t>    Paharpur</a:t>
            </a:r>
            <a:r>
              <a:rPr lang="en-US" dirty="0" smtClean="0"/>
              <a:t>                             </a:t>
            </a:r>
            <a:r>
              <a:rPr lang="en-US" dirty="0" err="1" smtClean="0"/>
              <a:t>Mahastangarh</a:t>
            </a:r>
            <a:endParaRPr lang="en-US" dirty="0"/>
          </a:p>
        </p:txBody>
      </p:sp>
    </p:spTree>
    <p:extLst>
      <p:ext uri="{BB962C8B-B14F-4D97-AF65-F5344CB8AC3E}">
        <p14:creationId xmlns:p14="http://schemas.microsoft.com/office/powerpoint/2010/main" val="1683887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 of </a:t>
            </a:r>
            <a:r>
              <a:rPr lang="en-US" dirty="0" err="1" smtClean="0"/>
              <a:t>Mahasthangarh</a:t>
            </a:r>
            <a:endParaRPr lang="en-US" dirty="0"/>
          </a:p>
        </p:txBody>
      </p:sp>
      <p:pic>
        <p:nvPicPr>
          <p:cNvPr id="2058" name="Picture 10" descr="Image result for pics of mahasthangar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325" y="2700338"/>
            <a:ext cx="398145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ics of mahasthangar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2184399"/>
            <a:ext cx="59340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06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56168"/>
          </a:xfrm>
        </p:spPr>
        <p:txBody>
          <a:bodyPr>
            <a:normAutofit fontScale="90000"/>
          </a:bodyPr>
          <a:lstStyle/>
          <a:p>
            <a:r>
              <a:rPr lang="en-US" dirty="0"/>
              <a:t>Artifacts of </a:t>
            </a:r>
            <a:r>
              <a:rPr lang="en-US" dirty="0" err="1"/>
              <a:t>Mahasthangarh</a:t>
            </a:r>
            <a:endParaRPr lang="en-US" dirty="0"/>
          </a:p>
        </p:txBody>
      </p:sp>
      <p:pic>
        <p:nvPicPr>
          <p:cNvPr id="3074"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2443163"/>
            <a:ext cx="2463798" cy="3317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076" y="278129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659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94268"/>
          </a:xfrm>
        </p:spPr>
        <p:txBody>
          <a:bodyPr>
            <a:normAutofit fontScale="90000"/>
          </a:bodyPr>
          <a:lstStyle/>
          <a:p>
            <a:r>
              <a:rPr lang="en-US" dirty="0" smtClean="0"/>
              <a:t>Wari-</a:t>
            </a:r>
            <a:r>
              <a:rPr lang="en-US" dirty="0" err="1" smtClean="0"/>
              <a:t>Bateshwar</a:t>
            </a:r>
            <a:endParaRPr lang="en-US" dirty="0"/>
          </a:p>
        </p:txBody>
      </p:sp>
      <p:pic>
        <p:nvPicPr>
          <p:cNvPr id="4098" name="Picture 2" descr="Image result for pics of wari bateshw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586" y="2032000"/>
            <a:ext cx="5064415" cy="44094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ics of wari bateshw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018" y="2159000"/>
            <a:ext cx="5947832" cy="428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47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Wari-Bateshwar</a:t>
            </a:r>
            <a:endParaRPr lang="en-US" dirty="0"/>
          </a:p>
        </p:txBody>
      </p:sp>
      <p:pic>
        <p:nvPicPr>
          <p:cNvPr id="5122" name="Picture 2" descr="Image result for pics of wari bateshw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139" y="2311400"/>
            <a:ext cx="4615661" cy="3860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1" y="2133600"/>
            <a:ext cx="5086734" cy="418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35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Wari-Bateshwar</a:t>
            </a:r>
            <a:endParaRPr lang="en-US" dirty="0"/>
          </a:p>
        </p:txBody>
      </p:sp>
      <p:pic>
        <p:nvPicPr>
          <p:cNvPr id="614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23" y="2070100"/>
            <a:ext cx="7506912" cy="4076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pics of wari bateshw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1" y="1866900"/>
            <a:ext cx="4288852"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167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Wari-Bateshwar</a:t>
            </a:r>
            <a:endParaRPr lang="en-US" dirty="0"/>
          </a:p>
        </p:txBody>
      </p:sp>
      <p:pic>
        <p:nvPicPr>
          <p:cNvPr id="7170" name="Picture 2" descr="Image result for pics of wari bateshw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32" y="2019301"/>
            <a:ext cx="6224889" cy="41862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ile:Wari-Bateshwarbea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972" y="1985257"/>
            <a:ext cx="4602228" cy="416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028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19668"/>
          </a:xfrm>
        </p:spPr>
        <p:txBody>
          <a:bodyPr>
            <a:normAutofit fontScale="90000"/>
          </a:bodyPr>
          <a:lstStyle/>
          <a:p>
            <a:r>
              <a:rPr lang="en-US" dirty="0"/>
              <a:t>Ancient Dynasties of Bengal</a:t>
            </a:r>
          </a:p>
        </p:txBody>
      </p:sp>
      <p:sp>
        <p:nvSpPr>
          <p:cNvPr id="3" name="Content Placeholder 2"/>
          <p:cNvSpPr>
            <a:spLocks noGrp="1"/>
          </p:cNvSpPr>
          <p:nvPr>
            <p:ph idx="1"/>
          </p:nvPr>
        </p:nvSpPr>
        <p:spPr>
          <a:xfrm>
            <a:off x="1295401" y="1701801"/>
            <a:ext cx="9601196" cy="4174067"/>
          </a:xfrm>
        </p:spPr>
        <p:txBody>
          <a:bodyPr>
            <a:normAutofit/>
          </a:bodyPr>
          <a:lstStyle/>
          <a:p>
            <a:r>
              <a:rPr lang="en-US" b="1" dirty="0" err="1" smtClean="0"/>
              <a:t>Maurya</a:t>
            </a:r>
            <a:r>
              <a:rPr lang="en-US" b="1" dirty="0" smtClean="0"/>
              <a:t> </a:t>
            </a:r>
            <a:r>
              <a:rPr lang="en-US" b="1" dirty="0"/>
              <a:t>Dynasty (324 BC - 185 BC)</a:t>
            </a:r>
            <a:endParaRPr lang="en-US" dirty="0"/>
          </a:p>
          <a:p>
            <a:pPr marL="0" indent="0">
              <a:buNone/>
            </a:pPr>
            <a:r>
              <a:rPr lang="en-US" dirty="0"/>
              <a:t>Chandragupta </a:t>
            </a:r>
            <a:r>
              <a:rPr lang="en-US" dirty="0" err="1"/>
              <a:t>Maurya</a:t>
            </a:r>
            <a:r>
              <a:rPr lang="en-US" dirty="0"/>
              <a:t> unified all Indian provinces, except the North-East, Tamil and Kalinga. His empire spanned from Bengal to Baluchistan. During his reign, Bengal flourished with riches and its naval fleet got stronger. </a:t>
            </a:r>
          </a:p>
          <a:p>
            <a:r>
              <a:rPr lang="en-US" b="1" dirty="0" err="1"/>
              <a:t>Gauda</a:t>
            </a:r>
            <a:r>
              <a:rPr lang="en-US" b="1" dirty="0"/>
              <a:t> Empire (590 CE - 626 CE)</a:t>
            </a:r>
            <a:endParaRPr lang="en-US" dirty="0"/>
          </a:p>
          <a:p>
            <a:pPr marL="0" indent="0">
              <a:buNone/>
            </a:pPr>
            <a:r>
              <a:rPr lang="en-US" dirty="0"/>
              <a:t>After the </a:t>
            </a:r>
            <a:r>
              <a:rPr lang="en-US" dirty="0" err="1"/>
              <a:t>Mauryan</a:t>
            </a:r>
            <a:r>
              <a:rPr lang="en-US" dirty="0"/>
              <a:t> Empire, other kingdoms and dynasties such as the Gupta, </a:t>
            </a:r>
            <a:r>
              <a:rPr lang="en-US" dirty="0" err="1"/>
              <a:t>Kanvas</a:t>
            </a:r>
            <a:r>
              <a:rPr lang="en-US" dirty="0"/>
              <a:t>, </a:t>
            </a:r>
            <a:r>
              <a:rPr lang="en-US" dirty="0" err="1" smtClean="0"/>
              <a:t>Shungas</a:t>
            </a:r>
            <a:r>
              <a:rPr lang="en-US" dirty="0" smtClean="0"/>
              <a:t> ascended </a:t>
            </a:r>
            <a:r>
              <a:rPr lang="en-US" dirty="0"/>
              <a:t>to the throne of Bengal. But it was during the rule of King </a:t>
            </a:r>
            <a:r>
              <a:rPr lang="en-US" dirty="0" err="1"/>
              <a:t>Shashanka</a:t>
            </a:r>
            <a:r>
              <a:rPr lang="en-US" dirty="0"/>
              <a:t> that Bengal witnessed another flourishing period. </a:t>
            </a:r>
            <a:r>
              <a:rPr lang="en-US" dirty="0" err="1"/>
              <a:t>Shashanka</a:t>
            </a:r>
            <a:r>
              <a:rPr lang="en-US" dirty="0"/>
              <a:t> was a strong ruler who developed Bengal's architecture and calendar. He is infamous for oppressing Buddhist communities and driving them out of Bengal. </a:t>
            </a:r>
            <a:r>
              <a:rPr lang="en-US" dirty="0" err="1"/>
              <a:t>Shashanka's</a:t>
            </a:r>
            <a:r>
              <a:rPr lang="en-US" dirty="0"/>
              <a:t> capital, Karna </a:t>
            </a:r>
            <a:r>
              <a:rPr lang="en-US" dirty="0" err="1"/>
              <a:t>Suvarna</a:t>
            </a:r>
            <a:r>
              <a:rPr lang="en-US" dirty="0"/>
              <a:t> is now known as </a:t>
            </a:r>
            <a:r>
              <a:rPr lang="en-US" dirty="0" err="1"/>
              <a:t>Murshidabad</a:t>
            </a:r>
            <a:r>
              <a:rPr lang="en-US" dirty="0"/>
              <a:t>.</a:t>
            </a:r>
          </a:p>
          <a:p>
            <a:endParaRPr lang="en-US" dirty="0"/>
          </a:p>
        </p:txBody>
      </p:sp>
    </p:spTree>
    <p:extLst>
      <p:ext uri="{BB962C8B-B14F-4D97-AF65-F5344CB8AC3E}">
        <p14:creationId xmlns:p14="http://schemas.microsoft.com/office/powerpoint/2010/main" val="4057535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19668"/>
          </a:xfrm>
        </p:spPr>
        <p:txBody>
          <a:bodyPr>
            <a:normAutofit fontScale="90000"/>
          </a:bodyPr>
          <a:lstStyle/>
          <a:p>
            <a:r>
              <a:rPr lang="en-US" dirty="0" smtClean="0"/>
              <a:t>Ancient Dynasties of Bengal</a:t>
            </a:r>
            <a:endParaRPr lang="en-US" dirty="0"/>
          </a:p>
        </p:txBody>
      </p:sp>
      <p:sp>
        <p:nvSpPr>
          <p:cNvPr id="3" name="Content Placeholder 2"/>
          <p:cNvSpPr>
            <a:spLocks noGrp="1"/>
          </p:cNvSpPr>
          <p:nvPr>
            <p:ph idx="1"/>
          </p:nvPr>
        </p:nvSpPr>
        <p:spPr>
          <a:xfrm>
            <a:off x="1295401" y="1701800"/>
            <a:ext cx="9601196" cy="4174068"/>
          </a:xfrm>
        </p:spPr>
        <p:txBody>
          <a:bodyPr/>
          <a:lstStyle/>
          <a:p>
            <a:r>
              <a:rPr lang="en-US" b="1" dirty="0"/>
              <a:t>Pala Empire (750 CE - 1200 CE)</a:t>
            </a:r>
            <a:endParaRPr lang="en-US" dirty="0"/>
          </a:p>
          <a:p>
            <a:pPr marL="0" indent="0">
              <a:buNone/>
            </a:pPr>
            <a:r>
              <a:rPr lang="en-US" dirty="0"/>
              <a:t>Often dubbed as the 'Golden Age' of Bengal, the Pala Empire indeed raised the standards of Bengal's culture and politics. Followers of Buddhist philosophy, the Pala kings promoted classical Indian philosophy, literature, painting and sculpture studies. It was during this period that the Bengali language was formed in its entirety. Epics and sagas were written such as the '</a:t>
            </a:r>
            <a:r>
              <a:rPr lang="en-US" dirty="0" err="1"/>
              <a:t>Mangal</a:t>
            </a:r>
            <a:r>
              <a:rPr lang="en-US" dirty="0"/>
              <a:t> </a:t>
            </a:r>
            <a:r>
              <a:rPr lang="en-US" dirty="0" err="1"/>
              <a:t>Kavyas</a:t>
            </a:r>
            <a:r>
              <a:rPr lang="en-US" dirty="0"/>
              <a:t>'. The </a:t>
            </a:r>
            <a:r>
              <a:rPr lang="en-US" dirty="0" err="1"/>
              <a:t>Palas</a:t>
            </a:r>
            <a:r>
              <a:rPr lang="en-US" dirty="0"/>
              <a:t> were also known for their war elephant cavalry and strong naval fleet.</a:t>
            </a:r>
          </a:p>
        </p:txBody>
      </p:sp>
    </p:spTree>
    <p:extLst>
      <p:ext uri="{BB962C8B-B14F-4D97-AF65-F5344CB8AC3E}">
        <p14:creationId xmlns:p14="http://schemas.microsoft.com/office/powerpoint/2010/main" val="4229092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Pre-History</a:t>
            </a:r>
            <a:endParaRPr lang="en-US" dirty="0"/>
          </a:p>
        </p:txBody>
      </p:sp>
      <p:sp>
        <p:nvSpPr>
          <p:cNvPr id="3" name="Content Placeholder 2"/>
          <p:cNvSpPr>
            <a:spLocks noGrp="1"/>
          </p:cNvSpPr>
          <p:nvPr>
            <p:ph idx="1"/>
          </p:nvPr>
        </p:nvSpPr>
        <p:spPr/>
        <p:txBody>
          <a:bodyPr>
            <a:normAutofit/>
          </a:bodyPr>
          <a:lstStyle/>
          <a:p>
            <a:pPr marL="0" indent="0">
              <a:buNone/>
            </a:pPr>
            <a:endParaRPr lang="en-US" b="1" dirty="0" smtClean="0"/>
          </a:p>
          <a:p>
            <a:pPr marL="0" indent="0">
              <a:buNone/>
            </a:pPr>
            <a:r>
              <a:rPr lang="en-US" dirty="0" smtClean="0"/>
              <a:t>Stone </a:t>
            </a:r>
            <a:r>
              <a:rPr lang="en-US" dirty="0"/>
              <a:t>Age remnants have been found in Bengal that date back 20,000 years. </a:t>
            </a:r>
            <a:r>
              <a:rPr lang="en-US" dirty="0" smtClean="0"/>
              <a:t>Regions </a:t>
            </a:r>
            <a:r>
              <a:rPr lang="en-US" dirty="0"/>
              <a:t>which have yielded prehistoric artifacts in Bangladesh are the </a:t>
            </a:r>
            <a:r>
              <a:rPr lang="en-US" b="1" dirty="0" err="1"/>
              <a:t>Lalmai</a:t>
            </a:r>
            <a:r>
              <a:rPr lang="en-US" b="1" dirty="0"/>
              <a:t> hills </a:t>
            </a:r>
            <a:r>
              <a:rPr lang="en-US" dirty="0"/>
              <a:t>near </a:t>
            </a:r>
            <a:r>
              <a:rPr lang="en-US" dirty="0" err="1"/>
              <a:t>Comilla</a:t>
            </a:r>
            <a:r>
              <a:rPr lang="en-US" dirty="0"/>
              <a:t>, </a:t>
            </a:r>
            <a:r>
              <a:rPr lang="en-US" b="1" dirty="0" err="1"/>
              <a:t>Chaklapunji</a:t>
            </a:r>
            <a:r>
              <a:rPr lang="en-US" b="1" dirty="0"/>
              <a:t> </a:t>
            </a:r>
            <a:r>
              <a:rPr lang="en-US" dirty="0"/>
              <a:t>Tea Garden of </a:t>
            </a:r>
            <a:r>
              <a:rPr lang="en-US" b="1" dirty="0" err="1"/>
              <a:t>Chunarughat</a:t>
            </a:r>
            <a:r>
              <a:rPr lang="en-US" dirty="0"/>
              <a:t> in the </a:t>
            </a:r>
            <a:r>
              <a:rPr lang="en-US" b="1" dirty="0" err="1"/>
              <a:t>Habiganj</a:t>
            </a:r>
            <a:r>
              <a:rPr lang="en-US" dirty="0"/>
              <a:t> district of Sylhet</a:t>
            </a:r>
            <a:r>
              <a:rPr lang="en-US" b="1" dirty="0"/>
              <a:t>, </a:t>
            </a:r>
            <a:r>
              <a:rPr lang="en-US" b="1" dirty="0" err="1"/>
              <a:t>Sitakunda</a:t>
            </a:r>
            <a:r>
              <a:rPr lang="en-US" b="1" dirty="0"/>
              <a:t> </a:t>
            </a:r>
            <a:r>
              <a:rPr lang="en-US" dirty="0"/>
              <a:t>and </a:t>
            </a:r>
            <a:r>
              <a:rPr lang="en-US" b="1" dirty="0" err="1"/>
              <a:t>Rangamati</a:t>
            </a:r>
            <a:r>
              <a:rPr lang="en-US" b="1" dirty="0"/>
              <a:t> </a:t>
            </a:r>
            <a:r>
              <a:rPr lang="en-US" dirty="0"/>
              <a:t>of the Chittagong region, and the </a:t>
            </a:r>
            <a:r>
              <a:rPr lang="en-US" b="1" dirty="0"/>
              <a:t>Wari-</a:t>
            </a:r>
            <a:r>
              <a:rPr lang="en-US" b="1" dirty="0" err="1"/>
              <a:t>Bateshwar</a:t>
            </a:r>
            <a:r>
              <a:rPr lang="en-US" dirty="0"/>
              <a:t> of </a:t>
            </a:r>
            <a:r>
              <a:rPr lang="en-US" dirty="0" err="1"/>
              <a:t>Narshingdi</a:t>
            </a:r>
            <a:r>
              <a:rPr lang="en-US" dirty="0"/>
              <a:t> district. These regions of Bangladesh contain both Pleistocene deposits and suitable raw materials. </a:t>
            </a:r>
            <a:r>
              <a:rPr lang="en-US" dirty="0" smtClean="0"/>
              <a:t>Wari-</a:t>
            </a:r>
            <a:r>
              <a:rPr lang="en-US" dirty="0" err="1" smtClean="0"/>
              <a:t>Bateshwar</a:t>
            </a:r>
            <a:r>
              <a:rPr lang="en-US" dirty="0"/>
              <a:t>, several </a:t>
            </a:r>
            <a:r>
              <a:rPr lang="en-US" b="1" dirty="0"/>
              <a:t>Neolithic </a:t>
            </a:r>
            <a:r>
              <a:rPr lang="en-US" dirty="0"/>
              <a:t>tools such as </a:t>
            </a:r>
            <a:r>
              <a:rPr lang="en-US" dirty="0" err="1"/>
              <a:t>celts</a:t>
            </a:r>
            <a:r>
              <a:rPr lang="en-US" dirty="0"/>
              <a:t>, shouldered axes, </a:t>
            </a:r>
            <a:r>
              <a:rPr lang="en-US" dirty="0" err="1"/>
              <a:t>etc</a:t>
            </a:r>
            <a:r>
              <a:rPr lang="en-US" dirty="0"/>
              <a:t> made on </a:t>
            </a:r>
            <a:r>
              <a:rPr lang="en-US" b="1" dirty="0"/>
              <a:t>sand stone, silt stone</a:t>
            </a:r>
            <a:r>
              <a:rPr lang="en-US" dirty="0"/>
              <a:t> and fossil wood have been found, though their raw materials are not locally available. The most suitable rock in this region is </a:t>
            </a:r>
            <a:r>
              <a:rPr lang="en-US" b="1" dirty="0"/>
              <a:t>fossil wood </a:t>
            </a:r>
            <a:r>
              <a:rPr lang="en-US" dirty="0"/>
              <a:t>and this is what was used as the raw material of the prehistoric industry of </a:t>
            </a:r>
            <a:r>
              <a:rPr lang="en-US" dirty="0" smtClean="0"/>
              <a:t>Bengal region. </a:t>
            </a:r>
            <a:endParaRPr lang="en-US" dirty="0"/>
          </a:p>
        </p:txBody>
      </p:sp>
    </p:spTree>
    <p:extLst>
      <p:ext uri="{BB962C8B-B14F-4D97-AF65-F5344CB8AC3E}">
        <p14:creationId xmlns:p14="http://schemas.microsoft.com/office/powerpoint/2010/main" val="341018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Gautama Buddha and Bodhisattvas, 11th century, Pala Empire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2902" y="1295400"/>
            <a:ext cx="3883195" cy="4800600"/>
          </a:xfrm>
        </p:spPr>
      </p:pic>
    </p:spTree>
    <p:extLst>
      <p:ext uri="{BB962C8B-B14F-4D97-AF65-F5344CB8AC3E}">
        <p14:creationId xmlns:p14="http://schemas.microsoft.com/office/powerpoint/2010/main" val="4166332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upload.wikimedia.org/wikipedia/commons/thumb/9/94/Paharpur_03.JPG/800px-Paharpur_0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452" y="1384301"/>
            <a:ext cx="5593183" cy="360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87400" y="5478464"/>
            <a:ext cx="6096000" cy="646331"/>
          </a:xfrm>
          <a:prstGeom prst="rect">
            <a:avLst/>
          </a:prstGeom>
        </p:spPr>
        <p:txBody>
          <a:bodyPr>
            <a:spAutoFit/>
          </a:bodyPr>
          <a:lstStyle/>
          <a:p>
            <a:r>
              <a:rPr lang="en-US" dirty="0" err="1" smtClean="0">
                <a:hlinkClick r:id="rId3" tooltip="Somapura Mahavihara"/>
              </a:rPr>
              <a:t>Somapura</a:t>
            </a:r>
            <a:r>
              <a:rPr lang="en-US" dirty="0" smtClean="0">
                <a:hlinkClick r:id="rId3" tooltip="Somapura Mahavihara"/>
              </a:rPr>
              <a:t> </a:t>
            </a:r>
            <a:r>
              <a:rPr lang="en-US" dirty="0" err="1" smtClean="0">
                <a:hlinkClick r:id="rId3" tooltip="Somapura Mahavihara"/>
              </a:rPr>
              <a:t>Mahavihara</a:t>
            </a:r>
            <a:r>
              <a:rPr lang="en-US" dirty="0" smtClean="0"/>
              <a:t>, the greatest Buddhist </a:t>
            </a:r>
            <a:r>
              <a:rPr lang="en-US" dirty="0" err="1" smtClean="0">
                <a:hlinkClick r:id="rId4" tooltip="Vihara"/>
              </a:rPr>
              <a:t>vihara</a:t>
            </a:r>
            <a:r>
              <a:rPr lang="en-US" dirty="0" smtClean="0"/>
              <a:t> in the </a:t>
            </a:r>
            <a:r>
              <a:rPr lang="en-US" dirty="0" smtClean="0">
                <a:hlinkClick r:id="rId5" tooltip="Indian subcontinent"/>
              </a:rPr>
              <a:t>Indian subcontinent</a:t>
            </a:r>
            <a:r>
              <a:rPr lang="en-US" dirty="0" smtClean="0"/>
              <a:t>, built by </a:t>
            </a:r>
            <a:r>
              <a:rPr lang="en-US" dirty="0" smtClean="0">
                <a:hlinkClick r:id="rId6" tooltip="Dharmapala (emperor)"/>
              </a:rPr>
              <a:t>Emperor </a:t>
            </a:r>
            <a:r>
              <a:rPr lang="en-US" dirty="0" err="1" smtClean="0">
                <a:hlinkClick r:id="rId6" tooltip="Dharmapala (emperor)"/>
              </a:rPr>
              <a:t>Dharmapala</a:t>
            </a:r>
            <a:r>
              <a:rPr lang="en-US" dirty="0" smtClean="0"/>
              <a:t>.</a:t>
            </a:r>
            <a:endParaRPr lang="en-US" dirty="0"/>
          </a:p>
        </p:txBody>
      </p:sp>
      <p:pic>
        <p:nvPicPr>
          <p:cNvPr id="9220" name="Picture 4" descr="https://upload.wikimedia.org/wikipedia/commons/thumb/3/30/IndianBuddha11.JPG/800px-IndianBuddha1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2700" y="1110565"/>
            <a:ext cx="4673600" cy="469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611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18068"/>
          </a:xfrm>
        </p:spPr>
        <p:txBody>
          <a:bodyPr>
            <a:normAutofit fontScale="90000"/>
          </a:bodyPr>
          <a:lstStyle/>
          <a:p>
            <a:r>
              <a:rPr lang="en-US" dirty="0" smtClean="0"/>
              <a:t>Pala coins</a:t>
            </a:r>
            <a:endParaRPr lang="en-US" dirty="0"/>
          </a:p>
        </p:txBody>
      </p:sp>
      <p:pic>
        <p:nvPicPr>
          <p:cNvPr id="8194" name="Picture 2" descr="http://media2.intoday.in/indiatoday/images/stories/2016May/4_05201602095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500" y="1991171"/>
            <a:ext cx="7132183" cy="366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091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19668"/>
          </a:xfrm>
        </p:spPr>
        <p:txBody>
          <a:bodyPr>
            <a:normAutofit fontScale="90000"/>
          </a:bodyPr>
          <a:lstStyle/>
          <a:p>
            <a:r>
              <a:rPr lang="en-US" dirty="0"/>
              <a:t>Ancient Dynasties of Bengal</a:t>
            </a:r>
          </a:p>
        </p:txBody>
      </p:sp>
      <p:sp>
        <p:nvSpPr>
          <p:cNvPr id="3" name="Content Placeholder 2"/>
          <p:cNvSpPr>
            <a:spLocks noGrp="1"/>
          </p:cNvSpPr>
          <p:nvPr>
            <p:ph idx="1"/>
          </p:nvPr>
        </p:nvSpPr>
        <p:spPr>
          <a:xfrm>
            <a:off x="1295401" y="1968500"/>
            <a:ext cx="9601196" cy="3907368"/>
          </a:xfrm>
        </p:spPr>
        <p:txBody>
          <a:bodyPr>
            <a:normAutofit lnSpcReduction="10000"/>
          </a:bodyPr>
          <a:lstStyle/>
          <a:p>
            <a:r>
              <a:rPr lang="en-US" b="1" dirty="0" smtClean="0"/>
              <a:t>Chandra Dynasty</a:t>
            </a:r>
          </a:p>
          <a:p>
            <a:pPr marL="0" indent="0">
              <a:buNone/>
            </a:pPr>
            <a:r>
              <a:rPr lang="en-US" dirty="0" smtClean="0"/>
              <a:t>The </a:t>
            </a:r>
            <a:r>
              <a:rPr lang="en-US" b="1" dirty="0" smtClean="0"/>
              <a:t>Chandra dynasty</a:t>
            </a:r>
            <a:r>
              <a:rPr lang="en-US" dirty="0" smtClean="0"/>
              <a:t> were a family who ruled over the kingdom of </a:t>
            </a:r>
            <a:r>
              <a:rPr lang="en-US" dirty="0" err="1" smtClean="0"/>
              <a:t>Harikela</a:t>
            </a:r>
            <a:r>
              <a:rPr lang="en-US" dirty="0" smtClean="0"/>
              <a:t> in eastern Bengal (comprising the ancient lands of </a:t>
            </a:r>
            <a:r>
              <a:rPr lang="en-US" dirty="0" err="1" smtClean="0"/>
              <a:t>Harikela</a:t>
            </a:r>
            <a:r>
              <a:rPr lang="en-US" dirty="0" smtClean="0"/>
              <a:t>, </a:t>
            </a:r>
            <a:r>
              <a:rPr lang="en-US" dirty="0" err="1" smtClean="0"/>
              <a:t>Vanga</a:t>
            </a:r>
            <a:r>
              <a:rPr lang="en-US" dirty="0" smtClean="0"/>
              <a:t> and </a:t>
            </a:r>
            <a:r>
              <a:rPr lang="en-US" dirty="0" err="1" smtClean="0"/>
              <a:t>Samatala</a:t>
            </a:r>
            <a:r>
              <a:rPr lang="en-US" dirty="0" smtClean="0"/>
              <a:t>) for roughly a century and a half from the beginning of the 10th century CE. Their empire also encompassed </a:t>
            </a:r>
            <a:r>
              <a:rPr lang="en-US" dirty="0" err="1" smtClean="0"/>
              <a:t>Vanga</a:t>
            </a:r>
            <a:r>
              <a:rPr lang="en-US" dirty="0" smtClean="0"/>
              <a:t> and </a:t>
            </a:r>
            <a:r>
              <a:rPr lang="en-US" dirty="0" err="1" smtClean="0"/>
              <a:t>Samatala</a:t>
            </a:r>
            <a:r>
              <a:rPr lang="en-US" dirty="0" smtClean="0"/>
              <a:t>, with </a:t>
            </a:r>
            <a:r>
              <a:rPr lang="en-US" dirty="0" err="1" smtClean="0"/>
              <a:t>Srichandra</a:t>
            </a:r>
            <a:r>
              <a:rPr lang="en-US" dirty="0" smtClean="0"/>
              <a:t> expanding his domain to include parts of </a:t>
            </a:r>
            <a:r>
              <a:rPr lang="en-US" dirty="0" err="1" smtClean="0"/>
              <a:t>Kamarupa</a:t>
            </a:r>
            <a:r>
              <a:rPr lang="en-US" dirty="0" smtClean="0"/>
              <a:t>. Their empire was ruled from their capital, </a:t>
            </a:r>
            <a:r>
              <a:rPr lang="en-US" dirty="0" err="1" smtClean="0"/>
              <a:t>Vikrampur</a:t>
            </a:r>
            <a:r>
              <a:rPr lang="en-US" dirty="0" smtClean="0"/>
              <a:t> (modern </a:t>
            </a:r>
            <a:r>
              <a:rPr lang="en-US" dirty="0" err="1" smtClean="0"/>
              <a:t>Munshiganj</a:t>
            </a:r>
            <a:r>
              <a:rPr lang="en-US" dirty="0" smtClean="0"/>
              <a:t>) and was powerful enough to militarily withstand the Pala Empire to the north-west. The last ruler of the Chandra Dynasty </a:t>
            </a:r>
            <a:r>
              <a:rPr lang="en-US" dirty="0" err="1" smtClean="0"/>
              <a:t>Govindachandra</a:t>
            </a:r>
            <a:r>
              <a:rPr lang="en-US" dirty="0" smtClean="0"/>
              <a:t> was defeated by the south Indian Emperor </a:t>
            </a:r>
            <a:r>
              <a:rPr lang="en-US" dirty="0" err="1" smtClean="0"/>
              <a:t>Rajendra</a:t>
            </a:r>
            <a:r>
              <a:rPr lang="en-US" dirty="0" smtClean="0"/>
              <a:t> </a:t>
            </a:r>
            <a:r>
              <a:rPr lang="en-US" dirty="0" err="1" smtClean="0"/>
              <a:t>Chola</a:t>
            </a:r>
            <a:r>
              <a:rPr lang="en-US" dirty="0" smtClean="0"/>
              <a:t> I of the </a:t>
            </a:r>
            <a:r>
              <a:rPr lang="en-US" dirty="0" err="1" smtClean="0"/>
              <a:t>Chola</a:t>
            </a:r>
            <a:r>
              <a:rPr lang="en-US" dirty="0" smtClean="0"/>
              <a:t> dynasty in the 11th century.</a:t>
            </a:r>
            <a:r>
              <a:rPr lang="en-US" baseline="30000" dirty="0"/>
              <a:t> </a:t>
            </a:r>
            <a:r>
              <a:rPr lang="en-US" dirty="0" smtClean="0"/>
              <a:t>Then it was under rule of </a:t>
            </a:r>
            <a:r>
              <a:rPr lang="en-US" dirty="0" err="1" smtClean="0"/>
              <a:t>Keshari</a:t>
            </a:r>
            <a:r>
              <a:rPr lang="en-US" dirty="0" smtClean="0"/>
              <a:t> dynasty of </a:t>
            </a:r>
            <a:r>
              <a:rPr lang="en-US" dirty="0" err="1" smtClean="0"/>
              <a:t>Utkal</a:t>
            </a:r>
            <a:r>
              <a:rPr lang="en-US" dirty="0" smtClean="0"/>
              <a:t> and subsequently under Ganga Dynasty of Kalinga followed by Surya dynasty of Kalinga till 1568 .</a:t>
            </a:r>
          </a:p>
          <a:p>
            <a:endParaRPr lang="en-US" dirty="0"/>
          </a:p>
        </p:txBody>
      </p:sp>
    </p:spTree>
    <p:extLst>
      <p:ext uri="{BB962C8B-B14F-4D97-AF65-F5344CB8AC3E}">
        <p14:creationId xmlns:p14="http://schemas.microsoft.com/office/powerpoint/2010/main" val="1121509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96901"/>
            <a:ext cx="9601196" cy="558800"/>
          </a:xfrm>
        </p:spPr>
        <p:txBody>
          <a:bodyPr>
            <a:normAutofit fontScale="90000"/>
          </a:bodyPr>
          <a:lstStyle/>
          <a:p>
            <a:r>
              <a:rPr lang="en-US" dirty="0"/>
              <a:t>Ancient Dynasties of Bengal</a:t>
            </a:r>
          </a:p>
        </p:txBody>
      </p:sp>
      <p:sp>
        <p:nvSpPr>
          <p:cNvPr id="3" name="Content Placeholder 2"/>
          <p:cNvSpPr>
            <a:spLocks noGrp="1"/>
          </p:cNvSpPr>
          <p:nvPr>
            <p:ph idx="1"/>
          </p:nvPr>
        </p:nvSpPr>
        <p:spPr>
          <a:xfrm>
            <a:off x="1295401" y="1155701"/>
            <a:ext cx="9601196" cy="4720167"/>
          </a:xfrm>
        </p:spPr>
        <p:txBody>
          <a:bodyPr>
            <a:normAutofit/>
          </a:bodyPr>
          <a:lstStyle/>
          <a:p>
            <a:r>
              <a:rPr lang="en-US" b="1" dirty="0" err="1"/>
              <a:t>Sena</a:t>
            </a:r>
            <a:r>
              <a:rPr lang="en-US" b="1" dirty="0"/>
              <a:t> Empire</a:t>
            </a:r>
          </a:p>
          <a:p>
            <a:pPr marL="0" indent="0">
              <a:buNone/>
            </a:pPr>
            <a:r>
              <a:rPr lang="en-US" dirty="0" smtClean="0"/>
              <a:t>The </a:t>
            </a:r>
            <a:r>
              <a:rPr lang="en-US" dirty="0"/>
              <a:t>Pala dynasty was followed by the </a:t>
            </a:r>
            <a:r>
              <a:rPr lang="en-US" dirty="0" err="1"/>
              <a:t>Sena</a:t>
            </a:r>
            <a:r>
              <a:rPr lang="en-US" dirty="0"/>
              <a:t> dynasty, who brought Bengal under one ruler during the 12th century. </a:t>
            </a:r>
            <a:r>
              <a:rPr lang="en-US" dirty="0" err="1"/>
              <a:t>Vijaya</a:t>
            </a:r>
            <a:r>
              <a:rPr lang="en-US" dirty="0"/>
              <a:t> </a:t>
            </a:r>
            <a:r>
              <a:rPr lang="en-US" dirty="0" err="1"/>
              <a:t>Sena</a:t>
            </a:r>
            <a:r>
              <a:rPr lang="en-US" dirty="0"/>
              <a:t>, second ruler of the dynasty, defeated the last Pala emperor, </a:t>
            </a:r>
            <a:r>
              <a:rPr lang="en-US" dirty="0" err="1"/>
              <a:t>Madanapala</a:t>
            </a:r>
            <a:r>
              <a:rPr lang="en-US" dirty="0"/>
              <a:t>, and established his reign.</a:t>
            </a:r>
          </a:p>
          <a:p>
            <a:pPr marL="0" indent="0">
              <a:buNone/>
            </a:pPr>
            <a:r>
              <a:rPr lang="en-US" dirty="0" err="1"/>
              <a:t>Ballala</a:t>
            </a:r>
            <a:r>
              <a:rPr lang="en-US" dirty="0"/>
              <a:t> </a:t>
            </a:r>
            <a:r>
              <a:rPr lang="en-US" dirty="0" err="1"/>
              <a:t>Sena</a:t>
            </a:r>
            <a:r>
              <a:rPr lang="en-US" dirty="0"/>
              <a:t> introduced caste into Bengal and made </a:t>
            </a:r>
            <a:r>
              <a:rPr lang="en-US" dirty="0" err="1"/>
              <a:t>Nabadwip</a:t>
            </a:r>
            <a:r>
              <a:rPr lang="en-US" dirty="0"/>
              <a:t> his capital</a:t>
            </a:r>
            <a:r>
              <a:rPr lang="en-US" dirty="0" smtClean="0"/>
              <a:t>.</a:t>
            </a:r>
            <a:endParaRPr lang="en-US" dirty="0"/>
          </a:p>
          <a:p>
            <a:pPr marL="0" indent="0">
              <a:buNone/>
            </a:pPr>
            <a:r>
              <a:rPr lang="en-US" dirty="0"/>
              <a:t>The fourth </a:t>
            </a:r>
            <a:r>
              <a:rPr lang="en-US" dirty="0" err="1"/>
              <a:t>Sena</a:t>
            </a:r>
            <a:r>
              <a:rPr lang="en-US" dirty="0"/>
              <a:t> king, Lakshmana </a:t>
            </a:r>
            <a:r>
              <a:rPr lang="en-US" dirty="0" err="1"/>
              <a:t>Sena</a:t>
            </a:r>
            <a:r>
              <a:rPr lang="en-US" dirty="0"/>
              <a:t>, expanded the empire beyond Bengal to Bihar, Assam, Odisha and likely Varanasi. Lakshmana was later defeated by the Muslims and fled to eastern Bengal, where he ruled few more years. The </a:t>
            </a:r>
            <a:r>
              <a:rPr lang="en-US" dirty="0" err="1"/>
              <a:t>Sena</a:t>
            </a:r>
            <a:r>
              <a:rPr lang="en-US" dirty="0"/>
              <a:t> dynasty brought a revival of Hinduism and cultivated Sanskrit literature in India. It is proposed by some Bengali authors that </a:t>
            </a:r>
            <a:r>
              <a:rPr lang="en-US" dirty="0" err="1"/>
              <a:t>Jayadeva</a:t>
            </a:r>
            <a:r>
              <a:rPr lang="en-US" dirty="0"/>
              <a:t>, the famous Sanskrit poet and author of Gita </a:t>
            </a:r>
            <a:r>
              <a:rPr lang="en-US" dirty="0" err="1" smtClean="0"/>
              <a:t>Govinda</a:t>
            </a:r>
            <a:r>
              <a:rPr lang="en-US" dirty="0"/>
              <a:t>,</a:t>
            </a:r>
            <a:r>
              <a:rPr lang="en-US" dirty="0" smtClean="0"/>
              <a:t> </a:t>
            </a:r>
            <a:r>
              <a:rPr lang="en-US" dirty="0"/>
              <a:t>was one of the </a:t>
            </a:r>
            <a:r>
              <a:rPr lang="en-US" i="1" dirty="0" err="1"/>
              <a:t>Pancharatnas</a:t>
            </a:r>
            <a:r>
              <a:rPr lang="en-US" dirty="0"/>
              <a:t> or "five Gems" of the court of Lakshmana </a:t>
            </a:r>
            <a:r>
              <a:rPr lang="en-US" dirty="0" err="1"/>
              <a:t>Sena</a:t>
            </a:r>
            <a:r>
              <a:rPr lang="en-US" dirty="0"/>
              <a:t>.</a:t>
            </a:r>
          </a:p>
        </p:txBody>
      </p:sp>
    </p:spTree>
    <p:extLst>
      <p:ext uri="{BB962C8B-B14F-4D97-AF65-F5344CB8AC3E}">
        <p14:creationId xmlns:p14="http://schemas.microsoft.com/office/powerpoint/2010/main" val="1957663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05368"/>
          </a:xfrm>
        </p:spPr>
        <p:txBody>
          <a:bodyPr>
            <a:normAutofit fontScale="90000"/>
          </a:bodyPr>
          <a:lstStyle/>
          <a:p>
            <a:r>
              <a:rPr lang="en-US" dirty="0"/>
              <a:t>Ancient Dynasties of Bengal</a:t>
            </a:r>
          </a:p>
        </p:txBody>
      </p:sp>
      <p:sp>
        <p:nvSpPr>
          <p:cNvPr id="3" name="Content Placeholder 2"/>
          <p:cNvSpPr>
            <a:spLocks noGrp="1"/>
          </p:cNvSpPr>
          <p:nvPr>
            <p:ph idx="1"/>
          </p:nvPr>
        </p:nvSpPr>
        <p:spPr>
          <a:xfrm>
            <a:off x="1295401" y="1778000"/>
            <a:ext cx="9601196" cy="4097868"/>
          </a:xfrm>
        </p:spPr>
        <p:txBody>
          <a:bodyPr>
            <a:normAutofit/>
          </a:bodyPr>
          <a:lstStyle/>
          <a:p>
            <a:r>
              <a:rPr lang="en-US" b="1" dirty="0"/>
              <a:t>Deva Kingdom</a:t>
            </a:r>
          </a:p>
          <a:p>
            <a:pPr marL="0" indent="0">
              <a:buNone/>
            </a:pPr>
            <a:r>
              <a:rPr lang="en-US" dirty="0" smtClean="0"/>
              <a:t>The </a:t>
            </a:r>
            <a:r>
              <a:rPr lang="en-US" dirty="0"/>
              <a:t>Deva Kingdom was a Hindu dynasty of medieval Bengal that ruled over eastern Bengal after the collapse </a:t>
            </a:r>
            <a:r>
              <a:rPr lang="en-US" dirty="0" err="1"/>
              <a:t>Sena</a:t>
            </a:r>
            <a:r>
              <a:rPr lang="en-US" dirty="0"/>
              <a:t> Empire. The capital of this dynasty was </a:t>
            </a:r>
            <a:r>
              <a:rPr lang="en-US" dirty="0" err="1"/>
              <a:t>Bikrampur</a:t>
            </a:r>
            <a:r>
              <a:rPr lang="en-US" dirty="0"/>
              <a:t> in present-day </a:t>
            </a:r>
            <a:r>
              <a:rPr lang="en-US" dirty="0" err="1"/>
              <a:t>Munshiganj</a:t>
            </a:r>
            <a:r>
              <a:rPr lang="en-US" dirty="0"/>
              <a:t> District of Bangladesh. The inscriptional evidences show that his kingdom was extended up to the present-day </a:t>
            </a:r>
            <a:r>
              <a:rPr lang="en-US" dirty="0" err="1"/>
              <a:t>Comilla</a:t>
            </a:r>
            <a:r>
              <a:rPr lang="en-US" dirty="0"/>
              <a:t>–</a:t>
            </a:r>
            <a:r>
              <a:rPr lang="en-US" dirty="0" err="1"/>
              <a:t>Noakhali</a:t>
            </a:r>
            <a:r>
              <a:rPr lang="en-US" dirty="0"/>
              <a:t>–Chittagong region. A later ruler of the dynasty </a:t>
            </a:r>
            <a:r>
              <a:rPr lang="en-US" i="1" dirty="0" err="1"/>
              <a:t>Ariraja-Danuja-Madhava</a:t>
            </a:r>
            <a:r>
              <a:rPr lang="en-US" dirty="0"/>
              <a:t> </a:t>
            </a:r>
            <a:r>
              <a:rPr lang="en-US" dirty="0" err="1"/>
              <a:t>Dasharatha</a:t>
            </a:r>
            <a:r>
              <a:rPr lang="en-US" dirty="0"/>
              <a:t>-Deva extended his kingdom to cover much of East </a:t>
            </a:r>
            <a:r>
              <a:rPr lang="en-US" smtClean="0"/>
              <a:t>Bengal.The</a:t>
            </a:r>
            <a:r>
              <a:rPr lang="en-US" dirty="0" smtClean="0"/>
              <a:t> </a:t>
            </a:r>
            <a:r>
              <a:rPr lang="en-US" dirty="0"/>
              <a:t>end of this dynasty is not yet known.</a:t>
            </a:r>
          </a:p>
          <a:p>
            <a:endParaRPr lang="en-US" dirty="0"/>
          </a:p>
        </p:txBody>
      </p:sp>
    </p:spTree>
    <p:extLst>
      <p:ext uri="{BB962C8B-B14F-4D97-AF65-F5344CB8AC3E}">
        <p14:creationId xmlns:p14="http://schemas.microsoft.com/office/powerpoint/2010/main" val="3808889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54568"/>
          </a:xfrm>
        </p:spPr>
        <p:txBody>
          <a:bodyPr>
            <a:normAutofit fontScale="90000"/>
          </a:bodyPr>
          <a:lstStyle/>
          <a:p>
            <a:r>
              <a:rPr lang="en-US" dirty="0" smtClean="0"/>
              <a:t>Prehistoric tools</a:t>
            </a:r>
            <a:endParaRPr lang="en-US" dirty="0"/>
          </a:p>
        </p:txBody>
      </p:sp>
      <p:pic>
        <p:nvPicPr>
          <p:cNvPr id="12290" name="Picture 2" descr="File:Prehistory1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945" y="1930401"/>
            <a:ext cx="3683655" cy="409733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en.banglapedia.org/images/8/8a/Prehistory3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799" y="2009028"/>
            <a:ext cx="4016375" cy="394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021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77421"/>
            <a:ext cx="9601196" cy="696036"/>
          </a:xfrm>
        </p:spPr>
        <p:txBody>
          <a:bodyPr>
            <a:normAutofit fontScale="90000"/>
          </a:bodyPr>
          <a:lstStyle/>
          <a:p>
            <a:r>
              <a:rPr lang="en-US" dirty="0"/>
              <a:t>Cultural regions </a:t>
            </a:r>
            <a:r>
              <a:rPr lang="en-US" dirty="0" smtClean="0"/>
              <a:t>of Ancient </a:t>
            </a:r>
            <a:r>
              <a:rPr lang="en-US" dirty="0"/>
              <a:t>Bengal</a:t>
            </a:r>
          </a:p>
        </p:txBody>
      </p:sp>
      <p:pic>
        <p:nvPicPr>
          <p:cNvPr id="11266" name="Picture 2" descr="full-siz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918" y="1244598"/>
            <a:ext cx="10187680" cy="5456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89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2" y="474133"/>
            <a:ext cx="9601196" cy="656168"/>
          </a:xfrm>
        </p:spPr>
        <p:txBody>
          <a:bodyPr>
            <a:normAutofit fontScale="90000"/>
          </a:bodyPr>
          <a:lstStyle/>
          <a:p>
            <a:r>
              <a:rPr lang="en-US" dirty="0" smtClean="0"/>
              <a:t>Ancient Bengal</a:t>
            </a:r>
            <a:br>
              <a:rPr lang="en-US" dirty="0" smtClean="0"/>
            </a:br>
            <a:r>
              <a:rPr lang="en-US" sz="4000" dirty="0" err="1" smtClean="0"/>
              <a:t>Janapadas</a:t>
            </a:r>
            <a:r>
              <a:rPr lang="en-US" dirty="0" smtClean="0"/>
              <a:t> </a:t>
            </a:r>
            <a:endParaRPr lang="en-US" dirty="0"/>
          </a:p>
        </p:txBody>
      </p:sp>
      <p:sp>
        <p:nvSpPr>
          <p:cNvPr id="3" name="Content Placeholder 2"/>
          <p:cNvSpPr>
            <a:spLocks noGrp="1"/>
          </p:cNvSpPr>
          <p:nvPr>
            <p:ph idx="1"/>
          </p:nvPr>
        </p:nvSpPr>
        <p:spPr/>
        <p:txBody>
          <a:bodyPr/>
          <a:lstStyle/>
          <a:p>
            <a:pPr marL="114300" indent="0">
              <a:buNone/>
            </a:pPr>
            <a:r>
              <a:rPr lang="en-US" dirty="0"/>
              <a:t>Bengal was split up into several independent kingdoms, completely unifying only several times. In ancient times, Bengal consisted of the kingdoms of </a:t>
            </a:r>
            <a:r>
              <a:rPr lang="en-US" b="1" dirty="0" err="1" smtClean="0"/>
              <a:t>Vanga</a:t>
            </a:r>
            <a:r>
              <a:rPr lang="en-US" dirty="0" smtClean="0"/>
              <a:t>, </a:t>
            </a:r>
            <a:r>
              <a:rPr lang="en-US" b="1" dirty="0" err="1" smtClean="0">
                <a:solidFill>
                  <a:schemeClr val="bg2">
                    <a:lumMod val="25000"/>
                  </a:schemeClr>
                </a:solidFill>
              </a:rPr>
              <a:t>Pundra</a:t>
            </a:r>
            <a:r>
              <a:rPr lang="en-US" b="1" dirty="0">
                <a:solidFill>
                  <a:schemeClr val="bg2">
                    <a:lumMod val="25000"/>
                  </a:schemeClr>
                </a:solidFill>
              </a:rPr>
              <a:t>, </a:t>
            </a:r>
            <a:r>
              <a:rPr lang="en-US" b="1" dirty="0" err="1">
                <a:solidFill>
                  <a:schemeClr val="bg2">
                    <a:lumMod val="25000"/>
                  </a:schemeClr>
                </a:solidFill>
              </a:rPr>
              <a:t>Suhma</a:t>
            </a:r>
            <a:r>
              <a:rPr lang="en-US" b="1" dirty="0">
                <a:solidFill>
                  <a:schemeClr val="bg2">
                    <a:lumMod val="25000"/>
                  </a:schemeClr>
                </a:solidFill>
              </a:rPr>
              <a:t>, </a:t>
            </a:r>
            <a:r>
              <a:rPr lang="en-US" b="1" dirty="0" err="1">
                <a:solidFill>
                  <a:schemeClr val="bg2">
                    <a:lumMod val="25000"/>
                  </a:schemeClr>
                </a:solidFill>
              </a:rPr>
              <a:t>Anga</a:t>
            </a:r>
            <a:r>
              <a:rPr lang="en-US" b="1" dirty="0">
                <a:solidFill>
                  <a:schemeClr val="bg2">
                    <a:lumMod val="25000"/>
                  </a:schemeClr>
                </a:solidFill>
              </a:rPr>
              <a:t>, </a:t>
            </a:r>
            <a:r>
              <a:rPr lang="en-US" b="1" dirty="0" err="1" smtClean="0">
                <a:solidFill>
                  <a:schemeClr val="bg2">
                    <a:lumMod val="25000"/>
                  </a:schemeClr>
                </a:solidFill>
              </a:rPr>
              <a:t>Samatata</a:t>
            </a:r>
            <a:r>
              <a:rPr lang="en-US" b="1" dirty="0" smtClean="0">
                <a:solidFill>
                  <a:schemeClr val="bg2">
                    <a:lumMod val="25000"/>
                  </a:schemeClr>
                </a:solidFill>
              </a:rPr>
              <a:t> </a:t>
            </a:r>
            <a:r>
              <a:rPr lang="en-US" b="1" dirty="0">
                <a:solidFill>
                  <a:schemeClr val="bg2">
                    <a:lumMod val="25000"/>
                  </a:schemeClr>
                </a:solidFill>
              </a:rPr>
              <a:t>and </a:t>
            </a:r>
            <a:r>
              <a:rPr lang="en-US" b="1" dirty="0" err="1">
                <a:solidFill>
                  <a:schemeClr val="bg2">
                    <a:lumMod val="25000"/>
                  </a:schemeClr>
                </a:solidFill>
              </a:rPr>
              <a:t>Harikela</a:t>
            </a:r>
            <a:r>
              <a:rPr lang="en-US" dirty="0" smtClean="0">
                <a:solidFill>
                  <a:schemeClr val="bg2">
                    <a:lumMod val="25000"/>
                  </a:schemeClr>
                </a:solidFill>
              </a:rPr>
              <a:t>.</a:t>
            </a:r>
          </a:p>
          <a:p>
            <a:pPr marL="114300" indent="0">
              <a:buNone/>
            </a:pPr>
            <a:r>
              <a:rPr lang="en-US" b="1" dirty="0"/>
              <a:t>The </a:t>
            </a:r>
            <a:r>
              <a:rPr lang="en-US" b="1" dirty="0" err="1" smtClean="0"/>
              <a:t>Vanga</a:t>
            </a:r>
            <a:r>
              <a:rPr lang="en-US" dirty="0"/>
              <a:t>:</a:t>
            </a:r>
            <a:br>
              <a:rPr lang="en-US" dirty="0"/>
            </a:br>
            <a:r>
              <a:rPr lang="en-US" dirty="0"/>
              <a:t>The </a:t>
            </a:r>
            <a:r>
              <a:rPr lang="en-US" dirty="0" err="1" smtClean="0"/>
              <a:t>Vanga</a:t>
            </a:r>
            <a:r>
              <a:rPr lang="en-US" dirty="0" smtClean="0"/>
              <a:t> </a:t>
            </a:r>
            <a:r>
              <a:rPr lang="en-US" dirty="0"/>
              <a:t>is an ancient human settlement situated in Eastern Bengal. But its geographical connotation varied in different periods of history. The Hindu literatures indicate that the </a:t>
            </a:r>
            <a:r>
              <a:rPr lang="en-US" dirty="0" err="1" smtClean="0"/>
              <a:t>Vanga</a:t>
            </a:r>
            <a:r>
              <a:rPr lang="en-US" dirty="0" smtClean="0"/>
              <a:t> </a:t>
            </a:r>
            <a:r>
              <a:rPr lang="en-US" dirty="0"/>
              <a:t>is sea-faring nation and its realm extended up to the sea. They also mentioned that this is an area where finest quality white &amp; soft cotton fabrics were produced. There was a coastal area approachable from the sea in the territory of </a:t>
            </a:r>
            <a:r>
              <a:rPr lang="en-US" dirty="0" err="1" smtClean="0"/>
              <a:t>Vanga</a:t>
            </a:r>
            <a:r>
              <a:rPr lang="en-US" dirty="0"/>
              <a:t>. From the above mentioned references, </a:t>
            </a:r>
            <a:r>
              <a:rPr lang="en-US" dirty="0" err="1" smtClean="0"/>
              <a:t>Vanga</a:t>
            </a:r>
            <a:r>
              <a:rPr lang="en-US" dirty="0" smtClean="0"/>
              <a:t> </a:t>
            </a:r>
            <a:r>
              <a:rPr lang="en-US" dirty="0"/>
              <a:t>appears to be an area of south and southeastern part of present Bangladesh.</a:t>
            </a:r>
            <a:br>
              <a:rPr lang="en-US" dirty="0"/>
            </a:br>
            <a:endParaRPr lang="en-US" dirty="0">
              <a:solidFill>
                <a:schemeClr val="bg2">
                  <a:lumMod val="25000"/>
                </a:schemeClr>
              </a:solidFill>
            </a:endParaRPr>
          </a:p>
        </p:txBody>
      </p:sp>
    </p:spTree>
    <p:extLst>
      <p:ext uri="{BB962C8B-B14F-4D97-AF65-F5344CB8AC3E}">
        <p14:creationId xmlns:p14="http://schemas.microsoft.com/office/powerpoint/2010/main" val="2981104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Janapadas</a:t>
            </a:r>
            <a:r>
              <a:rPr lang="en-US" dirty="0"/>
              <a:t> </a:t>
            </a:r>
          </a:p>
        </p:txBody>
      </p:sp>
      <p:sp>
        <p:nvSpPr>
          <p:cNvPr id="3" name="Content Placeholder 2"/>
          <p:cNvSpPr>
            <a:spLocks noGrp="1"/>
          </p:cNvSpPr>
          <p:nvPr>
            <p:ph idx="1"/>
          </p:nvPr>
        </p:nvSpPr>
        <p:spPr/>
        <p:txBody>
          <a:bodyPr/>
          <a:lstStyle/>
          <a:p>
            <a:pPr marL="114300" indent="0">
              <a:buNone/>
            </a:pPr>
            <a:r>
              <a:rPr lang="en-US" b="1" dirty="0"/>
              <a:t>The </a:t>
            </a:r>
            <a:r>
              <a:rPr lang="en-US" b="1" dirty="0" err="1"/>
              <a:t>Pundra</a:t>
            </a:r>
            <a:r>
              <a:rPr lang="en-US" b="1" dirty="0"/>
              <a:t>  </a:t>
            </a:r>
            <a:br>
              <a:rPr lang="en-US" b="1" dirty="0"/>
            </a:br>
            <a:r>
              <a:rPr lang="en-US" dirty="0"/>
              <a:t>The </a:t>
            </a:r>
            <a:r>
              <a:rPr lang="en-US" dirty="0" err="1"/>
              <a:t>Pundra</a:t>
            </a:r>
            <a:r>
              <a:rPr lang="en-US" dirty="0"/>
              <a:t> or </a:t>
            </a:r>
            <a:r>
              <a:rPr lang="en-US" dirty="0" err="1"/>
              <a:t>Pundranagara</a:t>
            </a:r>
            <a:r>
              <a:rPr lang="en-US" dirty="0"/>
              <a:t> is the earliest urban </a:t>
            </a:r>
            <a:r>
              <a:rPr lang="en-US" dirty="0" err="1"/>
              <a:t>centre</a:t>
            </a:r>
            <a:r>
              <a:rPr lang="en-US" dirty="0"/>
              <a:t> in Bangladesh, which goes back to the 4th century BC. The ruins of this have been identified at </a:t>
            </a:r>
            <a:r>
              <a:rPr lang="en-US" dirty="0" err="1"/>
              <a:t>Mahasthan</a:t>
            </a:r>
            <a:r>
              <a:rPr lang="en-US" dirty="0"/>
              <a:t> in </a:t>
            </a:r>
            <a:r>
              <a:rPr lang="en-US" dirty="0" err="1"/>
              <a:t>Bogra</a:t>
            </a:r>
            <a:r>
              <a:rPr lang="en-US" dirty="0"/>
              <a:t> district. It continued to be the headquarters of the administration of </a:t>
            </a:r>
            <a:r>
              <a:rPr lang="en-US" dirty="0" err="1"/>
              <a:t>Maurya</a:t>
            </a:r>
            <a:r>
              <a:rPr lang="en-US" dirty="0"/>
              <a:t>, Gupta and Pals. It was the capital of </a:t>
            </a:r>
            <a:r>
              <a:rPr lang="en-US" dirty="0" err="1"/>
              <a:t>Pundrabardhan</a:t>
            </a:r>
            <a:r>
              <a:rPr lang="en-US" dirty="0"/>
              <a:t> </a:t>
            </a:r>
            <a:r>
              <a:rPr lang="en-US" dirty="0" err="1"/>
              <a:t>Bhukti</a:t>
            </a:r>
            <a:r>
              <a:rPr lang="en-US" dirty="0"/>
              <a:t> under the Gupta rule. </a:t>
            </a:r>
            <a:br>
              <a:rPr lang="en-US" dirty="0"/>
            </a:br>
            <a:r>
              <a:rPr lang="en-US" dirty="0" err="1"/>
              <a:t>Pundra</a:t>
            </a:r>
            <a:r>
              <a:rPr lang="en-US" dirty="0"/>
              <a:t> was situated on the western bank of the </a:t>
            </a:r>
            <a:r>
              <a:rPr lang="en-US" dirty="0" err="1"/>
              <a:t>Karatoya</a:t>
            </a:r>
            <a:r>
              <a:rPr lang="en-US" dirty="0"/>
              <a:t>. It was well connected with other parts of Bengal through land and river routes. For this connection it was an important </a:t>
            </a:r>
            <a:r>
              <a:rPr lang="en-US" dirty="0" err="1"/>
              <a:t>centre</a:t>
            </a:r>
            <a:r>
              <a:rPr lang="en-US" dirty="0"/>
              <a:t> of trade and commerce throughout the ancient period.</a:t>
            </a:r>
            <a:br>
              <a:rPr lang="en-US" dirty="0"/>
            </a:br>
            <a:r>
              <a:rPr lang="en-US" dirty="0" err="1"/>
              <a:t>Pundra</a:t>
            </a:r>
            <a:r>
              <a:rPr lang="en-US" dirty="0"/>
              <a:t> continued its importance after the Hindu regime and in the early Muslim period. The famous Muslim saint Shah Sultan </a:t>
            </a:r>
            <a:r>
              <a:rPr lang="en-US" dirty="0" err="1"/>
              <a:t>Balkhi</a:t>
            </a:r>
            <a:r>
              <a:rPr lang="en-US" dirty="0"/>
              <a:t> </a:t>
            </a:r>
            <a:r>
              <a:rPr lang="en-US" dirty="0" err="1"/>
              <a:t>Mahisawar</a:t>
            </a:r>
            <a:r>
              <a:rPr lang="en-US" dirty="0"/>
              <a:t> established his </a:t>
            </a:r>
            <a:r>
              <a:rPr lang="en-US" dirty="0" err="1"/>
              <a:t>Khankah</a:t>
            </a:r>
            <a:r>
              <a:rPr lang="en-US" dirty="0"/>
              <a:t> here.</a:t>
            </a:r>
          </a:p>
        </p:txBody>
      </p:sp>
    </p:spTree>
    <p:extLst>
      <p:ext uri="{BB962C8B-B14F-4D97-AF65-F5344CB8AC3E}">
        <p14:creationId xmlns:p14="http://schemas.microsoft.com/office/powerpoint/2010/main" val="417615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67268"/>
          </a:xfrm>
        </p:spPr>
        <p:txBody>
          <a:bodyPr>
            <a:normAutofit fontScale="90000"/>
          </a:bodyPr>
          <a:lstStyle/>
          <a:p>
            <a:r>
              <a:rPr lang="en-US" sz="4800" dirty="0" err="1"/>
              <a:t>Janapadas</a:t>
            </a:r>
            <a:r>
              <a:rPr lang="en-US" dirty="0"/>
              <a:t> </a:t>
            </a:r>
          </a:p>
        </p:txBody>
      </p:sp>
      <p:sp>
        <p:nvSpPr>
          <p:cNvPr id="3" name="Content Placeholder 2"/>
          <p:cNvSpPr>
            <a:spLocks noGrp="1"/>
          </p:cNvSpPr>
          <p:nvPr>
            <p:ph idx="1"/>
          </p:nvPr>
        </p:nvSpPr>
        <p:spPr>
          <a:xfrm>
            <a:off x="1295401" y="1790700"/>
            <a:ext cx="9601196" cy="4085168"/>
          </a:xfrm>
        </p:spPr>
        <p:txBody>
          <a:bodyPr>
            <a:normAutofit lnSpcReduction="10000"/>
          </a:bodyPr>
          <a:lstStyle/>
          <a:p>
            <a:pPr marL="114300" indent="0">
              <a:buNone/>
            </a:pPr>
            <a:r>
              <a:rPr lang="en-US" b="1" dirty="0" smtClean="0"/>
              <a:t>The </a:t>
            </a:r>
            <a:r>
              <a:rPr lang="en-US" b="1" dirty="0" err="1"/>
              <a:t>Gauda</a:t>
            </a:r>
            <a:r>
              <a:rPr lang="en-US" b="1" dirty="0"/>
              <a:t/>
            </a:r>
            <a:br>
              <a:rPr lang="en-US" b="1" dirty="0"/>
            </a:br>
            <a:r>
              <a:rPr lang="en-US" dirty="0"/>
              <a:t>As an ancient human settlement, </a:t>
            </a:r>
            <a:r>
              <a:rPr lang="en-US" dirty="0" err="1"/>
              <a:t>Gauda</a:t>
            </a:r>
            <a:r>
              <a:rPr lang="en-US" dirty="0"/>
              <a:t> is the important </a:t>
            </a:r>
            <a:r>
              <a:rPr lang="en-US" dirty="0" err="1" smtClean="0"/>
              <a:t>Janapad</a:t>
            </a:r>
            <a:r>
              <a:rPr lang="en-US" dirty="0" smtClean="0"/>
              <a:t> </a:t>
            </a:r>
            <a:r>
              <a:rPr lang="en-US" dirty="0"/>
              <a:t>of Bengal. The discovered evidence suggests that ancient </a:t>
            </a:r>
            <a:r>
              <a:rPr lang="en-US" dirty="0" err="1"/>
              <a:t>Gauda</a:t>
            </a:r>
            <a:r>
              <a:rPr lang="en-US" dirty="0"/>
              <a:t> located at coastal region. The famous &amp; the first independent ruler of </a:t>
            </a:r>
            <a:r>
              <a:rPr lang="en-US" dirty="0" err="1"/>
              <a:t>Gauda</a:t>
            </a:r>
            <a:r>
              <a:rPr lang="en-US" dirty="0"/>
              <a:t>  is </a:t>
            </a:r>
            <a:r>
              <a:rPr lang="en-US" dirty="0" err="1"/>
              <a:t>Shashanka</a:t>
            </a:r>
            <a:r>
              <a:rPr lang="en-US" dirty="0"/>
              <a:t>. He ruled </a:t>
            </a:r>
            <a:r>
              <a:rPr lang="en-US" dirty="0" err="1"/>
              <a:t>Gauda</a:t>
            </a:r>
            <a:r>
              <a:rPr lang="en-US" dirty="0"/>
              <a:t> at the 7th century AD and his capital was the </a:t>
            </a:r>
            <a:r>
              <a:rPr lang="en-US" dirty="0" err="1"/>
              <a:t>Karnasuborna</a:t>
            </a:r>
            <a:r>
              <a:rPr lang="en-US" dirty="0"/>
              <a:t> which is located at present </a:t>
            </a:r>
            <a:r>
              <a:rPr lang="en-US" dirty="0" err="1"/>
              <a:t>Murshidabad</a:t>
            </a:r>
            <a:r>
              <a:rPr lang="en-US" dirty="0"/>
              <a:t> district. The </a:t>
            </a:r>
            <a:r>
              <a:rPr lang="en-US" dirty="0" err="1"/>
              <a:t>Janapad</a:t>
            </a:r>
            <a:r>
              <a:rPr lang="en-US" dirty="0"/>
              <a:t> of </a:t>
            </a:r>
            <a:r>
              <a:rPr lang="en-US" dirty="0" err="1"/>
              <a:t>Gauda</a:t>
            </a:r>
            <a:r>
              <a:rPr lang="en-US" dirty="0"/>
              <a:t> lay to the west of Bhagirathi and that its core area was </a:t>
            </a:r>
            <a:r>
              <a:rPr lang="en-US" dirty="0" err="1"/>
              <a:t>Murshidabad</a:t>
            </a:r>
            <a:r>
              <a:rPr lang="en-US" dirty="0"/>
              <a:t>. </a:t>
            </a:r>
            <a:br>
              <a:rPr lang="en-US" dirty="0"/>
            </a:br>
            <a:r>
              <a:rPr lang="en-US" dirty="0"/>
              <a:t>In the 13th century, under the Sultans, </a:t>
            </a:r>
            <a:r>
              <a:rPr lang="en-US" dirty="0" err="1"/>
              <a:t>Gauda</a:t>
            </a:r>
            <a:r>
              <a:rPr lang="en-US" dirty="0"/>
              <a:t> denoted the entire area of the Muslim sultanate. Its capital also called Gaur or </a:t>
            </a:r>
            <a:r>
              <a:rPr lang="en-US" dirty="0" err="1"/>
              <a:t>Lakhnaboti</a:t>
            </a:r>
            <a:r>
              <a:rPr lang="en-US" dirty="0"/>
              <a:t>, located at present </a:t>
            </a:r>
            <a:r>
              <a:rPr lang="en-US" dirty="0" err="1"/>
              <a:t>Chapai</a:t>
            </a:r>
            <a:r>
              <a:rPr lang="en-US" dirty="0"/>
              <a:t> </a:t>
            </a:r>
            <a:r>
              <a:rPr lang="en-US" dirty="0" err="1"/>
              <a:t>Nawabgonj</a:t>
            </a:r>
            <a:r>
              <a:rPr lang="en-US" dirty="0"/>
              <a:t> district.</a:t>
            </a:r>
            <a:br>
              <a:rPr lang="en-US" dirty="0"/>
            </a:br>
            <a:r>
              <a:rPr lang="en-US" dirty="0"/>
              <a:t/>
            </a:r>
            <a:br>
              <a:rPr lang="en-US" dirty="0"/>
            </a:br>
            <a:endParaRPr lang="en-US" dirty="0"/>
          </a:p>
        </p:txBody>
      </p:sp>
    </p:spTree>
    <p:extLst>
      <p:ext uri="{BB962C8B-B14F-4D97-AF65-F5344CB8AC3E}">
        <p14:creationId xmlns:p14="http://schemas.microsoft.com/office/powerpoint/2010/main" val="3741707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Janapadas</a:t>
            </a:r>
            <a:r>
              <a:rPr lang="en-US" dirty="0"/>
              <a:t> </a:t>
            </a:r>
          </a:p>
        </p:txBody>
      </p:sp>
      <p:sp>
        <p:nvSpPr>
          <p:cNvPr id="3" name="Content Placeholder 2"/>
          <p:cNvSpPr>
            <a:spLocks noGrp="1"/>
          </p:cNvSpPr>
          <p:nvPr>
            <p:ph idx="1"/>
          </p:nvPr>
        </p:nvSpPr>
        <p:spPr/>
        <p:txBody>
          <a:bodyPr/>
          <a:lstStyle/>
          <a:p>
            <a:pPr marL="114300" indent="0">
              <a:buNone/>
            </a:pPr>
            <a:r>
              <a:rPr lang="en-US" b="1" dirty="0"/>
              <a:t>The </a:t>
            </a:r>
            <a:r>
              <a:rPr lang="en-US" b="1" dirty="0" err="1"/>
              <a:t>Radha</a:t>
            </a:r>
            <a:r>
              <a:rPr lang="en-US" b="1" dirty="0"/>
              <a:t> </a:t>
            </a:r>
            <a:r>
              <a:rPr lang="en-US" dirty="0"/>
              <a:t>(</a:t>
            </a:r>
            <a:r>
              <a:rPr lang="en-US" dirty="0" err="1"/>
              <a:t>ra-ro</a:t>
            </a:r>
            <a:r>
              <a:rPr lang="en-US" dirty="0"/>
              <a:t>)</a:t>
            </a:r>
            <a:br>
              <a:rPr lang="en-US" dirty="0"/>
            </a:br>
            <a:r>
              <a:rPr lang="en-US" dirty="0" err="1"/>
              <a:t>Radha</a:t>
            </a:r>
            <a:r>
              <a:rPr lang="en-US" dirty="0"/>
              <a:t> is the ancient human settlement of Bengal. It is difficult to locate exactly its geographical position. But historical sources suggest that </a:t>
            </a:r>
            <a:r>
              <a:rPr lang="en-US" dirty="0" err="1"/>
              <a:t>Radha</a:t>
            </a:r>
            <a:r>
              <a:rPr lang="en-US" dirty="0"/>
              <a:t> is the west-southern part of ancient Bengal. </a:t>
            </a:r>
            <a:br>
              <a:rPr lang="en-US" dirty="0"/>
            </a:br>
            <a:r>
              <a:rPr lang="en-US" dirty="0"/>
              <a:t>Howrah, </a:t>
            </a:r>
            <a:r>
              <a:rPr lang="en-US" dirty="0" err="1"/>
              <a:t>Hughli</a:t>
            </a:r>
            <a:r>
              <a:rPr lang="en-US" dirty="0"/>
              <a:t> and </a:t>
            </a:r>
            <a:r>
              <a:rPr lang="en-US" dirty="0" err="1"/>
              <a:t>Burdwan</a:t>
            </a:r>
            <a:r>
              <a:rPr lang="en-US" dirty="0"/>
              <a:t> in West Bengal are some areas of ancient </a:t>
            </a:r>
            <a:r>
              <a:rPr lang="en-US" dirty="0" err="1"/>
              <a:t>Radha</a:t>
            </a:r>
            <a:r>
              <a:rPr lang="en-US" dirty="0"/>
              <a:t>.</a:t>
            </a:r>
            <a:br>
              <a:rPr lang="en-US" dirty="0"/>
            </a:br>
            <a:r>
              <a:rPr lang="en-US" dirty="0"/>
              <a:t/>
            </a:r>
            <a:br>
              <a:rPr lang="en-US" dirty="0"/>
            </a:br>
            <a:r>
              <a:rPr lang="en-US" b="1" dirty="0"/>
              <a:t>The </a:t>
            </a:r>
            <a:r>
              <a:rPr lang="en-US" b="1" dirty="0" err="1" smtClean="0"/>
              <a:t>Somotata</a:t>
            </a:r>
            <a:r>
              <a:rPr lang="en-US" b="1" dirty="0"/>
              <a:t/>
            </a:r>
            <a:br>
              <a:rPr lang="en-US" b="1" dirty="0"/>
            </a:br>
            <a:r>
              <a:rPr lang="en-US" dirty="0" err="1" smtClean="0"/>
              <a:t>Samatata</a:t>
            </a:r>
            <a:r>
              <a:rPr lang="en-US" dirty="0" smtClean="0"/>
              <a:t> </a:t>
            </a:r>
            <a:r>
              <a:rPr lang="en-US" dirty="0"/>
              <a:t>is an ancient territorial unit in ancient Bengal.  Chinese traveler </a:t>
            </a:r>
            <a:r>
              <a:rPr lang="en-US" dirty="0" err="1"/>
              <a:t>Hiuen-tsang</a:t>
            </a:r>
            <a:r>
              <a:rPr lang="en-US" dirty="0"/>
              <a:t> visited </a:t>
            </a:r>
            <a:r>
              <a:rPr lang="en-US" dirty="0" err="1" smtClean="0"/>
              <a:t>Samatata</a:t>
            </a:r>
            <a:r>
              <a:rPr lang="en-US" dirty="0" smtClean="0"/>
              <a:t> </a:t>
            </a:r>
            <a:r>
              <a:rPr lang="en-US" dirty="0"/>
              <a:t>at 7th century AD. As per his account, it was the South-eastern part of Bengal and was a Buddhist cultural </a:t>
            </a:r>
            <a:r>
              <a:rPr lang="en-US" dirty="0" err="1"/>
              <a:t>centre</a:t>
            </a:r>
            <a:r>
              <a:rPr lang="en-US" dirty="0"/>
              <a:t>. The archaeological discoveries in the </a:t>
            </a:r>
            <a:r>
              <a:rPr lang="en-US" dirty="0" err="1"/>
              <a:t>Lalmai-Mainamati</a:t>
            </a:r>
            <a:r>
              <a:rPr lang="en-US" dirty="0"/>
              <a:t> area, it can now be stated with certainty that </a:t>
            </a:r>
            <a:r>
              <a:rPr lang="en-US" dirty="0" err="1"/>
              <a:t>Samatata</a:t>
            </a:r>
            <a:r>
              <a:rPr lang="en-US" dirty="0"/>
              <a:t> was formed at  </a:t>
            </a:r>
            <a:r>
              <a:rPr lang="en-US" dirty="0" err="1"/>
              <a:t>Comilla-Noakhali</a:t>
            </a:r>
            <a:r>
              <a:rPr lang="en-US" dirty="0"/>
              <a:t> areas and the adjacent parts of hilly Tripura. </a:t>
            </a:r>
            <a:br>
              <a:rPr lang="en-US" dirty="0"/>
            </a:br>
            <a:endParaRPr lang="en-US" dirty="0"/>
          </a:p>
        </p:txBody>
      </p:sp>
    </p:spTree>
    <p:extLst>
      <p:ext uri="{BB962C8B-B14F-4D97-AF65-F5344CB8AC3E}">
        <p14:creationId xmlns:p14="http://schemas.microsoft.com/office/powerpoint/2010/main" val="896125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a:t>Janapadas</a:t>
            </a:r>
            <a:r>
              <a:rPr lang="en-US" dirty="0"/>
              <a:t> </a:t>
            </a:r>
          </a:p>
        </p:txBody>
      </p:sp>
      <p:sp>
        <p:nvSpPr>
          <p:cNvPr id="3" name="Content Placeholder 2"/>
          <p:cNvSpPr>
            <a:spLocks noGrp="1"/>
          </p:cNvSpPr>
          <p:nvPr>
            <p:ph idx="1"/>
          </p:nvPr>
        </p:nvSpPr>
        <p:spPr/>
        <p:txBody>
          <a:bodyPr/>
          <a:lstStyle/>
          <a:p>
            <a:pPr marL="114300" indent="0">
              <a:buNone/>
            </a:pPr>
            <a:r>
              <a:rPr lang="en-US" b="1" dirty="0"/>
              <a:t>The </a:t>
            </a:r>
            <a:r>
              <a:rPr lang="en-US" b="1" dirty="0" err="1"/>
              <a:t>Harikel</a:t>
            </a:r>
            <a:r>
              <a:rPr lang="en-US" b="1" dirty="0"/>
              <a:t/>
            </a:r>
            <a:br>
              <a:rPr lang="en-US" b="1" dirty="0"/>
            </a:br>
            <a:r>
              <a:rPr lang="en-US" dirty="0" err="1"/>
              <a:t>Harikel</a:t>
            </a:r>
            <a:r>
              <a:rPr lang="en-US" dirty="0"/>
              <a:t> is another geographical entity in ancient Bengal. But it is so difficult to locate it. Most of the evidence support that </a:t>
            </a:r>
            <a:r>
              <a:rPr lang="en-US" dirty="0" err="1"/>
              <a:t>Harikel</a:t>
            </a:r>
            <a:r>
              <a:rPr lang="en-US" dirty="0"/>
              <a:t> is the similar with our present </a:t>
            </a:r>
            <a:r>
              <a:rPr lang="en-US" dirty="0" err="1"/>
              <a:t>Sylhet</a:t>
            </a:r>
            <a:r>
              <a:rPr lang="en-US" dirty="0"/>
              <a:t> region. Another archeological evidence suggests its location at present Chittagong district. </a:t>
            </a:r>
            <a:r>
              <a:rPr lang="en-US" dirty="0" err="1"/>
              <a:t>Harikel</a:t>
            </a:r>
            <a:r>
              <a:rPr lang="en-US" dirty="0"/>
              <a:t> was situated by the side of </a:t>
            </a:r>
            <a:r>
              <a:rPr lang="en-US" smtClean="0"/>
              <a:t>Samatata.</a:t>
            </a:r>
            <a:endParaRPr lang="en-US" dirty="0"/>
          </a:p>
          <a:p>
            <a:endParaRPr lang="en-US" dirty="0"/>
          </a:p>
        </p:txBody>
      </p:sp>
    </p:spTree>
    <p:extLst>
      <p:ext uri="{BB962C8B-B14F-4D97-AF65-F5344CB8AC3E}">
        <p14:creationId xmlns:p14="http://schemas.microsoft.com/office/powerpoint/2010/main" val="4075253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200</TotalTime>
  <Words>945</Words>
  <Application>Microsoft Office PowerPoint</Application>
  <PresentationFormat>Widescreen</PresentationFormat>
  <Paragraphs>51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vt:lpstr>
      <vt:lpstr>Adjacency</vt:lpstr>
      <vt:lpstr>Lecture-6 </vt:lpstr>
      <vt:lpstr>Pre-History</vt:lpstr>
      <vt:lpstr>Prehistoric tools</vt:lpstr>
      <vt:lpstr>Cultural regions of Ancient Bengal</vt:lpstr>
      <vt:lpstr>Ancient Bengal Janapadas </vt:lpstr>
      <vt:lpstr>Janapadas </vt:lpstr>
      <vt:lpstr>Janapadas </vt:lpstr>
      <vt:lpstr>Janapadas </vt:lpstr>
      <vt:lpstr>Janapadas </vt:lpstr>
      <vt:lpstr>Ancient Bengal</vt:lpstr>
      <vt:lpstr>    Paharpur                             Mahastangarh</vt:lpstr>
      <vt:lpstr>Artifacts of Mahasthangarh</vt:lpstr>
      <vt:lpstr>Artifacts of Mahasthangarh</vt:lpstr>
      <vt:lpstr>Wari-Bateshwar</vt:lpstr>
      <vt:lpstr>Wari-Bateshwar</vt:lpstr>
      <vt:lpstr>Wari-Bateshwar</vt:lpstr>
      <vt:lpstr>Wari-Bateshwar</vt:lpstr>
      <vt:lpstr>Ancient Dynasties of Bengal</vt:lpstr>
      <vt:lpstr>Ancient Dynasties of Bengal</vt:lpstr>
      <vt:lpstr>Gautama Buddha and Bodhisattvas, 11th century, Pala Empire</vt:lpstr>
      <vt:lpstr>PowerPoint Presentation</vt:lpstr>
      <vt:lpstr>Pala coins</vt:lpstr>
      <vt:lpstr>Ancient Dynasties of Bengal</vt:lpstr>
      <vt:lpstr>Ancient Dynasties of Bengal</vt:lpstr>
      <vt:lpstr>Ancient Dynasties of Bengal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Lecture-4</dc:title>
  <dc:creator>Windows User</dc:creator>
  <cp:lastModifiedBy>Windows User</cp:lastModifiedBy>
  <cp:revision>49</cp:revision>
  <dcterms:created xsi:type="dcterms:W3CDTF">2017-04-01T17:59:55Z</dcterms:created>
  <dcterms:modified xsi:type="dcterms:W3CDTF">2019-06-18T04:34:52Z</dcterms:modified>
</cp:coreProperties>
</file>