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9" r:id="rId10"/>
    <p:sldId id="264" r:id="rId11"/>
    <p:sldId id="268" r:id="rId12"/>
    <p:sldId id="265" r:id="rId13"/>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D7DE5033-63C7-44F5-B7B0-651C97AFFFB5}" type="datetimeFigureOut">
              <a:rPr lang="en-US" smtClean="0"/>
              <a:t>10/4/2017</a:t>
            </a:fld>
            <a:endParaRPr lang="en-US"/>
          </a:p>
        </p:txBody>
      </p:sp>
      <p:sp>
        <p:nvSpPr>
          <p:cNvPr id="4" name="Footer Placeholder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2F3993C-F4B1-4EF8-9D71-A8F65E9CAE06}" type="slidenum">
              <a:rPr lang="en-US" smtClean="0"/>
              <a:t>‹#›</a:t>
            </a:fld>
            <a:endParaRPr lang="en-US"/>
          </a:p>
        </p:txBody>
      </p:sp>
    </p:spTree>
    <p:extLst>
      <p:ext uri="{BB962C8B-B14F-4D97-AF65-F5344CB8AC3E}">
        <p14:creationId xmlns:p14="http://schemas.microsoft.com/office/powerpoint/2010/main" val="2481758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B4AB8DB0-0B79-464B-8A58-778A3D5922BD}" type="datetimeFigureOut">
              <a:rPr lang="en-US" smtClean="0"/>
              <a:t>10/4/2017</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18CDC1A2-F192-420C-AB0B-0EA9BDDF9AE3}" type="slidenum">
              <a:rPr lang="en-US" smtClean="0"/>
              <a:t>‹#›</a:t>
            </a:fld>
            <a:endParaRPr lang="en-US"/>
          </a:p>
        </p:txBody>
      </p:sp>
    </p:spTree>
    <p:extLst>
      <p:ext uri="{BB962C8B-B14F-4D97-AF65-F5344CB8AC3E}">
        <p14:creationId xmlns:p14="http://schemas.microsoft.com/office/powerpoint/2010/main" val="3413836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CAFB5B-0088-4280-97FD-73F7EBD27488}"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B46B6-DC96-4D69-A914-21F05D5F1986}"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754E4-FF1C-4F80-8F7F-ECAA655A567F}"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2B150-59FE-4AA2-A493-D2B02301D754}"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A8925B-0474-4CDC-BA84-0E9965F5FD0B}"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61B9D-1C4A-4223-B891-5F386922DAB5}" type="datetime1">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0E632-4597-478D-BDBC-8E487ED9C75B}" type="datetime1">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8B7C4-4A7E-4BCF-9B93-AE24F77AEA44}" type="datetime1">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9993-4332-4C20-8840-649BBFFAA67D}" type="datetime1">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AB0C-61E3-4911-92DC-6EEB4B12E823}" type="datetime1">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31AD57A-3273-432F-8719-5CE24B3B3D84}" type="datetime1">
              <a:rPr lang="en-US" smtClean="0"/>
              <a:t>10/4/2017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3337554-80A2-483A-85A4-1B7A2D254101}" type="datetime1">
              <a:rPr lang="en-US" smtClean="0"/>
              <a:t>10/4/2017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pPr algn="l"/>
            <a:r>
              <a:rPr lang="en-US" sz="4000" dirty="0" smtClean="0"/>
              <a:t>Lecture-6</a:t>
            </a:r>
            <a:endParaRPr lang="en-US" sz="4000" dirty="0"/>
          </a:p>
        </p:txBody>
      </p:sp>
      <p:sp>
        <p:nvSpPr>
          <p:cNvPr id="3" name="Subtitle 2"/>
          <p:cNvSpPr>
            <a:spLocks noGrp="1"/>
          </p:cNvSpPr>
          <p:nvPr>
            <p:ph type="subTitle" idx="1"/>
          </p:nvPr>
        </p:nvSpPr>
        <p:spPr>
          <a:xfrm>
            <a:off x="533400" y="3200400"/>
            <a:ext cx="6400800" cy="1752600"/>
          </a:xfrm>
        </p:spPr>
        <p:txBody>
          <a:bodyPr>
            <a:normAutofit/>
          </a:bodyPr>
          <a:lstStyle/>
          <a:p>
            <a:pPr algn="l"/>
            <a:r>
              <a:rPr lang="en-US" sz="3200" b="1" dirty="0" smtClean="0">
                <a:solidFill>
                  <a:schemeClr val="tx1"/>
                </a:solidFill>
              </a:rPr>
              <a:t>History of Bengal</a:t>
            </a:r>
          </a:p>
          <a:p>
            <a:pPr algn="l"/>
            <a:r>
              <a:rPr lang="en-US" sz="3200" b="1" dirty="0" smtClean="0">
                <a:solidFill>
                  <a:schemeClr val="tx1"/>
                </a:solidFill>
              </a:rPr>
              <a:t>( Medieval/ Muslim Period)</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653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Map of Bengal under the Mughal Empire of South </a:t>
            </a:r>
            <a:r>
              <a:rPr lang="en-US" sz="2400" dirty="0" smtClean="0"/>
              <a:t>Asia in </a:t>
            </a:r>
            <a:r>
              <a:rPr lang="en-US" sz="2400" dirty="0"/>
              <a:t>1700 </a:t>
            </a:r>
            <a:r>
              <a:rPr lang="en-US" sz="2400" dirty="0" smtClean="0"/>
              <a:t>A.D.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5520"/>
            <a:ext cx="7620000" cy="4449960"/>
          </a:xfrm>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104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
            </a:r>
            <a:br>
              <a:rPr lang="en-US" sz="2400" b="1" dirty="0"/>
            </a:br>
            <a:endParaRPr lang="en-US" sz="2400" dirty="0"/>
          </a:p>
        </p:txBody>
      </p:sp>
      <p:sp>
        <p:nvSpPr>
          <p:cNvPr id="3" name="Content Placeholder 2"/>
          <p:cNvSpPr>
            <a:spLocks noGrp="1"/>
          </p:cNvSpPr>
          <p:nvPr>
            <p:ph idx="1"/>
          </p:nvPr>
        </p:nvSpPr>
        <p:spPr/>
        <p:txBody>
          <a:bodyPr>
            <a:normAutofit/>
          </a:bodyPr>
          <a:lstStyle/>
          <a:p>
            <a:r>
              <a:rPr lang="en-US" dirty="0" err="1"/>
              <a:t>Murshid</a:t>
            </a:r>
            <a:r>
              <a:rPr lang="en-US" dirty="0"/>
              <a:t> </a:t>
            </a:r>
            <a:r>
              <a:rPr lang="en-US" dirty="0" err="1"/>
              <a:t>Quli</a:t>
            </a:r>
            <a:r>
              <a:rPr lang="en-US" dirty="0"/>
              <a:t> Khan arrived as the </a:t>
            </a:r>
            <a:r>
              <a:rPr lang="en-US" dirty="0" err="1"/>
              <a:t>Diwan</a:t>
            </a:r>
            <a:r>
              <a:rPr lang="en-US" dirty="0"/>
              <a:t> of Bengal in 1717 AD. Before his arrival, there were four </a:t>
            </a:r>
            <a:r>
              <a:rPr lang="en-US" dirty="0" err="1" smtClean="0"/>
              <a:t>Diwans</a:t>
            </a:r>
            <a:r>
              <a:rPr lang="en-US" dirty="0" smtClean="0"/>
              <a:t>. </a:t>
            </a:r>
            <a:r>
              <a:rPr lang="en-US" dirty="0" err="1"/>
              <a:t>Murshid</a:t>
            </a:r>
            <a:r>
              <a:rPr lang="en-US" dirty="0"/>
              <a:t> Khan was appointed the "</a:t>
            </a:r>
            <a:r>
              <a:rPr lang="en-US" dirty="0" err="1"/>
              <a:t>Nawab</a:t>
            </a:r>
            <a:r>
              <a:rPr lang="en-US" dirty="0"/>
              <a:t> </a:t>
            </a:r>
            <a:r>
              <a:rPr lang="en-US" dirty="0" err="1"/>
              <a:t>Nizam</a:t>
            </a:r>
            <a:r>
              <a:rPr lang="en-US" dirty="0"/>
              <a:t> of Bengal" and he emerged as the ruler of Bengal under the </a:t>
            </a:r>
            <a:r>
              <a:rPr lang="en-US" dirty="0" err="1" smtClean="0"/>
              <a:t>Mughals.Murshidabad</a:t>
            </a:r>
            <a:r>
              <a:rPr lang="en-US" dirty="0" smtClean="0"/>
              <a:t> </a:t>
            </a:r>
            <a:r>
              <a:rPr lang="en-US" dirty="0"/>
              <a:t>remained the capital of the </a:t>
            </a:r>
            <a:r>
              <a:rPr lang="en-US" dirty="0" err="1"/>
              <a:t>Nawabs</a:t>
            </a:r>
            <a:r>
              <a:rPr lang="en-US" dirty="0"/>
              <a:t> of Bengal until their </a:t>
            </a:r>
            <a:r>
              <a:rPr lang="en-US" dirty="0" err="1" smtClean="0"/>
              <a:t>rule.The</a:t>
            </a:r>
            <a:r>
              <a:rPr lang="en-US" dirty="0" smtClean="0"/>
              <a:t> </a:t>
            </a:r>
            <a:r>
              <a:rPr lang="en-US" dirty="0" err="1"/>
              <a:t>Nawab</a:t>
            </a:r>
            <a:r>
              <a:rPr lang="en-US" dirty="0"/>
              <a:t> </a:t>
            </a:r>
            <a:r>
              <a:rPr lang="en-US" dirty="0" err="1"/>
              <a:t>Siraj</a:t>
            </a:r>
            <a:r>
              <a:rPr lang="en-US" dirty="0"/>
              <a:t> </a:t>
            </a:r>
            <a:r>
              <a:rPr lang="en-US" dirty="0" err="1"/>
              <a:t>ud-Daulah</a:t>
            </a:r>
            <a:r>
              <a:rPr lang="en-US" dirty="0"/>
              <a:t>, was betrayed in the Battle of </a:t>
            </a:r>
            <a:r>
              <a:rPr lang="en-US" dirty="0" err="1"/>
              <a:t>Plassey</a:t>
            </a:r>
            <a:r>
              <a:rPr lang="en-US" dirty="0"/>
              <a:t> by Mir </a:t>
            </a:r>
            <a:r>
              <a:rPr lang="en-US" dirty="0" err="1"/>
              <a:t>Jaffer</a:t>
            </a:r>
            <a:r>
              <a:rPr lang="en-US" dirty="0" smtClean="0"/>
              <a:t>. </a:t>
            </a:r>
            <a:r>
              <a:rPr lang="en-US" dirty="0"/>
              <a:t>He lost to the British East India Company, who took installed Mir </a:t>
            </a:r>
            <a:r>
              <a:rPr lang="en-US" dirty="0" err="1"/>
              <a:t>Jaffer</a:t>
            </a:r>
            <a:r>
              <a:rPr lang="en-US" dirty="0"/>
              <a:t> on the </a:t>
            </a:r>
            <a:r>
              <a:rPr lang="en-US" i="1" dirty="0" err="1"/>
              <a:t>Masnad</a:t>
            </a:r>
            <a:r>
              <a:rPr lang="en-US" dirty="0"/>
              <a:t> (throne), as a "puppet ruler" and established itself to a political power in Bengal</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8185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Sultans</a:t>
            </a:r>
          </a:p>
        </p:txBody>
      </p:sp>
      <p:sp>
        <p:nvSpPr>
          <p:cNvPr id="3" name="Content Placeholder 2"/>
          <p:cNvSpPr>
            <a:spLocks noGrp="1"/>
          </p:cNvSpPr>
          <p:nvPr>
            <p:ph idx="1"/>
          </p:nvPr>
        </p:nvSpPr>
        <p:spPr/>
        <p:txBody>
          <a:bodyPr/>
          <a:lstStyle/>
          <a:p>
            <a:pPr marL="114300" indent="0">
              <a:buNone/>
            </a:pPr>
            <a:r>
              <a:rPr lang="en-US" dirty="0" smtClean="0"/>
              <a:t>1. </a:t>
            </a:r>
            <a:r>
              <a:rPr lang="en-US" dirty="0" err="1"/>
              <a:t>Ilyas</a:t>
            </a:r>
            <a:r>
              <a:rPr lang="en-US" dirty="0"/>
              <a:t> </a:t>
            </a:r>
            <a:r>
              <a:rPr lang="en-US" dirty="0" err="1"/>
              <a:t>Shahi</a:t>
            </a:r>
            <a:r>
              <a:rPr lang="en-US" dirty="0"/>
              <a:t> dynasty (</a:t>
            </a:r>
            <a:r>
              <a:rPr lang="en-US" dirty="0" smtClean="0"/>
              <a:t>1342-1414)</a:t>
            </a:r>
          </a:p>
          <a:p>
            <a:pPr marL="114300" indent="0">
              <a:buNone/>
            </a:pPr>
            <a:r>
              <a:rPr lang="en-US" dirty="0" smtClean="0"/>
              <a:t>2. House of Raja </a:t>
            </a:r>
            <a:r>
              <a:rPr lang="en-US" dirty="0" err="1" smtClean="0"/>
              <a:t>Ganesha</a:t>
            </a:r>
            <a:r>
              <a:rPr lang="en-US" dirty="0" smtClean="0"/>
              <a:t> (1414-1435)</a:t>
            </a:r>
          </a:p>
          <a:p>
            <a:pPr marL="114300" indent="0">
              <a:buNone/>
            </a:pPr>
            <a:r>
              <a:rPr lang="en-US" dirty="0" smtClean="0"/>
              <a:t>3. </a:t>
            </a:r>
            <a:r>
              <a:rPr lang="en-US" dirty="0"/>
              <a:t>Restored </a:t>
            </a:r>
            <a:r>
              <a:rPr lang="en-US" dirty="0" err="1"/>
              <a:t>Ilyas</a:t>
            </a:r>
            <a:r>
              <a:rPr lang="en-US" dirty="0"/>
              <a:t> </a:t>
            </a:r>
            <a:r>
              <a:rPr lang="en-US" dirty="0" err="1"/>
              <a:t>Shahi</a:t>
            </a:r>
            <a:r>
              <a:rPr lang="en-US" dirty="0"/>
              <a:t> dynasty (1435-1487)</a:t>
            </a:r>
          </a:p>
          <a:p>
            <a:pPr marL="114300" indent="0">
              <a:buNone/>
            </a:pPr>
            <a:r>
              <a:rPr lang="en-US" dirty="0" smtClean="0"/>
              <a:t>4. </a:t>
            </a:r>
            <a:r>
              <a:rPr lang="en-US" dirty="0" err="1"/>
              <a:t>Habshi</a:t>
            </a:r>
            <a:r>
              <a:rPr lang="en-US" dirty="0"/>
              <a:t> rule (1487-1494)</a:t>
            </a:r>
          </a:p>
          <a:p>
            <a:pPr marL="114300" indent="0">
              <a:buNone/>
            </a:pPr>
            <a:r>
              <a:rPr lang="en-US" dirty="0" smtClean="0"/>
              <a:t>5. </a:t>
            </a:r>
            <a:r>
              <a:rPr lang="en-US" dirty="0" err="1"/>
              <a:t>Hussain</a:t>
            </a:r>
            <a:r>
              <a:rPr lang="en-US" dirty="0"/>
              <a:t> </a:t>
            </a:r>
            <a:r>
              <a:rPr lang="en-US" dirty="0" err="1"/>
              <a:t>Shahi</a:t>
            </a:r>
            <a:r>
              <a:rPr lang="en-US" dirty="0"/>
              <a:t> dynasty (1494-1538)</a:t>
            </a:r>
          </a:p>
          <a:p>
            <a:pPr marL="114300" indent="0">
              <a:buNone/>
            </a:pPr>
            <a:r>
              <a:rPr lang="en-US" dirty="0" smtClean="0"/>
              <a:t>6. </a:t>
            </a:r>
            <a:r>
              <a:rPr lang="en-US" dirty="0"/>
              <a:t>Governors under </a:t>
            </a:r>
            <a:r>
              <a:rPr lang="en-US" dirty="0" err="1"/>
              <a:t>Suri</a:t>
            </a:r>
            <a:r>
              <a:rPr lang="en-US" dirty="0"/>
              <a:t> rule (1539-1554)</a:t>
            </a:r>
          </a:p>
          <a:p>
            <a:pPr marL="114300" indent="0">
              <a:buNone/>
            </a:pPr>
            <a:r>
              <a:rPr lang="en-US" dirty="0" smtClean="0"/>
              <a:t>7. </a:t>
            </a:r>
            <a:r>
              <a:rPr lang="en-US" dirty="0"/>
              <a:t>Muhammad Shah dynasty (1554-1564)</a:t>
            </a:r>
          </a:p>
          <a:p>
            <a:pPr marL="114300" indent="0">
              <a:buNone/>
            </a:pPr>
            <a:r>
              <a:rPr lang="en-US" dirty="0" smtClean="0"/>
              <a:t>8. </a:t>
            </a:r>
            <a:r>
              <a:rPr lang="en-US" dirty="0" err="1"/>
              <a:t>Karrani</a:t>
            </a:r>
            <a:r>
              <a:rPr lang="en-US" dirty="0"/>
              <a:t> dynasty (1564-1576)</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2222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Medieval/ Muslim Period</a:t>
            </a:r>
          </a:p>
        </p:txBody>
      </p:sp>
      <p:sp>
        <p:nvSpPr>
          <p:cNvPr id="3" name="Content Placeholder 2"/>
          <p:cNvSpPr>
            <a:spLocks noGrp="1"/>
          </p:cNvSpPr>
          <p:nvPr>
            <p:ph idx="1"/>
          </p:nvPr>
        </p:nvSpPr>
        <p:spPr/>
        <p:txBody>
          <a:bodyPr>
            <a:normAutofit lnSpcReduction="10000"/>
          </a:bodyPr>
          <a:lstStyle/>
          <a:p>
            <a:r>
              <a:rPr lang="en-US" dirty="0"/>
              <a:t>Islam made its first appearance in Bengal during the 12th century when Sufi missionaries arrived. Later, occasional Muslim conquerors reinforced the process of conversion by building mosques, madrassas and Sufi </a:t>
            </a:r>
            <a:r>
              <a:rPr lang="en-US" dirty="0" err="1"/>
              <a:t>Khanqah</a:t>
            </a:r>
            <a:r>
              <a:rPr lang="en-US" dirty="0"/>
              <a:t>. Beginning in 1202 a military commander from the Delhi Sultanate, </a:t>
            </a:r>
            <a:r>
              <a:rPr lang="en-US" dirty="0" err="1"/>
              <a:t>Bakhtiar</a:t>
            </a:r>
            <a:r>
              <a:rPr lang="en-US" dirty="0"/>
              <a:t> </a:t>
            </a:r>
            <a:r>
              <a:rPr lang="en-US" dirty="0" err="1"/>
              <a:t>Khilji</a:t>
            </a:r>
            <a:r>
              <a:rPr lang="en-US" dirty="0"/>
              <a:t>, overran Bihar and Bengal as far east as </a:t>
            </a:r>
            <a:r>
              <a:rPr lang="en-US" dirty="0" err="1"/>
              <a:t>Rangpur</a:t>
            </a:r>
            <a:r>
              <a:rPr lang="en-US" dirty="0"/>
              <a:t>, </a:t>
            </a:r>
            <a:r>
              <a:rPr lang="en-US" dirty="0" err="1"/>
              <a:t>Bogra</a:t>
            </a:r>
            <a:r>
              <a:rPr lang="en-US" dirty="0"/>
              <a:t> and the Brahmaputra River. Although he failed to bring Bengal under his control, the expedition managed to defeat </a:t>
            </a:r>
            <a:r>
              <a:rPr lang="en-US" dirty="0" err="1"/>
              <a:t>Lakshman</a:t>
            </a:r>
            <a:r>
              <a:rPr lang="en-US" dirty="0"/>
              <a:t> </a:t>
            </a:r>
            <a:r>
              <a:rPr lang="en-US" dirty="0" err="1"/>
              <a:t>Sen</a:t>
            </a:r>
            <a:r>
              <a:rPr lang="en-US" dirty="0"/>
              <a:t> and his two sons moved to a place then called </a:t>
            </a:r>
            <a:r>
              <a:rPr lang="en-US" dirty="0" err="1" smtClean="0"/>
              <a:t>Bikrampur</a:t>
            </a:r>
            <a:r>
              <a:rPr lang="en-US" dirty="0" smtClean="0"/>
              <a:t> (present-day </a:t>
            </a:r>
            <a:r>
              <a:rPr lang="en-US" dirty="0" err="1"/>
              <a:t>Munshiganj</a:t>
            </a:r>
            <a:r>
              <a:rPr lang="en-US" dirty="0"/>
              <a:t> District), where their diminished dominion lasted until the late 13th century.</a:t>
            </a:r>
          </a:p>
          <a:p>
            <a:r>
              <a:rPr lang="en-US" dirty="0"/>
              <a:t>During the 14th century, the former kingdom became known as the Sultanate of Bengal, ruled intermittently with the Sultanate of </a:t>
            </a:r>
            <a:r>
              <a:rPr lang="en-US" dirty="0" smtClean="0"/>
              <a:t>Delhi.</a:t>
            </a: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3989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normAutofit lnSpcReduction="10000"/>
          </a:bodyPr>
          <a:lstStyle/>
          <a:p>
            <a:pPr marL="114300" indent="0">
              <a:buNone/>
            </a:pPr>
            <a:r>
              <a:rPr lang="en-US" b="1" dirty="0"/>
              <a:t> </a:t>
            </a:r>
            <a:r>
              <a:rPr lang="en-US" b="1" dirty="0" err="1" smtClean="0"/>
              <a:t>Ilyas</a:t>
            </a:r>
            <a:r>
              <a:rPr lang="en-US" b="1" dirty="0" smtClean="0"/>
              <a:t> </a:t>
            </a:r>
            <a:r>
              <a:rPr lang="en-US" b="1" dirty="0" err="1"/>
              <a:t>Shahi</a:t>
            </a:r>
            <a:r>
              <a:rPr lang="en-US" b="1" dirty="0"/>
              <a:t> dynasty</a:t>
            </a:r>
          </a:p>
          <a:p>
            <a:pPr marL="114300" indent="0">
              <a:buNone/>
            </a:pPr>
            <a:r>
              <a:rPr lang="en-US" dirty="0" err="1" smtClean="0"/>
              <a:t>Shamsuddin</a:t>
            </a:r>
            <a:r>
              <a:rPr lang="en-US" dirty="0" smtClean="0"/>
              <a:t> </a:t>
            </a:r>
            <a:r>
              <a:rPr lang="en-US" dirty="0" err="1"/>
              <a:t>Iliyas</a:t>
            </a:r>
            <a:r>
              <a:rPr lang="en-US" dirty="0"/>
              <a:t> Shah founded the dynasty. It lasted from 1342–1487. The dynasty successfully repulsed attempts by Delhi to conquer them. They continued to reel in the territory of modern-day Bengal, reaching to Khulna in the south and </a:t>
            </a:r>
            <a:r>
              <a:rPr lang="en-US" dirty="0" err="1"/>
              <a:t>Sylhet</a:t>
            </a:r>
            <a:r>
              <a:rPr lang="en-US" dirty="0"/>
              <a:t> in the east. The sultans advanced civic institutions and became more responsive and "native" in their outlook and cut loose from Delhi. Considerable architectural projects were completed including the massive Adina Mosque and the </a:t>
            </a:r>
            <a:r>
              <a:rPr lang="en-US" dirty="0" err="1"/>
              <a:t>Darasbari</a:t>
            </a:r>
            <a:r>
              <a:rPr lang="en-US" dirty="0"/>
              <a:t> Mosque which still stands in Bangladesh. The Sultans of Bengal were patrons of Bengali </a:t>
            </a:r>
            <a:r>
              <a:rPr lang="en-US" dirty="0" smtClean="0"/>
              <a:t>literature and </a:t>
            </a:r>
            <a:r>
              <a:rPr lang="en-US" dirty="0"/>
              <a:t>began a process in which Bengali culture and identity would flourish. The </a:t>
            </a:r>
            <a:r>
              <a:rPr lang="en-US" dirty="0" err="1"/>
              <a:t>Ilyas</a:t>
            </a:r>
            <a:r>
              <a:rPr lang="en-US" dirty="0"/>
              <a:t> </a:t>
            </a:r>
            <a:r>
              <a:rPr lang="en-US" dirty="0" err="1"/>
              <a:t>Shahi</a:t>
            </a:r>
            <a:r>
              <a:rPr lang="en-US" dirty="0"/>
              <a:t> Dynasty was interrupted by an uprising by the Hindus under Raja </a:t>
            </a:r>
            <a:r>
              <a:rPr lang="en-US" dirty="0" err="1"/>
              <a:t>Ganesha</a:t>
            </a:r>
            <a:r>
              <a:rPr lang="en-US" dirty="0"/>
              <a:t>. However the </a:t>
            </a:r>
            <a:r>
              <a:rPr lang="en-US" dirty="0" err="1"/>
              <a:t>Ilyas</a:t>
            </a:r>
            <a:r>
              <a:rPr lang="en-US" dirty="0"/>
              <a:t> </a:t>
            </a:r>
            <a:r>
              <a:rPr lang="en-US" dirty="0" err="1"/>
              <a:t>Shahi</a:t>
            </a:r>
            <a:r>
              <a:rPr lang="en-US" dirty="0"/>
              <a:t> dynasty was restored by </a:t>
            </a:r>
            <a:r>
              <a:rPr lang="en-US" dirty="0" err="1"/>
              <a:t>Nasiruddin</a:t>
            </a:r>
            <a:r>
              <a:rPr lang="en-US" dirty="0"/>
              <a:t> Mahmud </a:t>
            </a:r>
            <a:r>
              <a:rPr lang="en-US" dirty="0" smtClean="0"/>
              <a:t>Shah.</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1943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normAutofit lnSpcReduction="10000"/>
          </a:bodyPr>
          <a:lstStyle/>
          <a:p>
            <a:pPr marL="114300" indent="0">
              <a:buNone/>
            </a:pPr>
            <a:r>
              <a:rPr lang="en-US" b="1" dirty="0" err="1"/>
              <a:t>Ganesha</a:t>
            </a:r>
            <a:r>
              <a:rPr lang="en-US" b="1" dirty="0"/>
              <a:t> dynasty</a:t>
            </a:r>
          </a:p>
          <a:p>
            <a:pPr marL="114300" indent="0">
              <a:buNone/>
            </a:pPr>
            <a:r>
              <a:rPr lang="en-US" dirty="0"/>
              <a:t>The </a:t>
            </a:r>
            <a:r>
              <a:rPr lang="en-US" dirty="0" err="1"/>
              <a:t>Ganesha</a:t>
            </a:r>
            <a:r>
              <a:rPr lang="en-US" dirty="0"/>
              <a:t> dynasty began with Raja </a:t>
            </a:r>
            <a:r>
              <a:rPr lang="en-US" dirty="0" err="1"/>
              <a:t>Ganesha</a:t>
            </a:r>
            <a:r>
              <a:rPr lang="en-US" dirty="0"/>
              <a:t> in 1414. After Raja </a:t>
            </a:r>
            <a:r>
              <a:rPr lang="en-US" dirty="0" err="1"/>
              <a:t>Ganesha</a:t>
            </a:r>
            <a:r>
              <a:rPr lang="en-US" dirty="0"/>
              <a:t> seized control over Bengal he faced an imminent threat of invasion. </a:t>
            </a:r>
            <a:r>
              <a:rPr lang="en-US" dirty="0" err="1"/>
              <a:t>Ganesha</a:t>
            </a:r>
            <a:r>
              <a:rPr lang="en-US" dirty="0"/>
              <a:t> appealed to a powerful Muslim holy man named </a:t>
            </a:r>
            <a:r>
              <a:rPr lang="en-US" dirty="0" err="1"/>
              <a:t>Qutb</a:t>
            </a:r>
            <a:r>
              <a:rPr lang="en-US" dirty="0"/>
              <a:t> al </a:t>
            </a:r>
            <a:r>
              <a:rPr lang="en-US" dirty="0" err="1"/>
              <a:t>Alam</a:t>
            </a:r>
            <a:r>
              <a:rPr lang="en-US" dirty="0"/>
              <a:t>, to stop the threat. The saint agreed on the condition that Raja </a:t>
            </a:r>
            <a:r>
              <a:rPr lang="en-US" dirty="0" err="1"/>
              <a:t>Ganesha's</a:t>
            </a:r>
            <a:r>
              <a:rPr lang="en-US" dirty="0"/>
              <a:t> son </a:t>
            </a:r>
            <a:r>
              <a:rPr lang="en-US" dirty="0" err="1"/>
              <a:t>Jadu</a:t>
            </a:r>
            <a:r>
              <a:rPr lang="en-US" dirty="0"/>
              <a:t> would convert to Islam and rule in his place. Raja </a:t>
            </a:r>
            <a:r>
              <a:rPr lang="en-US" dirty="0" err="1"/>
              <a:t>Ganesha</a:t>
            </a:r>
            <a:r>
              <a:rPr lang="en-US" dirty="0"/>
              <a:t> agreed and </a:t>
            </a:r>
            <a:r>
              <a:rPr lang="en-US" dirty="0" err="1"/>
              <a:t>Jadu</a:t>
            </a:r>
            <a:r>
              <a:rPr lang="en-US" dirty="0"/>
              <a:t> started ruling Bengal as </a:t>
            </a:r>
            <a:r>
              <a:rPr lang="en-US" i="1" dirty="0" err="1"/>
              <a:t>Jalaluddin</a:t>
            </a:r>
            <a:r>
              <a:rPr lang="en-US" i="1" dirty="0"/>
              <a:t> Muhammad Shah</a:t>
            </a:r>
            <a:r>
              <a:rPr lang="en-US" dirty="0"/>
              <a:t> in 1415 CE. </a:t>
            </a:r>
            <a:r>
              <a:rPr lang="en-US" dirty="0" err="1"/>
              <a:t>Qutb</a:t>
            </a:r>
            <a:r>
              <a:rPr lang="en-US" dirty="0"/>
              <a:t> al </a:t>
            </a:r>
            <a:r>
              <a:rPr lang="en-US" dirty="0" err="1"/>
              <a:t>Alam</a:t>
            </a:r>
            <a:r>
              <a:rPr lang="en-US" dirty="0"/>
              <a:t> died in 1416 CE and Raja </a:t>
            </a:r>
            <a:r>
              <a:rPr lang="en-US" dirty="0" err="1"/>
              <a:t>Ganesha</a:t>
            </a:r>
            <a:r>
              <a:rPr lang="en-US" dirty="0"/>
              <a:t> was emboldened to depose his son and accede to the throne himself as </a:t>
            </a:r>
            <a:r>
              <a:rPr lang="en-US" i="1" dirty="0" err="1"/>
              <a:t>Danujamarddana</a:t>
            </a:r>
            <a:r>
              <a:rPr lang="en-US" i="1" dirty="0"/>
              <a:t> Deva</a:t>
            </a:r>
            <a:r>
              <a:rPr lang="en-US" dirty="0"/>
              <a:t>. </a:t>
            </a:r>
            <a:r>
              <a:rPr lang="en-US" dirty="0" err="1"/>
              <a:t>Jalaluddin</a:t>
            </a:r>
            <a:r>
              <a:rPr lang="en-US" dirty="0"/>
              <a:t> was reconverted to Hinduism by the </a:t>
            </a:r>
            <a:r>
              <a:rPr lang="en-US" i="1" dirty="0"/>
              <a:t>Golden Cow</a:t>
            </a:r>
            <a:r>
              <a:rPr lang="en-US" dirty="0"/>
              <a:t> ritual. After the death of his father he once again converted to Islam and started ruling his second phase</a:t>
            </a:r>
            <a:r>
              <a:rPr lang="en-US" dirty="0" smtClean="0"/>
              <a:t>. </a:t>
            </a:r>
            <a:r>
              <a:rPr lang="en-US" dirty="0" err="1"/>
              <a:t>Jalaluddin's</a:t>
            </a:r>
            <a:r>
              <a:rPr lang="en-US" dirty="0"/>
              <a:t> son, </a:t>
            </a:r>
            <a:r>
              <a:rPr lang="en-US" dirty="0" err="1"/>
              <a:t>Shamsuddin</a:t>
            </a:r>
            <a:r>
              <a:rPr lang="en-US" dirty="0"/>
              <a:t> Ahmad Shah ruled for only 3 years due to chaos and anarchy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8300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normAutofit lnSpcReduction="10000"/>
          </a:bodyPr>
          <a:lstStyle/>
          <a:p>
            <a:pPr marL="114300" indent="0">
              <a:buNone/>
            </a:pPr>
            <a:r>
              <a:rPr lang="en-US" b="1" dirty="0" err="1"/>
              <a:t>Hussain</a:t>
            </a:r>
            <a:r>
              <a:rPr lang="en-US" b="1" dirty="0"/>
              <a:t> </a:t>
            </a:r>
            <a:r>
              <a:rPr lang="en-US" b="1" dirty="0" err="1"/>
              <a:t>Shahi</a:t>
            </a:r>
            <a:r>
              <a:rPr lang="en-US" b="1" dirty="0"/>
              <a:t> dynasty</a:t>
            </a:r>
          </a:p>
          <a:p>
            <a:pPr marL="114300" indent="0">
              <a:buNone/>
            </a:pPr>
            <a:r>
              <a:rPr lang="en-US" dirty="0"/>
              <a:t>The </a:t>
            </a:r>
            <a:r>
              <a:rPr lang="en-US" dirty="0" err="1"/>
              <a:t>Hussain</a:t>
            </a:r>
            <a:r>
              <a:rPr lang="en-US" dirty="0"/>
              <a:t> </a:t>
            </a:r>
            <a:r>
              <a:rPr lang="en-US" dirty="0" err="1"/>
              <a:t>Shahi</a:t>
            </a:r>
            <a:r>
              <a:rPr lang="en-US" dirty="0"/>
              <a:t> dynasty ruled in the period 1494–1538. </a:t>
            </a:r>
            <a:r>
              <a:rPr lang="en-US" dirty="0" err="1"/>
              <a:t>Alauddin</a:t>
            </a:r>
            <a:r>
              <a:rPr lang="en-US" dirty="0"/>
              <a:t> </a:t>
            </a:r>
            <a:r>
              <a:rPr lang="en-US" dirty="0" err="1"/>
              <a:t>Hussain</a:t>
            </a:r>
            <a:r>
              <a:rPr lang="en-US" dirty="0"/>
              <a:t> Shah, considered as the greatest of all the sultans of Bengal for bringing cultural renaissance during his reign. He extended the sultanate all the way to the port of Chittagong, which witnessed the arrival of the first Portuguese merchants. </a:t>
            </a:r>
            <a:r>
              <a:rPr lang="en-US" dirty="0" err="1"/>
              <a:t>Nasiruddin</a:t>
            </a:r>
            <a:r>
              <a:rPr lang="en-US" dirty="0"/>
              <a:t> </a:t>
            </a:r>
            <a:r>
              <a:rPr lang="en-US" dirty="0" err="1"/>
              <a:t>Nasrat</a:t>
            </a:r>
            <a:r>
              <a:rPr lang="en-US" dirty="0"/>
              <a:t> Shah gave refuge to the Afghan lords during the invasion of </a:t>
            </a:r>
            <a:r>
              <a:rPr lang="en-US" dirty="0" smtClean="0"/>
              <a:t>Babur </a:t>
            </a:r>
            <a:r>
              <a:rPr lang="en-US" dirty="0"/>
              <a:t>though he remained neutral. However </a:t>
            </a:r>
            <a:r>
              <a:rPr lang="en-US" dirty="0" err="1"/>
              <a:t>Nusrat</a:t>
            </a:r>
            <a:r>
              <a:rPr lang="en-US" dirty="0"/>
              <a:t> Shah made a treaty with Babur and saved Bengal from a Mughal invasion. The last Sultan of the dynasty, who continued to rule from Gaur, had to contend with rising Afghan activity on his northwestern border. Eventually, the Afghans broke through and sacked the capital in 1538 where they remained for several decades until the arrival of the Mughals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758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normAutofit lnSpcReduction="10000"/>
          </a:bodyPr>
          <a:lstStyle/>
          <a:p>
            <a:pPr marL="114300" indent="0">
              <a:buNone/>
            </a:pPr>
            <a:r>
              <a:rPr lang="en-US" b="1" dirty="0"/>
              <a:t>Mughal period</a:t>
            </a:r>
          </a:p>
          <a:p>
            <a:pPr marL="114300" indent="0">
              <a:buNone/>
            </a:pPr>
            <a:r>
              <a:rPr lang="en-US" dirty="0" smtClean="0"/>
              <a:t>In </a:t>
            </a:r>
            <a:r>
              <a:rPr lang="en-US" dirty="0"/>
              <a:t>1534, the Afghan </a:t>
            </a:r>
            <a:r>
              <a:rPr lang="en-US" dirty="0" err="1"/>
              <a:t>Sher</a:t>
            </a:r>
            <a:r>
              <a:rPr lang="en-US" dirty="0"/>
              <a:t> Shah </a:t>
            </a:r>
            <a:r>
              <a:rPr lang="en-US" dirty="0" err="1"/>
              <a:t>Suri</a:t>
            </a:r>
            <a:r>
              <a:rPr lang="en-US" dirty="0"/>
              <a:t>, or </a:t>
            </a:r>
            <a:r>
              <a:rPr lang="en-US" dirty="0" err="1"/>
              <a:t>Farid</a:t>
            </a:r>
            <a:r>
              <a:rPr lang="en-US" dirty="0"/>
              <a:t> Khan – a man of incredible military and political skill – succeeded in defeating the superior forces of the Mughals under </a:t>
            </a:r>
            <a:r>
              <a:rPr lang="en-US" dirty="0" err="1"/>
              <a:t>Humayun</a:t>
            </a:r>
            <a:r>
              <a:rPr lang="en-US" dirty="0"/>
              <a:t> at </a:t>
            </a:r>
            <a:r>
              <a:rPr lang="en-US" dirty="0" err="1"/>
              <a:t>Chausa</a:t>
            </a:r>
            <a:r>
              <a:rPr lang="en-US" dirty="0"/>
              <a:t> (1539) and </a:t>
            </a:r>
            <a:r>
              <a:rPr lang="en-US" dirty="0" err="1"/>
              <a:t>Kannauj</a:t>
            </a:r>
            <a:r>
              <a:rPr lang="en-US" dirty="0"/>
              <a:t> (1540). </a:t>
            </a:r>
            <a:r>
              <a:rPr lang="en-US" dirty="0" err="1"/>
              <a:t>Sher</a:t>
            </a:r>
            <a:r>
              <a:rPr lang="en-US" dirty="0"/>
              <a:t> Shah fought back and captured both Delhi and Agra and established a kingdom stretching far into Punjab. </a:t>
            </a:r>
            <a:r>
              <a:rPr lang="en-US" dirty="0" err="1"/>
              <a:t>Sher</a:t>
            </a:r>
            <a:r>
              <a:rPr lang="en-US" dirty="0"/>
              <a:t> Shah's administrative skill showed in his public works, including the Grand Trunk Road connecting </a:t>
            </a:r>
            <a:r>
              <a:rPr lang="en-US" dirty="0" err="1"/>
              <a:t>Sonargaon</a:t>
            </a:r>
            <a:r>
              <a:rPr lang="en-US" dirty="0"/>
              <a:t> in Bengal with Peshawar in the Hindu Kush. </a:t>
            </a:r>
            <a:r>
              <a:rPr lang="en-US" dirty="0" err="1"/>
              <a:t>Sher</a:t>
            </a:r>
            <a:r>
              <a:rPr lang="en-US" dirty="0"/>
              <a:t> Shah's rule ended with his death in 1545, although even in those five years his reign would have a powerful influence on Indian society, politics, and economics. Shah </a:t>
            </a:r>
            <a:r>
              <a:rPr lang="en-US" dirty="0" err="1"/>
              <a:t>Suri's</a:t>
            </a:r>
            <a:r>
              <a:rPr lang="en-US" dirty="0"/>
              <a:t> successors lacked his administrative skill, and </a:t>
            </a:r>
            <a:r>
              <a:rPr lang="en-US" dirty="0" err="1"/>
              <a:t>quarrelled</a:t>
            </a:r>
            <a:r>
              <a:rPr lang="en-US" dirty="0"/>
              <a:t> over the domains of his empire. </a:t>
            </a:r>
            <a:r>
              <a:rPr lang="en-US" dirty="0" err="1"/>
              <a:t>Humayun</a:t>
            </a:r>
            <a:r>
              <a:rPr lang="en-US" dirty="0"/>
              <a:t>, who then ruled a rump Mughal state, saw an opportunity and in 1554 seized Lahore and Delhi.</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0742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lstStyle/>
          <a:p>
            <a:r>
              <a:rPr lang="en-US" dirty="0"/>
              <a:t>Emperor </a:t>
            </a:r>
            <a:r>
              <a:rPr lang="en-US" dirty="0" err="1"/>
              <a:t>Humayun</a:t>
            </a:r>
            <a:r>
              <a:rPr lang="en-US" dirty="0"/>
              <a:t> died in January 1556. Around same time, </a:t>
            </a:r>
            <a:r>
              <a:rPr lang="en-US" dirty="0" err="1"/>
              <a:t>Hemu</a:t>
            </a:r>
            <a:r>
              <a:rPr lang="en-US" dirty="0"/>
              <a:t>, also called </a:t>
            </a:r>
            <a:r>
              <a:rPr lang="en-US" dirty="0" err="1"/>
              <a:t>Hema</a:t>
            </a:r>
            <a:r>
              <a:rPr lang="en-US" dirty="0"/>
              <a:t> Chandra </a:t>
            </a:r>
            <a:r>
              <a:rPr lang="en-US" dirty="0" err="1"/>
              <a:t>Vikramaditya</a:t>
            </a:r>
            <a:r>
              <a:rPr lang="en-US" dirty="0"/>
              <a:t>, the then Hindu Prime Minister-cum-Chief of Army, of the Sur </a:t>
            </a:r>
            <a:r>
              <a:rPr lang="en-US" dirty="0" smtClean="0"/>
              <a:t>dynasty won </a:t>
            </a:r>
            <a:r>
              <a:rPr lang="en-US" dirty="0"/>
              <a:t>Bengal in the 'battle at </a:t>
            </a:r>
            <a:r>
              <a:rPr lang="en-US" dirty="0" err="1"/>
              <a:t>Chapperghatta</a:t>
            </a:r>
            <a:r>
              <a:rPr lang="en-US" dirty="0"/>
              <a:t>', killing Muhammad Shah the then ruler of Bengal. This was </a:t>
            </a:r>
            <a:r>
              <a:rPr lang="en-US" dirty="0" err="1"/>
              <a:t>Hemu's</a:t>
            </a:r>
            <a:r>
              <a:rPr lang="en-US" dirty="0"/>
              <a:t> 20th continuous win in North India. Knowing of </a:t>
            </a:r>
            <a:r>
              <a:rPr lang="en-US" dirty="0" err="1"/>
              <a:t>Humanyun's</a:t>
            </a:r>
            <a:r>
              <a:rPr lang="en-US" dirty="0"/>
              <a:t> death, </a:t>
            </a:r>
            <a:r>
              <a:rPr lang="en-US" dirty="0" err="1"/>
              <a:t>Hemu</a:t>
            </a:r>
            <a:r>
              <a:rPr lang="en-US" dirty="0"/>
              <a:t> found a God given opportunity to win Delhi for himself and rushed to Delhi to win Agra and later on Delhi, defeated Akbar's forces at both the places, and established 'Hindu Raj' in North India on 6 Oct 1556, after 300 years of Muslim rule, leaving Bengal to his Governor </a:t>
            </a:r>
            <a:r>
              <a:rPr lang="en-US" dirty="0" err="1"/>
              <a:t>Shahbaz</a:t>
            </a:r>
            <a:r>
              <a:rPr lang="en-US" dirty="0"/>
              <a:t> Khan.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7668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65000"/>
                  </a:schemeClr>
                </a:solidFill>
              </a:rPr>
              <a:t>Medieval/ Muslim Period</a:t>
            </a:r>
            <a:endParaRPr lang="en-US" sz="2800" dirty="0"/>
          </a:p>
        </p:txBody>
      </p:sp>
      <p:sp>
        <p:nvSpPr>
          <p:cNvPr id="3" name="Content Placeholder 2"/>
          <p:cNvSpPr>
            <a:spLocks noGrp="1"/>
          </p:cNvSpPr>
          <p:nvPr>
            <p:ph idx="1"/>
          </p:nvPr>
        </p:nvSpPr>
        <p:spPr/>
        <p:txBody>
          <a:bodyPr>
            <a:normAutofit/>
          </a:bodyPr>
          <a:lstStyle/>
          <a:p>
            <a:r>
              <a:rPr lang="en-US" dirty="0"/>
              <a:t>Akbar, the greatest of the Mughal emperors, defeated the </a:t>
            </a:r>
            <a:r>
              <a:rPr lang="en-US" dirty="0" err="1"/>
              <a:t>Karani</a:t>
            </a:r>
            <a:r>
              <a:rPr lang="en-US" dirty="0"/>
              <a:t> rulers of Bengal in 1576. Afterwards, Bengal came once more under the control of Delhi. It became a </a:t>
            </a:r>
            <a:r>
              <a:rPr lang="en-US" dirty="0" err="1"/>
              <a:t>Mughalsubah</a:t>
            </a:r>
            <a:r>
              <a:rPr lang="en-US" dirty="0"/>
              <a:t> and ruled through </a:t>
            </a:r>
            <a:r>
              <a:rPr lang="en-US" dirty="0" err="1"/>
              <a:t>subahdars</a:t>
            </a:r>
            <a:r>
              <a:rPr lang="en-US" dirty="0"/>
              <a:t> (governors). Akbar exercised progressive rule and oversaw a period of prosperity (through trade and development) in Bengal and northern India.</a:t>
            </a:r>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91248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Emergence of the </a:t>
            </a:r>
            <a:r>
              <a:rPr lang="en-US" sz="2800" b="1" dirty="0" err="1"/>
              <a:t>Nawabs</a:t>
            </a:r>
            <a:r>
              <a:rPr lang="en-US" sz="2800" b="1" dirty="0"/>
              <a:t>  of Bengal</a:t>
            </a:r>
            <a:endParaRPr lang="en-US" sz="2800" dirty="0"/>
          </a:p>
        </p:txBody>
      </p:sp>
      <p:sp>
        <p:nvSpPr>
          <p:cNvPr id="3" name="Content Placeholder 2"/>
          <p:cNvSpPr>
            <a:spLocks noGrp="1"/>
          </p:cNvSpPr>
          <p:nvPr>
            <p:ph idx="1"/>
          </p:nvPr>
        </p:nvSpPr>
        <p:spPr/>
        <p:txBody>
          <a:bodyPr/>
          <a:lstStyle/>
          <a:p>
            <a:pPr marL="114300" indent="0">
              <a:buNone/>
            </a:pPr>
            <a:r>
              <a:rPr lang="en-US" dirty="0"/>
              <a:t>Bengal's trade and wealth impressed the Mughals that they called the region the "</a:t>
            </a:r>
            <a:r>
              <a:rPr lang="en-US" i="1" dirty="0"/>
              <a:t>Paradise of the Nations</a:t>
            </a:r>
            <a:r>
              <a:rPr lang="en-US" dirty="0"/>
              <a:t>". Administration by governors appointed by the court of the Mughal Empire court (1575–1717) gave way to four decades of semi-independence under the </a:t>
            </a:r>
            <a:r>
              <a:rPr lang="en-US" dirty="0" err="1"/>
              <a:t>Nawabs</a:t>
            </a:r>
            <a:r>
              <a:rPr lang="en-US" dirty="0"/>
              <a:t> of </a:t>
            </a:r>
            <a:r>
              <a:rPr lang="en-US" dirty="0" err="1"/>
              <a:t>Murshidabad</a:t>
            </a:r>
            <a:r>
              <a:rPr lang="en-US" dirty="0"/>
              <a:t>, who respected the nominal sovereignty of the Mughals in Delhi. The </a:t>
            </a:r>
            <a:r>
              <a:rPr lang="en-US" dirty="0" err="1"/>
              <a:t>Nawabs</a:t>
            </a:r>
            <a:r>
              <a:rPr lang="en-US" dirty="0"/>
              <a:t> granted permission to the French East India Company to establish a trading post at </a:t>
            </a:r>
            <a:r>
              <a:rPr lang="en-US" dirty="0" err="1"/>
              <a:t>Chandernagore</a:t>
            </a:r>
            <a:r>
              <a:rPr lang="en-US" dirty="0"/>
              <a:t> in 1673, and the British East India Company at Calcutta in 1690.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30124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TotalTime>
  <Words>1248</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Lecture-6</vt:lpstr>
      <vt:lpstr>Medieval/ Muslim Period</vt:lpstr>
      <vt:lpstr>Medieval/ Muslim Period</vt:lpstr>
      <vt:lpstr>Medieval/ Muslim Period</vt:lpstr>
      <vt:lpstr>Medieval/ Muslim Period</vt:lpstr>
      <vt:lpstr>Medieval/ Muslim Period</vt:lpstr>
      <vt:lpstr>Medieval/ Muslim Period</vt:lpstr>
      <vt:lpstr>Medieval/ Muslim Period</vt:lpstr>
      <vt:lpstr>Emergence of the Nawabs  of Bengal</vt:lpstr>
      <vt:lpstr>Map of Bengal under the Mughal Empire of South Asia in 1700 A.D.</vt:lpstr>
      <vt:lpstr> </vt:lpstr>
      <vt:lpstr>Sultans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Lecture-6</dc:title>
  <dc:creator>buft</dc:creator>
  <cp:lastModifiedBy>buft</cp:lastModifiedBy>
  <cp:revision>29</cp:revision>
  <cp:lastPrinted>2017-10-04T06:06:19Z</cp:lastPrinted>
  <dcterms:created xsi:type="dcterms:W3CDTF">2006-08-16T00:00:00Z</dcterms:created>
  <dcterms:modified xsi:type="dcterms:W3CDTF">2017-10-04T06:19:48Z</dcterms:modified>
</cp:coreProperties>
</file>