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80" r:id="rId14"/>
    <p:sldId id="267" r:id="rId15"/>
    <p:sldId id="269" r:id="rId16"/>
    <p:sldId id="276" r:id="rId17"/>
    <p:sldId id="279" r:id="rId18"/>
    <p:sldId id="277" r:id="rId19"/>
    <p:sldId id="278" r:id="rId20"/>
    <p:sldId id="270" r:id="rId21"/>
    <p:sldId id="271" r:id="rId22"/>
    <p:sldId id="272" r:id="rId23"/>
    <p:sldId id="281" r:id="rId24"/>
    <p:sldId id="284" r:id="rId25"/>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72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C4350E3E-FD63-4B3A-BA63-3AB01371FD88}" type="datetimeFigureOut">
              <a:rPr lang="en-US" smtClean="0"/>
              <a:t>3/29/2018</a:t>
            </a:fld>
            <a:endParaRPr lang="en-US"/>
          </a:p>
        </p:txBody>
      </p:sp>
      <p:sp>
        <p:nvSpPr>
          <p:cNvPr id="4" name="Footer Placeholder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C7765B09-E61A-42F0-ABBC-77FB0D601F8A}" type="slidenum">
              <a:rPr lang="en-US" smtClean="0"/>
              <a:t>‹#›</a:t>
            </a:fld>
            <a:endParaRPr lang="en-US"/>
          </a:p>
        </p:txBody>
      </p:sp>
    </p:spTree>
    <p:extLst>
      <p:ext uri="{BB962C8B-B14F-4D97-AF65-F5344CB8AC3E}">
        <p14:creationId xmlns:p14="http://schemas.microsoft.com/office/powerpoint/2010/main" val="272364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06AE6F74-838D-4398-92FB-E1793FFF15C7}" type="datetimeFigureOut">
              <a:rPr lang="en-US" smtClean="0"/>
              <a:t>3/29/2018</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400"/>
            <a:ext cx="5486400" cy="44767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800"/>
            <a:ext cx="2971800" cy="496888"/>
          </a:xfrm>
          <a:prstGeom prst="rect">
            <a:avLst/>
          </a:prstGeom>
        </p:spPr>
        <p:txBody>
          <a:bodyPr vert="horz" lIns="91440" tIns="45720" rIns="91440" bIns="45720" rtlCol="0" anchor="b"/>
          <a:lstStyle>
            <a:lvl1pPr algn="r">
              <a:defRPr sz="1200"/>
            </a:lvl1pPr>
          </a:lstStyle>
          <a:p>
            <a:fld id="{8FE02642-1908-4D94-B5B8-66E5654EB4DC}" type="slidenum">
              <a:rPr lang="en-US" smtClean="0"/>
              <a:t>‹#›</a:t>
            </a:fld>
            <a:endParaRPr lang="en-US"/>
          </a:p>
        </p:txBody>
      </p:sp>
    </p:spTree>
    <p:extLst>
      <p:ext uri="{BB962C8B-B14F-4D97-AF65-F5344CB8AC3E}">
        <p14:creationId xmlns:p14="http://schemas.microsoft.com/office/powerpoint/2010/main" val="285238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A37960-CC85-495E-A5FB-BAB691F81DD3}" type="datetime1">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BD45-33C3-4113-A5CF-D7C7A01DF788}" type="datetime1">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2B43D-5CA1-4996-B868-AFB8E7706FF7}" type="datetime1">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44487-1D97-4104-A7E4-643D3DFADF8E}" type="datetime1">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663D2-46AF-47A2-8E26-335FBD2E746F}" type="datetime1">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5F566D-E774-4835-A31F-3AC8B3359460}" type="datetime1">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CC2D91-B769-460D-B4C4-09AFD4847500}" type="datetime1">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F2926E-7850-402E-8DA3-8A2C403BA03B}" type="datetime1">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E3369-9670-41B2-B51D-9A392FCA8D8B}" type="datetime1">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4DBE6-D317-4F4B-A6FD-4BE48FED19A4}" type="datetime1">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2C06EE4-8CF3-4905-B226-DD7F7E92182B}" type="datetime1">
              <a:rPr lang="en-US" smtClean="0"/>
              <a:t>3/29/2018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5219B58-BBFE-4AB3-A8CE-4584484B0011}" type="datetime1">
              <a:rPr lang="en-US" smtClean="0"/>
              <a:t>3/29/2018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914400"/>
          </a:xfrm>
        </p:spPr>
        <p:txBody>
          <a:bodyPr/>
          <a:lstStyle/>
          <a:p>
            <a:pPr algn="l"/>
            <a:r>
              <a:rPr lang="en-US" sz="4000" b="1" dirty="0" smtClean="0">
                <a:solidFill>
                  <a:schemeClr val="bg2">
                    <a:lumMod val="50000"/>
                  </a:schemeClr>
                </a:solidFill>
              </a:rPr>
              <a:t>Lecture-7</a:t>
            </a:r>
            <a:endParaRPr lang="en-US" sz="4000" b="1" dirty="0">
              <a:solidFill>
                <a:schemeClr val="bg2">
                  <a:lumMod val="50000"/>
                </a:schemeClr>
              </a:solidFill>
            </a:endParaRPr>
          </a:p>
        </p:txBody>
      </p:sp>
      <p:sp>
        <p:nvSpPr>
          <p:cNvPr id="3" name="Subtitle 2"/>
          <p:cNvSpPr>
            <a:spLocks noGrp="1"/>
          </p:cNvSpPr>
          <p:nvPr>
            <p:ph type="subTitle" idx="1"/>
          </p:nvPr>
        </p:nvSpPr>
        <p:spPr>
          <a:xfrm>
            <a:off x="685800" y="3810000"/>
            <a:ext cx="6400800" cy="1219200"/>
          </a:xfrm>
        </p:spPr>
        <p:txBody>
          <a:bodyPr/>
          <a:lstStyle/>
          <a:p>
            <a:pPr algn="l"/>
            <a:r>
              <a:rPr lang="en-US" sz="2800" dirty="0" smtClean="0">
                <a:solidFill>
                  <a:schemeClr val="tx1"/>
                </a:solidFill>
              </a:rPr>
              <a:t>History of Bengal</a:t>
            </a:r>
          </a:p>
          <a:p>
            <a:pPr algn="l"/>
            <a:r>
              <a:rPr lang="en-US" sz="2800" dirty="0" smtClean="0">
                <a:solidFill>
                  <a:schemeClr val="tx1"/>
                </a:solidFill>
              </a:rPr>
              <a:t>(Medieval /Muslim period</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282514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Kantajir</a:t>
            </a:r>
            <a:r>
              <a:rPr lang="en-US" sz="2800" dirty="0" smtClean="0"/>
              <a:t> </a:t>
            </a:r>
            <a:r>
              <a:rPr lang="en-US" sz="2800" dirty="0" err="1" smtClean="0"/>
              <a:t>Tempel</a:t>
            </a:r>
            <a:r>
              <a:rPr lang="en-US" sz="2800" dirty="0" smtClean="0"/>
              <a:t>-Terracotta panel</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47800"/>
            <a:ext cx="6934200" cy="5200650"/>
          </a:xfrm>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11411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Kantajir</a:t>
            </a:r>
            <a:r>
              <a:rPr lang="en-US" sz="2800" dirty="0"/>
              <a:t> </a:t>
            </a:r>
            <a:r>
              <a:rPr lang="en-US" sz="2800" dirty="0" err="1"/>
              <a:t>Tempel</a:t>
            </a:r>
            <a:r>
              <a:rPr lang="en-US" sz="2800" dirty="0"/>
              <a:t>-Terracotta panel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6400800" cy="4800600"/>
          </a:xfrm>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109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Kantajir</a:t>
            </a:r>
            <a:r>
              <a:rPr lang="en-US" sz="2800" dirty="0"/>
              <a:t> </a:t>
            </a:r>
            <a:r>
              <a:rPr lang="en-US" sz="2800" dirty="0" err="1"/>
              <a:t>Tempel</a:t>
            </a:r>
            <a:r>
              <a:rPr lang="en-US" sz="2800" dirty="0"/>
              <a:t>-Terracotta panel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14450"/>
            <a:ext cx="7391400" cy="5314950"/>
          </a:xfrm>
        </p:spPr>
      </p:pic>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1402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Bengali Islamic terracotta at the 17th-century </a:t>
            </a:r>
            <a:r>
              <a:rPr lang="en-US" sz="2400" dirty="0" err="1"/>
              <a:t>Atia</a:t>
            </a:r>
            <a:r>
              <a:rPr lang="en-US" sz="2400" dirty="0"/>
              <a:t> Mosque in </a:t>
            </a:r>
            <a:r>
              <a:rPr lang="en-US" sz="2400" dirty="0" err="1"/>
              <a:t>Tangail</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066800"/>
            <a:ext cx="4300046" cy="5638800"/>
          </a:xfrm>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3252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Sixty Dome Mosque in Mosque city of </a:t>
            </a:r>
            <a:r>
              <a:rPr lang="en-US" sz="2000" dirty="0" err="1"/>
              <a:t>Bagerhat</a:t>
            </a:r>
            <a:r>
              <a:rPr lang="en-US" sz="2000" dirty="0"/>
              <a:t> was built in the 15th century and is the largest historical mosque in Bangladesh, as well as a World Heritage 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6400800" cy="4800600"/>
          </a:xfrm>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1904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a:t>
            </a:r>
            <a:r>
              <a:rPr lang="en-US" sz="2400" dirty="0" err="1"/>
              <a:t>Lalbagh</a:t>
            </a:r>
            <a:r>
              <a:rPr lang="en-US" sz="2400" dirty="0"/>
              <a:t> Fort was developed by </a:t>
            </a:r>
            <a:r>
              <a:rPr lang="en-US" sz="2400" dirty="0" err="1"/>
              <a:t>Shaista</a:t>
            </a:r>
            <a:r>
              <a:rPr lang="en-US" sz="2400" dirty="0"/>
              <a:t> Khan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931938"/>
            <a:ext cx="6749432" cy="4468862"/>
          </a:xfrm>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52642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7620001" cy="5343712"/>
          </a:xfr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40501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7924800" cy="5935950"/>
          </a:xfrm>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163406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609600"/>
            <a:ext cx="6902449" cy="5176837"/>
          </a:xfrm>
        </p:spPr>
      </p:pic>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0072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09600"/>
            <a:ext cx="7892143" cy="4419600"/>
          </a:xfrm>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925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p:txBody>
          <a:bodyPr>
            <a:normAutofit fontScale="92500" lnSpcReduction="10000"/>
          </a:bodyPr>
          <a:lstStyle/>
          <a:p>
            <a:pPr marL="114300" indent="0">
              <a:buNone/>
            </a:pPr>
            <a:r>
              <a:rPr lang="en-US" sz="2600" b="1" dirty="0" smtClean="0"/>
              <a:t>Economy</a:t>
            </a:r>
            <a:endParaRPr lang="en-US" sz="2600" b="1" dirty="0"/>
          </a:p>
          <a:p>
            <a:r>
              <a:rPr lang="en-US" dirty="0" smtClean="0"/>
              <a:t>The </a:t>
            </a:r>
            <a:r>
              <a:rPr lang="en-US" dirty="0"/>
              <a:t>Indian economy was large and prosperous under the Mughal Empire</a:t>
            </a:r>
            <a:r>
              <a:rPr lang="en-US" dirty="0" smtClean="0"/>
              <a:t>. </a:t>
            </a:r>
            <a:r>
              <a:rPr lang="en-US" dirty="0"/>
              <a:t>During the Mughal era, the gross domestic product (GDP) of India in 1600 was estimated at about 22.4% of the world economy, the second largest in the world, behind only Ming China but larger than Europe. By 1700, the GDP of Mughal India had risen to 24.4% of the world economy, the largest in the world, larger than both Qing China and Western Europe</a:t>
            </a:r>
            <a:r>
              <a:rPr lang="en-US" dirty="0" smtClean="0"/>
              <a:t>. </a:t>
            </a:r>
            <a:r>
              <a:rPr lang="en-US" dirty="0"/>
              <a:t>Mughal India was the world leader in </a:t>
            </a:r>
            <a:r>
              <a:rPr lang="en-US" dirty="0" smtClean="0"/>
              <a:t>manufacturing, producing </a:t>
            </a:r>
            <a:r>
              <a:rPr lang="en-US" dirty="0"/>
              <a:t>about 25% of the world's industrial output up until the 18th century</a:t>
            </a:r>
            <a:r>
              <a:rPr lang="en-US" dirty="0" smtClean="0"/>
              <a:t>. </a:t>
            </a:r>
            <a:r>
              <a:rPr lang="en-US" dirty="0"/>
              <a:t>India's GDP growth increased under the Mughal </a:t>
            </a:r>
            <a:r>
              <a:rPr lang="en-US" dirty="0" smtClean="0"/>
              <a:t>Empire. The </a:t>
            </a:r>
            <a:r>
              <a:rPr lang="en-US" dirty="0"/>
              <a:t>Mughals were responsible for building an extensive road </a:t>
            </a:r>
            <a:r>
              <a:rPr lang="en-US" dirty="0" smtClean="0"/>
              <a:t>system. </a:t>
            </a:r>
            <a:r>
              <a:rPr lang="en-US" dirty="0"/>
              <a:t>The empire had an extensive road network, which was vital to the economic infrastructure, built by a public </a:t>
            </a:r>
            <a:r>
              <a:rPr lang="en-US" dirty="0" smtClean="0"/>
              <a:t>works department </a:t>
            </a:r>
            <a:r>
              <a:rPr lang="en-US" dirty="0"/>
              <a:t>set up by the Mughals which designed, constructed and maintained roads linking towns and cities across the empire, making trade easier to conduct</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74670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64201"/>
            <a:ext cx="4232564" cy="5565823"/>
          </a:xfrm>
        </p:spPr>
      </p:pic>
      <p:pic>
        <p:nvPicPr>
          <p:cNvPr id="2050" name="Picture 2" descr="C:\Users\buft\Desktop\800px-Manohar._Emperor_Jahangir_Weighs_Prince_Khurram._Page_from_Tuzuk-i_Jahangiri._1610-1615,_British_Museum,_Lond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8616"/>
            <a:ext cx="3900055" cy="561140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2454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228600"/>
            <a:ext cx="3956198" cy="6186055"/>
          </a:xfrm>
        </p:spPr>
      </p:pic>
      <p:pic>
        <p:nvPicPr>
          <p:cNvPr id="1026" name="Picture 2" descr="C:\Users\buft\Desktop\800px-Meister_des_Rasikapriyâ-Manuskripts_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8600"/>
            <a:ext cx="4270939" cy="63103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8242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304800"/>
            <a:ext cx="4816011" cy="5715000"/>
          </a:xfrm>
        </p:spPr>
      </p:pic>
      <p:pic>
        <p:nvPicPr>
          <p:cNvPr id="3074" name="Picture 2" descr="C:\Users\buft\Desktop\Mansurtuli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864" y="381000"/>
            <a:ext cx="3803240" cy="5638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4300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dirty="0"/>
              <a:t/>
            </a:r>
            <a:br>
              <a:rPr lang="en-US" dirty="0"/>
            </a:br>
            <a:r>
              <a:rPr lang="en-US" sz="2400" dirty="0"/>
              <a:t>A woman in Dhaka clad in fine Bengali muslin, 18th century</a:t>
            </a:r>
            <a:r>
              <a:rPr lang="en-US" dirty="0"/>
              <a:t/>
            </a:r>
            <a:br>
              <a:rPr lang="en-US" dirty="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7128294" cy="5666994"/>
          </a:xfrm>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72212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0"/>
            <a:ext cx="2743200" cy="3676453"/>
          </a:xfrm>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525" y="198120"/>
            <a:ext cx="3312231" cy="37642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440" y="4191000"/>
            <a:ext cx="3200400" cy="237286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191000"/>
            <a:ext cx="3352800" cy="2502027"/>
          </a:xfrm>
          <a:prstGeom prst="rect">
            <a:avLst/>
          </a:prstGeom>
        </p:spPr>
      </p:pic>
    </p:spTree>
    <p:extLst>
      <p:ext uri="{BB962C8B-B14F-4D97-AF65-F5344CB8AC3E}">
        <p14:creationId xmlns:p14="http://schemas.microsoft.com/office/powerpoint/2010/main" val="167925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 silver </a:t>
            </a:r>
            <a:r>
              <a:rPr lang="en-US" sz="3200" dirty="0"/>
              <a:t>rupee coin made during the reign of the Mughal Emperor </a:t>
            </a:r>
            <a:r>
              <a:rPr lang="en-US" sz="3200" dirty="0" err="1"/>
              <a:t>Alamgir</a:t>
            </a:r>
            <a:r>
              <a:rPr lang="en-US" sz="3200" dirty="0"/>
              <a:t> II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 y="2057400"/>
            <a:ext cx="7689909" cy="3810000"/>
          </a:xfrm>
        </p:spPr>
      </p:pic>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65209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p:txBody>
          <a:bodyPr/>
          <a:lstStyle/>
          <a:p>
            <a:pPr marL="114300" indent="0">
              <a:buNone/>
            </a:pPr>
            <a:r>
              <a:rPr lang="en-US" b="1" dirty="0" smtClean="0"/>
              <a:t>Agriculture</a:t>
            </a:r>
          </a:p>
          <a:p>
            <a:r>
              <a:rPr lang="en-US" dirty="0"/>
              <a:t>I</a:t>
            </a:r>
            <a:r>
              <a:rPr lang="en-US" dirty="0" smtClean="0"/>
              <a:t>ndian </a:t>
            </a:r>
            <a:r>
              <a:rPr lang="en-US" dirty="0"/>
              <a:t>agricultural production increased under the Mughal Empire</a:t>
            </a:r>
            <a:r>
              <a:rPr lang="en-US" dirty="0" smtClean="0"/>
              <a:t>. </a:t>
            </a:r>
            <a:r>
              <a:rPr lang="en-US" dirty="0"/>
              <a:t>A variety of crops were grown, including food crops such as wheat, rice, and barley, and non-food cash crops such as cotton, </a:t>
            </a:r>
            <a:r>
              <a:rPr lang="en-US" dirty="0" smtClean="0"/>
              <a:t>indigo and </a:t>
            </a:r>
            <a:r>
              <a:rPr lang="en-US" dirty="0"/>
              <a:t>opium. By the mid-17th century, Indian cultivators begun to extensively grow two new crops </a:t>
            </a:r>
            <a:r>
              <a:rPr lang="en-US" dirty="0" smtClean="0"/>
              <a:t>like </a:t>
            </a:r>
            <a:r>
              <a:rPr lang="en-US" dirty="0"/>
              <a:t>maize and tobacco. In early modern Europe, there was significant demand for products from Mughal India, particularly cotton textiles, as well as goods such as spices, peppers, </a:t>
            </a:r>
            <a:r>
              <a:rPr lang="en-US" dirty="0" smtClean="0"/>
              <a:t>indigo and silks.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375846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p:txBody>
          <a:bodyPr>
            <a:normAutofit lnSpcReduction="10000"/>
          </a:bodyPr>
          <a:lstStyle/>
          <a:p>
            <a:pPr marL="114300" indent="0">
              <a:buNone/>
            </a:pPr>
            <a:r>
              <a:rPr lang="en-US" b="1" dirty="0"/>
              <a:t>Textile </a:t>
            </a:r>
            <a:r>
              <a:rPr lang="en-US" b="1" dirty="0" smtClean="0"/>
              <a:t>industry</a:t>
            </a:r>
          </a:p>
          <a:p>
            <a:pPr marL="114300" indent="0">
              <a:buNone/>
            </a:pPr>
            <a:r>
              <a:rPr lang="en-US" dirty="0"/>
              <a:t>The largest manufacturing industry in the Mughal Empire was textile manufacturing, particularly </a:t>
            </a:r>
            <a:r>
              <a:rPr lang="en-US" dirty="0" smtClean="0"/>
              <a:t>cotton </a:t>
            </a:r>
            <a:r>
              <a:rPr lang="en-US" dirty="0"/>
              <a:t>textile manufacturing, which included the production of piece goods, calicos, and muslins, available unbleached and in a variety of </a:t>
            </a:r>
            <a:r>
              <a:rPr lang="en-US" dirty="0" err="1"/>
              <a:t>colours</a:t>
            </a:r>
            <a:r>
              <a:rPr lang="en-US" dirty="0"/>
              <a:t>. The cotton textile industry was responsible for a large part of the empire's international trade</a:t>
            </a:r>
            <a:r>
              <a:rPr lang="en-US" dirty="0" smtClean="0"/>
              <a:t>. </a:t>
            </a:r>
            <a:r>
              <a:rPr lang="en-US" dirty="0"/>
              <a:t>India had a 25% share of the global textile trade in the early 18th century</a:t>
            </a:r>
            <a:r>
              <a:rPr lang="en-US" dirty="0" smtClean="0"/>
              <a:t>. </a:t>
            </a:r>
            <a:r>
              <a:rPr lang="en-US" dirty="0"/>
              <a:t>Indian cotton textiles were the most important manufactured goods in world trade in the 18th century, consumed across the world from the </a:t>
            </a:r>
            <a:r>
              <a:rPr lang="en-US" dirty="0" smtClean="0"/>
              <a:t>America </a:t>
            </a:r>
            <a:r>
              <a:rPr lang="en-US" dirty="0"/>
              <a:t>to Japan</a:t>
            </a:r>
            <a:r>
              <a:rPr lang="en-US" dirty="0" smtClean="0"/>
              <a:t>. </a:t>
            </a:r>
            <a:r>
              <a:rPr lang="en-US" dirty="0"/>
              <a:t>By the early 18th century, Mughal Indian textiles were clothing people across the Indian subcontinent, Southeast Asia, Europe, the Americas, Africa, and the Middle East</a:t>
            </a:r>
            <a:r>
              <a:rPr lang="en-US" dirty="0" smtClean="0"/>
              <a:t>. </a:t>
            </a:r>
            <a:r>
              <a:rPr lang="en-US" dirty="0"/>
              <a:t>The most important center of cotton production was the Bengal province, particularly around its capital city of Dhaka</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50103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p:txBody>
          <a:bodyPr/>
          <a:lstStyle/>
          <a:p>
            <a:r>
              <a:rPr lang="en-US" dirty="0"/>
              <a:t>Bengal accounted for more than 50% of textiles and around 80% of silks imported by the Dutch from </a:t>
            </a:r>
            <a:r>
              <a:rPr lang="en-US" dirty="0" smtClean="0"/>
              <a:t>Asia,</a:t>
            </a:r>
            <a:r>
              <a:rPr lang="en-US" baseline="30000" dirty="0"/>
              <a:t> </a:t>
            </a:r>
            <a:r>
              <a:rPr lang="en-US" dirty="0" smtClean="0"/>
              <a:t>Bengali </a:t>
            </a:r>
            <a:r>
              <a:rPr lang="en-US" dirty="0"/>
              <a:t>silk and cotton textiles were exported in large quantities to Europe, Indonesia, and Japan</a:t>
            </a:r>
            <a:r>
              <a:rPr lang="en-US" dirty="0" smtClean="0"/>
              <a:t>, </a:t>
            </a:r>
            <a:r>
              <a:rPr lang="en-US" dirty="0"/>
              <a:t>and Bengali muslin textiles from Dhaka were sold in Central Asia, where they were known as "</a:t>
            </a:r>
            <a:r>
              <a:rPr lang="en-US" dirty="0" err="1"/>
              <a:t>daka</a:t>
            </a:r>
            <a:r>
              <a:rPr lang="en-US" dirty="0"/>
              <a:t>" textiles</a:t>
            </a:r>
            <a:r>
              <a:rPr lang="en-US" dirty="0" smtClean="0"/>
              <a:t>. </a:t>
            </a:r>
            <a:r>
              <a:rPr lang="en-US" dirty="0"/>
              <a:t>Indian textiles dominated the Indian Ocean trade for centuries, were sold in the Atlantic Ocean trade, and had a 38% share of the West African trade in the early 18th century, while Indian calicos were major force in Europe, and Indian textiles accounted for 20% of total English trade with Southern Europe in the early 18th century</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15318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p:txBody>
          <a:bodyPr>
            <a:normAutofit lnSpcReduction="10000"/>
          </a:bodyPr>
          <a:lstStyle/>
          <a:p>
            <a:pPr marL="114300" indent="0">
              <a:buNone/>
            </a:pPr>
            <a:r>
              <a:rPr lang="en-US" b="1" dirty="0" smtClean="0"/>
              <a:t>Shipbuilding industry</a:t>
            </a:r>
          </a:p>
          <a:p>
            <a:pPr marL="114300" indent="0">
              <a:buNone/>
            </a:pPr>
            <a:r>
              <a:rPr lang="en-US" dirty="0"/>
              <a:t>Mughal India had a large shipbuilding industry, which was also largely centered in the Bengal province. In terms of shipbuilding tonnage during the 16th–18th centuries, the annual output of Bengal alone totaled around 2,232,500 tons, larger than the combined output of the Dutch (450,000–550,000 tons), the British (340,000 tons), and North America (23,061 tons</a:t>
            </a:r>
            <a:r>
              <a:rPr lang="en-US" dirty="0" smtClean="0"/>
              <a:t>).</a:t>
            </a:r>
          </a:p>
          <a:p>
            <a:pPr marL="114300" indent="0">
              <a:buNone/>
            </a:pPr>
            <a:r>
              <a:rPr lang="en-US" dirty="0"/>
              <a:t>Indian shipbuilding, particularly in Bengal, was advanced compared to European shipbuilding at the time, with Indians selling ships to European firms. Ship-repairing, for example, was very advanced in Bengal, where European shippers visited to repair vessels</a:t>
            </a:r>
            <a:endParaRPr lang="en-US" baseline="30000" dirty="0"/>
          </a:p>
          <a:p>
            <a:pPr marL="114300" indent="0">
              <a:buNone/>
            </a:pPr>
            <a:r>
              <a:rPr lang="en-US" dirty="0"/>
              <a:t>The Mughals maintained a small fleet for carrying pilgrims to </a:t>
            </a:r>
            <a:r>
              <a:rPr lang="en-US" dirty="0" smtClean="0"/>
              <a:t>Mecca.</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45889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Aspects of culture</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b="1" dirty="0"/>
              <a:t>Urbanization</a:t>
            </a:r>
          </a:p>
          <a:p>
            <a:pPr marL="114300" indent="0">
              <a:buNone/>
            </a:pPr>
            <a:r>
              <a:rPr lang="en-US" dirty="0"/>
              <a:t>Cities and towns boomed under the Mughal Empire, which had a relatively high degree of urbanization for its time, with 15% of its population living in urban </a:t>
            </a:r>
            <a:r>
              <a:rPr lang="en-US" dirty="0" smtClean="0"/>
              <a:t>centers. </a:t>
            </a:r>
            <a:r>
              <a:rPr lang="en-US" dirty="0"/>
              <a:t>This was higher than the percentage of the urban population in contemporary Europe at the time and higher than that of British India in the 19th century</a:t>
            </a:r>
            <a:r>
              <a:rPr lang="en-US" dirty="0" smtClean="0"/>
              <a:t>; </a:t>
            </a:r>
            <a:r>
              <a:rPr lang="en-US" dirty="0"/>
              <a:t>the level of urbanization in Europe did not reach 15% until the 19th century</a:t>
            </a:r>
            <a:r>
              <a:rPr lang="en-US" dirty="0" smtClean="0"/>
              <a:t>.</a:t>
            </a:r>
            <a:endParaRPr lang="en-US" dirty="0"/>
          </a:p>
          <a:p>
            <a:pPr marL="114300" indent="0">
              <a:buNone/>
            </a:pPr>
            <a:r>
              <a:rPr lang="en-US" b="1" dirty="0"/>
              <a:t>Art and architecture</a:t>
            </a:r>
          </a:p>
          <a:p>
            <a:pPr marL="114300" indent="0">
              <a:buNone/>
            </a:pPr>
            <a:r>
              <a:rPr lang="en-US" dirty="0"/>
              <a:t>The Mughals made a major contribution to the Indian subcontinent with development of their unique </a:t>
            </a:r>
            <a:r>
              <a:rPr lang="en-US" dirty="0" smtClean="0"/>
              <a:t>architecture</a:t>
            </a:r>
            <a:r>
              <a:rPr lang="en-US" dirty="0"/>
              <a:t>. Many monuments were built during the Mughal era by the Muslim emperors, especially Shah </a:t>
            </a:r>
            <a:r>
              <a:rPr lang="en-US" dirty="0" err="1"/>
              <a:t>Jahan</a:t>
            </a:r>
            <a:r>
              <a:rPr lang="en-US" dirty="0"/>
              <a:t>, including the </a:t>
            </a:r>
            <a:r>
              <a:rPr lang="en-US" dirty="0" err="1"/>
              <a:t>Taj</a:t>
            </a:r>
            <a:r>
              <a:rPr lang="en-US" dirty="0"/>
              <a:t> </a:t>
            </a:r>
            <a:r>
              <a:rPr lang="en-US" dirty="0" err="1"/>
              <a:t>Mahal</a:t>
            </a:r>
            <a:r>
              <a:rPr lang="en-US" dirty="0"/>
              <a:t>, a UNESCO World Heritage Site known to be one of the finer examples of Mughal architecture. Other World Heritage </a:t>
            </a:r>
            <a:r>
              <a:rPr lang="en-US" dirty="0" smtClean="0"/>
              <a:t>Sites </a:t>
            </a:r>
            <a:r>
              <a:rPr lang="en-US" dirty="0"/>
              <a:t>include </a:t>
            </a:r>
            <a:r>
              <a:rPr lang="en-US" dirty="0" err="1"/>
              <a:t>Humayun's</a:t>
            </a:r>
            <a:r>
              <a:rPr lang="en-US" dirty="0"/>
              <a:t> Tomb, </a:t>
            </a:r>
            <a:r>
              <a:rPr lang="en-US" dirty="0" err="1"/>
              <a:t>Fatehpur</a:t>
            </a:r>
            <a:r>
              <a:rPr lang="en-US" dirty="0"/>
              <a:t> </a:t>
            </a:r>
            <a:r>
              <a:rPr lang="en-US" dirty="0" err="1"/>
              <a:t>Sikri</a:t>
            </a:r>
            <a:r>
              <a:rPr lang="en-US" dirty="0"/>
              <a:t>, the Red </a:t>
            </a:r>
            <a:r>
              <a:rPr lang="en-US" dirty="0" smtClean="0"/>
              <a:t>Fort</a:t>
            </a:r>
            <a:r>
              <a:rPr lang="en-US" dirty="0"/>
              <a:t>, the Agra Fort, and the Lahore Fort.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90017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Aspects of culture</a:t>
            </a:r>
          </a:p>
        </p:txBody>
      </p:sp>
      <p:sp>
        <p:nvSpPr>
          <p:cNvPr id="3" name="Content Placeholder 2"/>
          <p:cNvSpPr>
            <a:spLocks noGrp="1"/>
          </p:cNvSpPr>
          <p:nvPr>
            <p:ph idx="1"/>
          </p:nvPr>
        </p:nvSpPr>
        <p:spPr/>
        <p:txBody>
          <a:bodyPr/>
          <a:lstStyle/>
          <a:p>
            <a:pPr marL="114300" indent="0">
              <a:buNone/>
            </a:pPr>
            <a:r>
              <a:rPr lang="en-US" b="1" dirty="0" smtClean="0"/>
              <a:t>Painting</a:t>
            </a:r>
          </a:p>
          <a:p>
            <a:pPr marL="114300" indent="0">
              <a:buNone/>
            </a:pPr>
            <a:r>
              <a:rPr lang="en-US" dirty="0"/>
              <a:t>Mughal paintings are a particular style of South Asian painting, generally confined to miniatures either as book illustrations or as single works to be kept in albums, which emerged from Persian miniature </a:t>
            </a:r>
            <a:r>
              <a:rPr lang="en-US" dirty="0" smtClean="0"/>
              <a:t>painting, </a:t>
            </a:r>
            <a:r>
              <a:rPr lang="en-US" dirty="0"/>
              <a:t>with Indian Hindu, Jain, and Buddhist influences, and developed largely in the court of the Mughal Empire of the 16th to 18th centuries.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5277745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188</TotalTime>
  <Words>1017</Words>
  <Application>Microsoft Office PowerPoint</Application>
  <PresentationFormat>On-screen Show (4:3)</PresentationFormat>
  <Paragraphs>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Lecture-7</vt:lpstr>
      <vt:lpstr>Economy</vt:lpstr>
      <vt:lpstr>A silver rupee coin made during the reign of the Mughal Emperor Alamgir II</vt:lpstr>
      <vt:lpstr>Economy</vt:lpstr>
      <vt:lpstr>Economy</vt:lpstr>
      <vt:lpstr>Economy</vt:lpstr>
      <vt:lpstr>Economy</vt:lpstr>
      <vt:lpstr>Other Aspects of culture</vt:lpstr>
      <vt:lpstr>Other Aspects of culture</vt:lpstr>
      <vt:lpstr>Kantajir Tempel-Terracotta panel</vt:lpstr>
      <vt:lpstr>Kantajir Tempel-Terracotta panel</vt:lpstr>
      <vt:lpstr>Kantajir Tempel-Terracotta panel</vt:lpstr>
      <vt:lpstr>Bengali Islamic terracotta at the 17th-century Atia Mosque in Tangail</vt:lpstr>
      <vt:lpstr>Sixty Dome Mosque in Mosque city of Bagerhat was built in the 15th century and is the largest historical mosque in Bangladesh, as well as a World Heritage site.</vt:lpstr>
      <vt:lpstr>The Lalbagh Fort was developed by Shaista Khan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woman in Dhaka clad in fine Bengali muslin, 18th century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dc:title>
  <dc:creator>buft</dc:creator>
  <cp:lastModifiedBy>buft</cp:lastModifiedBy>
  <cp:revision>66</cp:revision>
  <cp:lastPrinted>2017-10-05T04:11:31Z</cp:lastPrinted>
  <dcterms:created xsi:type="dcterms:W3CDTF">2006-08-16T00:00:00Z</dcterms:created>
  <dcterms:modified xsi:type="dcterms:W3CDTF">2018-03-29T03:31:31Z</dcterms:modified>
</cp:coreProperties>
</file>