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7"/>
  </p:notesMasterIdLst>
  <p:handoutMasterIdLst>
    <p:handoutMasterId r:id="rId28"/>
  </p:handoutMasterIdLst>
  <p:sldIdLst>
    <p:sldId id="256" r:id="rId2"/>
    <p:sldId id="262" r:id="rId3"/>
    <p:sldId id="265" r:id="rId4"/>
    <p:sldId id="263" r:id="rId5"/>
    <p:sldId id="264" r:id="rId6"/>
    <p:sldId id="270" r:id="rId7"/>
    <p:sldId id="266" r:id="rId8"/>
    <p:sldId id="267" r:id="rId9"/>
    <p:sldId id="268" r:id="rId10"/>
    <p:sldId id="269" r:id="rId11"/>
    <p:sldId id="271" r:id="rId12"/>
    <p:sldId id="272" r:id="rId13"/>
    <p:sldId id="275" r:id="rId14"/>
    <p:sldId id="259" r:id="rId15"/>
    <p:sldId id="274" r:id="rId16"/>
    <p:sldId id="276" r:id="rId17"/>
    <p:sldId id="281" r:id="rId18"/>
    <p:sldId id="282" r:id="rId19"/>
    <p:sldId id="283" r:id="rId20"/>
    <p:sldId id="277" r:id="rId21"/>
    <p:sldId id="278" r:id="rId22"/>
    <p:sldId id="279" r:id="rId23"/>
    <p:sldId id="280" r:id="rId24"/>
    <p:sldId id="284" r:id="rId25"/>
    <p:sldId id="2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Currency</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E-Voting System</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Smart Contacts</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Currency</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E-Voting System</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Smart Contacts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2/13/2023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2595295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Blockchain</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117A-9FB0-435D-8845-9374E2B7E1D2}"/>
              </a:ext>
            </a:extLst>
          </p:cNvPr>
          <p:cNvSpPr>
            <a:spLocks noGrp="1"/>
          </p:cNvSpPr>
          <p:nvPr>
            <p:ph type="title"/>
          </p:nvPr>
        </p:nvSpPr>
        <p:spPr/>
        <p:txBody>
          <a:bodyPr/>
          <a:lstStyle/>
          <a:p>
            <a:r>
              <a:rPr lang="en-US" dirty="0"/>
              <a:t>How blockchain works</a:t>
            </a:r>
          </a:p>
        </p:txBody>
      </p:sp>
      <p:pic>
        <p:nvPicPr>
          <p:cNvPr id="5" name="Content Placeholder 4">
            <a:extLst>
              <a:ext uri="{FF2B5EF4-FFF2-40B4-BE49-F238E27FC236}">
                <a16:creationId xmlns:a16="http://schemas.microsoft.com/office/drawing/2014/main" id="{364E904A-3DE5-4721-824F-BD739EA9D657}"/>
              </a:ext>
            </a:extLst>
          </p:cNvPr>
          <p:cNvPicPr>
            <a:picLocks noGrp="1" noChangeAspect="1"/>
          </p:cNvPicPr>
          <p:nvPr>
            <p:ph idx="1"/>
          </p:nvPr>
        </p:nvPicPr>
        <p:blipFill>
          <a:blip r:embed="rId2"/>
          <a:stretch>
            <a:fillRect/>
          </a:stretch>
        </p:blipFill>
        <p:spPr>
          <a:xfrm>
            <a:off x="2281893" y="1925054"/>
            <a:ext cx="8118105" cy="4459704"/>
          </a:xfrm>
        </p:spPr>
      </p:pic>
    </p:spTree>
    <p:extLst>
      <p:ext uri="{BB962C8B-B14F-4D97-AF65-F5344CB8AC3E}">
        <p14:creationId xmlns:p14="http://schemas.microsoft.com/office/powerpoint/2010/main" val="340448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A490-0544-4312-ABF7-BF1BFFB504C3}"/>
              </a:ext>
            </a:extLst>
          </p:cNvPr>
          <p:cNvSpPr>
            <a:spLocks noGrp="1"/>
          </p:cNvSpPr>
          <p:nvPr>
            <p:ph type="title"/>
          </p:nvPr>
        </p:nvSpPr>
        <p:spPr/>
        <p:txBody>
          <a:bodyPr/>
          <a:lstStyle/>
          <a:p>
            <a:r>
              <a:rPr lang="en-US" dirty="0"/>
              <a:t>Elements   &amp;  types :</a:t>
            </a:r>
          </a:p>
        </p:txBody>
      </p:sp>
      <p:sp>
        <p:nvSpPr>
          <p:cNvPr id="3" name="Content Placeholder 2">
            <a:extLst>
              <a:ext uri="{FF2B5EF4-FFF2-40B4-BE49-F238E27FC236}">
                <a16:creationId xmlns:a16="http://schemas.microsoft.com/office/drawing/2014/main" id="{51CB4F5F-0D47-4AB0-B818-1BF860C8EC3E}"/>
              </a:ext>
            </a:extLst>
          </p:cNvPr>
          <p:cNvSpPr>
            <a:spLocks noGrp="1"/>
          </p:cNvSpPr>
          <p:nvPr>
            <p:ph idx="1"/>
          </p:nvPr>
        </p:nvSpPr>
        <p:spPr/>
        <p:txBody>
          <a:bodyPr>
            <a:normAutofit lnSpcReduction="10000"/>
          </a:bodyPr>
          <a:lstStyle/>
          <a:p>
            <a:pPr marL="457200" algn="just" rtl="0">
              <a:spcBef>
                <a:spcPts val="0"/>
              </a:spcBef>
              <a:spcAft>
                <a:spcPts val="0"/>
              </a:spcAft>
            </a:pPr>
            <a:r>
              <a:rPr lang="en-US" sz="2500" b="0" i="0" u="none" strike="noStrike" dirty="0">
                <a:solidFill>
                  <a:schemeClr val="tx1"/>
                </a:solidFill>
                <a:effectLst/>
                <a:latin typeface="Times New Roman" panose="02020603050405020304" pitchFamily="18" charset="0"/>
              </a:rPr>
              <a:t>Elements of Blockchain:                                  </a:t>
            </a:r>
            <a:endParaRPr lang="en-US" sz="2500" b="0" dirty="0">
              <a:solidFill>
                <a:schemeClr val="tx1"/>
              </a:solidFill>
              <a:effectLst/>
            </a:endParaRPr>
          </a:p>
          <a:p>
            <a:pPr marL="907200" lvl="1" indent="-342900" algn="just" fontAlgn="base">
              <a:spcBef>
                <a:spcPts val="0"/>
              </a:spcBef>
              <a:spcAft>
                <a:spcPts val="0"/>
              </a:spcAft>
              <a:buFont typeface="Wingdings" panose="05000000000000000000" pitchFamily="2" charset="2"/>
              <a:buChar char="v"/>
            </a:pPr>
            <a:r>
              <a:rPr lang="en-US" sz="2500" b="0" i="0" u="none" strike="noStrike" dirty="0">
                <a:solidFill>
                  <a:schemeClr val="tx1"/>
                </a:solidFill>
                <a:effectLst/>
                <a:latin typeface="Times New Roman" panose="02020603050405020304" pitchFamily="18" charset="0"/>
              </a:rPr>
              <a:t>Nodes</a:t>
            </a:r>
          </a:p>
          <a:p>
            <a:pPr marL="907200" lvl="1" indent="-342900" algn="just" fontAlgn="base">
              <a:spcBef>
                <a:spcPts val="0"/>
              </a:spcBef>
              <a:spcAft>
                <a:spcPts val="0"/>
              </a:spcAft>
              <a:buFont typeface="Wingdings" panose="05000000000000000000" pitchFamily="2" charset="2"/>
              <a:buChar char="v"/>
            </a:pPr>
            <a:r>
              <a:rPr lang="en-US" sz="2500" b="0" i="0" u="none" strike="noStrike" dirty="0">
                <a:solidFill>
                  <a:schemeClr val="tx1"/>
                </a:solidFill>
                <a:effectLst/>
                <a:latin typeface="Times New Roman" panose="02020603050405020304" pitchFamily="18" charset="0"/>
              </a:rPr>
              <a:t>Miner</a:t>
            </a:r>
          </a:p>
          <a:p>
            <a:pPr marL="907200" lvl="1" indent="-342900" algn="just" fontAlgn="base">
              <a:spcBef>
                <a:spcPts val="0"/>
              </a:spcBef>
              <a:spcAft>
                <a:spcPts val="0"/>
              </a:spcAft>
              <a:buFont typeface="Wingdings" panose="05000000000000000000" pitchFamily="2" charset="2"/>
              <a:buChar char="v"/>
            </a:pPr>
            <a:r>
              <a:rPr lang="en-US" sz="2500" b="0" i="0" u="none" strike="noStrike" dirty="0">
                <a:solidFill>
                  <a:schemeClr val="tx1"/>
                </a:solidFill>
                <a:effectLst/>
                <a:latin typeface="Times New Roman" panose="02020603050405020304" pitchFamily="18" charset="0"/>
              </a:rPr>
              <a:t>Ledger</a:t>
            </a:r>
          </a:p>
          <a:p>
            <a:pPr marL="907200" lvl="1" indent="-342900" algn="just" fontAlgn="base">
              <a:spcBef>
                <a:spcPts val="0"/>
              </a:spcBef>
              <a:spcAft>
                <a:spcPts val="0"/>
              </a:spcAft>
              <a:buFont typeface="Wingdings" panose="05000000000000000000" pitchFamily="2" charset="2"/>
              <a:buChar char="v"/>
            </a:pPr>
            <a:r>
              <a:rPr lang="en-US" sz="2500" b="0" i="0" u="none" strike="noStrike" dirty="0">
                <a:solidFill>
                  <a:schemeClr val="tx1"/>
                </a:solidFill>
                <a:effectLst/>
                <a:latin typeface="Times New Roman" panose="02020603050405020304" pitchFamily="18" charset="0"/>
              </a:rPr>
              <a:t>Proof of Work</a:t>
            </a:r>
          </a:p>
          <a:p>
            <a:pPr marL="907200" lvl="1" indent="-342900" algn="just" fontAlgn="base">
              <a:spcBef>
                <a:spcPts val="0"/>
              </a:spcBef>
              <a:spcAft>
                <a:spcPts val="0"/>
              </a:spcAft>
              <a:buFont typeface="Wingdings" panose="05000000000000000000" pitchFamily="2" charset="2"/>
              <a:buChar char="v"/>
            </a:pPr>
            <a:r>
              <a:rPr lang="en-US" sz="2500" b="0" i="0" u="none" strike="noStrike" dirty="0">
                <a:solidFill>
                  <a:schemeClr val="tx1"/>
                </a:solidFill>
                <a:effectLst/>
                <a:latin typeface="Times New Roman" panose="02020603050405020304" pitchFamily="18" charset="0"/>
              </a:rPr>
              <a:t>Network Consensus</a:t>
            </a:r>
          </a:p>
          <a:p>
            <a:pPr marL="36900" indent="0" algn="just" rtl="0">
              <a:spcBef>
                <a:spcPts val="0"/>
              </a:spcBef>
              <a:spcAft>
                <a:spcPts val="0"/>
              </a:spcAft>
              <a:buNone/>
            </a:pPr>
            <a:endParaRPr lang="en-US" sz="2500" b="0" i="0" u="none" strike="noStrike" dirty="0">
              <a:solidFill>
                <a:schemeClr val="tx1"/>
              </a:solidFill>
              <a:effectLst/>
              <a:latin typeface="Times New Roman" panose="02020603050405020304" pitchFamily="18" charset="0"/>
            </a:endParaRPr>
          </a:p>
          <a:p>
            <a:pPr algn="just" rtl="0">
              <a:spcBef>
                <a:spcPts val="0"/>
              </a:spcBef>
              <a:spcAft>
                <a:spcPts val="0"/>
              </a:spcAft>
            </a:pPr>
            <a:r>
              <a:rPr lang="en-US" sz="2500" dirty="0">
                <a:solidFill>
                  <a:schemeClr val="tx1"/>
                </a:solidFill>
                <a:effectLst/>
                <a:latin typeface="Times New Roman" panose="02020603050405020304" pitchFamily="18" charset="0"/>
              </a:rPr>
              <a:t>Blockchain has two terms:</a:t>
            </a:r>
          </a:p>
          <a:p>
            <a:pPr lvl="1" algn="just">
              <a:spcBef>
                <a:spcPts val="0"/>
              </a:spcBef>
              <a:spcAft>
                <a:spcPts val="0"/>
              </a:spcAft>
              <a:buFont typeface="Wingdings" panose="05000000000000000000" pitchFamily="2" charset="2"/>
              <a:buChar char="v"/>
            </a:pPr>
            <a:r>
              <a:rPr lang="en-US" sz="2500" dirty="0">
                <a:solidFill>
                  <a:schemeClr val="tx1"/>
                </a:solidFill>
                <a:effectLst/>
                <a:latin typeface="Times New Roman" panose="02020603050405020304" pitchFamily="18" charset="0"/>
              </a:rPr>
              <a:t>Public blockchain</a:t>
            </a:r>
          </a:p>
          <a:p>
            <a:pPr lvl="1" algn="just">
              <a:spcBef>
                <a:spcPts val="0"/>
              </a:spcBef>
              <a:spcAft>
                <a:spcPts val="0"/>
              </a:spcAft>
              <a:buFont typeface="Wingdings" panose="05000000000000000000" pitchFamily="2" charset="2"/>
              <a:buChar char="v"/>
            </a:pPr>
            <a:r>
              <a:rPr lang="en-US" sz="2500" b="0" i="0" u="none" strike="noStrike" dirty="0">
                <a:solidFill>
                  <a:schemeClr val="tx1"/>
                </a:solidFill>
                <a:effectLst/>
                <a:latin typeface="Times New Roman" panose="02020603050405020304" pitchFamily="18" charset="0"/>
              </a:rPr>
              <a:t>Private blockchain</a:t>
            </a:r>
          </a:p>
          <a:p>
            <a:endParaRPr lang="en-US" dirty="0">
              <a:solidFill>
                <a:schemeClr val="tx1"/>
              </a:solidFill>
            </a:endParaRPr>
          </a:p>
        </p:txBody>
      </p:sp>
      <p:pic>
        <p:nvPicPr>
          <p:cNvPr id="5" name="Picture 4">
            <a:extLst>
              <a:ext uri="{FF2B5EF4-FFF2-40B4-BE49-F238E27FC236}">
                <a16:creationId xmlns:a16="http://schemas.microsoft.com/office/drawing/2014/main" id="{A592EA34-E706-4FAD-A6FC-5A9746510698}"/>
              </a:ext>
            </a:extLst>
          </p:cNvPr>
          <p:cNvPicPr>
            <a:picLocks noChangeAspect="1"/>
          </p:cNvPicPr>
          <p:nvPr/>
        </p:nvPicPr>
        <p:blipFill>
          <a:blip r:embed="rId2"/>
          <a:stretch>
            <a:fillRect/>
          </a:stretch>
        </p:blipFill>
        <p:spPr>
          <a:xfrm>
            <a:off x="5555176" y="1892419"/>
            <a:ext cx="4729227" cy="4561416"/>
          </a:xfrm>
          <a:prstGeom prst="rect">
            <a:avLst/>
          </a:prstGeom>
        </p:spPr>
      </p:pic>
    </p:spTree>
    <p:extLst>
      <p:ext uri="{BB962C8B-B14F-4D97-AF65-F5344CB8AC3E}">
        <p14:creationId xmlns:p14="http://schemas.microsoft.com/office/powerpoint/2010/main" val="409086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0087-0240-4C88-B291-A270AF938A6C}"/>
              </a:ext>
            </a:extLst>
          </p:cNvPr>
          <p:cNvSpPr>
            <a:spLocks noGrp="1"/>
          </p:cNvSpPr>
          <p:nvPr>
            <p:ph type="title"/>
          </p:nvPr>
        </p:nvSpPr>
        <p:spPr/>
        <p:txBody>
          <a:bodyPr/>
          <a:lstStyle/>
          <a:p>
            <a:r>
              <a:rPr lang="en-US" dirty="0"/>
              <a:t>Public and private blockchain </a:t>
            </a:r>
          </a:p>
        </p:txBody>
      </p:sp>
      <p:sp>
        <p:nvSpPr>
          <p:cNvPr id="3" name="Content Placeholder 2">
            <a:extLst>
              <a:ext uri="{FF2B5EF4-FFF2-40B4-BE49-F238E27FC236}">
                <a16:creationId xmlns:a16="http://schemas.microsoft.com/office/drawing/2014/main" id="{4EEE1F40-60CB-4B06-8105-D030F4FDF302}"/>
              </a:ext>
            </a:extLst>
          </p:cNvPr>
          <p:cNvSpPr>
            <a:spLocks noGrp="1"/>
          </p:cNvSpPr>
          <p:nvPr>
            <p:ph idx="1"/>
          </p:nvPr>
        </p:nvSpPr>
        <p:spPr/>
        <p:txBody>
          <a:bodyPr/>
          <a:lstStyle/>
          <a:p>
            <a:pPr algn="just" rtl="0">
              <a:spcBef>
                <a:spcPts val="0"/>
              </a:spcBef>
              <a:spcAft>
                <a:spcPts val="0"/>
              </a:spcAft>
            </a:pPr>
            <a:r>
              <a:rPr lang="en-US" sz="1800" b="1" i="0" u="none" strike="noStrike" dirty="0">
                <a:solidFill>
                  <a:schemeClr val="tx1"/>
                </a:solidFill>
                <a:effectLst/>
                <a:latin typeface="Times New Roman" panose="02020603050405020304" pitchFamily="18" charset="0"/>
              </a:rPr>
              <a:t>Public Blockchain:</a:t>
            </a:r>
            <a:r>
              <a:rPr lang="en-US" sz="1800" b="0" i="0" u="none" strike="noStrike" dirty="0">
                <a:solidFill>
                  <a:schemeClr val="tx1"/>
                </a:solidFill>
                <a:effectLst/>
                <a:latin typeface="Times New Roman" panose="02020603050405020304" pitchFamily="18" charset="0"/>
              </a:rPr>
              <a:t> It is blockchain in which transaction can happen opaque and unnamed way which makes it more suspicious that who is doing this transaction how is it managed. A public blockchain, like bitcoin, </a:t>
            </a:r>
            <a:r>
              <a:rPr lang="en-US" sz="1800" b="0" i="0" u="none" strike="noStrike" dirty="0" err="1">
                <a:solidFill>
                  <a:schemeClr val="tx1"/>
                </a:solidFill>
                <a:effectLst/>
                <a:latin typeface="Times New Roman" panose="02020603050405020304" pitchFamily="18" charset="0"/>
              </a:rPr>
              <a:t>ethereum</a:t>
            </a:r>
            <a:r>
              <a:rPr lang="en-US" sz="1800" b="0" i="0" u="none" strike="noStrike" dirty="0">
                <a:solidFill>
                  <a:schemeClr val="tx1"/>
                </a:solidFill>
                <a:effectLst/>
                <a:latin typeface="Times New Roman" panose="02020603050405020304" pitchFamily="18" charset="0"/>
              </a:rPr>
              <a:t> and </a:t>
            </a:r>
            <a:r>
              <a:rPr lang="en-US" sz="1800" b="0" i="0" u="none" strike="noStrike" dirty="0" err="1">
                <a:solidFill>
                  <a:schemeClr val="tx1"/>
                </a:solidFill>
                <a:effectLst/>
                <a:latin typeface="Times New Roman" panose="02020603050405020304" pitchFamily="18" charset="0"/>
              </a:rPr>
              <a:t>etc</a:t>
            </a:r>
            <a:r>
              <a:rPr lang="en-US" sz="1800" b="0" i="0" u="none" strike="noStrike" dirty="0">
                <a:solidFill>
                  <a:schemeClr val="tx1"/>
                </a:solidFill>
                <a:effectLst/>
                <a:latin typeface="Times New Roman" panose="02020603050405020304" pitchFamily="18" charset="0"/>
              </a:rPr>
              <a:t>, does not have single administrator. There is no single point of failure based on the agreement of between the user. It is very easy to attack on the public blockchain</a:t>
            </a:r>
            <a:endParaRPr lang="en-US" sz="1800" b="0" dirty="0">
              <a:solidFill>
                <a:schemeClr val="tx1"/>
              </a:solidFill>
              <a:effectLst/>
            </a:endParaRPr>
          </a:p>
          <a:p>
            <a:pPr algn="just"/>
            <a:endParaRPr lang="en-US" sz="1800" i="0" u="none" strike="noStrike" dirty="0">
              <a:solidFill>
                <a:schemeClr val="tx1"/>
              </a:solidFill>
              <a:effectLst/>
              <a:latin typeface="Times New Roman" panose="02020603050405020304" pitchFamily="18" charset="0"/>
            </a:endParaRPr>
          </a:p>
          <a:p>
            <a:pPr algn="just"/>
            <a:r>
              <a:rPr lang="en-US" sz="1800" b="1" i="0" u="none" strike="noStrike" dirty="0">
                <a:solidFill>
                  <a:schemeClr val="tx1"/>
                </a:solidFill>
                <a:effectLst/>
                <a:latin typeface="Times New Roman" panose="02020603050405020304" pitchFamily="18" charset="0"/>
              </a:rPr>
              <a:t>Private Blockchain:</a:t>
            </a:r>
            <a:r>
              <a:rPr lang="en-US" sz="1800" b="0" i="0" u="none" strike="noStrike" dirty="0">
                <a:solidFill>
                  <a:schemeClr val="tx1"/>
                </a:solidFill>
                <a:effectLst/>
                <a:latin typeface="Times New Roman" panose="02020603050405020304" pitchFamily="18" charset="0"/>
              </a:rPr>
              <a:t> In private blockchain transactions are not known to each other, the data cannot be found in any public accessible area, but in this each member is known to each other. A participant cannot read or write the Blockchain in a private Blockchain network unless they have permission or an invitation to do so. It is more secure and reliable as compared with the public blockchain</a:t>
            </a:r>
          </a:p>
          <a:p>
            <a:endParaRPr lang="en-US" dirty="0">
              <a:solidFill>
                <a:schemeClr val="tx1"/>
              </a:solidFill>
            </a:endParaRPr>
          </a:p>
        </p:txBody>
      </p:sp>
    </p:spTree>
    <p:extLst>
      <p:ext uri="{BB962C8B-B14F-4D97-AF65-F5344CB8AC3E}">
        <p14:creationId xmlns:p14="http://schemas.microsoft.com/office/powerpoint/2010/main" val="233082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CB4C-79FD-4FFC-BBFE-ABE3C38936A4}"/>
              </a:ext>
            </a:extLst>
          </p:cNvPr>
          <p:cNvSpPr>
            <a:spLocks noGrp="1"/>
          </p:cNvSpPr>
          <p:nvPr>
            <p:ph type="title"/>
          </p:nvPr>
        </p:nvSpPr>
        <p:spPr/>
        <p:txBody>
          <a:bodyPr/>
          <a:lstStyle/>
          <a:p>
            <a:r>
              <a:rPr lang="en-US" dirty="0"/>
              <a:t>    example of transactions</a:t>
            </a:r>
          </a:p>
        </p:txBody>
      </p:sp>
      <p:pic>
        <p:nvPicPr>
          <p:cNvPr id="5" name="Content Placeholder 4">
            <a:extLst>
              <a:ext uri="{FF2B5EF4-FFF2-40B4-BE49-F238E27FC236}">
                <a16:creationId xmlns:a16="http://schemas.microsoft.com/office/drawing/2014/main" id="{02FE72C8-FE7E-4340-B7F1-910BF0FDC667}"/>
              </a:ext>
            </a:extLst>
          </p:cNvPr>
          <p:cNvPicPr>
            <a:picLocks noGrp="1" noChangeAspect="1"/>
          </p:cNvPicPr>
          <p:nvPr>
            <p:ph idx="1"/>
          </p:nvPr>
        </p:nvPicPr>
        <p:blipFill>
          <a:blip r:embed="rId2"/>
          <a:stretch>
            <a:fillRect/>
          </a:stretch>
        </p:blipFill>
        <p:spPr>
          <a:xfrm>
            <a:off x="1812758" y="1864659"/>
            <a:ext cx="8640238" cy="4536140"/>
          </a:xfrm>
        </p:spPr>
      </p:pic>
    </p:spTree>
    <p:extLst>
      <p:ext uri="{BB962C8B-B14F-4D97-AF65-F5344CB8AC3E}">
        <p14:creationId xmlns:p14="http://schemas.microsoft.com/office/powerpoint/2010/main" val="137782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Applications of blockchain</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9431840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6296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CB62-8B4A-45F2-AB1C-B567B1C74D40}"/>
              </a:ext>
            </a:extLst>
          </p:cNvPr>
          <p:cNvSpPr>
            <a:spLocks noGrp="1"/>
          </p:cNvSpPr>
          <p:nvPr>
            <p:ph type="title"/>
          </p:nvPr>
        </p:nvSpPr>
        <p:spPr/>
        <p:txBody>
          <a:bodyPr/>
          <a:lstStyle/>
          <a:p>
            <a:r>
              <a:rPr lang="en-US" dirty="0"/>
              <a:t>Application areas of blockchain</a:t>
            </a:r>
          </a:p>
        </p:txBody>
      </p:sp>
      <p:sp>
        <p:nvSpPr>
          <p:cNvPr id="3" name="Content Placeholder 2">
            <a:extLst>
              <a:ext uri="{FF2B5EF4-FFF2-40B4-BE49-F238E27FC236}">
                <a16:creationId xmlns:a16="http://schemas.microsoft.com/office/drawing/2014/main" id="{649768EB-CF29-48F2-8091-7EE83AE01158}"/>
              </a:ext>
            </a:extLst>
          </p:cNvPr>
          <p:cNvSpPr>
            <a:spLocks noGrp="1"/>
          </p:cNvSpPr>
          <p:nvPr>
            <p:ph idx="1"/>
          </p:nvPr>
        </p:nvSpPr>
        <p:spPr/>
        <p:txBody>
          <a:bodyPr/>
          <a:lstStyle/>
          <a:p>
            <a:pPr marL="36900" indent="0" algn="just" rtl="0">
              <a:spcBef>
                <a:spcPts val="0"/>
              </a:spcBef>
              <a:spcAft>
                <a:spcPts val="0"/>
              </a:spcAft>
              <a:buNone/>
            </a:pPr>
            <a:br>
              <a:rPr lang="en-US" sz="1800" b="0" dirty="0">
                <a:solidFill>
                  <a:schemeClr val="tx1"/>
                </a:solidFill>
                <a:effectLst/>
              </a:rPr>
            </a:br>
            <a:r>
              <a:rPr lang="en-US" sz="1800" b="1" i="0" u="none" strike="noStrike" dirty="0">
                <a:solidFill>
                  <a:schemeClr val="tx1"/>
                </a:solidFill>
                <a:effectLst/>
                <a:latin typeface="Times New Roman" panose="02020603050405020304" pitchFamily="18" charset="0"/>
              </a:rPr>
              <a:t>1.Currency: </a:t>
            </a:r>
            <a:r>
              <a:rPr lang="en-US" sz="1800" b="0" i="0" u="none" strike="noStrike" dirty="0">
                <a:solidFill>
                  <a:schemeClr val="tx1"/>
                </a:solidFill>
                <a:effectLst/>
                <a:latin typeface="Times New Roman" panose="02020603050405020304" pitchFamily="18" charset="0"/>
              </a:rPr>
              <a:t>The major application of blockchain technology is currency, specifically Bitcoin, which was designed as an online international currency. Bitcoin has played a significant role in the development of blockchain technology and its use has been widely researched. However, the focus of discussion has shifted to how Bitcoin's dominance in the blockchain field could impact the development of the technology and other applications of distributed ledgers.</a:t>
            </a:r>
          </a:p>
          <a:p>
            <a:pPr marL="36900" indent="0" algn="just" rtl="0">
              <a:spcBef>
                <a:spcPts val="0"/>
              </a:spcBef>
              <a:spcAft>
                <a:spcPts val="0"/>
              </a:spcAft>
              <a:buNone/>
            </a:pPr>
            <a:endParaRPr lang="en-US" sz="1800" b="1" i="0" u="none" strike="noStrike" dirty="0">
              <a:solidFill>
                <a:schemeClr val="tx1"/>
              </a:solidFill>
              <a:effectLst/>
              <a:latin typeface="Times New Roman" panose="02020603050405020304" pitchFamily="18" charset="0"/>
            </a:endParaRPr>
          </a:p>
          <a:p>
            <a:pPr marL="36900" indent="0" algn="just" rtl="0" fontAlgn="base">
              <a:spcBef>
                <a:spcPts val="0"/>
              </a:spcBef>
              <a:spcAft>
                <a:spcPts val="0"/>
              </a:spcAft>
              <a:buNone/>
            </a:pPr>
            <a:r>
              <a:rPr lang="en-US" sz="1800" b="1" dirty="0">
                <a:solidFill>
                  <a:schemeClr val="tx1"/>
                </a:solidFill>
                <a:effectLst/>
                <a:latin typeface="Times New Roman" panose="02020603050405020304" pitchFamily="18" charset="0"/>
              </a:rPr>
              <a:t>2.</a:t>
            </a:r>
            <a:r>
              <a:rPr lang="en-US" sz="1800" b="1" i="0" u="none" strike="noStrike" dirty="0">
                <a:solidFill>
                  <a:schemeClr val="tx1"/>
                </a:solidFill>
                <a:effectLst/>
                <a:latin typeface="Times New Roman" panose="02020603050405020304" pitchFamily="18" charset="0"/>
              </a:rPr>
              <a:t>E-Voting:</a:t>
            </a:r>
            <a:r>
              <a:rPr lang="en-US" sz="1800" b="0" i="0" u="none" strike="noStrike" dirty="0">
                <a:solidFill>
                  <a:schemeClr val="tx1"/>
                </a:solidFill>
                <a:effectLst/>
                <a:latin typeface="Times New Roman" panose="02020603050405020304" pitchFamily="18" charset="0"/>
              </a:rPr>
              <a:t> Blockchain technology has been proposed for use in e-voting as a way to increase engagement, transparency, and security. Blockchain-enabled e-voting would allow voters to manage and hold a copy of the voting record, increasing transparency and making it more difficult to alter votes. This shift towards e-voting using blockchain technology would move power and trust from central actors to citizens.</a:t>
            </a:r>
          </a:p>
          <a:p>
            <a:pPr algn="just"/>
            <a:endParaRPr lang="en-US" sz="1800" b="0" i="0" u="none" strike="noStrike" dirty="0">
              <a:solidFill>
                <a:schemeClr val="tx1"/>
              </a:solidFill>
              <a:effectLst/>
              <a:latin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2653652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C8E1-0F16-40F2-98DB-CD5387D05192}"/>
              </a:ext>
            </a:extLst>
          </p:cNvPr>
          <p:cNvSpPr>
            <a:spLocks noGrp="1"/>
          </p:cNvSpPr>
          <p:nvPr>
            <p:ph type="title"/>
          </p:nvPr>
        </p:nvSpPr>
        <p:spPr/>
        <p:txBody>
          <a:bodyPr/>
          <a:lstStyle/>
          <a:p>
            <a:r>
              <a:rPr lang="en-US" dirty="0"/>
              <a:t>Application areas of blockchain</a:t>
            </a:r>
          </a:p>
        </p:txBody>
      </p:sp>
      <p:sp>
        <p:nvSpPr>
          <p:cNvPr id="3" name="Content Placeholder 2">
            <a:extLst>
              <a:ext uri="{FF2B5EF4-FFF2-40B4-BE49-F238E27FC236}">
                <a16:creationId xmlns:a16="http://schemas.microsoft.com/office/drawing/2014/main" id="{0867FE0A-389F-4544-B9FF-BBAADC048ACB}"/>
              </a:ext>
            </a:extLst>
          </p:cNvPr>
          <p:cNvSpPr>
            <a:spLocks noGrp="1"/>
          </p:cNvSpPr>
          <p:nvPr>
            <p:ph idx="1"/>
          </p:nvPr>
        </p:nvSpPr>
        <p:spPr/>
        <p:txBody>
          <a:bodyPr/>
          <a:lstStyle/>
          <a:p>
            <a:pPr marL="36900" indent="0" algn="just" rtl="0" fontAlgn="base">
              <a:spcBef>
                <a:spcPts val="0"/>
              </a:spcBef>
              <a:spcAft>
                <a:spcPts val="0"/>
              </a:spcAft>
              <a:buNone/>
            </a:pPr>
            <a:r>
              <a:rPr lang="en-US" sz="1800" b="1" i="0" u="none" strike="noStrike" dirty="0">
                <a:solidFill>
                  <a:schemeClr val="tx1"/>
                </a:solidFill>
                <a:effectLst/>
                <a:latin typeface="Times New Roman" panose="02020603050405020304" pitchFamily="18" charset="0"/>
              </a:rPr>
              <a:t>3.Network Operations:</a:t>
            </a:r>
            <a:r>
              <a:rPr lang="en-US" sz="1800" b="0" i="0" u="none" strike="noStrike" dirty="0">
                <a:solidFill>
                  <a:schemeClr val="tx1"/>
                </a:solidFill>
                <a:effectLst/>
                <a:latin typeface="Times New Roman" panose="02020603050405020304" pitchFamily="18" charset="0"/>
              </a:rPr>
              <a:t> The IBM Blockchain Platform allows for easy setup of a blockchain network with a user-friendly interface. The platform allows the creator to initiate the network, invite participants, and configure core components such as identity verification and channel creation for secure transactions. The platform also provides monitoring tools such as a Network Traffic Dashboard and Network Health Monitor to ensure smooth network operations and activity tracking.</a:t>
            </a:r>
          </a:p>
          <a:p>
            <a:pPr marL="36900" indent="0" algn="just" rtl="0" fontAlgn="base">
              <a:spcBef>
                <a:spcPts val="0"/>
              </a:spcBef>
              <a:spcAft>
                <a:spcPts val="0"/>
              </a:spcAft>
              <a:buNone/>
            </a:pPr>
            <a:endParaRPr lang="en-US" sz="1800" b="1" i="0" u="none" strike="noStrike" dirty="0">
              <a:solidFill>
                <a:schemeClr val="tx1"/>
              </a:solidFill>
              <a:effectLst/>
              <a:latin typeface="Times New Roman" panose="02020603050405020304" pitchFamily="18" charset="0"/>
            </a:endParaRPr>
          </a:p>
          <a:p>
            <a:pPr marL="36900" indent="0" algn="just" rtl="0" fontAlgn="base">
              <a:spcBef>
                <a:spcPts val="0"/>
              </a:spcBef>
              <a:spcAft>
                <a:spcPts val="0"/>
              </a:spcAft>
              <a:buNone/>
            </a:pPr>
            <a:r>
              <a:rPr lang="en-US" sz="1800" b="1" i="0" u="none" strike="noStrike" dirty="0">
                <a:solidFill>
                  <a:schemeClr val="tx1"/>
                </a:solidFill>
                <a:effectLst/>
                <a:latin typeface="Times New Roman" panose="02020603050405020304" pitchFamily="18" charset="0"/>
              </a:rPr>
              <a:t>4.Smart contracts: </a:t>
            </a:r>
            <a:r>
              <a:rPr lang="en-US" sz="1800" b="0" i="0" u="none" strike="noStrike" dirty="0">
                <a:solidFill>
                  <a:schemeClr val="tx1"/>
                </a:solidFill>
                <a:effectLst/>
                <a:latin typeface="Times New Roman" panose="02020603050405020304" pitchFamily="18" charset="0"/>
              </a:rPr>
              <a:t>Blockchain ledger has unique features compared to traditional ledger, including recording transaction details and time, playing an active role in managing transactions, and having the ability to automatically execute transactions based on certain conditions. This leads to the development of self-executing smart contracts, which are agreements programmed into code stored on the blockchain that automatically execute when certain conditions are met.</a:t>
            </a:r>
          </a:p>
          <a:p>
            <a:endParaRPr lang="en-US" dirty="0">
              <a:solidFill>
                <a:schemeClr val="tx1"/>
              </a:solidFill>
            </a:endParaRPr>
          </a:p>
        </p:txBody>
      </p:sp>
    </p:spTree>
    <p:extLst>
      <p:ext uri="{BB962C8B-B14F-4D97-AF65-F5344CB8AC3E}">
        <p14:creationId xmlns:p14="http://schemas.microsoft.com/office/powerpoint/2010/main" val="962637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E3BA-9FE8-4EA9-A550-25C2D8F9DD26}"/>
              </a:ext>
            </a:extLst>
          </p:cNvPr>
          <p:cNvSpPr>
            <a:spLocks noGrp="1"/>
          </p:cNvSpPr>
          <p:nvPr>
            <p:ph type="title"/>
          </p:nvPr>
        </p:nvSpPr>
        <p:spPr/>
        <p:txBody>
          <a:bodyPr/>
          <a:lstStyle/>
          <a:p>
            <a:r>
              <a:rPr lang="en-US" dirty="0"/>
              <a:t>Challenges of blockchain</a:t>
            </a:r>
          </a:p>
        </p:txBody>
      </p:sp>
      <p:pic>
        <p:nvPicPr>
          <p:cNvPr id="5" name="Content Placeholder 4">
            <a:extLst>
              <a:ext uri="{FF2B5EF4-FFF2-40B4-BE49-F238E27FC236}">
                <a16:creationId xmlns:a16="http://schemas.microsoft.com/office/drawing/2014/main" id="{8794C774-BF88-45BD-8AD1-623C071F1CBB}"/>
              </a:ext>
            </a:extLst>
          </p:cNvPr>
          <p:cNvPicPr>
            <a:picLocks noGrp="1" noChangeAspect="1"/>
          </p:cNvPicPr>
          <p:nvPr>
            <p:ph idx="1"/>
          </p:nvPr>
        </p:nvPicPr>
        <p:blipFill>
          <a:blip r:embed="rId2"/>
          <a:stretch>
            <a:fillRect/>
          </a:stretch>
        </p:blipFill>
        <p:spPr>
          <a:xfrm>
            <a:off x="1748589" y="1819834"/>
            <a:ext cx="8534400" cy="4385315"/>
          </a:xfrm>
        </p:spPr>
      </p:pic>
    </p:spTree>
    <p:extLst>
      <p:ext uri="{BB962C8B-B14F-4D97-AF65-F5344CB8AC3E}">
        <p14:creationId xmlns:p14="http://schemas.microsoft.com/office/powerpoint/2010/main" val="350888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1216-1F5F-42D4-932D-1C2B26EBD4ED}"/>
              </a:ext>
            </a:extLst>
          </p:cNvPr>
          <p:cNvSpPr>
            <a:spLocks noGrp="1"/>
          </p:cNvSpPr>
          <p:nvPr>
            <p:ph type="title"/>
          </p:nvPr>
        </p:nvSpPr>
        <p:spPr/>
        <p:txBody>
          <a:bodyPr/>
          <a:lstStyle/>
          <a:p>
            <a:r>
              <a:rPr lang="en-US" dirty="0"/>
              <a:t>Challenges of blockchain</a:t>
            </a:r>
          </a:p>
        </p:txBody>
      </p:sp>
      <p:sp>
        <p:nvSpPr>
          <p:cNvPr id="3" name="Content Placeholder 2">
            <a:extLst>
              <a:ext uri="{FF2B5EF4-FFF2-40B4-BE49-F238E27FC236}">
                <a16:creationId xmlns:a16="http://schemas.microsoft.com/office/drawing/2014/main" id="{A1DE7B01-BC35-4079-9507-D216D3ED092C}"/>
              </a:ext>
            </a:extLst>
          </p:cNvPr>
          <p:cNvSpPr>
            <a:spLocks noGrp="1"/>
          </p:cNvSpPr>
          <p:nvPr>
            <p:ph idx="1"/>
          </p:nvPr>
        </p:nvSpPr>
        <p:spPr/>
        <p:txBody>
          <a:bodyPr/>
          <a:lstStyle/>
          <a:p>
            <a:pPr marL="36900" indent="0" algn="just" rtl="0">
              <a:spcBef>
                <a:spcPts val="0"/>
              </a:spcBef>
              <a:spcAft>
                <a:spcPts val="0"/>
              </a:spcAft>
              <a:buNone/>
            </a:pPr>
            <a:r>
              <a:rPr lang="en-US" sz="1800" b="1" i="0" u="none" strike="noStrike" dirty="0">
                <a:solidFill>
                  <a:schemeClr val="tx1"/>
                </a:solidFill>
                <a:effectLst/>
                <a:latin typeface="Times New Roman" panose="02020603050405020304" pitchFamily="18" charset="0"/>
              </a:rPr>
              <a:t>1.Regulations:</a:t>
            </a:r>
            <a:r>
              <a:rPr lang="en-US" sz="1800" b="0" i="0" u="none" strike="noStrike" dirty="0">
                <a:solidFill>
                  <a:schemeClr val="tx1"/>
                </a:solidFill>
                <a:effectLst/>
                <a:latin typeface="Times New Roman" panose="02020603050405020304" pitchFamily="18" charset="0"/>
              </a:rPr>
              <a:t>The lack of regulation for blockchain transactions can negatively impact the important feature of transparency, particularly in highly regulated industries. There is a growing need for proper regulations to govern blockchain to address this issue and accommodate various situations.</a:t>
            </a:r>
            <a:endParaRPr lang="en-US" sz="1800" b="0" dirty="0">
              <a:solidFill>
                <a:schemeClr val="tx1"/>
              </a:solidFill>
              <a:effectLst/>
            </a:endParaRPr>
          </a:p>
          <a:p>
            <a:pPr marL="36900" indent="0" algn="just" rtl="0">
              <a:spcBef>
                <a:spcPts val="0"/>
              </a:spcBef>
              <a:spcAft>
                <a:spcPts val="0"/>
              </a:spcAft>
              <a:buNone/>
            </a:pPr>
            <a:endParaRPr lang="en-US" sz="1800" i="0" u="none" strike="noStrike" dirty="0">
              <a:solidFill>
                <a:schemeClr val="tx1"/>
              </a:solidFill>
              <a:effectLst/>
              <a:latin typeface="Times New Roman" panose="02020603050405020304" pitchFamily="18" charset="0"/>
            </a:endParaRPr>
          </a:p>
          <a:p>
            <a:pPr marL="36900" indent="0" algn="just" rtl="0">
              <a:spcBef>
                <a:spcPts val="0"/>
              </a:spcBef>
              <a:spcAft>
                <a:spcPts val="0"/>
              </a:spcAft>
              <a:buNone/>
            </a:pPr>
            <a:r>
              <a:rPr lang="en-US" sz="1800" b="1" dirty="0">
                <a:solidFill>
                  <a:schemeClr val="tx1"/>
                </a:solidFill>
                <a:effectLst/>
                <a:latin typeface="Times New Roman" panose="02020603050405020304" pitchFamily="18" charset="0"/>
              </a:rPr>
              <a:t>2.</a:t>
            </a:r>
            <a:r>
              <a:rPr lang="en-US" sz="1800" b="1" i="0" u="none" strike="noStrike" dirty="0">
                <a:solidFill>
                  <a:schemeClr val="tx1"/>
                </a:solidFill>
                <a:effectLst/>
                <a:latin typeface="Times New Roman" panose="02020603050405020304" pitchFamily="18" charset="0"/>
              </a:rPr>
              <a:t>Standards:</a:t>
            </a:r>
            <a:r>
              <a:rPr lang="en-US" sz="1800" b="0" i="0" u="none" strike="noStrike" dirty="0">
                <a:solidFill>
                  <a:schemeClr val="tx1"/>
                </a:solidFill>
                <a:effectLst/>
                <a:latin typeface="Times New Roman" panose="02020603050405020304" pitchFamily="18" charset="0"/>
              </a:rPr>
              <a:t>There is currently a lack of a unified set of standards for writing blockchain transactions. This is due to the diversity of blockchain usage and the need to address these different use cases. The development of regulations to govern the blockchain environment will play a crucial role in driving the adoption of standards and may bring the various open source consortiums together.</a:t>
            </a:r>
            <a:endParaRPr lang="en-US" sz="1800" b="0" dirty="0">
              <a:solidFill>
                <a:schemeClr val="tx1"/>
              </a:solidFill>
              <a:effectLst/>
            </a:endParaRPr>
          </a:p>
          <a:p>
            <a:endParaRPr lang="en-US" dirty="0">
              <a:solidFill>
                <a:schemeClr val="tx1"/>
              </a:solidFill>
            </a:endParaRPr>
          </a:p>
        </p:txBody>
      </p:sp>
    </p:spTree>
    <p:extLst>
      <p:ext uri="{BB962C8B-B14F-4D97-AF65-F5344CB8AC3E}">
        <p14:creationId xmlns:p14="http://schemas.microsoft.com/office/powerpoint/2010/main" val="1257415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5697-9CBC-4B5C-9512-B98024E13873}"/>
              </a:ext>
            </a:extLst>
          </p:cNvPr>
          <p:cNvSpPr>
            <a:spLocks noGrp="1"/>
          </p:cNvSpPr>
          <p:nvPr>
            <p:ph type="title"/>
          </p:nvPr>
        </p:nvSpPr>
        <p:spPr/>
        <p:txBody>
          <a:bodyPr/>
          <a:lstStyle/>
          <a:p>
            <a:r>
              <a:rPr lang="en-US" dirty="0"/>
              <a:t>Challenges of blockchain</a:t>
            </a:r>
          </a:p>
        </p:txBody>
      </p:sp>
      <p:sp>
        <p:nvSpPr>
          <p:cNvPr id="3" name="Content Placeholder 2">
            <a:extLst>
              <a:ext uri="{FF2B5EF4-FFF2-40B4-BE49-F238E27FC236}">
                <a16:creationId xmlns:a16="http://schemas.microsoft.com/office/drawing/2014/main" id="{748F3DE4-9CAF-4318-99B3-BA1891485B86}"/>
              </a:ext>
            </a:extLst>
          </p:cNvPr>
          <p:cNvSpPr>
            <a:spLocks noGrp="1"/>
          </p:cNvSpPr>
          <p:nvPr>
            <p:ph idx="1"/>
          </p:nvPr>
        </p:nvSpPr>
        <p:spPr/>
        <p:txBody>
          <a:bodyPr/>
          <a:lstStyle/>
          <a:p>
            <a:pPr marL="36900" indent="0" algn="just" rtl="0">
              <a:spcBef>
                <a:spcPts val="0"/>
              </a:spcBef>
              <a:spcAft>
                <a:spcPts val="0"/>
              </a:spcAft>
              <a:buNone/>
            </a:pPr>
            <a:r>
              <a:rPr lang="en-US" sz="1800" b="1" i="0" u="none" strike="noStrike" dirty="0">
                <a:solidFill>
                  <a:schemeClr val="tx1"/>
                </a:solidFill>
                <a:effectLst/>
                <a:latin typeface="Times New Roman" panose="02020603050405020304" pitchFamily="18" charset="0"/>
              </a:rPr>
              <a:t>3.Need more validation:</a:t>
            </a:r>
            <a:r>
              <a:rPr lang="en-US" sz="1800" b="0" i="0" u="none" strike="noStrike" dirty="0">
                <a:solidFill>
                  <a:schemeClr val="tx1"/>
                </a:solidFill>
                <a:effectLst/>
                <a:latin typeface="Times New Roman" panose="02020603050405020304" pitchFamily="18" charset="0"/>
              </a:rPr>
              <a:t> A barrier to the adoption of blockchain technology is the fear of executives that it has not been sufficiently tested, particularly in terms of its scalability for handling a large volume of enterprise transactions and data. Different blockchain applications may face different scalability challenges as adoption grows, and there is a concern about the amount of time and computing power required to process a large number of transactions.</a:t>
            </a:r>
          </a:p>
          <a:p>
            <a:pPr marL="36900" indent="0" algn="just" rtl="0">
              <a:spcBef>
                <a:spcPts val="0"/>
              </a:spcBef>
              <a:spcAft>
                <a:spcPts val="0"/>
              </a:spcAft>
              <a:buNone/>
            </a:pPr>
            <a:endParaRPr lang="en-US" sz="1800" b="0" dirty="0">
              <a:solidFill>
                <a:schemeClr val="tx1"/>
              </a:solidFill>
              <a:effectLst/>
            </a:endParaRPr>
          </a:p>
          <a:p>
            <a:pPr marL="36900" indent="0" algn="just">
              <a:buNone/>
            </a:pPr>
            <a:r>
              <a:rPr lang="en-US" sz="1800" b="1" i="0" u="none" strike="noStrike" dirty="0">
                <a:solidFill>
                  <a:schemeClr val="tx1"/>
                </a:solidFill>
                <a:effectLst/>
                <a:latin typeface="Times New Roman" panose="02020603050405020304" pitchFamily="18" charset="0"/>
              </a:rPr>
              <a:t>4.Culture:</a:t>
            </a:r>
            <a:r>
              <a:rPr lang="en-US" sz="1800" b="0" i="0" u="none" strike="noStrike" dirty="0">
                <a:solidFill>
                  <a:schemeClr val="tx1"/>
                </a:solidFill>
                <a:effectLst/>
                <a:latin typeface="Times New Roman" panose="02020603050405020304" pitchFamily="18" charset="0"/>
              </a:rPr>
              <a:t>For a long time, transactions have been conducted in a certain traditional way, but the introduction of blockchain technology represents a significant departure from this approach. Instead of relying on a centralized network, blockchain relies on a decentralized one, which can be a difficult concept for some institutions to accept. The implementation of blockchain involves not only technological changes but also significant changes to business processes.</a:t>
            </a:r>
          </a:p>
          <a:p>
            <a:endParaRPr lang="en-US" dirty="0">
              <a:solidFill>
                <a:schemeClr val="tx1"/>
              </a:solidFill>
            </a:endParaRPr>
          </a:p>
        </p:txBody>
      </p:sp>
    </p:spTree>
    <p:extLst>
      <p:ext uri="{BB962C8B-B14F-4D97-AF65-F5344CB8AC3E}">
        <p14:creationId xmlns:p14="http://schemas.microsoft.com/office/powerpoint/2010/main" val="299733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5A08-8215-4F54-820A-48200249A942}"/>
              </a:ext>
            </a:extLst>
          </p:cNvPr>
          <p:cNvSpPr>
            <a:spLocks noGrp="1"/>
          </p:cNvSpPr>
          <p:nvPr>
            <p:ph type="title"/>
          </p:nvPr>
        </p:nvSpPr>
        <p:spPr/>
        <p:txBody>
          <a:bodyPr/>
          <a:lstStyle/>
          <a:p>
            <a:r>
              <a:rPr lang="en-US" dirty="0"/>
              <a:t>Presented by : group 4</a:t>
            </a:r>
          </a:p>
        </p:txBody>
      </p:sp>
      <p:sp>
        <p:nvSpPr>
          <p:cNvPr id="3" name="Content Placeholder 2">
            <a:extLst>
              <a:ext uri="{FF2B5EF4-FFF2-40B4-BE49-F238E27FC236}">
                <a16:creationId xmlns:a16="http://schemas.microsoft.com/office/drawing/2014/main" id="{7BE3CEB4-C319-45D8-BF37-A72259F2F128}"/>
              </a:ext>
            </a:extLst>
          </p:cNvPr>
          <p:cNvSpPr>
            <a:spLocks noGrp="1"/>
          </p:cNvSpPr>
          <p:nvPr>
            <p:ph idx="1"/>
          </p:nvPr>
        </p:nvSpPr>
        <p:spPr/>
        <p:txBody>
          <a:bodyPr>
            <a:normAutofit/>
          </a:bodyPr>
          <a:lstStyle/>
          <a:p>
            <a:pPr algn="ctr"/>
            <a:endParaRPr lang="en-US" sz="1800" b="1" dirty="0">
              <a:solidFill>
                <a:schemeClr val="tx1"/>
              </a:solidFill>
            </a:endParaRPr>
          </a:p>
          <a:p>
            <a:r>
              <a:rPr lang="en-US" sz="1800" b="1" dirty="0">
                <a:solidFill>
                  <a:schemeClr val="tx1"/>
                </a:solidFill>
              </a:rPr>
              <a:t>Zarin Sabah Teresa - 1964</a:t>
            </a:r>
          </a:p>
          <a:p>
            <a:r>
              <a:rPr lang="en-US" sz="1800" b="1" dirty="0" err="1">
                <a:solidFill>
                  <a:schemeClr val="tx1"/>
                </a:solidFill>
              </a:rPr>
              <a:t>Sabikun</a:t>
            </a:r>
            <a:r>
              <a:rPr lang="en-US" sz="1800" b="1" dirty="0">
                <a:solidFill>
                  <a:schemeClr val="tx1"/>
                </a:solidFill>
              </a:rPr>
              <a:t> Nahar </a:t>
            </a:r>
            <a:r>
              <a:rPr lang="en-US" sz="1800" b="1" dirty="0" err="1">
                <a:solidFill>
                  <a:schemeClr val="tx1"/>
                </a:solidFill>
              </a:rPr>
              <a:t>Monisha</a:t>
            </a:r>
            <a:r>
              <a:rPr lang="en-US" sz="1800" b="1" dirty="0">
                <a:solidFill>
                  <a:schemeClr val="tx1"/>
                </a:solidFill>
              </a:rPr>
              <a:t> - 1967</a:t>
            </a:r>
          </a:p>
          <a:p>
            <a:r>
              <a:rPr lang="en-US" sz="1800" b="1" dirty="0" err="1">
                <a:solidFill>
                  <a:schemeClr val="tx1"/>
                </a:solidFill>
              </a:rPr>
              <a:t>Mayesha</a:t>
            </a:r>
            <a:r>
              <a:rPr lang="en-US" sz="1800" b="1" dirty="0">
                <a:solidFill>
                  <a:schemeClr val="tx1"/>
                </a:solidFill>
              </a:rPr>
              <a:t> Sadia -1968</a:t>
            </a:r>
          </a:p>
          <a:p>
            <a:r>
              <a:rPr lang="en-US" sz="1800" b="1" dirty="0" err="1">
                <a:solidFill>
                  <a:schemeClr val="tx1"/>
                </a:solidFill>
              </a:rPr>
              <a:t>Barnita</a:t>
            </a:r>
            <a:r>
              <a:rPr lang="en-US" sz="1800" b="1" dirty="0">
                <a:solidFill>
                  <a:schemeClr val="tx1"/>
                </a:solidFill>
              </a:rPr>
              <a:t> </a:t>
            </a:r>
            <a:r>
              <a:rPr lang="en-US" sz="1800" b="1" dirty="0" err="1">
                <a:solidFill>
                  <a:schemeClr val="tx1"/>
                </a:solidFill>
              </a:rPr>
              <a:t>Barai</a:t>
            </a:r>
            <a:r>
              <a:rPr lang="en-US" sz="1800" b="1" dirty="0">
                <a:solidFill>
                  <a:schemeClr val="tx1"/>
                </a:solidFill>
              </a:rPr>
              <a:t> </a:t>
            </a:r>
            <a:r>
              <a:rPr lang="en-US" sz="1800" b="1" dirty="0" err="1">
                <a:solidFill>
                  <a:schemeClr val="tx1"/>
                </a:solidFill>
              </a:rPr>
              <a:t>Sithee</a:t>
            </a:r>
            <a:r>
              <a:rPr lang="en-US" sz="1800" b="1" dirty="0">
                <a:solidFill>
                  <a:schemeClr val="tx1"/>
                </a:solidFill>
              </a:rPr>
              <a:t> -1979</a:t>
            </a:r>
          </a:p>
          <a:p>
            <a:r>
              <a:rPr lang="en-US" sz="1800" b="1" dirty="0">
                <a:solidFill>
                  <a:schemeClr val="tx1"/>
                </a:solidFill>
              </a:rPr>
              <a:t>Afrin </a:t>
            </a:r>
            <a:r>
              <a:rPr lang="en-US" sz="1800" b="1" dirty="0" err="1">
                <a:solidFill>
                  <a:schemeClr val="tx1"/>
                </a:solidFill>
              </a:rPr>
              <a:t>Faria</a:t>
            </a:r>
            <a:r>
              <a:rPr lang="en-US" b="1" dirty="0">
                <a:solidFill>
                  <a:schemeClr val="tx1"/>
                </a:solidFill>
              </a:rPr>
              <a:t> - 1981</a:t>
            </a:r>
            <a:endParaRPr lang="en-US" sz="1800" b="1" dirty="0">
              <a:solidFill>
                <a:schemeClr val="tx1"/>
              </a:solidFill>
            </a:endParaRPr>
          </a:p>
          <a:p>
            <a:r>
              <a:rPr lang="en-US" sz="1800" b="1" dirty="0">
                <a:solidFill>
                  <a:schemeClr val="tx1"/>
                </a:solidFill>
              </a:rPr>
              <a:t>Abu Ibrahim Md. </a:t>
            </a:r>
            <a:r>
              <a:rPr lang="en-US" sz="1800" b="1" dirty="0" err="1">
                <a:solidFill>
                  <a:schemeClr val="tx1"/>
                </a:solidFill>
              </a:rPr>
              <a:t>Moeenuddin</a:t>
            </a:r>
            <a:r>
              <a:rPr lang="en-US" sz="1800" b="1" dirty="0">
                <a:solidFill>
                  <a:schemeClr val="tx1"/>
                </a:solidFill>
              </a:rPr>
              <a:t> </a:t>
            </a:r>
            <a:r>
              <a:rPr lang="en-US" sz="1800" b="1" dirty="0" err="1">
                <a:solidFill>
                  <a:schemeClr val="tx1"/>
                </a:solidFill>
              </a:rPr>
              <a:t>Miran</a:t>
            </a:r>
            <a:r>
              <a:rPr lang="en-US" sz="1800" b="1" dirty="0">
                <a:solidFill>
                  <a:schemeClr val="tx1"/>
                </a:solidFill>
              </a:rPr>
              <a:t> - 2003</a:t>
            </a:r>
          </a:p>
          <a:p>
            <a:r>
              <a:rPr lang="en-US" sz="1800" b="1" dirty="0">
                <a:solidFill>
                  <a:schemeClr val="tx1"/>
                </a:solidFill>
              </a:rPr>
              <a:t>Md. </a:t>
            </a:r>
            <a:r>
              <a:rPr lang="en-US" sz="1800" b="1" dirty="0" err="1">
                <a:solidFill>
                  <a:schemeClr val="tx1"/>
                </a:solidFill>
              </a:rPr>
              <a:t>Tawsif</a:t>
            </a:r>
            <a:r>
              <a:rPr lang="en-US" sz="1800" b="1" dirty="0">
                <a:solidFill>
                  <a:schemeClr val="tx1"/>
                </a:solidFill>
              </a:rPr>
              <a:t> Rahman - 2005</a:t>
            </a:r>
          </a:p>
          <a:p>
            <a:endParaRPr lang="en-US" dirty="0">
              <a:solidFill>
                <a:schemeClr val="tx1"/>
              </a:solidFill>
            </a:endParaRPr>
          </a:p>
        </p:txBody>
      </p:sp>
    </p:spTree>
    <p:extLst>
      <p:ext uri="{BB962C8B-B14F-4D97-AF65-F5344CB8AC3E}">
        <p14:creationId xmlns:p14="http://schemas.microsoft.com/office/powerpoint/2010/main" val="26138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3BAF-345C-48FC-ABB6-0EDEEC2A7029}"/>
              </a:ext>
            </a:extLst>
          </p:cNvPr>
          <p:cNvSpPr>
            <a:spLocks noGrp="1"/>
          </p:cNvSpPr>
          <p:nvPr>
            <p:ph type="title"/>
          </p:nvPr>
        </p:nvSpPr>
        <p:spPr/>
        <p:txBody>
          <a:bodyPr/>
          <a:lstStyle/>
          <a:p>
            <a:r>
              <a:rPr lang="en-US" dirty="0"/>
              <a:t>Challenges of blockchain</a:t>
            </a:r>
          </a:p>
        </p:txBody>
      </p:sp>
      <p:sp>
        <p:nvSpPr>
          <p:cNvPr id="3" name="Content Placeholder 2">
            <a:extLst>
              <a:ext uri="{FF2B5EF4-FFF2-40B4-BE49-F238E27FC236}">
                <a16:creationId xmlns:a16="http://schemas.microsoft.com/office/drawing/2014/main" id="{33706B99-4E05-4339-8138-3D344EFCB08A}"/>
              </a:ext>
            </a:extLst>
          </p:cNvPr>
          <p:cNvSpPr>
            <a:spLocks noGrp="1"/>
          </p:cNvSpPr>
          <p:nvPr>
            <p:ph idx="1"/>
          </p:nvPr>
        </p:nvSpPr>
        <p:spPr/>
        <p:txBody>
          <a:bodyPr/>
          <a:lstStyle/>
          <a:p>
            <a:pPr marL="36900" indent="0" algn="just" rtl="0">
              <a:spcBef>
                <a:spcPts val="0"/>
              </a:spcBef>
              <a:spcAft>
                <a:spcPts val="0"/>
              </a:spcAft>
              <a:buNone/>
            </a:pPr>
            <a:r>
              <a:rPr lang="en-US" sz="1800" b="1" i="0" u="none" strike="noStrike" dirty="0">
                <a:solidFill>
                  <a:schemeClr val="tx1"/>
                </a:solidFill>
                <a:effectLst/>
                <a:latin typeface="Times New Roman" panose="02020603050405020304" pitchFamily="18" charset="0"/>
              </a:rPr>
              <a:t>5.Cost and efficiency: </a:t>
            </a:r>
            <a:r>
              <a:rPr lang="en-US" sz="1800" b="0" i="0" u="none" strike="noStrike" dirty="0">
                <a:solidFill>
                  <a:schemeClr val="tx1"/>
                </a:solidFill>
                <a:effectLst/>
                <a:latin typeface="Times New Roman" panose="02020603050405020304" pitchFamily="18" charset="0"/>
              </a:rPr>
              <a:t>There are several types of blockchain, each with varying speeds and levels of effectiveness for conducting transactions. While the most efficient and fast blockchain options can be costly, it is necessary to choose the best blockchain in order to provide the best service and maximize the benefits of blockchain technology.</a:t>
            </a:r>
          </a:p>
          <a:p>
            <a:pPr marL="36900" indent="0" algn="just" rtl="0">
              <a:spcBef>
                <a:spcPts val="0"/>
              </a:spcBef>
              <a:spcAft>
                <a:spcPts val="0"/>
              </a:spcAft>
              <a:buNone/>
            </a:pPr>
            <a:endParaRPr lang="en-US" sz="1800" b="0" dirty="0">
              <a:solidFill>
                <a:schemeClr val="tx1"/>
              </a:solidFill>
              <a:effectLst/>
            </a:endParaRPr>
          </a:p>
          <a:p>
            <a:pPr marL="36900" indent="0" algn="just">
              <a:buNone/>
            </a:pPr>
            <a:r>
              <a:rPr lang="en-US" sz="1800" b="1" i="0" u="none" strike="noStrike" dirty="0">
                <a:solidFill>
                  <a:schemeClr val="tx1"/>
                </a:solidFill>
                <a:effectLst/>
                <a:latin typeface="Times New Roman" panose="02020603050405020304" pitchFamily="18" charset="0"/>
              </a:rPr>
              <a:t>6.Security and privacy : </a:t>
            </a:r>
            <a:r>
              <a:rPr lang="en-US" sz="1800" b="0" i="0" u="none" strike="noStrike" dirty="0">
                <a:solidFill>
                  <a:schemeClr val="tx1"/>
                </a:solidFill>
                <a:effectLst/>
                <a:latin typeface="Times New Roman" panose="02020603050405020304" pitchFamily="18" charset="0"/>
              </a:rPr>
              <a:t>The transactions made using bitcoin are associated with "wallets" rather than individuals. However, for the effective use of blockchain technology, transactions and contracts need to be linked to identifiable individuals. This raises concerns about the privacy and security of the data stored and accessible on the blockchain. While the architecture of a blockchain has yet to be compromised, some institutions are hesitant to adopt this technology due to the perceived risks and challenges.</a:t>
            </a:r>
            <a:endParaRPr lang="en-US" sz="1800" b="0" dirty="0">
              <a:solidFill>
                <a:schemeClr val="tx1"/>
              </a:solidFill>
              <a:effectLst/>
            </a:endParaRPr>
          </a:p>
          <a:p>
            <a:endParaRPr lang="en-US" dirty="0">
              <a:solidFill>
                <a:schemeClr val="tx1"/>
              </a:solidFill>
            </a:endParaRPr>
          </a:p>
        </p:txBody>
      </p:sp>
    </p:spTree>
    <p:extLst>
      <p:ext uri="{BB962C8B-B14F-4D97-AF65-F5344CB8AC3E}">
        <p14:creationId xmlns:p14="http://schemas.microsoft.com/office/powerpoint/2010/main" val="4168076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F715-A13F-4A35-976F-7CE524B23F28}"/>
              </a:ext>
            </a:extLst>
          </p:cNvPr>
          <p:cNvSpPr>
            <a:spLocks noGrp="1"/>
          </p:cNvSpPr>
          <p:nvPr>
            <p:ph type="title"/>
          </p:nvPr>
        </p:nvSpPr>
        <p:spPr/>
        <p:txBody>
          <a:bodyPr/>
          <a:lstStyle/>
          <a:p>
            <a:r>
              <a:rPr lang="en-US" dirty="0"/>
              <a:t>Special characteristics of blockchain</a:t>
            </a:r>
          </a:p>
        </p:txBody>
      </p:sp>
      <p:pic>
        <p:nvPicPr>
          <p:cNvPr id="5" name="Content Placeholder 4">
            <a:extLst>
              <a:ext uri="{FF2B5EF4-FFF2-40B4-BE49-F238E27FC236}">
                <a16:creationId xmlns:a16="http://schemas.microsoft.com/office/drawing/2014/main" id="{594C4EAB-6A03-4DB0-92FA-F76D5374DC95}"/>
              </a:ext>
            </a:extLst>
          </p:cNvPr>
          <p:cNvPicPr>
            <a:picLocks noGrp="1" noChangeAspect="1"/>
          </p:cNvPicPr>
          <p:nvPr>
            <p:ph idx="1"/>
          </p:nvPr>
        </p:nvPicPr>
        <p:blipFill>
          <a:blip r:embed="rId2"/>
          <a:stretch>
            <a:fillRect/>
          </a:stretch>
        </p:blipFill>
        <p:spPr>
          <a:xfrm>
            <a:off x="2406315" y="1761537"/>
            <a:ext cx="7908759" cy="4841704"/>
          </a:xfrm>
        </p:spPr>
      </p:pic>
    </p:spTree>
    <p:extLst>
      <p:ext uri="{BB962C8B-B14F-4D97-AF65-F5344CB8AC3E}">
        <p14:creationId xmlns:p14="http://schemas.microsoft.com/office/powerpoint/2010/main" val="3075863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BEAA-57DE-4F43-8262-5381C6D75C8A}"/>
              </a:ext>
            </a:extLst>
          </p:cNvPr>
          <p:cNvSpPr>
            <a:spLocks noGrp="1"/>
          </p:cNvSpPr>
          <p:nvPr>
            <p:ph type="title"/>
          </p:nvPr>
        </p:nvSpPr>
        <p:spPr/>
        <p:txBody>
          <a:bodyPr/>
          <a:lstStyle/>
          <a:p>
            <a:r>
              <a:rPr lang="en-US" dirty="0"/>
              <a:t>Special characteristics of blockchain</a:t>
            </a:r>
          </a:p>
        </p:txBody>
      </p:sp>
      <p:sp>
        <p:nvSpPr>
          <p:cNvPr id="3" name="Content Placeholder 2">
            <a:extLst>
              <a:ext uri="{FF2B5EF4-FFF2-40B4-BE49-F238E27FC236}">
                <a16:creationId xmlns:a16="http://schemas.microsoft.com/office/drawing/2014/main" id="{DB3B78C6-B157-4F5E-BCCD-A487EA455B2F}"/>
              </a:ext>
            </a:extLst>
          </p:cNvPr>
          <p:cNvSpPr>
            <a:spLocks noGrp="1"/>
          </p:cNvSpPr>
          <p:nvPr>
            <p:ph idx="1"/>
          </p:nvPr>
        </p:nvSpPr>
        <p:spPr/>
        <p:txBody>
          <a:bodyPr/>
          <a:lstStyle/>
          <a:p>
            <a:pPr marL="0" indent="0">
              <a:buNone/>
            </a:pPr>
            <a:r>
              <a:rPr lang="en-US" b="1" dirty="0"/>
              <a:t>Security :  </a:t>
            </a:r>
          </a:p>
          <a:p>
            <a:r>
              <a:rPr lang="en-US" dirty="0"/>
              <a:t>Based on consensus, cryptography and decentralization principles.</a:t>
            </a:r>
          </a:p>
          <a:p>
            <a:r>
              <a:rPr lang="en-US" dirty="0"/>
              <a:t>Each new block of information connects to all the previous blocks. So each block is nearly impossible to temper with.</a:t>
            </a:r>
          </a:p>
          <a:p>
            <a:pPr marL="0" indent="0">
              <a:buNone/>
            </a:pPr>
            <a:r>
              <a:rPr lang="en-US" b="1" dirty="0"/>
              <a:t>Transparent and incorruptible :</a:t>
            </a:r>
          </a:p>
          <a:p>
            <a:pPr>
              <a:buFont typeface="Wingdings" panose="05000000000000000000" pitchFamily="2" charset="2"/>
              <a:buChar char="§"/>
            </a:pPr>
            <a:r>
              <a:rPr lang="en-US" dirty="0"/>
              <a:t>Blockchain operates on the basis of consensus.</a:t>
            </a:r>
          </a:p>
          <a:p>
            <a:pPr>
              <a:buFont typeface="Wingdings" panose="05000000000000000000" pitchFamily="2" charset="2"/>
              <a:buChar char="§"/>
            </a:pPr>
            <a:r>
              <a:rPr lang="en-US" dirty="0"/>
              <a:t>Changes made to blockchain transaction needs approvable of all nodes. With at least 100-200 nodes present in the network , it nearly impossible to corrupt data.</a:t>
            </a:r>
          </a:p>
          <a:p>
            <a:pPr marL="0" indent="0">
              <a:buNone/>
            </a:pPr>
            <a:endParaRPr lang="en-US" dirty="0"/>
          </a:p>
          <a:p>
            <a:endParaRPr lang="en-US" dirty="0"/>
          </a:p>
        </p:txBody>
      </p:sp>
    </p:spTree>
    <p:extLst>
      <p:ext uri="{BB962C8B-B14F-4D97-AF65-F5344CB8AC3E}">
        <p14:creationId xmlns:p14="http://schemas.microsoft.com/office/powerpoint/2010/main" val="764801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F5EF-C351-4D9C-882B-0E49C7C88051}"/>
              </a:ext>
            </a:extLst>
          </p:cNvPr>
          <p:cNvSpPr>
            <a:spLocks noGrp="1"/>
          </p:cNvSpPr>
          <p:nvPr>
            <p:ph type="title"/>
          </p:nvPr>
        </p:nvSpPr>
        <p:spPr/>
        <p:txBody>
          <a:bodyPr/>
          <a:lstStyle/>
          <a:p>
            <a:r>
              <a:rPr lang="en-US" dirty="0"/>
              <a:t>Special characteristics of blockchain</a:t>
            </a:r>
          </a:p>
        </p:txBody>
      </p:sp>
      <p:sp>
        <p:nvSpPr>
          <p:cNvPr id="3" name="Content Placeholder 2">
            <a:extLst>
              <a:ext uri="{FF2B5EF4-FFF2-40B4-BE49-F238E27FC236}">
                <a16:creationId xmlns:a16="http://schemas.microsoft.com/office/drawing/2014/main" id="{0077A9D4-9E7B-4CE2-B679-F8ED31FCCDAC}"/>
              </a:ext>
            </a:extLst>
          </p:cNvPr>
          <p:cNvSpPr>
            <a:spLocks noGrp="1"/>
          </p:cNvSpPr>
          <p:nvPr>
            <p:ph idx="1"/>
          </p:nvPr>
        </p:nvSpPr>
        <p:spPr/>
        <p:txBody>
          <a:bodyPr>
            <a:normAutofit/>
          </a:bodyPr>
          <a:lstStyle/>
          <a:p>
            <a:pPr marL="36900" indent="0" algn="just" rtl="0" fontAlgn="base">
              <a:spcBef>
                <a:spcPts val="0"/>
              </a:spcBef>
              <a:spcAft>
                <a:spcPts val="0"/>
              </a:spcAft>
              <a:buNone/>
            </a:pPr>
            <a:r>
              <a:rPr lang="en-US" sz="1800" b="1" i="0" u="none" strike="noStrike" dirty="0">
                <a:solidFill>
                  <a:schemeClr val="tx1"/>
                </a:solidFill>
                <a:effectLst/>
                <a:latin typeface="Times New Roman" panose="02020603050405020304" pitchFamily="18" charset="0"/>
              </a:rPr>
              <a:t>Consensus: </a:t>
            </a:r>
          </a:p>
          <a:p>
            <a:pPr marL="322650" indent="-285750" algn="just" rtl="0" fontAlgn="base">
              <a:spcBef>
                <a:spcPts val="0"/>
              </a:spcBef>
              <a:spcAft>
                <a:spcPts val="0"/>
              </a:spcAft>
              <a:buFont typeface="Wingdings" panose="05000000000000000000" pitchFamily="2" charset="2"/>
              <a:buChar char="§"/>
            </a:pPr>
            <a:r>
              <a:rPr lang="en-US" sz="1800" b="0" i="0" u="none" strike="noStrike" dirty="0">
                <a:solidFill>
                  <a:schemeClr val="tx1"/>
                </a:solidFill>
                <a:effectLst/>
                <a:latin typeface="Times New Roman" panose="02020603050405020304" pitchFamily="18" charset="0"/>
              </a:rPr>
              <a:t>if any change is to be made on the blockchain transaction then before doing it we need to take the permission of all the individual nodes without them we cannot do the same.</a:t>
            </a:r>
          </a:p>
          <a:p>
            <a:pPr marL="322650" indent="-285750" algn="just" rtl="0" fontAlgn="base">
              <a:spcBef>
                <a:spcPts val="0"/>
              </a:spcBef>
              <a:spcAft>
                <a:spcPts val="0"/>
              </a:spcAft>
              <a:buFont typeface="Wingdings" panose="05000000000000000000" pitchFamily="2" charset="2"/>
              <a:buChar char="§"/>
            </a:pPr>
            <a:endParaRPr lang="en-US" sz="1800" b="0" i="0" u="none" strike="noStrike" dirty="0">
              <a:solidFill>
                <a:schemeClr val="tx1"/>
              </a:solidFill>
              <a:effectLst/>
              <a:latin typeface="Times New Roman" panose="02020603050405020304" pitchFamily="18" charset="0"/>
            </a:endParaRPr>
          </a:p>
          <a:p>
            <a:pPr marL="36900" indent="0" algn="just">
              <a:buNone/>
            </a:pPr>
            <a:r>
              <a:rPr lang="en-US" sz="1800" b="1" i="0" u="none" strike="noStrike" dirty="0">
                <a:solidFill>
                  <a:schemeClr val="tx1"/>
                </a:solidFill>
                <a:effectLst/>
                <a:latin typeface="Times New Roman" panose="02020603050405020304" pitchFamily="18" charset="0"/>
              </a:rPr>
              <a:t>Immutability of Data:</a:t>
            </a:r>
            <a:r>
              <a:rPr lang="en-US" sz="1800" b="0" i="0" u="none" strike="noStrike" dirty="0">
                <a:solidFill>
                  <a:schemeClr val="tx1"/>
                </a:solidFill>
                <a:effectLst/>
                <a:latin typeface="Times New Roman" panose="02020603050405020304" pitchFamily="18" charset="0"/>
              </a:rPr>
              <a:t> </a:t>
            </a:r>
          </a:p>
          <a:p>
            <a:pPr marL="322650" indent="-285750" algn="just"/>
            <a:r>
              <a:rPr lang="en-US" sz="1800" b="0" i="0" u="none" strike="noStrike" dirty="0">
                <a:solidFill>
                  <a:schemeClr val="tx1"/>
                </a:solidFill>
                <a:effectLst/>
                <a:latin typeface="Times New Roman" panose="02020603050405020304" pitchFamily="18" charset="0"/>
              </a:rPr>
              <a:t> Once a transaction is agreed upon, it cannot be altered.</a:t>
            </a:r>
          </a:p>
          <a:p>
            <a:pPr marL="322650" indent="-285750" algn="just">
              <a:buFont typeface="Wingdings" panose="05000000000000000000" pitchFamily="2" charset="2"/>
              <a:buChar char="§"/>
            </a:pPr>
            <a:r>
              <a:rPr lang="en-US" sz="1800" b="0" i="0" u="none" strike="noStrike" dirty="0">
                <a:solidFill>
                  <a:schemeClr val="tx1"/>
                </a:solidFill>
                <a:effectLst/>
                <a:latin typeface="Times New Roman" panose="02020603050405020304" pitchFamily="18" charset="0"/>
              </a:rPr>
              <a:t> Subsequent transactions can be made, but the original transaction remains visible and cannot be hidden.</a:t>
            </a:r>
          </a:p>
          <a:p>
            <a:pPr marL="322650" indent="-285750" algn="just">
              <a:buFont typeface="Wingdings" panose="05000000000000000000" pitchFamily="2" charset="2"/>
              <a:buChar char="§"/>
            </a:pPr>
            <a:r>
              <a:rPr lang="en-US" sz="1800" b="0" i="0" u="none" strike="noStrike" dirty="0">
                <a:solidFill>
                  <a:schemeClr val="tx1"/>
                </a:solidFill>
                <a:effectLst/>
                <a:latin typeface="Times New Roman" panose="02020603050405020304" pitchFamily="18" charset="0"/>
              </a:rPr>
              <a:t> This leads to the concept of asset provenance, which allows us to trace the history of an asset, including its location and ownership, as well as the history of the asset's owner.</a:t>
            </a:r>
          </a:p>
          <a:p>
            <a:pPr>
              <a:buFont typeface="Wingdings" panose="05000000000000000000" pitchFamily="2" charset="2"/>
              <a:buChar char="§"/>
            </a:pPr>
            <a:endParaRPr lang="en-US" dirty="0">
              <a:solidFill>
                <a:schemeClr val="tx1"/>
              </a:solidFill>
            </a:endParaRPr>
          </a:p>
        </p:txBody>
      </p:sp>
    </p:spTree>
    <p:extLst>
      <p:ext uri="{BB962C8B-B14F-4D97-AF65-F5344CB8AC3E}">
        <p14:creationId xmlns:p14="http://schemas.microsoft.com/office/powerpoint/2010/main" val="284200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4851-CEBC-46C8-88BB-E0A756819123}"/>
              </a:ext>
            </a:extLst>
          </p:cNvPr>
          <p:cNvSpPr>
            <a:spLocks noGrp="1"/>
          </p:cNvSpPr>
          <p:nvPr>
            <p:ph type="title"/>
          </p:nvPr>
        </p:nvSpPr>
        <p:spPr/>
        <p:txBody>
          <a:bodyPr/>
          <a:lstStyle/>
          <a:p>
            <a:r>
              <a:rPr lang="en-US" dirty="0"/>
              <a:t>Special characteristics of blockchain</a:t>
            </a:r>
          </a:p>
        </p:txBody>
      </p:sp>
      <p:sp>
        <p:nvSpPr>
          <p:cNvPr id="3" name="Content Placeholder 2">
            <a:extLst>
              <a:ext uri="{FF2B5EF4-FFF2-40B4-BE49-F238E27FC236}">
                <a16:creationId xmlns:a16="http://schemas.microsoft.com/office/drawing/2014/main" id="{DAB5C72F-A677-4F68-9848-C0CD3243166F}"/>
              </a:ext>
            </a:extLst>
          </p:cNvPr>
          <p:cNvSpPr>
            <a:spLocks noGrp="1"/>
          </p:cNvSpPr>
          <p:nvPr>
            <p:ph idx="1"/>
          </p:nvPr>
        </p:nvSpPr>
        <p:spPr/>
        <p:txBody>
          <a:bodyPr/>
          <a:lstStyle/>
          <a:p>
            <a:pPr marL="322650" indent="-285750" algn="just">
              <a:buFont typeface="Wingdings" panose="05000000000000000000" pitchFamily="2" charset="2"/>
              <a:buChar char="§"/>
            </a:pPr>
            <a:endParaRPr lang="en-US" sz="1800" b="1" i="0" u="none" strike="noStrike" dirty="0">
              <a:solidFill>
                <a:schemeClr val="tx1"/>
              </a:solidFill>
              <a:effectLst/>
              <a:latin typeface="Times New Roman" panose="02020603050405020304" pitchFamily="18" charset="0"/>
            </a:endParaRPr>
          </a:p>
          <a:p>
            <a:pPr marL="36900" indent="0" algn="just">
              <a:buNone/>
            </a:pPr>
            <a:r>
              <a:rPr lang="en-US" sz="1800" b="1" i="0" u="none" strike="noStrike" dirty="0">
                <a:solidFill>
                  <a:schemeClr val="tx1"/>
                </a:solidFill>
                <a:effectLst/>
                <a:latin typeface="Times New Roman" panose="02020603050405020304" pitchFamily="18" charset="0"/>
              </a:rPr>
              <a:t>The idea of decentralization: </a:t>
            </a:r>
          </a:p>
          <a:p>
            <a:pPr marL="322650" indent="-285750" algn="just">
              <a:buFont typeface="Wingdings" panose="05000000000000000000" pitchFamily="2" charset="2"/>
              <a:buChar char="§"/>
            </a:pPr>
            <a:r>
              <a:rPr lang="en-US" sz="1800" b="0" i="0" u="none" strike="noStrike" dirty="0">
                <a:solidFill>
                  <a:schemeClr val="tx1"/>
                </a:solidFill>
                <a:effectLst/>
                <a:latin typeface="Times New Roman" panose="02020603050405020304" pitchFamily="18" charset="0"/>
              </a:rPr>
              <a:t>The blockchain is a decentralized technology. </a:t>
            </a:r>
          </a:p>
          <a:p>
            <a:pPr marL="322650" indent="-285750" algn="just">
              <a:buFont typeface="Wingdings" panose="05000000000000000000" pitchFamily="2" charset="2"/>
              <a:buChar char="§"/>
            </a:pPr>
            <a:r>
              <a:rPr lang="en-US" sz="1800" b="0" i="0" u="none" strike="noStrike" dirty="0">
                <a:solidFill>
                  <a:schemeClr val="tx1"/>
                </a:solidFill>
                <a:effectLst/>
                <a:latin typeface="Times New Roman" panose="02020603050405020304" pitchFamily="18" charset="0"/>
              </a:rPr>
              <a:t>Decentralization means that the control over all the processing is not with any single entity.</a:t>
            </a:r>
          </a:p>
          <a:p>
            <a:pPr marL="322650" indent="-285750" algn="just">
              <a:buFont typeface="Wingdings" panose="05000000000000000000" pitchFamily="2" charset="2"/>
              <a:buChar char="§"/>
            </a:pPr>
            <a:r>
              <a:rPr lang="en-US" sz="1800" b="0" i="0" u="none" strike="noStrike" dirty="0">
                <a:solidFill>
                  <a:schemeClr val="tx1"/>
                </a:solidFill>
                <a:effectLst/>
                <a:latin typeface="Times New Roman" panose="02020603050405020304" pitchFamily="18" charset="0"/>
              </a:rPr>
              <a:t> For example, A global network of computers uses the blockchain technology to jointly manage the database that records the Bitcoin transactions. </a:t>
            </a:r>
          </a:p>
          <a:p>
            <a:pPr marL="322650" indent="-285750" algn="just">
              <a:buFont typeface="Wingdings" panose="05000000000000000000" pitchFamily="2" charset="2"/>
              <a:buChar char="§"/>
            </a:pPr>
            <a:r>
              <a:rPr lang="en-US" sz="1800" b="0" i="0" u="none" strike="noStrike" dirty="0">
                <a:solidFill>
                  <a:schemeClr val="tx1"/>
                </a:solidFill>
                <a:effectLst/>
                <a:latin typeface="Times New Roman" panose="02020603050405020304" pitchFamily="18" charset="0"/>
              </a:rPr>
              <a:t>That is, Bitcoin is managed by its network as a whole, and not by any one central authority.</a:t>
            </a:r>
            <a:br>
              <a:rPr lang="en-US" sz="1800" b="0" dirty="0">
                <a:solidFill>
                  <a:schemeClr val="tx1"/>
                </a:solidFill>
                <a:effectLst/>
              </a:rPr>
            </a:br>
            <a:endParaRPr lang="en-US" sz="1800" b="0" i="0" u="none" strike="noStrike" dirty="0">
              <a:solidFill>
                <a:schemeClr val="tx1"/>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281087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1482-38A8-46BE-8547-40F206A46F2B}"/>
              </a:ext>
            </a:extLst>
          </p:cNvPr>
          <p:cNvSpPr>
            <a:spLocks noGrp="1"/>
          </p:cNvSpPr>
          <p:nvPr>
            <p:ph type="title"/>
          </p:nvPr>
        </p:nvSpPr>
        <p:spPr/>
        <p:txBody>
          <a:bodyPr/>
          <a:lstStyle/>
          <a:p>
            <a:r>
              <a:rPr lang="en-US" dirty="0"/>
              <a:t>General concepts of blockchain</a:t>
            </a:r>
          </a:p>
        </p:txBody>
      </p:sp>
      <p:sp>
        <p:nvSpPr>
          <p:cNvPr id="3" name="Content Placeholder 2">
            <a:extLst>
              <a:ext uri="{FF2B5EF4-FFF2-40B4-BE49-F238E27FC236}">
                <a16:creationId xmlns:a16="http://schemas.microsoft.com/office/drawing/2014/main" id="{A9740886-1E7F-4518-A6A4-1D21E51AC47A}"/>
              </a:ext>
            </a:extLst>
          </p:cNvPr>
          <p:cNvSpPr>
            <a:spLocks noGrp="1"/>
          </p:cNvSpPr>
          <p:nvPr>
            <p:ph idx="1"/>
          </p:nvPr>
        </p:nvSpPr>
        <p:spPr/>
        <p:txBody>
          <a:bodyPr/>
          <a:lstStyle/>
          <a:p>
            <a:pPr algn="just">
              <a:spcBef>
                <a:spcPts val="1200"/>
              </a:spcBef>
              <a:spcAft>
                <a:spcPts val="1200"/>
              </a:spcAft>
            </a:pPr>
            <a:r>
              <a:rPr lang="en-US" sz="1800" dirty="0">
                <a:solidFill>
                  <a:srgbClr val="000000"/>
                </a:solidFill>
                <a:effectLst/>
                <a:latin typeface="Times New Roman" panose="02020603050405020304" pitchFamily="18" charset="0"/>
              </a:rPr>
              <a:t>Bank transactions could be failed sometimes for Technical issues, Account hacked, Transfer limits,</a:t>
            </a:r>
            <a:r>
              <a:rPr lang="en-US" sz="1800" dirty="0">
                <a:effectLst/>
              </a:rPr>
              <a:t> </a:t>
            </a:r>
            <a:r>
              <a:rPr lang="en-US" sz="1800" dirty="0">
                <a:solidFill>
                  <a:srgbClr val="000000"/>
                </a:solidFill>
                <a:effectLst/>
                <a:latin typeface="Times New Roman" panose="02020603050405020304" pitchFamily="18" charset="0"/>
              </a:rPr>
              <a:t>High transfer charges etc.</a:t>
            </a:r>
            <a:endParaRPr lang="en-US" sz="1800" dirty="0">
              <a:effectLst/>
            </a:endParaRPr>
          </a:p>
          <a:p>
            <a:pPr algn="just">
              <a:spcBef>
                <a:spcPts val="1200"/>
              </a:spcBef>
              <a:spcAft>
                <a:spcPts val="1200"/>
              </a:spcAft>
            </a:pPr>
            <a:r>
              <a:rPr lang="en-US" sz="1800" dirty="0">
                <a:solidFill>
                  <a:srgbClr val="000000"/>
                </a:solidFill>
                <a:effectLst/>
                <a:latin typeface="Times New Roman" panose="02020603050405020304" pitchFamily="18" charset="0"/>
              </a:rPr>
              <a:t>To solve this problem here comes cryptocurrency (Digital or virtual currency) such as </a:t>
            </a:r>
            <a:r>
              <a:rPr lang="en-US" sz="1800" dirty="0">
                <a:solidFill>
                  <a:schemeClr val="bg1"/>
                </a:solidFill>
                <a:effectLst/>
                <a:latin typeface="Times New Roman" panose="02020603050405020304" pitchFamily="18" charset="0"/>
              </a:rPr>
              <a:t>bitcoin, </a:t>
            </a:r>
            <a:r>
              <a:rPr lang="en-US" sz="1800" dirty="0" err="1">
                <a:solidFill>
                  <a:schemeClr val="bg1"/>
                </a:solidFill>
                <a:effectLst/>
                <a:latin typeface="Times New Roman" panose="02020603050405020304" pitchFamily="18" charset="0"/>
              </a:rPr>
              <a:t>litecoin</a:t>
            </a:r>
            <a:r>
              <a:rPr lang="en-US" sz="1800" dirty="0">
                <a:solidFill>
                  <a:schemeClr val="bg1"/>
                </a:solidFill>
                <a:effectLst/>
                <a:latin typeface="Times New Roman" panose="02020603050405020304" pitchFamily="18" charset="0"/>
              </a:rPr>
              <a:t>, </a:t>
            </a:r>
            <a:r>
              <a:rPr lang="en-US" sz="1800" dirty="0" err="1">
                <a:solidFill>
                  <a:schemeClr val="bg1"/>
                </a:solidFill>
                <a:effectLst/>
                <a:latin typeface="Times New Roman" panose="02020603050405020304" pitchFamily="18" charset="0"/>
              </a:rPr>
              <a:t>ethereum</a:t>
            </a:r>
            <a:r>
              <a:rPr lang="en-US" sz="1800" dirty="0">
                <a:solidFill>
                  <a:srgbClr val="000000"/>
                </a:solidFill>
                <a:effectLst/>
                <a:latin typeface="Times New Roman" panose="02020603050405020304" pitchFamily="18" charset="0"/>
              </a:rPr>
              <a:t> &amp; so on.</a:t>
            </a:r>
            <a:r>
              <a:rPr lang="en-US" sz="1800" dirty="0">
                <a:effectLst/>
              </a:rPr>
              <a:t> </a:t>
            </a:r>
            <a:r>
              <a:rPr lang="en-US" sz="1800" dirty="0">
                <a:solidFill>
                  <a:srgbClr val="000000"/>
                </a:solidFill>
                <a:effectLst/>
                <a:latin typeface="Times New Roman" panose="02020603050405020304" pitchFamily="18" charset="0"/>
              </a:rPr>
              <a:t>There are many unethical transactions occurring around us. To control black money transfer there uses a database tool named blockchain.</a:t>
            </a:r>
            <a:endParaRPr lang="en-US" sz="1800" dirty="0">
              <a:effectLst/>
            </a:endParaRPr>
          </a:p>
          <a:p>
            <a:pPr algn="just">
              <a:spcBef>
                <a:spcPts val="1200"/>
              </a:spcBef>
              <a:spcAft>
                <a:spcPts val="1200"/>
              </a:spcAft>
            </a:pPr>
            <a:r>
              <a:rPr lang="en-US" sz="1800" dirty="0">
                <a:solidFill>
                  <a:srgbClr val="000000"/>
                </a:solidFill>
                <a:effectLst/>
                <a:latin typeface="Times New Roman" panose="02020603050405020304" pitchFamily="18" charset="0"/>
              </a:rPr>
              <a:t>Blockchain technology is a viable disruptor for markets including payments, cybersecurity, and healthcare because no data stored there can be changed. So, Block chain can be defined as the collection of records that are linked together in a strongly resistant manner to alter &amp; protect using cryptography.</a:t>
            </a:r>
            <a:endParaRPr lang="en-US" sz="1800" dirty="0">
              <a:solidFill>
                <a:schemeClr val="bg1"/>
              </a:solidFill>
            </a:endParaRPr>
          </a:p>
          <a:p>
            <a:endParaRPr lang="en-US" dirty="0"/>
          </a:p>
        </p:txBody>
      </p:sp>
    </p:spTree>
    <p:extLst>
      <p:ext uri="{BB962C8B-B14F-4D97-AF65-F5344CB8AC3E}">
        <p14:creationId xmlns:p14="http://schemas.microsoft.com/office/powerpoint/2010/main" val="23059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4048-10B0-4FCC-AE69-96438AA503AC}"/>
              </a:ext>
            </a:extLst>
          </p:cNvPr>
          <p:cNvSpPr>
            <a:spLocks noGrp="1"/>
          </p:cNvSpPr>
          <p:nvPr>
            <p:ph type="title"/>
          </p:nvPr>
        </p:nvSpPr>
        <p:spPr/>
        <p:txBody>
          <a:bodyPr/>
          <a:lstStyle/>
          <a:p>
            <a:r>
              <a:rPr lang="en-US" sz="2800" b="1" i="0" u="none" strike="noStrike" dirty="0">
                <a:effectLst/>
                <a:latin typeface="Times New Roman" panose="02020603050405020304" pitchFamily="18" charset="0"/>
              </a:rPr>
              <a:t>What is a Blockchain?</a:t>
            </a:r>
            <a:endParaRPr lang="en-US" dirty="0"/>
          </a:p>
        </p:txBody>
      </p:sp>
      <p:sp>
        <p:nvSpPr>
          <p:cNvPr id="3" name="Content Placeholder 2">
            <a:extLst>
              <a:ext uri="{FF2B5EF4-FFF2-40B4-BE49-F238E27FC236}">
                <a16:creationId xmlns:a16="http://schemas.microsoft.com/office/drawing/2014/main" id="{8E9E8817-F994-4659-A803-1FB99769D5F2}"/>
              </a:ext>
            </a:extLst>
          </p:cNvPr>
          <p:cNvSpPr>
            <a:spLocks noGrp="1"/>
          </p:cNvSpPr>
          <p:nvPr>
            <p:ph idx="1"/>
          </p:nvPr>
        </p:nvSpPr>
        <p:spPr/>
        <p:txBody>
          <a:bodyPr/>
          <a:lstStyle/>
          <a:p>
            <a:pPr marL="285750" indent="-285750" algn="just" rtl="0">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rPr>
              <a:t>A blockchain is a decentralized, distributed ledger that records transactions on multiple computers in such a way that the record cannot be altered retroactively without the alteration of all subsequent blocks and the consensus of the network.</a:t>
            </a:r>
          </a:p>
          <a:p>
            <a:pPr marL="322650" indent="-285750" algn="just" rtl="0">
              <a:spcBef>
                <a:spcPts val="0"/>
              </a:spcBef>
              <a:spcAft>
                <a:spcPts val="0"/>
              </a:spcAft>
              <a:buFont typeface="Arial" panose="020B0604020202020204" pitchFamily="34" charset="0"/>
              <a:buChar char="•"/>
            </a:pPr>
            <a:endParaRPr lang="en-US" sz="1800" b="0" dirty="0">
              <a:effectLst/>
            </a:endParaRPr>
          </a:p>
          <a:p>
            <a:pPr marL="285750" indent="-285750" algn="just" rtl="0">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rPr>
              <a:t>A blockchain is a digital ledger of transactions that is duplicated and distributed across the entire network of computer systems on the blockchain. Each block in the chain contains a number of transactions, and every time a new transaction is added, it is recorded in a new block that is linked to the previous block. This creates a chain of blocks that shows a permanent and unalterable record of all the transactions in the history of that blockchain.</a:t>
            </a:r>
            <a:endParaRPr lang="en-US" sz="1800" b="0" dirty="0">
              <a:effectLst/>
            </a:endParaRPr>
          </a:p>
          <a:p>
            <a:pPr marL="0" indent="0">
              <a:buNone/>
            </a:pPr>
            <a:endParaRPr lang="en-US" dirty="0"/>
          </a:p>
        </p:txBody>
      </p:sp>
    </p:spTree>
    <p:extLst>
      <p:ext uri="{BB962C8B-B14F-4D97-AF65-F5344CB8AC3E}">
        <p14:creationId xmlns:p14="http://schemas.microsoft.com/office/powerpoint/2010/main" val="364204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D8C0-A784-4DC1-86FB-98F2CAD6CAA2}"/>
              </a:ext>
            </a:extLst>
          </p:cNvPr>
          <p:cNvSpPr>
            <a:spLocks noGrp="1"/>
          </p:cNvSpPr>
          <p:nvPr>
            <p:ph type="title"/>
          </p:nvPr>
        </p:nvSpPr>
        <p:spPr/>
        <p:txBody>
          <a:bodyPr/>
          <a:lstStyle/>
          <a:p>
            <a:r>
              <a:rPr lang="en-US" dirty="0"/>
              <a:t>Brief description of the concept of blockchain</a:t>
            </a:r>
          </a:p>
        </p:txBody>
      </p:sp>
      <p:sp>
        <p:nvSpPr>
          <p:cNvPr id="3" name="Content Placeholder 2">
            <a:extLst>
              <a:ext uri="{FF2B5EF4-FFF2-40B4-BE49-F238E27FC236}">
                <a16:creationId xmlns:a16="http://schemas.microsoft.com/office/drawing/2014/main" id="{993796A2-B424-4B78-A131-B66862EDD6D0}"/>
              </a:ext>
            </a:extLst>
          </p:cNvPr>
          <p:cNvSpPr>
            <a:spLocks noGrp="1"/>
          </p:cNvSpPr>
          <p:nvPr>
            <p:ph idx="1"/>
          </p:nvPr>
        </p:nvSpPr>
        <p:spPr/>
        <p:txBody>
          <a:bodyPr/>
          <a:lstStyle/>
          <a:p>
            <a:pPr algn="just" rtl="0">
              <a:spcBef>
                <a:spcPts val="0"/>
              </a:spcBef>
              <a:spcAft>
                <a:spcPts val="0"/>
              </a:spcAft>
              <a:buFont typeface="Wingdings" panose="05000000000000000000" pitchFamily="2" charset="2"/>
              <a:buChar char="§"/>
            </a:pPr>
            <a:r>
              <a:rPr lang="en-US" sz="1800" b="0" i="0" u="none" strike="noStrike" dirty="0">
                <a:solidFill>
                  <a:schemeClr val="tx1"/>
                </a:solidFill>
                <a:effectLst/>
                <a:latin typeface="Times New Roman" panose="02020603050405020304" pitchFamily="18" charset="0"/>
              </a:rPr>
              <a:t>It allows multiple parties to have access to the same information, while at the same time maintaining the privacy and security of the data through encryption and a consensus mechanism.</a:t>
            </a:r>
          </a:p>
          <a:p>
            <a:pPr marL="36900" indent="0" algn="just" rtl="0">
              <a:spcBef>
                <a:spcPts val="0"/>
              </a:spcBef>
              <a:spcAft>
                <a:spcPts val="0"/>
              </a:spcAft>
              <a:buNone/>
            </a:pPr>
            <a:r>
              <a:rPr lang="en-US" sz="1800" b="0" i="0" u="none" strike="noStrike" dirty="0">
                <a:solidFill>
                  <a:schemeClr val="tx1"/>
                </a:solidFill>
                <a:effectLst/>
                <a:latin typeface="Times New Roman" panose="02020603050405020304" pitchFamily="18" charset="0"/>
              </a:rPr>
              <a:t> </a:t>
            </a:r>
          </a:p>
          <a:p>
            <a:pPr algn="just" rtl="0">
              <a:spcBef>
                <a:spcPts val="0"/>
              </a:spcBef>
              <a:spcAft>
                <a:spcPts val="0"/>
              </a:spcAft>
              <a:buFont typeface="Wingdings" panose="05000000000000000000" pitchFamily="2" charset="2"/>
              <a:buChar char="§"/>
            </a:pPr>
            <a:r>
              <a:rPr lang="en-US" sz="1800" b="0" i="0" u="none" strike="noStrike" dirty="0">
                <a:solidFill>
                  <a:schemeClr val="tx1"/>
                </a:solidFill>
                <a:effectLst/>
                <a:latin typeface="Times New Roman" panose="02020603050405020304" pitchFamily="18" charset="0"/>
              </a:rPr>
              <a:t>The data stored in a blockchain is organized into blocks, and each block is linked to the previous block through a cryptographic hash. This creates a chain of blocks that forms a tamper-evident record of all transactions in the network, ensuring that once data has been entered, it cannot be altered without the consensus of the network.</a:t>
            </a:r>
          </a:p>
          <a:p>
            <a:pPr marL="36900" indent="0" algn="just" rtl="0">
              <a:spcBef>
                <a:spcPts val="0"/>
              </a:spcBef>
              <a:spcAft>
                <a:spcPts val="0"/>
              </a:spcAft>
              <a:buNone/>
            </a:pPr>
            <a:r>
              <a:rPr lang="en-US" sz="1800" b="0" i="0" u="none" strike="noStrike" dirty="0">
                <a:solidFill>
                  <a:schemeClr val="tx1"/>
                </a:solidFill>
                <a:effectLst/>
                <a:latin typeface="Times New Roman" panose="02020603050405020304" pitchFamily="18" charset="0"/>
              </a:rPr>
              <a:t> </a:t>
            </a:r>
          </a:p>
          <a:p>
            <a:pPr algn="just" rtl="0">
              <a:spcBef>
                <a:spcPts val="0"/>
              </a:spcBef>
              <a:spcAft>
                <a:spcPts val="0"/>
              </a:spcAft>
              <a:buFont typeface="Wingdings" panose="05000000000000000000" pitchFamily="2" charset="2"/>
              <a:buChar char="§"/>
            </a:pPr>
            <a:r>
              <a:rPr lang="en-US" sz="1800" b="0" i="0" u="none" strike="noStrike" dirty="0">
                <a:solidFill>
                  <a:schemeClr val="tx1"/>
                </a:solidFill>
                <a:effectLst/>
                <a:latin typeface="Times New Roman" panose="02020603050405020304" pitchFamily="18" charset="0"/>
              </a:rPr>
              <a:t>Blockchains are often used as the underlying technology for cryptocurrencies, but they have many other potential applications in areas such as supply chain management, voting systems, and more.</a:t>
            </a:r>
            <a:endParaRPr lang="en-US" sz="1800" b="0" dirty="0">
              <a:solidFill>
                <a:schemeClr val="tx1"/>
              </a:solidFill>
              <a:effectLst/>
            </a:endParaRPr>
          </a:p>
          <a:p>
            <a:endParaRPr lang="en-US" dirty="0">
              <a:solidFill>
                <a:schemeClr val="tx1"/>
              </a:solidFill>
            </a:endParaRPr>
          </a:p>
        </p:txBody>
      </p:sp>
    </p:spTree>
    <p:extLst>
      <p:ext uri="{BB962C8B-B14F-4D97-AF65-F5344CB8AC3E}">
        <p14:creationId xmlns:p14="http://schemas.microsoft.com/office/powerpoint/2010/main" val="174408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6D68-35FF-4DA0-A4E8-DB3DDAB1B862}"/>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D073D07E-8296-4660-AA04-8345CE0C9CFB}"/>
              </a:ext>
            </a:extLst>
          </p:cNvPr>
          <p:cNvPicPr>
            <a:picLocks noGrp="1" noChangeAspect="1"/>
          </p:cNvPicPr>
          <p:nvPr>
            <p:ph idx="1"/>
          </p:nvPr>
        </p:nvPicPr>
        <p:blipFill>
          <a:blip r:embed="rId2"/>
          <a:stretch>
            <a:fillRect/>
          </a:stretch>
        </p:blipFill>
        <p:spPr>
          <a:xfrm>
            <a:off x="1267326" y="1909482"/>
            <a:ext cx="9249762" cy="4643719"/>
          </a:xfrm>
        </p:spPr>
      </p:pic>
      <p:sp>
        <p:nvSpPr>
          <p:cNvPr id="6" name="TextBox 5">
            <a:extLst>
              <a:ext uri="{FF2B5EF4-FFF2-40B4-BE49-F238E27FC236}">
                <a16:creationId xmlns:a16="http://schemas.microsoft.com/office/drawing/2014/main" id="{05EA3969-5D35-48A9-802B-5A260BB4AA59}"/>
              </a:ext>
            </a:extLst>
          </p:cNvPr>
          <p:cNvSpPr txBox="1"/>
          <p:nvPr/>
        </p:nvSpPr>
        <p:spPr>
          <a:xfrm flipH="1">
            <a:off x="1166307" y="1008070"/>
            <a:ext cx="4221481" cy="707886"/>
          </a:xfrm>
          <a:prstGeom prst="rect">
            <a:avLst/>
          </a:prstGeom>
          <a:noFill/>
        </p:spPr>
        <p:txBody>
          <a:bodyPr wrap="square" rtlCol="0">
            <a:spAutoFit/>
          </a:bodyPr>
          <a:lstStyle/>
          <a:p>
            <a:r>
              <a:rPr lang="en-US" sz="4000" dirty="0">
                <a:solidFill>
                  <a:schemeClr val="bg1"/>
                </a:solidFill>
              </a:rPr>
              <a:t>Process </a:t>
            </a:r>
          </a:p>
        </p:txBody>
      </p:sp>
    </p:spTree>
    <p:extLst>
      <p:ext uri="{BB962C8B-B14F-4D97-AF65-F5344CB8AC3E}">
        <p14:creationId xmlns:p14="http://schemas.microsoft.com/office/powerpoint/2010/main" val="22932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5959-49E8-4E1E-A622-C03CEC22E049}"/>
              </a:ext>
            </a:extLst>
          </p:cNvPr>
          <p:cNvSpPr>
            <a:spLocks noGrp="1"/>
          </p:cNvSpPr>
          <p:nvPr>
            <p:ph type="title"/>
          </p:nvPr>
        </p:nvSpPr>
        <p:spPr/>
        <p:txBody>
          <a:bodyPr/>
          <a:lstStyle/>
          <a:p>
            <a:r>
              <a:rPr lang="en-US" dirty="0"/>
              <a:t>Elements of blockchain</a:t>
            </a:r>
          </a:p>
        </p:txBody>
      </p:sp>
      <p:sp>
        <p:nvSpPr>
          <p:cNvPr id="3" name="Content Placeholder 2">
            <a:extLst>
              <a:ext uri="{FF2B5EF4-FFF2-40B4-BE49-F238E27FC236}">
                <a16:creationId xmlns:a16="http://schemas.microsoft.com/office/drawing/2014/main" id="{A38D8560-51DA-409A-AC08-82F74BC60D58}"/>
              </a:ext>
            </a:extLst>
          </p:cNvPr>
          <p:cNvSpPr>
            <a:spLocks noGrp="1"/>
          </p:cNvSpPr>
          <p:nvPr>
            <p:ph idx="1"/>
          </p:nvPr>
        </p:nvSpPr>
        <p:spPr/>
        <p:txBody>
          <a:bodyPr>
            <a:normAutofit/>
          </a:bodyPr>
          <a:lstStyle/>
          <a:p>
            <a:pPr marL="36900" indent="0" algn="just" rtl="0">
              <a:spcBef>
                <a:spcPts val="1200"/>
              </a:spcBef>
              <a:spcAft>
                <a:spcPts val="1200"/>
              </a:spcAft>
              <a:buNone/>
            </a:pPr>
            <a:r>
              <a:rPr lang="en-US" sz="1800" b="0" i="0" u="none" strike="noStrike" dirty="0">
                <a:solidFill>
                  <a:srgbClr val="000000"/>
                </a:solidFill>
                <a:effectLst/>
                <a:latin typeface="Times New Roman" panose="02020603050405020304" pitchFamily="18" charset="0"/>
              </a:rPr>
              <a:t>Each block contains 3 things:</a:t>
            </a:r>
            <a:endParaRPr lang="en-US" sz="1800" b="0" dirty="0">
              <a:effectLst/>
            </a:endParaRPr>
          </a:p>
          <a:p>
            <a:pPr marL="36900" indent="0" algn="just" rtl="0">
              <a:spcBef>
                <a:spcPts val="1200"/>
              </a:spcBef>
              <a:spcAft>
                <a:spcPts val="1200"/>
              </a:spcAft>
              <a:buNone/>
            </a:pPr>
            <a:r>
              <a:rPr lang="en-US" sz="1800" b="0" i="0" u="none" strike="noStrike" dirty="0">
                <a:solidFill>
                  <a:srgbClr val="000000"/>
                </a:solidFill>
                <a:effectLst/>
                <a:latin typeface="Courier New" panose="02070309020205020404" pitchFamily="49" charset="0"/>
              </a:rPr>
              <a:t>o</a:t>
            </a:r>
            <a:r>
              <a:rPr lang="en-US" sz="1800" b="0" i="0" u="none" strike="noStrike" dirty="0">
                <a:solidFill>
                  <a:srgbClr val="000000"/>
                </a:solidFill>
                <a:effectLst/>
                <a:latin typeface="Times New Roman" panose="02020603050405020304" pitchFamily="18" charset="0"/>
              </a:rPr>
              <a:t>   Data</a:t>
            </a:r>
            <a:endParaRPr lang="en-US" sz="1800" b="0" dirty="0">
              <a:effectLst/>
            </a:endParaRPr>
          </a:p>
          <a:p>
            <a:pPr marL="36900" indent="0" algn="just" rtl="0">
              <a:spcBef>
                <a:spcPts val="1200"/>
              </a:spcBef>
              <a:spcAft>
                <a:spcPts val="1200"/>
              </a:spcAft>
              <a:buNone/>
            </a:pPr>
            <a:r>
              <a:rPr lang="en-US" sz="1800" b="0" i="0" u="none" strike="noStrike" dirty="0">
                <a:solidFill>
                  <a:srgbClr val="000000"/>
                </a:solidFill>
                <a:effectLst/>
                <a:latin typeface="Courier New" panose="02070309020205020404" pitchFamily="49" charset="0"/>
              </a:rPr>
              <a:t>o</a:t>
            </a:r>
            <a:r>
              <a:rPr lang="en-US" sz="1800" b="0" i="0" u="none" strike="noStrike" dirty="0">
                <a:solidFill>
                  <a:srgbClr val="000000"/>
                </a:solidFill>
                <a:effectLst/>
                <a:latin typeface="Times New Roman" panose="02020603050405020304" pitchFamily="18" charset="0"/>
              </a:rPr>
              <a:t>   Hash</a:t>
            </a:r>
            <a:endParaRPr lang="en-US" sz="1800" b="0" dirty="0">
              <a:effectLst/>
            </a:endParaRPr>
          </a:p>
          <a:p>
            <a:pPr marL="36900" indent="0" algn="just" rtl="0">
              <a:spcBef>
                <a:spcPts val="1200"/>
              </a:spcBef>
              <a:spcAft>
                <a:spcPts val="1200"/>
              </a:spcAft>
              <a:buNone/>
            </a:pPr>
            <a:r>
              <a:rPr lang="en-US" sz="1800" b="0" i="0" u="none" strike="noStrike" dirty="0">
                <a:solidFill>
                  <a:srgbClr val="000000"/>
                </a:solidFill>
                <a:effectLst/>
                <a:latin typeface="Courier New" panose="02070309020205020404" pitchFamily="49" charset="0"/>
              </a:rPr>
              <a:t>o</a:t>
            </a:r>
            <a:r>
              <a:rPr lang="en-US" sz="1800" b="0" i="0" u="none" strike="noStrike" dirty="0">
                <a:solidFill>
                  <a:srgbClr val="000000"/>
                </a:solidFill>
                <a:effectLst/>
                <a:latin typeface="Times New Roman" panose="02020603050405020304" pitchFamily="18" charset="0"/>
              </a:rPr>
              <a:t>   Previous hash</a:t>
            </a:r>
            <a:endParaRPr lang="en-US" sz="1800" b="0" dirty="0">
              <a:effectLst/>
            </a:endParaRPr>
          </a:p>
          <a:p>
            <a:pPr marL="36900" indent="0" algn="just" rtl="0">
              <a:spcBef>
                <a:spcPts val="1200"/>
              </a:spcBef>
              <a:spcAft>
                <a:spcPts val="1200"/>
              </a:spcAft>
              <a:buNone/>
            </a:pPr>
            <a:r>
              <a:rPr lang="en-US" sz="1800" b="0" i="0" u="none" strike="noStrike" dirty="0">
                <a:solidFill>
                  <a:srgbClr val="000000"/>
                </a:solidFill>
                <a:effectLst/>
                <a:latin typeface="Times New Roman" panose="02020603050405020304" pitchFamily="18" charset="0"/>
              </a:rPr>
              <a:t>In the chain the 1</a:t>
            </a:r>
            <a:r>
              <a:rPr lang="en-US" sz="1800" b="0" i="0" u="none" strike="noStrike" baseline="30000" dirty="0">
                <a:solidFill>
                  <a:srgbClr val="000000"/>
                </a:solidFill>
                <a:effectLst/>
                <a:latin typeface="Times New Roman" panose="02020603050405020304" pitchFamily="18" charset="0"/>
              </a:rPr>
              <a:t>st</a:t>
            </a:r>
            <a:r>
              <a:rPr lang="en-US" sz="1800" b="0" i="0" u="none" strike="noStrike" dirty="0">
                <a:solidFill>
                  <a:srgbClr val="000000"/>
                </a:solidFill>
                <a:effectLst/>
                <a:latin typeface="Times New Roman" panose="02020603050405020304" pitchFamily="18" charset="0"/>
              </a:rPr>
              <a:t> block doesn’t store any previous hash, that block is called genesis block…</a:t>
            </a:r>
            <a:endParaRPr lang="en-US" sz="1800" b="0" dirty="0">
              <a:effectLst/>
            </a:endParaRPr>
          </a:p>
          <a:p>
            <a:endParaRPr lang="en-US" dirty="0"/>
          </a:p>
        </p:txBody>
      </p:sp>
    </p:spTree>
    <p:extLst>
      <p:ext uri="{BB962C8B-B14F-4D97-AF65-F5344CB8AC3E}">
        <p14:creationId xmlns:p14="http://schemas.microsoft.com/office/powerpoint/2010/main" val="100190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FDAA-8DA7-49C7-A10B-0B98681955E5}"/>
              </a:ext>
            </a:extLst>
          </p:cNvPr>
          <p:cNvSpPr>
            <a:spLocks noGrp="1"/>
          </p:cNvSpPr>
          <p:nvPr>
            <p:ph type="title"/>
          </p:nvPr>
        </p:nvSpPr>
        <p:spPr/>
        <p:txBody>
          <a:bodyPr/>
          <a:lstStyle/>
          <a:p>
            <a:r>
              <a:rPr lang="en-US" dirty="0"/>
              <a:t>Database   vs  blockchain </a:t>
            </a:r>
          </a:p>
        </p:txBody>
      </p:sp>
      <p:sp>
        <p:nvSpPr>
          <p:cNvPr id="3" name="Content Placeholder 2">
            <a:extLst>
              <a:ext uri="{FF2B5EF4-FFF2-40B4-BE49-F238E27FC236}">
                <a16:creationId xmlns:a16="http://schemas.microsoft.com/office/drawing/2014/main" id="{44D14B2D-091A-4D19-ADE3-7C7973116CB6}"/>
              </a:ext>
            </a:extLst>
          </p:cNvPr>
          <p:cNvSpPr>
            <a:spLocks noGrp="1"/>
          </p:cNvSpPr>
          <p:nvPr>
            <p:ph idx="1"/>
          </p:nvPr>
        </p:nvSpPr>
        <p:spPr/>
        <p:txBody>
          <a:bodyPr/>
          <a:lstStyle/>
          <a:p>
            <a:pPr marL="36900" indent="0" algn="just" rtl="0">
              <a:spcBef>
                <a:spcPts val="1200"/>
              </a:spcBef>
              <a:spcAft>
                <a:spcPts val="1200"/>
              </a:spcAft>
              <a:buNone/>
            </a:pP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Courier New" panose="02070309020205020404" pitchFamily="49" charset="0"/>
              </a:rPr>
              <a:t>o</a:t>
            </a:r>
            <a:r>
              <a:rPr lang="en-US" sz="1800" b="0" i="0" u="none" strike="noStrike" dirty="0">
                <a:solidFill>
                  <a:srgbClr val="000000"/>
                </a:solidFill>
                <a:effectLst/>
                <a:latin typeface="Times New Roman" panose="02020603050405020304" pitchFamily="18" charset="0"/>
              </a:rPr>
              <a:t>   Only admin can access the central database where blockchain is a decentralized system where every information is shared with others over the network.</a:t>
            </a:r>
            <a:endParaRPr lang="en-US" sz="1800" b="0" dirty="0">
              <a:effectLst/>
            </a:endParaRPr>
          </a:p>
          <a:p>
            <a:pPr marL="36900" indent="0" algn="just">
              <a:buNone/>
            </a:pPr>
            <a:r>
              <a:rPr lang="en-US" sz="1800" b="0" i="0" u="none" strike="noStrike" dirty="0">
                <a:solidFill>
                  <a:srgbClr val="000000"/>
                </a:solidFill>
                <a:effectLst/>
                <a:latin typeface="Courier New" panose="02070309020205020404" pitchFamily="49" charset="0"/>
              </a:rPr>
              <a:t>o</a:t>
            </a:r>
            <a:r>
              <a:rPr lang="en-US" sz="1800" b="0" i="0" u="none" strike="noStrike" dirty="0">
                <a:solidFill>
                  <a:srgbClr val="000000"/>
                </a:solidFill>
                <a:effectLst/>
                <a:latin typeface="Times New Roman" panose="02020603050405020304" pitchFamily="18" charset="0"/>
              </a:rPr>
              <a:t>   Admin can easily modify any information in the database, but changes in blockchain is difficult. Hackers or middle man cannot easily change all the info stored together in blockchain.</a:t>
            </a:r>
            <a:endParaRPr lang="en-US" sz="1800" b="0" i="0" u="none" strike="noStrike" dirty="0">
              <a:solidFill>
                <a:srgbClr val="374151"/>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306381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0987-DCBE-47B0-B09F-9039080C236A}"/>
              </a:ext>
            </a:extLst>
          </p:cNvPr>
          <p:cNvSpPr>
            <a:spLocks noGrp="1"/>
          </p:cNvSpPr>
          <p:nvPr>
            <p:ph type="title"/>
          </p:nvPr>
        </p:nvSpPr>
        <p:spPr/>
        <p:txBody>
          <a:bodyPr/>
          <a:lstStyle/>
          <a:p>
            <a:r>
              <a:rPr lang="en-US" dirty="0"/>
              <a:t>Working of blockchain network</a:t>
            </a:r>
          </a:p>
        </p:txBody>
      </p:sp>
      <p:sp>
        <p:nvSpPr>
          <p:cNvPr id="3" name="Content Placeholder 2">
            <a:extLst>
              <a:ext uri="{FF2B5EF4-FFF2-40B4-BE49-F238E27FC236}">
                <a16:creationId xmlns:a16="http://schemas.microsoft.com/office/drawing/2014/main" id="{3D2FE071-F406-49D9-A186-C2A34EFD51C0}"/>
              </a:ext>
            </a:extLst>
          </p:cNvPr>
          <p:cNvSpPr>
            <a:spLocks noGrp="1"/>
          </p:cNvSpPr>
          <p:nvPr>
            <p:ph idx="1"/>
          </p:nvPr>
        </p:nvSpPr>
        <p:spPr/>
        <p:txBody>
          <a:bodyPr/>
          <a:lstStyle/>
          <a:p>
            <a:pPr marL="36900" indent="0" algn="just" rtl="0">
              <a:spcBef>
                <a:spcPts val="0"/>
              </a:spcBef>
              <a:spcAft>
                <a:spcPts val="0"/>
              </a:spcAft>
              <a:buNone/>
            </a:pPr>
            <a:r>
              <a:rPr lang="en-US" sz="1800" b="0" i="0" u="none" strike="noStrike" dirty="0">
                <a:solidFill>
                  <a:schemeClr val="tx1"/>
                </a:solidFill>
                <a:effectLst/>
                <a:latin typeface="Times New Roman" panose="02020603050405020304" pitchFamily="18" charset="0"/>
              </a:rPr>
              <a:t>The step to step explanation to the working of Blockchain is explained below  </a:t>
            </a:r>
            <a:endParaRPr lang="en-US" sz="1800" b="0" dirty="0">
              <a:solidFill>
                <a:schemeClr val="tx1"/>
              </a:solidFill>
              <a:effectLst/>
            </a:endParaRPr>
          </a:p>
          <a:p>
            <a:pPr algn="just" rtl="0" fontAlgn="base">
              <a:spcBef>
                <a:spcPts val="0"/>
              </a:spcBef>
              <a:spcAft>
                <a:spcPts val="0"/>
              </a:spcAft>
              <a:buFont typeface="Wingdings" panose="05000000000000000000" pitchFamily="2" charset="2"/>
              <a:buChar char="q"/>
            </a:pPr>
            <a:r>
              <a:rPr lang="en-US" sz="1800" b="0" i="0" u="none" strike="noStrike" dirty="0">
                <a:solidFill>
                  <a:schemeClr val="tx1"/>
                </a:solidFill>
                <a:effectLst/>
                <a:latin typeface="Times New Roman" panose="02020603050405020304" pitchFamily="18" charset="0"/>
              </a:rPr>
              <a:t>Let’s start with the person who requests a transaction say it is A. Let A has to send some digital currency to B</a:t>
            </a:r>
          </a:p>
          <a:p>
            <a:pPr algn="just" rtl="0" fontAlgn="base">
              <a:spcBef>
                <a:spcPts val="0"/>
              </a:spcBef>
              <a:spcAft>
                <a:spcPts val="0"/>
              </a:spcAft>
              <a:buFont typeface="Wingdings" panose="05000000000000000000" pitchFamily="2" charset="2"/>
              <a:buChar char="q"/>
            </a:pPr>
            <a:r>
              <a:rPr lang="en-US" sz="1800" b="0" i="0" u="none" strike="noStrike" dirty="0">
                <a:solidFill>
                  <a:schemeClr val="tx1"/>
                </a:solidFill>
                <a:effectLst/>
                <a:latin typeface="Times New Roman" panose="02020603050405020304" pitchFamily="18" charset="0"/>
              </a:rPr>
              <a:t>The requested transaction is represented online as a block.  </a:t>
            </a:r>
          </a:p>
          <a:p>
            <a:pPr algn="just" rtl="0" fontAlgn="base">
              <a:spcBef>
                <a:spcPts val="0"/>
              </a:spcBef>
              <a:spcAft>
                <a:spcPts val="0"/>
              </a:spcAft>
              <a:buFont typeface="Wingdings" panose="05000000000000000000" pitchFamily="2" charset="2"/>
              <a:buChar char="q"/>
            </a:pPr>
            <a:r>
              <a:rPr lang="en-US" sz="1800" b="0" i="0" u="none" strike="noStrike" dirty="0">
                <a:solidFill>
                  <a:schemeClr val="tx1"/>
                </a:solidFill>
                <a:effectLst/>
                <a:latin typeface="Times New Roman" panose="02020603050405020304" pitchFamily="18" charset="0"/>
              </a:rPr>
              <a:t>A verified transaction can involve crypto-currency, contacts, records, or other information.  </a:t>
            </a:r>
          </a:p>
          <a:p>
            <a:pPr algn="just" rtl="0" fontAlgn="base">
              <a:spcBef>
                <a:spcPts val="0"/>
              </a:spcBef>
              <a:spcAft>
                <a:spcPts val="0"/>
              </a:spcAft>
              <a:buFont typeface="Wingdings" panose="05000000000000000000" pitchFamily="2" charset="2"/>
              <a:buChar char="q"/>
            </a:pPr>
            <a:r>
              <a:rPr lang="en-US" sz="1800" b="0" i="0" u="none" strike="noStrike" dirty="0">
                <a:solidFill>
                  <a:schemeClr val="tx1"/>
                </a:solidFill>
                <a:effectLst/>
                <a:latin typeface="Times New Roman" panose="02020603050405020304" pitchFamily="18" charset="0"/>
              </a:rPr>
              <a:t>This block is now broadcast to every party in the network.  </a:t>
            </a:r>
          </a:p>
          <a:p>
            <a:pPr algn="just" rtl="0" fontAlgn="base">
              <a:spcBef>
                <a:spcPts val="0"/>
              </a:spcBef>
              <a:spcAft>
                <a:spcPts val="0"/>
              </a:spcAft>
              <a:buFont typeface="Wingdings" panose="05000000000000000000" pitchFamily="2" charset="2"/>
              <a:buChar char="q"/>
            </a:pPr>
            <a:r>
              <a:rPr lang="en-US" sz="1800" b="0" i="0" u="none" strike="noStrike" dirty="0">
                <a:solidFill>
                  <a:schemeClr val="tx1"/>
                </a:solidFill>
                <a:effectLst/>
                <a:latin typeface="Times New Roman" panose="02020603050405020304" pitchFamily="18" charset="0"/>
              </a:rPr>
              <a:t>Those in the party look for the validity of the transaction.  </a:t>
            </a:r>
          </a:p>
          <a:p>
            <a:pPr algn="just" rtl="0" fontAlgn="base">
              <a:spcBef>
                <a:spcPts val="0"/>
              </a:spcBef>
              <a:spcAft>
                <a:spcPts val="0"/>
              </a:spcAft>
              <a:buFont typeface="Wingdings" panose="05000000000000000000" pitchFamily="2" charset="2"/>
              <a:buChar char="q"/>
            </a:pPr>
            <a:r>
              <a:rPr lang="en-US" sz="1800" b="0" i="0" u="none" strike="noStrike" dirty="0">
                <a:solidFill>
                  <a:schemeClr val="tx1"/>
                </a:solidFill>
                <a:effectLst/>
                <a:latin typeface="Times New Roman" panose="02020603050405020304" pitchFamily="18" charset="0"/>
              </a:rPr>
              <a:t>Once verified, the block is then added to the chain which provides an incredible and transparent record of transactions. And which is also permanent and unalterable.  </a:t>
            </a:r>
          </a:p>
          <a:p>
            <a:pPr algn="just" rtl="0" fontAlgn="base">
              <a:spcBef>
                <a:spcPts val="0"/>
              </a:spcBef>
              <a:spcAft>
                <a:spcPts val="0"/>
              </a:spcAft>
              <a:buFont typeface="Wingdings" panose="05000000000000000000" pitchFamily="2" charset="2"/>
              <a:buChar char="q"/>
            </a:pPr>
            <a:r>
              <a:rPr lang="en-US" sz="1800" b="0" i="0" u="none" strike="noStrike" dirty="0">
                <a:solidFill>
                  <a:schemeClr val="tx1"/>
                </a:solidFill>
                <a:effectLst/>
                <a:latin typeface="Times New Roman" panose="02020603050405020304" pitchFamily="18" charset="0"/>
              </a:rPr>
              <a:t>The digital currency moves from A to B. Transaction is complete.</a:t>
            </a:r>
          </a:p>
          <a:p>
            <a:endParaRPr lang="en-US" dirty="0">
              <a:solidFill>
                <a:schemeClr val="tx1"/>
              </a:solidFill>
            </a:endParaRPr>
          </a:p>
        </p:txBody>
      </p:sp>
    </p:spTree>
    <p:extLst>
      <p:ext uri="{BB962C8B-B14F-4D97-AF65-F5344CB8AC3E}">
        <p14:creationId xmlns:p14="http://schemas.microsoft.com/office/powerpoint/2010/main" val="28977770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51</TotalTime>
  <Words>1856</Words>
  <Application>Microsoft Office PowerPoint</Application>
  <PresentationFormat>Widescreen</PresentationFormat>
  <Paragraphs>113</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Gill Sans MT</vt:lpstr>
      <vt:lpstr>Times New Roman</vt:lpstr>
      <vt:lpstr>Wingdings</vt:lpstr>
      <vt:lpstr>Wingdings 2</vt:lpstr>
      <vt:lpstr>Dividend</vt:lpstr>
      <vt:lpstr>Blockchain</vt:lpstr>
      <vt:lpstr>Presented by : group 4</vt:lpstr>
      <vt:lpstr>General concepts of blockchain</vt:lpstr>
      <vt:lpstr>What is a Blockchain?</vt:lpstr>
      <vt:lpstr>Brief description of the concept of blockchain</vt:lpstr>
      <vt:lpstr> </vt:lpstr>
      <vt:lpstr>Elements of blockchain</vt:lpstr>
      <vt:lpstr>Database   vs  blockchain </vt:lpstr>
      <vt:lpstr>Working of blockchain network</vt:lpstr>
      <vt:lpstr>How blockchain works</vt:lpstr>
      <vt:lpstr>Elements   &amp;  types :</vt:lpstr>
      <vt:lpstr>Public and private blockchain </vt:lpstr>
      <vt:lpstr>    example of transactions</vt:lpstr>
      <vt:lpstr>Applications of blockchain</vt:lpstr>
      <vt:lpstr>Application areas of blockchain</vt:lpstr>
      <vt:lpstr>Application areas of blockchain</vt:lpstr>
      <vt:lpstr>Challenges of blockchain</vt:lpstr>
      <vt:lpstr>Challenges of blockchain</vt:lpstr>
      <vt:lpstr>Challenges of blockchain</vt:lpstr>
      <vt:lpstr>Challenges of blockchain</vt:lpstr>
      <vt:lpstr>Special characteristics of blockchain</vt:lpstr>
      <vt:lpstr>Special characteristics of blockchain</vt:lpstr>
      <vt:lpstr>Special characteristics of blockchain</vt:lpstr>
      <vt:lpstr>Special characteristics of blockchain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Zarin Teresa</dc:creator>
  <cp:lastModifiedBy>Zarin Teresa</cp:lastModifiedBy>
  <cp:revision>6</cp:revision>
  <dcterms:created xsi:type="dcterms:W3CDTF">2023-02-13T05:27:20Z</dcterms:created>
  <dcterms:modified xsi:type="dcterms:W3CDTF">2023-02-13T06:18:43Z</dcterms:modified>
</cp:coreProperties>
</file>