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12A9-08E9-4CAD-9130-317AC86229E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D9A2-5324-4459-9C1D-83CEF57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12A9-08E9-4CAD-9130-317AC86229E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D9A2-5324-4459-9C1D-83CEF57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12A9-08E9-4CAD-9130-317AC86229E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D9A2-5324-4459-9C1D-83CEF57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0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12A9-08E9-4CAD-9130-317AC86229E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D9A2-5324-4459-9C1D-83CEF57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7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12A9-08E9-4CAD-9130-317AC86229E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D9A2-5324-4459-9C1D-83CEF57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6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12A9-08E9-4CAD-9130-317AC86229E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D9A2-5324-4459-9C1D-83CEF57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0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12A9-08E9-4CAD-9130-317AC86229E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D9A2-5324-4459-9C1D-83CEF57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0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12A9-08E9-4CAD-9130-317AC86229E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D9A2-5324-4459-9C1D-83CEF57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1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12A9-08E9-4CAD-9130-317AC86229E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D9A2-5324-4459-9C1D-83CEF57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12A9-08E9-4CAD-9130-317AC86229E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D9A2-5324-4459-9C1D-83CEF57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1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12A9-08E9-4CAD-9130-317AC86229E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D9A2-5324-4459-9C1D-83CEF57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12A9-08E9-4CAD-9130-317AC86229E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D9A2-5324-4459-9C1D-83CEF572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Linear Time Invariant (LTI) System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IT 3105: Signals &amp; Systems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5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1159"/>
            <a:ext cx="10515600" cy="709995"/>
          </a:xfrm>
        </p:spPr>
        <p:txBody>
          <a:bodyPr/>
          <a:lstStyle/>
          <a:p>
            <a:r>
              <a:rPr lang="en-GB" altLang="en-US" dirty="0"/>
              <a:t>System </a:t>
            </a:r>
            <a:r>
              <a:rPr lang="en-GB" altLang="en-US" dirty="0" err="1"/>
              <a:t>Invertibility</a:t>
            </a:r>
            <a:endParaRPr lang="en-GB" alt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595018" y="1360626"/>
            <a:ext cx="10763976" cy="4995724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dirty="0"/>
              <a:t>Does there exist a system with impulse response </a:t>
            </a:r>
            <a:r>
              <a:rPr lang="en-GB" altLang="en-US" i="1" dirty="0"/>
              <a:t>h</a:t>
            </a:r>
            <a:r>
              <a:rPr lang="en-GB" altLang="en-US" baseline="-25000" dirty="0"/>
              <a:t>1</a:t>
            </a:r>
            <a:r>
              <a:rPr lang="en-GB" altLang="en-US" dirty="0"/>
              <a:t>(</a:t>
            </a:r>
            <a:r>
              <a:rPr lang="en-GB" altLang="en-US" i="1" dirty="0"/>
              <a:t>t</a:t>
            </a:r>
            <a:r>
              <a:rPr lang="en-GB" altLang="en-US" dirty="0"/>
              <a:t>) such that </a:t>
            </a:r>
            <a:r>
              <a:rPr lang="en-GB" altLang="en-US" i="1" dirty="0"/>
              <a:t>y</a:t>
            </a:r>
            <a:r>
              <a:rPr lang="en-GB" altLang="en-US" dirty="0"/>
              <a:t>(</a:t>
            </a:r>
            <a:r>
              <a:rPr lang="en-GB" altLang="en-US" i="1" dirty="0"/>
              <a:t>t</a:t>
            </a:r>
            <a:r>
              <a:rPr lang="en-GB" altLang="en-US" dirty="0"/>
              <a:t>)=</a:t>
            </a:r>
            <a:r>
              <a:rPr lang="en-GB" altLang="en-US" i="1" dirty="0"/>
              <a:t>x</a:t>
            </a:r>
            <a:r>
              <a:rPr lang="en-GB" altLang="en-US" dirty="0"/>
              <a:t>(</a:t>
            </a:r>
            <a:r>
              <a:rPr lang="en-GB" altLang="en-US" i="1" dirty="0"/>
              <a:t>t</a:t>
            </a:r>
            <a:r>
              <a:rPr lang="en-GB" altLang="en-US" dirty="0"/>
              <a:t>)?</a:t>
            </a:r>
          </a:p>
          <a:p>
            <a:endParaRPr lang="en-GB" altLang="en-US" sz="3600" dirty="0" smtClean="0"/>
          </a:p>
          <a:p>
            <a:endParaRPr lang="en-GB" altLang="en-US" sz="3600" dirty="0"/>
          </a:p>
          <a:p>
            <a:r>
              <a:rPr lang="en-GB" altLang="en-US" dirty="0"/>
              <a:t>Widely used concept for:</a:t>
            </a:r>
          </a:p>
          <a:p>
            <a:pPr lvl="1">
              <a:buFontTx/>
              <a:buChar char="•"/>
            </a:pPr>
            <a:r>
              <a:rPr lang="en-GB" altLang="en-US" b="1" dirty="0" smtClean="0"/>
              <a:t>Control</a:t>
            </a:r>
            <a:r>
              <a:rPr lang="en-GB" altLang="en-US" dirty="0" smtClean="0"/>
              <a:t> </a:t>
            </a:r>
            <a:r>
              <a:rPr lang="en-GB" altLang="en-US" dirty="0"/>
              <a:t>of physical systems, where the aim is to calculate a control signal such that the system behaves as specified</a:t>
            </a:r>
          </a:p>
          <a:p>
            <a:pPr lvl="1" algn="just">
              <a:buFontTx/>
              <a:buChar char="•"/>
            </a:pPr>
            <a:r>
              <a:rPr lang="en-GB" altLang="en-US" b="1" dirty="0"/>
              <a:t>filtering</a:t>
            </a:r>
            <a:r>
              <a:rPr lang="en-GB" altLang="en-US" dirty="0"/>
              <a:t> out noise from communication systems, where the aim is to recover the original signal x(</a:t>
            </a:r>
            <a:r>
              <a:rPr lang="en-GB" altLang="en-US" i="1" dirty="0"/>
              <a:t>t</a:t>
            </a:r>
            <a:r>
              <a:rPr lang="en-GB" altLang="en-US" dirty="0"/>
              <a:t>)</a:t>
            </a:r>
          </a:p>
          <a:p>
            <a:pPr algn="just"/>
            <a:r>
              <a:rPr lang="en-GB" altLang="en-US" dirty="0"/>
              <a:t>The aim is to calculate “inverse systems” such that</a:t>
            </a:r>
          </a:p>
          <a:p>
            <a:pPr algn="just"/>
            <a:endParaRPr lang="en-GB" altLang="en-US" dirty="0"/>
          </a:p>
          <a:p>
            <a:pPr algn="just"/>
            <a:endParaRPr lang="en-GB" altLang="en-US" dirty="0"/>
          </a:p>
          <a:p>
            <a:pPr algn="just"/>
            <a:r>
              <a:rPr lang="en-GB" altLang="en-US" dirty="0"/>
              <a:t>The resulting </a:t>
            </a:r>
            <a:r>
              <a:rPr lang="en-GB" altLang="en-US" b="1" dirty="0"/>
              <a:t>serial</a:t>
            </a:r>
            <a:r>
              <a:rPr lang="en-GB" altLang="en-US" dirty="0"/>
              <a:t> system is therefore </a:t>
            </a:r>
            <a:r>
              <a:rPr lang="en-GB" altLang="en-US" b="1" dirty="0"/>
              <a:t>memoryless</a:t>
            </a:r>
          </a:p>
        </p:txBody>
      </p:sp>
      <p:grpSp>
        <p:nvGrpSpPr>
          <p:cNvPr id="161796" name="Group 4"/>
          <p:cNvGrpSpPr>
            <a:grpSpLocks/>
          </p:cNvGrpSpPr>
          <p:nvPr/>
        </p:nvGrpSpPr>
        <p:grpSpPr bwMode="auto">
          <a:xfrm>
            <a:off x="3028769" y="1758725"/>
            <a:ext cx="3594100" cy="820963"/>
            <a:chOff x="672" y="2448"/>
            <a:chExt cx="2120" cy="373"/>
          </a:xfrm>
        </p:grpSpPr>
        <p:sp>
          <p:nvSpPr>
            <p:cNvPr id="161797" name="Rectangle 5"/>
            <p:cNvSpPr>
              <a:spLocks noChangeArrowheads="1"/>
            </p:cNvSpPr>
            <p:nvPr/>
          </p:nvSpPr>
          <p:spPr bwMode="auto">
            <a:xfrm>
              <a:off x="1125" y="2587"/>
              <a:ext cx="328" cy="2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GB" altLang="en-US" i="1"/>
                <a:t>h</a:t>
              </a:r>
              <a:r>
                <a:rPr lang="en-GB" altLang="en-US"/>
                <a:t>(</a:t>
              </a:r>
              <a:r>
                <a:rPr lang="en-GB" altLang="en-US" i="1"/>
                <a:t>t</a:t>
              </a:r>
              <a:r>
                <a:rPr lang="en-GB" altLang="en-US"/>
                <a:t>)</a:t>
              </a:r>
            </a:p>
          </p:txBody>
        </p:sp>
        <p:cxnSp>
          <p:nvCxnSpPr>
            <p:cNvPr id="161798" name="AutoShape 6"/>
            <p:cNvCxnSpPr>
              <a:cxnSpLocks noChangeShapeType="1"/>
              <a:endCxn id="161797" idx="1"/>
            </p:cNvCxnSpPr>
            <p:nvPr/>
          </p:nvCxnSpPr>
          <p:spPr bwMode="auto">
            <a:xfrm>
              <a:off x="690" y="2702"/>
              <a:ext cx="395" cy="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799" name="Text Box 7"/>
            <p:cNvSpPr txBox="1">
              <a:spLocks noChangeArrowheads="1"/>
            </p:cNvSpPr>
            <p:nvPr/>
          </p:nvSpPr>
          <p:spPr bwMode="auto">
            <a:xfrm>
              <a:off x="672" y="2448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x</a:t>
              </a:r>
              <a:r>
                <a:rPr lang="en-US" altLang="en-US"/>
                <a:t>(</a:t>
              </a:r>
              <a:r>
                <a:rPr lang="en-US" altLang="en-US" i="1"/>
                <a:t>t</a:t>
              </a:r>
              <a:r>
                <a:rPr lang="en-US" altLang="en-US"/>
                <a:t>)</a:t>
              </a:r>
              <a:endParaRPr lang="en-GB" altLang="en-US"/>
            </a:p>
          </p:txBody>
        </p:sp>
        <p:sp>
          <p:nvSpPr>
            <p:cNvPr id="161800" name="Text Box 8"/>
            <p:cNvSpPr txBox="1">
              <a:spLocks noChangeArrowheads="1"/>
            </p:cNvSpPr>
            <p:nvPr/>
          </p:nvSpPr>
          <p:spPr bwMode="auto">
            <a:xfrm>
              <a:off x="2364" y="2457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y</a:t>
              </a:r>
              <a:r>
                <a:rPr lang="en-US" altLang="en-US"/>
                <a:t>(</a:t>
              </a:r>
              <a:r>
                <a:rPr lang="en-US" altLang="en-US" i="1"/>
                <a:t>t</a:t>
              </a:r>
              <a:r>
                <a:rPr lang="en-US" altLang="en-US"/>
                <a:t>)</a:t>
              </a:r>
              <a:endParaRPr lang="en-GB" altLang="en-US"/>
            </a:p>
          </p:txBody>
        </p:sp>
        <p:sp>
          <p:nvSpPr>
            <p:cNvPr id="161801" name="Rectangle 9"/>
            <p:cNvSpPr>
              <a:spLocks noChangeArrowheads="1"/>
            </p:cNvSpPr>
            <p:nvPr/>
          </p:nvSpPr>
          <p:spPr bwMode="auto">
            <a:xfrm>
              <a:off x="1917" y="2588"/>
              <a:ext cx="378" cy="2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GB" altLang="en-US" i="1" dirty="0"/>
                <a:t>h</a:t>
              </a:r>
              <a:r>
                <a:rPr lang="en-GB" altLang="en-US" baseline="-25000" dirty="0"/>
                <a:t>1</a:t>
              </a:r>
              <a:r>
                <a:rPr lang="en-GB" altLang="en-US" dirty="0"/>
                <a:t>(</a:t>
              </a:r>
              <a:r>
                <a:rPr lang="en-GB" altLang="en-US" i="1" dirty="0"/>
                <a:t>t</a:t>
              </a:r>
              <a:r>
                <a:rPr lang="en-GB" altLang="en-US" dirty="0"/>
                <a:t>)</a:t>
              </a:r>
            </a:p>
          </p:txBody>
        </p:sp>
        <p:cxnSp>
          <p:nvCxnSpPr>
            <p:cNvPr id="161802" name="AutoShape 10"/>
            <p:cNvCxnSpPr>
              <a:cxnSpLocks noChangeShapeType="1"/>
              <a:stCxn id="161797" idx="3"/>
              <a:endCxn id="161801" idx="1"/>
            </p:cNvCxnSpPr>
            <p:nvPr/>
          </p:nvCxnSpPr>
          <p:spPr bwMode="auto">
            <a:xfrm>
              <a:off x="1494" y="2704"/>
              <a:ext cx="407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03" name="AutoShape 11"/>
            <p:cNvCxnSpPr>
              <a:cxnSpLocks noChangeShapeType="1"/>
              <a:stCxn id="161801" idx="3"/>
            </p:cNvCxnSpPr>
            <p:nvPr/>
          </p:nvCxnSpPr>
          <p:spPr bwMode="auto">
            <a:xfrm>
              <a:off x="2310" y="2705"/>
              <a:ext cx="48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804" name="Text Box 12"/>
            <p:cNvSpPr txBox="1">
              <a:spLocks noChangeArrowheads="1"/>
            </p:cNvSpPr>
            <p:nvPr/>
          </p:nvSpPr>
          <p:spPr bwMode="auto">
            <a:xfrm>
              <a:off x="1516" y="2457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w</a:t>
              </a:r>
              <a:r>
                <a:rPr lang="en-US" altLang="en-US"/>
                <a:t>(</a:t>
              </a:r>
              <a:r>
                <a:rPr lang="en-US" altLang="en-US" i="1"/>
                <a:t>t</a:t>
              </a:r>
              <a:r>
                <a:rPr lang="en-US" altLang="en-US"/>
                <a:t>)</a:t>
              </a:r>
              <a:endParaRPr lang="en-GB" altLang="en-US"/>
            </a:p>
          </p:txBody>
        </p:sp>
      </p:grpSp>
      <p:graphicFrame>
        <p:nvGraphicFramePr>
          <p:cNvPr id="161805" name="Object 13"/>
          <p:cNvGraphicFramePr>
            <a:graphicFrameLocks noChangeAspect="1"/>
          </p:cNvGraphicFramePr>
          <p:nvPr/>
        </p:nvGraphicFramePr>
        <p:xfrm>
          <a:off x="4043364" y="5029200"/>
          <a:ext cx="18240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990360" imgH="457200" progId="Equation.3">
                  <p:embed/>
                </p:oleObj>
              </mc:Choice>
              <mc:Fallback>
                <p:oleObj name="Equation" r:id="rId3" imgW="990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4" y="5029200"/>
                        <a:ext cx="182403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5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GB" altLang="en-US" dirty="0"/>
              <a:t>Causality for LTI Systems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708660" y="1372756"/>
            <a:ext cx="10774680" cy="5179219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GB" altLang="en-US" sz="2400" dirty="0"/>
              <a:t>Remember, a causal system only depends on present and past values of the input signal.  We do not use knowledge about future information.</a:t>
            </a:r>
          </a:p>
          <a:p>
            <a:pPr algn="just">
              <a:lnSpc>
                <a:spcPct val="90000"/>
              </a:lnSpc>
            </a:pPr>
            <a:r>
              <a:rPr lang="en-GB" altLang="en-US" sz="2400" dirty="0"/>
              <a:t>For a discrete LTI system, convolution tells us </a:t>
            </a:r>
            <a:r>
              <a:rPr lang="en-GB" altLang="en-US" sz="2400" dirty="0" smtClean="0"/>
              <a:t>that; </a:t>
            </a:r>
            <a:r>
              <a:rPr lang="en-GB" altLang="en-US" sz="2400" i="1" dirty="0" smtClean="0"/>
              <a:t>h</a:t>
            </a:r>
            <a:r>
              <a:rPr lang="en-GB" altLang="en-US" sz="2400" dirty="0" smtClean="0"/>
              <a:t>[</a:t>
            </a:r>
            <a:r>
              <a:rPr lang="en-GB" altLang="en-US" sz="2400" i="1" dirty="0" smtClean="0"/>
              <a:t>n</a:t>
            </a:r>
            <a:r>
              <a:rPr lang="en-GB" altLang="en-US" sz="2400" dirty="0"/>
              <a:t>] = 0   for </a:t>
            </a:r>
            <a:r>
              <a:rPr lang="en-GB" altLang="en-US" sz="2400" i="1" dirty="0" smtClean="0"/>
              <a:t>n</a:t>
            </a:r>
            <a:r>
              <a:rPr lang="en-GB" altLang="en-US" sz="2400" dirty="0" smtClean="0"/>
              <a:t>&lt;0. Where </a:t>
            </a:r>
            <a:r>
              <a:rPr lang="en-GB" altLang="en-US" sz="2400" i="1" dirty="0" smtClean="0"/>
              <a:t>y</a:t>
            </a:r>
            <a:r>
              <a:rPr lang="en-GB" altLang="en-US" sz="2400" dirty="0" smtClean="0"/>
              <a:t>[</a:t>
            </a:r>
            <a:r>
              <a:rPr lang="en-GB" altLang="en-US" sz="2400" i="1" dirty="0" smtClean="0"/>
              <a:t>n</a:t>
            </a:r>
            <a:r>
              <a:rPr lang="en-GB" altLang="en-US" sz="2400" dirty="0"/>
              <a:t>] must not depend on </a:t>
            </a:r>
            <a:r>
              <a:rPr lang="en-GB" altLang="en-US" sz="2400" i="1" dirty="0"/>
              <a:t>x</a:t>
            </a:r>
            <a:r>
              <a:rPr lang="en-GB" altLang="en-US" sz="2400" dirty="0"/>
              <a:t>[</a:t>
            </a:r>
            <a:r>
              <a:rPr lang="en-GB" altLang="en-US" sz="2400" i="1" dirty="0"/>
              <a:t>k</a:t>
            </a:r>
            <a:r>
              <a:rPr lang="en-GB" altLang="en-US" sz="2400" dirty="0"/>
              <a:t>] for </a:t>
            </a:r>
            <a:r>
              <a:rPr lang="en-GB" altLang="en-US" sz="2400" i="1" dirty="0"/>
              <a:t>k</a:t>
            </a:r>
            <a:r>
              <a:rPr lang="en-GB" altLang="en-US" sz="2400" dirty="0"/>
              <a:t>&gt;</a:t>
            </a:r>
            <a:r>
              <a:rPr lang="en-GB" altLang="en-US" sz="2400" i="1" dirty="0"/>
              <a:t>n</a:t>
            </a:r>
            <a:r>
              <a:rPr lang="en-GB" altLang="en-US" sz="2400" dirty="0"/>
              <a:t>, as the impulse response must be zero before the pulse!</a:t>
            </a:r>
          </a:p>
          <a:p>
            <a:pPr algn="just">
              <a:lnSpc>
                <a:spcPct val="90000"/>
              </a:lnSpc>
            </a:pPr>
            <a:endParaRPr lang="en-GB" altLang="en-US" sz="2400" dirty="0"/>
          </a:p>
          <a:p>
            <a:pPr algn="just">
              <a:lnSpc>
                <a:spcPct val="90000"/>
              </a:lnSpc>
            </a:pPr>
            <a:endParaRPr lang="en-GB" altLang="en-US" sz="2400" dirty="0" smtClean="0"/>
          </a:p>
          <a:p>
            <a:pPr algn="just">
              <a:lnSpc>
                <a:spcPct val="90000"/>
              </a:lnSpc>
            </a:pPr>
            <a:endParaRPr lang="en-GB" altLang="en-US" sz="2400" dirty="0"/>
          </a:p>
          <a:p>
            <a:pPr algn="just">
              <a:lnSpc>
                <a:spcPct val="90000"/>
              </a:lnSpc>
            </a:pPr>
            <a:r>
              <a:rPr lang="en-GB" altLang="en-US" sz="2400" dirty="0" smtClean="0"/>
              <a:t>This </a:t>
            </a:r>
            <a:r>
              <a:rPr lang="en-GB" altLang="en-US" sz="2400" dirty="0"/>
              <a:t>is strongly related to inverse systems as we generally require our inverse system to be causal.  If it is not causal, it is difficult to manufacture!</a:t>
            </a: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>
            <p:extLst/>
          </p:nvPr>
        </p:nvGraphicFramePr>
        <p:xfrm>
          <a:off x="2855821" y="2959372"/>
          <a:ext cx="3362099" cy="1405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1815840" imgH="787320" progId="Equation.3">
                  <p:embed/>
                </p:oleObj>
              </mc:Choice>
              <mc:Fallback>
                <p:oleObj name="Equation" r:id="rId3" imgW="181584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821" y="2959372"/>
                        <a:ext cx="3362099" cy="1405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6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25487"/>
          </a:xfrm>
        </p:spPr>
        <p:txBody>
          <a:bodyPr/>
          <a:lstStyle/>
          <a:p>
            <a:r>
              <a:rPr lang="en-GB" altLang="en-US" dirty="0"/>
              <a:t>LTI System Stability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859971" y="1189771"/>
            <a:ext cx="10805160" cy="5068887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Remember: A system is stable if every bounded input produces a bounded output</a:t>
            </a:r>
          </a:p>
          <a:p>
            <a:r>
              <a:rPr lang="en-GB" altLang="en-US" sz="2000" dirty="0"/>
              <a:t>Therefore, consider a bounded input </a:t>
            </a:r>
            <a:r>
              <a:rPr lang="en-GB" altLang="en-US" sz="2000" dirty="0" smtClean="0"/>
              <a:t>signal;  |</a:t>
            </a:r>
            <a:r>
              <a:rPr lang="en-GB" altLang="en-US" sz="2000" i="1" dirty="0" smtClean="0"/>
              <a:t>x</a:t>
            </a:r>
            <a:r>
              <a:rPr lang="en-GB" altLang="en-US" sz="2000" dirty="0" smtClean="0"/>
              <a:t>[</a:t>
            </a:r>
            <a:r>
              <a:rPr lang="en-GB" altLang="en-US" sz="2000" i="1" dirty="0" smtClean="0"/>
              <a:t>n</a:t>
            </a:r>
            <a:r>
              <a:rPr lang="en-GB" altLang="en-US" sz="2000" dirty="0"/>
              <a:t>]| &lt; </a:t>
            </a:r>
            <a:r>
              <a:rPr lang="en-GB" altLang="en-US" sz="2000" i="1" dirty="0"/>
              <a:t>B</a:t>
            </a:r>
            <a:r>
              <a:rPr lang="en-GB" altLang="en-US" sz="2000" dirty="0"/>
              <a:t>    for all </a:t>
            </a:r>
            <a:r>
              <a:rPr lang="en-GB" altLang="en-US" sz="2000" i="1" dirty="0"/>
              <a:t>n</a:t>
            </a:r>
          </a:p>
          <a:p>
            <a:r>
              <a:rPr lang="en-GB" altLang="en-US" sz="2000" dirty="0"/>
              <a:t>Applying convolution and taking the absolute value:</a:t>
            </a:r>
          </a:p>
          <a:p>
            <a:pPr marL="0" indent="0">
              <a:buNone/>
            </a:pPr>
            <a:endParaRPr lang="en-GB" altLang="en-US" sz="3200" dirty="0"/>
          </a:p>
          <a:p>
            <a:r>
              <a:rPr lang="en-GB" altLang="en-US" sz="2000" dirty="0"/>
              <a:t>Using the triangle inequality (magnitude of a sum of a set of numbers is no larger than the sum of the magnitude of the numbers):</a:t>
            </a:r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sz="2000" dirty="0" smtClean="0"/>
              <a:t>Therefore </a:t>
            </a:r>
            <a:r>
              <a:rPr lang="en-GB" altLang="en-US" sz="2000" dirty="0"/>
              <a:t>a DT </a:t>
            </a:r>
            <a:r>
              <a:rPr lang="en-GB" altLang="en-US" sz="2000" b="1" dirty="0"/>
              <a:t>LTI system is stable</a:t>
            </a:r>
            <a:r>
              <a:rPr lang="en-GB" altLang="en-US" sz="2000" dirty="0"/>
              <a:t> if and only if its impulse response is absolutely </a:t>
            </a:r>
            <a:r>
              <a:rPr lang="en-GB" altLang="en-US" sz="2000" dirty="0" err="1"/>
              <a:t>summable</a:t>
            </a:r>
            <a:r>
              <a:rPr lang="en-GB" altLang="en-US" sz="2000" dirty="0"/>
              <a:t>, </a:t>
            </a:r>
            <a:r>
              <a:rPr lang="en-GB" altLang="en-US" sz="2000" dirty="0" err="1"/>
              <a:t>ie</a:t>
            </a:r>
            <a:endParaRPr lang="en-GB" altLang="en-US" sz="2000" dirty="0"/>
          </a:p>
        </p:txBody>
      </p:sp>
      <p:grpSp>
        <p:nvGrpSpPr>
          <p:cNvPr id="164874" name="Group 10"/>
          <p:cNvGrpSpPr>
            <a:grpSpLocks/>
          </p:cNvGrpSpPr>
          <p:nvPr/>
        </p:nvGrpSpPr>
        <p:grpSpPr bwMode="auto">
          <a:xfrm>
            <a:off x="2635976" y="2372458"/>
            <a:ext cx="2680607" cy="3379788"/>
            <a:chOff x="648" y="1632"/>
            <a:chExt cx="1416" cy="2129"/>
          </a:xfrm>
        </p:grpSpPr>
        <p:graphicFrame>
          <p:nvGraphicFramePr>
            <p:cNvPr id="164868" name="Object 4"/>
            <p:cNvGraphicFramePr>
              <a:graphicFrameLocks noChangeAspect="1"/>
            </p:cNvGraphicFramePr>
            <p:nvPr/>
          </p:nvGraphicFramePr>
          <p:xfrm>
            <a:off x="648" y="1632"/>
            <a:ext cx="136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Equation" r:id="rId3" imgW="1473120" imgH="457200" progId="Equation.3">
                    <p:embed/>
                  </p:oleObj>
                </mc:Choice>
                <mc:Fallback>
                  <p:oleObj name="Equation" r:id="rId3" imgW="14731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1632"/>
                          <a:ext cx="1368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69" name="Object 5"/>
            <p:cNvGraphicFramePr>
              <a:graphicFrameLocks noChangeAspect="1"/>
            </p:cNvGraphicFramePr>
            <p:nvPr/>
          </p:nvGraphicFramePr>
          <p:xfrm>
            <a:off x="660" y="2392"/>
            <a:ext cx="1404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" name="Equation" r:id="rId5" imgW="1511280" imgH="888840" progId="Equation.3">
                    <p:embed/>
                  </p:oleObj>
                </mc:Choice>
                <mc:Fallback>
                  <p:oleObj name="Equation" r:id="rId5" imgW="151128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" y="2392"/>
                          <a:ext cx="1404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71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770" y="3360"/>
            <a:ext cx="755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Equation" r:id="rId7" imgW="812520" imgH="431640" progId="Equation.3">
                    <p:embed/>
                  </p:oleObj>
                </mc:Choice>
                <mc:Fallback>
                  <p:oleObj name="Equation" r:id="rId7" imgW="8125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3360"/>
                          <a:ext cx="755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872" name="Object 8"/>
          <p:cNvGraphicFramePr>
            <a:graphicFrameLocks noChangeAspect="1"/>
          </p:cNvGraphicFramePr>
          <p:nvPr>
            <p:extLst/>
          </p:nvPr>
        </p:nvGraphicFramePr>
        <p:xfrm>
          <a:off x="5225715" y="5215289"/>
          <a:ext cx="14239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9" imgW="965160" imgH="330120" progId="Equation.3">
                  <p:embed/>
                </p:oleObj>
              </mc:Choice>
              <mc:Fallback>
                <p:oleObj name="Equation" r:id="rId9" imgW="9651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715" y="5215289"/>
                        <a:ext cx="142398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0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GB" altLang="en-US" dirty="0"/>
              <a:t>Differential and Difference Equations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776151" y="1282473"/>
            <a:ext cx="10944497" cy="4967061"/>
          </a:xfrm>
        </p:spPr>
        <p:txBody>
          <a:bodyPr>
            <a:noAutofit/>
          </a:bodyPr>
          <a:lstStyle/>
          <a:p>
            <a:pPr marL="457200" indent="-457200"/>
            <a:r>
              <a:rPr lang="en-GB" altLang="en-US" sz="2400" dirty="0"/>
              <a:t>Two extremely important classes of causal LTI systems: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altLang="en-US" sz="2000" dirty="0" smtClean="0"/>
              <a:t>CT </a:t>
            </a:r>
            <a:r>
              <a:rPr lang="en-GB" altLang="en-US" sz="2000" dirty="0"/>
              <a:t>systems whose input-output response is described by </a:t>
            </a:r>
            <a:r>
              <a:rPr lang="en-GB" altLang="en-US" sz="2000" b="1" dirty="0"/>
              <a:t>linear, constant-coefficient, ordinary differential equations</a:t>
            </a:r>
            <a:r>
              <a:rPr lang="en-GB" altLang="en-US" sz="2000" dirty="0"/>
              <a:t> with a forced response</a:t>
            </a:r>
            <a:endParaRPr lang="en-GB" altLang="en-US" sz="2000" b="1" dirty="0"/>
          </a:p>
          <a:p>
            <a:pPr marL="457200" indent="-457200"/>
            <a:endParaRPr lang="en-GB" altLang="en-US" sz="3200" dirty="0"/>
          </a:p>
          <a:p>
            <a:pPr marL="457200" indent="-457200"/>
            <a:endParaRPr lang="en-GB" altLang="en-US" sz="3200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GB" altLang="en-US" sz="2000" dirty="0" smtClean="0"/>
              <a:t>DT </a:t>
            </a:r>
            <a:r>
              <a:rPr lang="en-GB" altLang="en-US" sz="2000" dirty="0"/>
              <a:t>systems whose input-output response is described by </a:t>
            </a:r>
            <a:r>
              <a:rPr lang="en-GB" altLang="en-US" sz="2000" b="1" dirty="0"/>
              <a:t>linear, constant-coefficient, difference equations</a:t>
            </a:r>
          </a:p>
          <a:p>
            <a:pPr marL="0" indent="0">
              <a:buNone/>
            </a:pPr>
            <a:r>
              <a:rPr lang="en-GB" altLang="en-US" sz="3200" dirty="0"/>
              <a:t>		</a:t>
            </a:r>
          </a:p>
          <a:p>
            <a:pPr marL="457200" indent="-457200"/>
            <a:r>
              <a:rPr lang="en-GB" altLang="en-US" sz="2400" dirty="0" smtClean="0"/>
              <a:t>Note </a:t>
            </a:r>
            <a:r>
              <a:rPr lang="en-GB" altLang="en-US" sz="2400" dirty="0"/>
              <a:t>that to “solve” these equations for </a:t>
            </a:r>
            <a:r>
              <a:rPr lang="en-GB" altLang="en-US" sz="2400" i="1" dirty="0"/>
              <a:t>y</a:t>
            </a:r>
            <a:r>
              <a:rPr lang="en-GB" altLang="en-US" sz="2400" dirty="0"/>
              <a:t>(</a:t>
            </a:r>
            <a:r>
              <a:rPr lang="en-GB" altLang="en-US" sz="2400" i="1" dirty="0"/>
              <a:t>t</a:t>
            </a:r>
            <a:r>
              <a:rPr lang="en-GB" altLang="en-US" sz="2400" dirty="0"/>
              <a:t>) or </a:t>
            </a:r>
            <a:r>
              <a:rPr lang="en-GB" altLang="en-US" sz="2400" i="1" dirty="0"/>
              <a:t>y</a:t>
            </a:r>
            <a:r>
              <a:rPr lang="en-GB" altLang="en-US" sz="2400" dirty="0"/>
              <a:t>[</a:t>
            </a:r>
            <a:r>
              <a:rPr lang="en-GB" altLang="en-US" sz="2400" i="1" dirty="0"/>
              <a:t>n</a:t>
            </a:r>
            <a:r>
              <a:rPr lang="en-GB" altLang="en-US" sz="2400" dirty="0"/>
              <a:t>], we need to know the initial conditions</a:t>
            </a:r>
          </a:p>
          <a:p>
            <a:pPr marL="457200" indent="-457200"/>
            <a:r>
              <a:rPr lang="en-GB" altLang="en-US" sz="2400" dirty="0"/>
              <a:t>Examine such systems and relate them to the system properties just described</a:t>
            </a: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>
            <p:extLst/>
          </p:nvPr>
        </p:nvGraphicFramePr>
        <p:xfrm>
          <a:off x="2746376" y="2534832"/>
          <a:ext cx="22510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1269720" imgH="393480" progId="Equation.3">
                  <p:embed/>
                </p:oleObj>
              </mc:Choice>
              <mc:Fallback>
                <p:oleObj name="Equation" r:id="rId3" imgW="1269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6" y="2534832"/>
                        <a:ext cx="22510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6096000" y="2422526"/>
            <a:ext cx="515112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en-US" sz="2000" dirty="0"/>
              <a:t>RC circuit with: </a:t>
            </a:r>
            <a:r>
              <a:rPr lang="en-GB" altLang="en-US" sz="2000" i="1" dirty="0"/>
              <a:t>y</a:t>
            </a:r>
            <a:r>
              <a:rPr lang="en-GB" altLang="en-US" sz="2000" dirty="0"/>
              <a:t>(</a:t>
            </a:r>
            <a:r>
              <a:rPr lang="en-GB" altLang="en-US" sz="2000" i="1" dirty="0"/>
              <a:t>t</a:t>
            </a:r>
            <a:r>
              <a:rPr lang="en-GB" altLang="en-US" sz="2000" dirty="0"/>
              <a:t>) = </a:t>
            </a:r>
            <a:r>
              <a:rPr lang="en-GB" altLang="en-US" sz="2000" i="1" dirty="0" err="1"/>
              <a:t>v</a:t>
            </a:r>
            <a:r>
              <a:rPr lang="en-GB" altLang="en-US" sz="2000" i="1" baseline="-25000" dirty="0" err="1"/>
              <a:t>c</a:t>
            </a:r>
            <a:r>
              <a:rPr lang="en-GB" altLang="en-US" sz="2000" dirty="0"/>
              <a:t>(</a:t>
            </a:r>
            <a:r>
              <a:rPr lang="en-GB" altLang="en-US" sz="2000" i="1" dirty="0"/>
              <a:t>t</a:t>
            </a:r>
            <a:r>
              <a:rPr lang="en-GB" altLang="en-US" sz="2000" dirty="0"/>
              <a:t>), </a:t>
            </a:r>
            <a:r>
              <a:rPr lang="en-GB" altLang="en-US" sz="2000" i="1" dirty="0"/>
              <a:t>x</a:t>
            </a:r>
            <a:r>
              <a:rPr lang="en-GB" altLang="en-US" sz="2000" dirty="0"/>
              <a:t>(</a:t>
            </a:r>
            <a:r>
              <a:rPr lang="en-GB" altLang="en-US" sz="2000" i="1" dirty="0"/>
              <a:t>t</a:t>
            </a:r>
            <a:r>
              <a:rPr lang="en-GB" altLang="en-US" sz="2000" dirty="0"/>
              <a:t>) = </a:t>
            </a:r>
            <a:r>
              <a:rPr lang="en-GB" altLang="en-US" sz="2000" i="1" dirty="0"/>
              <a:t>v</a:t>
            </a:r>
            <a:r>
              <a:rPr lang="en-GB" altLang="en-US" sz="2000" i="1" baseline="-25000" dirty="0"/>
              <a:t>s</a:t>
            </a:r>
            <a:r>
              <a:rPr lang="en-GB" altLang="en-US" sz="2000" dirty="0"/>
              <a:t>(</a:t>
            </a:r>
            <a:r>
              <a:rPr lang="en-GB" altLang="en-US" sz="2000" i="1" dirty="0"/>
              <a:t>t</a:t>
            </a:r>
            <a:r>
              <a:rPr lang="en-GB" altLang="en-US" sz="2000" dirty="0"/>
              <a:t>), </a:t>
            </a:r>
            <a:r>
              <a:rPr lang="en-GB" altLang="en-US" sz="2000" i="1" dirty="0"/>
              <a:t>a</a:t>
            </a:r>
            <a:r>
              <a:rPr lang="en-GB" altLang="en-US" sz="2000" dirty="0"/>
              <a:t> = </a:t>
            </a:r>
            <a:r>
              <a:rPr lang="en-GB" altLang="en-US" sz="2000" i="1" dirty="0"/>
              <a:t>b</a:t>
            </a:r>
            <a:r>
              <a:rPr lang="en-GB" altLang="en-US" sz="2000" dirty="0"/>
              <a:t> = 1/</a:t>
            </a:r>
            <a:r>
              <a:rPr lang="en-GB" altLang="en-US" sz="2000" i="1" dirty="0"/>
              <a:t>RC</a:t>
            </a:r>
            <a:r>
              <a:rPr lang="en-GB" altLang="en-US" sz="2000" dirty="0"/>
              <a:t>.</a:t>
            </a:r>
          </a:p>
        </p:txBody>
      </p:sp>
      <p:graphicFrame>
        <p:nvGraphicFramePr>
          <p:cNvPr id="166918" name="Object 6"/>
          <p:cNvGraphicFramePr>
            <a:graphicFrameLocks noChangeAspect="1"/>
          </p:cNvGraphicFramePr>
          <p:nvPr>
            <p:extLst/>
          </p:nvPr>
        </p:nvGraphicFramePr>
        <p:xfrm>
          <a:off x="2501900" y="4269742"/>
          <a:ext cx="27400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5" imgW="1409400" imgH="203040" progId="Equation.3">
                  <p:embed/>
                </p:oleObj>
              </mc:Choice>
              <mc:Fallback>
                <p:oleObj name="Equation" r:id="rId5" imgW="1409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269742"/>
                        <a:ext cx="27400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6248400" y="3985192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en-US" sz="2000" dirty="0"/>
              <a:t>Simple bank account with: </a:t>
            </a:r>
            <a:r>
              <a:rPr lang="en-GB" altLang="en-US" sz="2000" i="1" dirty="0"/>
              <a:t>a</a:t>
            </a:r>
            <a:r>
              <a:rPr lang="en-GB" altLang="en-US" sz="2000" dirty="0"/>
              <a:t> = -1.01, </a:t>
            </a:r>
            <a:r>
              <a:rPr lang="en-GB" altLang="en-US" sz="2000" i="1" dirty="0"/>
              <a:t>b</a:t>
            </a:r>
            <a:r>
              <a:rPr lang="en-GB" altLang="en-US" sz="2000" dirty="0"/>
              <a:t> = 1.</a:t>
            </a:r>
          </a:p>
        </p:txBody>
      </p:sp>
    </p:spTree>
    <p:extLst>
      <p:ext uri="{BB962C8B-B14F-4D97-AF65-F5344CB8AC3E}">
        <p14:creationId xmlns:p14="http://schemas.microsoft.com/office/powerpoint/2010/main" val="129945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/>
              <a:t>Discrete-Time Difference Equations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38242"/>
            <a:ext cx="10931434" cy="5071564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A general </a:t>
            </a:r>
            <a:r>
              <a:rPr lang="en-GB" altLang="en-US" sz="2400" i="1" dirty="0"/>
              <a:t>N</a:t>
            </a:r>
            <a:r>
              <a:rPr lang="en-GB" altLang="en-US" sz="2400" i="1" baseline="30000" dirty="0"/>
              <a:t>th</a:t>
            </a:r>
            <a:r>
              <a:rPr lang="en-GB" altLang="en-US" sz="2400" dirty="0"/>
              <a:t>-order LTI difference equation is</a:t>
            </a:r>
          </a:p>
          <a:p>
            <a:pPr>
              <a:buFontTx/>
              <a:buChar char="•"/>
            </a:pPr>
            <a:endParaRPr lang="en-GB" altLang="en-US" sz="3600" dirty="0"/>
          </a:p>
          <a:p>
            <a:r>
              <a:rPr lang="en-GB" altLang="en-US" sz="2400" dirty="0"/>
              <a:t>If the equation involves difference operators on </a:t>
            </a:r>
            <a:r>
              <a:rPr lang="en-GB" altLang="en-US" sz="2400" i="1" dirty="0"/>
              <a:t>y</a:t>
            </a:r>
            <a:r>
              <a:rPr lang="en-GB" altLang="en-US" sz="2400" dirty="0"/>
              <a:t>[</a:t>
            </a:r>
            <a:r>
              <a:rPr lang="en-GB" altLang="en-US" sz="2400" i="1" dirty="0"/>
              <a:t>n</a:t>
            </a:r>
            <a:r>
              <a:rPr lang="en-GB" altLang="en-US" sz="2400" dirty="0"/>
              <a:t>] (</a:t>
            </a:r>
            <a:r>
              <a:rPr lang="en-GB" altLang="en-US" sz="2400" i="1" dirty="0"/>
              <a:t>N</a:t>
            </a:r>
            <a:r>
              <a:rPr lang="en-GB" altLang="en-US" sz="2400" dirty="0"/>
              <a:t>&gt;0) or </a:t>
            </a:r>
            <a:r>
              <a:rPr lang="en-GB" altLang="en-US" sz="2400" i="1" dirty="0"/>
              <a:t>x</a:t>
            </a:r>
            <a:r>
              <a:rPr lang="en-GB" altLang="en-US" sz="2400" dirty="0"/>
              <a:t>[</a:t>
            </a:r>
            <a:r>
              <a:rPr lang="en-GB" altLang="en-US" sz="2400" i="1" dirty="0"/>
              <a:t>n</a:t>
            </a:r>
            <a:r>
              <a:rPr lang="en-GB" altLang="en-US" sz="2400" dirty="0"/>
              <a:t>], it has memory.</a:t>
            </a:r>
          </a:p>
          <a:p>
            <a:r>
              <a:rPr lang="en-GB" altLang="en-US" sz="2400" dirty="0" smtClean="0"/>
              <a:t>The </a:t>
            </a:r>
            <a:r>
              <a:rPr lang="en-GB" altLang="en-US" sz="2400" dirty="0"/>
              <a:t>system stability depends on the coefficients </a:t>
            </a:r>
            <a:r>
              <a:rPr lang="en-GB" altLang="en-US" sz="2400" i="1" dirty="0" err="1"/>
              <a:t>a</a:t>
            </a:r>
            <a:r>
              <a:rPr lang="en-GB" altLang="en-US" sz="2400" i="1" baseline="-25000" dirty="0" err="1"/>
              <a:t>k</a:t>
            </a:r>
            <a:r>
              <a:rPr lang="en-GB" altLang="en-US" sz="2400" dirty="0"/>
              <a:t>.  For example, a 1</a:t>
            </a:r>
            <a:r>
              <a:rPr lang="en-GB" altLang="en-US" sz="2400" baseline="30000" dirty="0"/>
              <a:t>st</a:t>
            </a:r>
            <a:r>
              <a:rPr lang="en-GB" altLang="en-US" sz="2400" dirty="0"/>
              <a:t> order LTI difference equation with </a:t>
            </a:r>
            <a:r>
              <a:rPr lang="en-GB" altLang="en-US" sz="2400" i="1" dirty="0"/>
              <a:t>a</a:t>
            </a:r>
            <a:r>
              <a:rPr lang="en-GB" altLang="en-US" sz="2400" baseline="-25000" dirty="0"/>
              <a:t>0</a:t>
            </a:r>
            <a:r>
              <a:rPr lang="en-GB" altLang="en-US" sz="2400" dirty="0"/>
              <a:t>=1:</a:t>
            </a:r>
          </a:p>
          <a:p>
            <a:endParaRPr lang="en-GB" altLang="en-US" sz="3600" dirty="0"/>
          </a:p>
          <a:p>
            <a:r>
              <a:rPr lang="en-GB" altLang="en-US" sz="2400" dirty="0"/>
              <a:t>If </a:t>
            </a:r>
            <a:r>
              <a:rPr lang="en-GB" altLang="en-US" sz="2400" i="1" dirty="0"/>
              <a:t>a</a:t>
            </a:r>
            <a:r>
              <a:rPr lang="en-GB" altLang="en-US" sz="2400" baseline="-25000" dirty="0"/>
              <a:t>1</a:t>
            </a:r>
            <a:r>
              <a:rPr lang="en-GB" altLang="en-US" sz="2400" dirty="0"/>
              <a:t>&gt;1, the system is unstable as its impulse response represents a growing power function of time</a:t>
            </a:r>
          </a:p>
          <a:p>
            <a:r>
              <a:rPr lang="en-GB" altLang="en-US" sz="2400" dirty="0"/>
              <a:t>If </a:t>
            </a:r>
            <a:r>
              <a:rPr lang="en-GB" altLang="en-US" sz="2400" i="1" dirty="0"/>
              <a:t>a</a:t>
            </a:r>
            <a:r>
              <a:rPr lang="en-GB" altLang="en-US" sz="2400" baseline="-25000" dirty="0"/>
              <a:t>1 </a:t>
            </a:r>
            <a:r>
              <a:rPr lang="en-GB" altLang="en-US" sz="2400" dirty="0"/>
              <a:t>&lt;1 the system is stable as its impulse response corresponds to a decaying power function of time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>
            <p:extLst/>
          </p:nvPr>
        </p:nvGraphicFramePr>
        <p:xfrm>
          <a:off x="3581400" y="1881984"/>
          <a:ext cx="310673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1752480" imgH="431640" progId="Equation.3">
                  <p:embed/>
                </p:oleObj>
              </mc:Choice>
              <mc:Fallback>
                <p:oleObj name="Equation" r:id="rId3" imgW="1752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81984"/>
                        <a:ext cx="3106737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>
            <p:extLst/>
          </p:nvPr>
        </p:nvGraphicFramePr>
        <p:xfrm>
          <a:off x="3322821" y="3882730"/>
          <a:ext cx="21621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5" imgW="1218960" imgH="215640" progId="Equation.3">
                  <p:embed/>
                </p:oleObj>
              </mc:Choice>
              <mc:Fallback>
                <p:oleObj name="Equation" r:id="rId5" imgW="1218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821" y="3882730"/>
                        <a:ext cx="21621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>
            <p:extLst/>
          </p:nvPr>
        </p:nvGraphicFramePr>
        <p:xfrm>
          <a:off x="7349698" y="3882730"/>
          <a:ext cx="12398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7" imgW="698400" imgH="228600" progId="Equation.3">
                  <p:embed/>
                </p:oleObj>
              </mc:Choice>
              <mc:Fallback>
                <p:oleObj name="Equation" r:id="rId7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9698" y="3882730"/>
                        <a:ext cx="123983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2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2: “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Time-Invariant Systems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”; Wei P. Hsu , “SCHAUM'S OUTLINES OF Theory and Problems of Signals and Systems”.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2: “</a:t>
            </a:r>
            <a:r>
              <a:rPr lang="en-US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domain representation of LTI systems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”; Simon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Hykin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B.V.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Veen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“Signals and systems”, 2</a:t>
            </a:r>
            <a:r>
              <a:rPr lang="en-US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064285"/>
            <a:ext cx="6096000" cy="3853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439400" cy="199072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any system has the both the attributes of linearity and time variance. The system is composed of two systems: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System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invariant System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38200" y="2932152"/>
            <a:ext cx="10610851" cy="3033853"/>
            <a:chOff x="838200" y="2932152"/>
            <a:chExt cx="10610851" cy="3033853"/>
          </a:xfrm>
        </p:grpSpPr>
        <p:sp>
          <p:nvSpPr>
            <p:cNvPr id="6" name="Rectangle 5"/>
            <p:cNvSpPr/>
            <p:nvPr/>
          </p:nvSpPr>
          <p:spPr>
            <a:xfrm>
              <a:off x="4219575" y="3663951"/>
              <a:ext cx="2390775" cy="952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FFFF00"/>
                  </a:solidFill>
                </a:rPr>
                <a:t>LTI System</a:t>
              </a:r>
              <a:endParaRPr lang="en-US" sz="3200" dirty="0">
                <a:solidFill>
                  <a:srgbClr val="FFFF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16" idx="3"/>
              <a:endCxn id="6" idx="1"/>
            </p:cNvCxnSpPr>
            <p:nvPr/>
          </p:nvCxnSpPr>
          <p:spPr>
            <a:xfrm flipV="1">
              <a:off x="3829049" y="4140201"/>
              <a:ext cx="390526" cy="14585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22" idx="1"/>
            </p:cNvCxnSpPr>
            <p:nvPr/>
          </p:nvCxnSpPr>
          <p:spPr>
            <a:xfrm>
              <a:off x="6610350" y="4140201"/>
              <a:ext cx="819150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390774" y="3693121"/>
                  <a:ext cx="143827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 smtClean="0"/>
                </a:p>
                <a:p>
                  <a:pPr algn="ctr"/>
                  <a:r>
                    <a:rPr lang="en-US" dirty="0" smtClean="0"/>
                    <a:t>or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774" y="3693121"/>
                  <a:ext cx="1438275" cy="92333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429500" y="3678536"/>
                  <a:ext cx="143827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 smtClean="0"/>
                </a:p>
                <a:p>
                  <a:pPr algn="ctr"/>
                  <a:r>
                    <a:rPr lang="en-US" dirty="0" smtClean="0"/>
                    <a:t>or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500" y="3678536"/>
                  <a:ext cx="1438275" cy="9233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9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3452812" y="2932152"/>
              <a:ext cx="3924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+ Time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Inariant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/>
            <p:cNvCxnSpPr>
              <a:stCxn id="26" idx="2"/>
              <a:endCxn id="6" idx="0"/>
            </p:cNvCxnSpPr>
            <p:nvPr/>
          </p:nvCxnSpPr>
          <p:spPr>
            <a:xfrm>
              <a:off x="5414962" y="3393817"/>
              <a:ext cx="1" cy="2701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106027" y="3567232"/>
              <a:ext cx="13096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Impulse response</a:t>
              </a:r>
              <a:endPara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1" flipV="1">
              <a:off x="8705850" y="3892471"/>
              <a:ext cx="1400177" cy="28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0" idx="1"/>
            </p:cNvCxnSpPr>
            <p:nvPr/>
          </p:nvCxnSpPr>
          <p:spPr>
            <a:xfrm flipH="1">
              <a:off x="8705850" y="3921175"/>
              <a:ext cx="1400177" cy="5678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38200" y="4765676"/>
              <a:ext cx="21955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Follows the principles of superposition:</a:t>
              </a:r>
              <a:b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 &amp; LOH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Curved Connector 42"/>
            <p:cNvCxnSpPr>
              <a:stCxn id="41" idx="0"/>
              <a:endCxn id="26" idx="1"/>
            </p:cNvCxnSpPr>
            <p:nvPr/>
          </p:nvCxnSpPr>
          <p:spPr>
            <a:xfrm rot="5400000" flipH="1" flipV="1">
              <a:off x="1893039" y="3205904"/>
              <a:ext cx="1602691" cy="1516855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253538" y="5042674"/>
              <a:ext cx="2195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 delay in input is reflected in output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Curved Connector 46"/>
            <p:cNvCxnSpPr>
              <a:stCxn id="46" idx="0"/>
              <a:endCxn id="26" idx="3"/>
            </p:cNvCxnSpPr>
            <p:nvPr/>
          </p:nvCxnSpPr>
          <p:spPr>
            <a:xfrm rot="16200000" flipV="1">
              <a:off x="7924360" y="2615738"/>
              <a:ext cx="1879689" cy="2974183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131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676"/>
            <a:ext cx="10515600" cy="6572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900"/>
            <a:ext cx="10963276" cy="558165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domain representation of the LTI systems in four different ways: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Impulse signal is applied at time,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 or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DT system we apply the impulse function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CT system we apply a pulse of high amplitude with a very short duration.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must be a weighted superposition of time shifted impulse response as</a:t>
            </a:r>
          </a:p>
          <a:p>
            <a:pPr lvl="2"/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sum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DT system</a:t>
            </a:r>
          </a:p>
          <a:p>
            <a:pPr lvl="2"/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integral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CT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constant coefficient differential or difference equation: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equation for CT system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 equation for DT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represents systems of interconnection of three elementary operations: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multiplication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shifting for DT systems and integration for CT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state-variable representation, a series of coupled first order differential and difference equations that represent the systems ‘state’ and an equation to relate that state with output.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“State”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set of variable s associated with energy storage or memory devices in the system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7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Convolution Sum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9375"/>
                <a:ext cx="10515600" cy="49276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DT system, an arbitrary signal is expressed as a weighted superposition of shifted impulse.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be multiplied by the impulse sequence </a:t>
                </a:r>
                <a:r>
                  <a:rPr lang="el-GR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generalized shifted form we can write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expressed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as the weighted sum of time shifted impulses: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=…+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system to which the input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is applied. Then the system definition would be as </a:t>
                </a:r>
              </a:p>
              <a:p>
                <a:pPr lvl="2"/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 H{</a:t>
                </a:r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]}=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nary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 system time variant then the time shifted input will create time shifted output as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impulse response of the LTI system H.</a:t>
                </a:r>
              </a:p>
              <a:p>
                <a:pPr lvl="2"/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convolutional sum is expressed as:</a:t>
                </a:r>
              </a:p>
              <a:p>
                <a:pPr lvl="2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9375"/>
                <a:ext cx="10515600" cy="4927600"/>
              </a:xfrm>
              <a:blipFill rotWithShape="0">
                <a:blip r:embed="rId3"/>
                <a:stretch>
                  <a:fillRect l="-522"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059556"/>
              </p:ext>
            </p:extLst>
          </p:nvPr>
        </p:nvGraphicFramePr>
        <p:xfrm>
          <a:off x="2193658" y="5313777"/>
          <a:ext cx="4000216" cy="69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3658" y="5313777"/>
                        <a:ext cx="4000216" cy="69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56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LTI Systems and Impulse Response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02352"/>
            <a:ext cx="10853057" cy="495399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Any continuous/discrete-time LTI system is completely described by its impulse response through the convolution:</a:t>
            </a:r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GB" altLang="en-US" sz="2000" dirty="0"/>
              <a:t>This only holds for LTI systems as follows:</a:t>
            </a:r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Example</a:t>
            </a:r>
            <a:r>
              <a:rPr lang="en-GB" altLang="en-US" sz="2000" dirty="0"/>
              <a:t>: The discrete-time impulse response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/>
              <a:t>Is </a:t>
            </a:r>
            <a:r>
              <a:rPr lang="en-GB" altLang="en-US" sz="2000" dirty="0"/>
              <a:t>completely described by the following LTI</a:t>
            </a:r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GB" altLang="en-US" sz="2000" dirty="0"/>
              <a:t>However, the following systems also have the same impulse response</a:t>
            </a:r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GB" altLang="en-US" sz="2000" dirty="0"/>
              <a:t>Therefore, if the system is non-linear, it is not completely characterised by the impulse response</a:t>
            </a:r>
          </a:p>
        </p:txBody>
      </p:sp>
      <p:graphicFrame>
        <p:nvGraphicFramePr>
          <p:cNvPr id="157700" name="Object 4"/>
          <p:cNvGraphicFramePr>
            <a:graphicFrameLocks noChangeAspect="1"/>
          </p:cNvGraphicFramePr>
          <p:nvPr>
            <p:extLst/>
          </p:nvPr>
        </p:nvGraphicFramePr>
        <p:xfrm>
          <a:off x="3010036" y="1690688"/>
          <a:ext cx="3939027" cy="126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2234880" imgH="787320" progId="Equation.3">
                  <p:embed/>
                </p:oleObj>
              </mc:Choice>
              <mc:Fallback>
                <p:oleObj name="Equation" r:id="rId3" imgW="223488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036" y="1690688"/>
                        <a:ext cx="3939027" cy="126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3838575" y="4240214"/>
          <a:ext cx="20002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269720" imgH="203040" progId="Equation.3">
                  <p:embed/>
                </p:oleObj>
              </mc:Choice>
              <mc:Fallback>
                <p:oleObj name="Equation" r:id="rId5" imgW="1269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4240214"/>
                        <a:ext cx="20002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>
            <p:extLst/>
          </p:nvPr>
        </p:nvGraphicFramePr>
        <p:xfrm>
          <a:off x="3838575" y="4930422"/>
          <a:ext cx="24669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7" imgW="1549080" imgH="482400" progId="Equation.3">
                  <p:embed/>
                </p:oleObj>
              </mc:Choice>
              <mc:Fallback>
                <p:oleObj name="Equation" r:id="rId7" imgW="1549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4930422"/>
                        <a:ext cx="24669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3" name="Object 7"/>
          <p:cNvGraphicFramePr>
            <a:graphicFrameLocks noChangeAspect="1"/>
          </p:cNvGraphicFramePr>
          <p:nvPr>
            <p:extLst/>
          </p:nvPr>
        </p:nvGraphicFramePr>
        <p:xfrm>
          <a:off x="5641251" y="3024736"/>
          <a:ext cx="20478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9" imgW="1333440" imgH="457200" progId="Equation.3">
                  <p:embed/>
                </p:oleObj>
              </mc:Choice>
              <mc:Fallback>
                <p:oleObj name="Equation" r:id="rId9" imgW="1333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251" y="3024736"/>
                        <a:ext cx="20478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8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GB" altLang="en-US" dirty="0"/>
              <a:t>Commutative Property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88719"/>
            <a:ext cx="10709366" cy="5016137"/>
          </a:xfrm>
        </p:spPr>
        <p:txBody>
          <a:bodyPr>
            <a:noAutofit/>
          </a:bodyPr>
          <a:lstStyle/>
          <a:p>
            <a:r>
              <a:rPr lang="en-GB" altLang="en-US" sz="2400" dirty="0"/>
              <a:t>Convolution is a commutative operator (in both discrete and continuous time), i.e.:</a:t>
            </a: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 smtClean="0"/>
          </a:p>
          <a:p>
            <a:r>
              <a:rPr lang="en-GB" altLang="en-US" sz="2400" dirty="0" smtClean="0"/>
              <a:t>For </a:t>
            </a:r>
            <a:r>
              <a:rPr lang="en-GB" altLang="en-US" sz="2400" dirty="0"/>
              <a:t>example, in discrete-time:</a:t>
            </a:r>
          </a:p>
          <a:p>
            <a:endParaRPr lang="en-GB" altLang="en-US" sz="3600" dirty="0"/>
          </a:p>
          <a:p>
            <a:r>
              <a:rPr lang="en-GB" altLang="en-US" sz="2400" dirty="0" smtClean="0"/>
              <a:t>Similar expression can be written for </a:t>
            </a:r>
            <a:r>
              <a:rPr lang="en-GB" altLang="en-US" sz="2400" dirty="0"/>
              <a:t>continuous time.</a:t>
            </a:r>
          </a:p>
          <a:p>
            <a:r>
              <a:rPr lang="en-GB" altLang="en-US" sz="2400" dirty="0"/>
              <a:t>Therefore, when calculating the response of a system to an input signal </a:t>
            </a:r>
            <a:r>
              <a:rPr lang="en-GB" altLang="en-US" sz="2400" i="1" dirty="0"/>
              <a:t>x</a:t>
            </a:r>
            <a:r>
              <a:rPr lang="en-GB" altLang="en-US" sz="2400" dirty="0"/>
              <a:t>[</a:t>
            </a:r>
            <a:r>
              <a:rPr lang="en-GB" altLang="en-US" sz="2400" i="1" dirty="0"/>
              <a:t>n</a:t>
            </a:r>
            <a:r>
              <a:rPr lang="en-GB" altLang="en-US" sz="2400" dirty="0"/>
              <a:t>], we can imagine the signal being convolved with the unit impulse response </a:t>
            </a:r>
            <a:r>
              <a:rPr lang="en-GB" altLang="en-US" sz="2400" i="1" dirty="0"/>
              <a:t>h</a:t>
            </a:r>
            <a:r>
              <a:rPr lang="en-GB" altLang="en-US" sz="2400" dirty="0"/>
              <a:t>[</a:t>
            </a:r>
            <a:r>
              <a:rPr lang="en-GB" altLang="en-US" sz="2400" i="1" dirty="0"/>
              <a:t>n</a:t>
            </a:r>
            <a:r>
              <a:rPr lang="en-GB" altLang="en-US" sz="2400" dirty="0"/>
              <a:t>], or vice </a:t>
            </a:r>
            <a:r>
              <a:rPr lang="en-GB" altLang="en-US" sz="2400" dirty="0" smtClean="0"/>
              <a:t>versa</a:t>
            </a:r>
            <a:r>
              <a:rPr lang="en-GB" altLang="en-US" sz="2400" dirty="0"/>
              <a:t>.</a:t>
            </a:r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>
            <p:extLst/>
          </p:nvPr>
        </p:nvGraphicFramePr>
        <p:xfrm>
          <a:off x="3108961" y="1591468"/>
          <a:ext cx="432117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2565360" imgH="787320" progId="Equation.3">
                  <p:embed/>
                </p:oleObj>
              </mc:Choice>
              <mc:Fallback>
                <p:oleObj name="Equation" r:id="rId3" imgW="256536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961" y="1591468"/>
                        <a:ext cx="4321175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>
            <p:extLst/>
          </p:nvPr>
        </p:nvGraphicFramePr>
        <p:xfrm>
          <a:off x="2702061" y="3321367"/>
          <a:ext cx="62928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3530520" imgH="431640" progId="Equation.3">
                  <p:embed/>
                </p:oleObj>
              </mc:Choice>
              <mc:Fallback>
                <p:oleObj name="Equation" r:id="rId5" imgW="3530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061" y="3321367"/>
                        <a:ext cx="62928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35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en-GB" altLang="en-US" dirty="0"/>
              <a:t>Distributive Property (Parallel Systems)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337466"/>
            <a:ext cx="10853058" cy="5018883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dirty="0"/>
              <a:t>Another property of convolution is the distributive </a:t>
            </a:r>
            <a:r>
              <a:rPr lang="en-GB" altLang="en-US" dirty="0" smtClean="0"/>
              <a:t>property, which can be easily verified.</a:t>
            </a:r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 smtClean="0"/>
          </a:p>
          <a:p>
            <a:r>
              <a:rPr lang="en-GB" altLang="en-US" dirty="0" smtClean="0"/>
              <a:t>Consider the </a:t>
            </a:r>
            <a:r>
              <a:rPr lang="en-GB" altLang="en-US" dirty="0"/>
              <a:t>two </a:t>
            </a:r>
            <a:r>
              <a:rPr lang="en-GB" altLang="en-US" dirty="0" smtClean="0"/>
              <a:t>systems shown below are equivalent:</a:t>
            </a:r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 smtClean="0"/>
              <a:t>The </a:t>
            </a:r>
            <a:r>
              <a:rPr lang="en-GB" altLang="en-US" dirty="0"/>
              <a:t>convolved sum of two impulse responses is equivalent to considering the two equivalent parallel system (equivalent for discrete-time systems)</a:t>
            </a: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>
            <p:extLst/>
          </p:nvPr>
        </p:nvGraphicFramePr>
        <p:xfrm>
          <a:off x="2134283" y="2098278"/>
          <a:ext cx="68516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3720960" imgH="457200" progId="Equation.3">
                  <p:embed/>
                </p:oleObj>
              </mc:Choice>
              <mc:Fallback>
                <p:oleObj name="Equation" r:id="rId3" imgW="3720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283" y="2098278"/>
                        <a:ext cx="68516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973672" y="3700464"/>
            <a:ext cx="7040564" cy="1579562"/>
            <a:chOff x="2819400" y="3265488"/>
            <a:chExt cx="7040564" cy="1579562"/>
          </a:xfrm>
        </p:grpSpPr>
        <p:grpSp>
          <p:nvGrpSpPr>
            <p:cNvPr id="156684" name="Group 12"/>
            <p:cNvGrpSpPr>
              <a:grpSpLocks/>
            </p:cNvGrpSpPr>
            <p:nvPr/>
          </p:nvGrpSpPr>
          <p:grpSpPr bwMode="auto">
            <a:xfrm>
              <a:off x="4040189" y="3405189"/>
              <a:ext cx="700087" cy="1366837"/>
              <a:chOff x="1581" y="2145"/>
              <a:chExt cx="441" cy="861"/>
            </a:xfrm>
          </p:grpSpPr>
          <p:sp>
            <p:nvSpPr>
              <p:cNvPr id="156677" name="Rectangle 5"/>
              <p:cNvSpPr>
                <a:spLocks noChangeArrowheads="1"/>
              </p:cNvSpPr>
              <p:nvPr/>
            </p:nvSpPr>
            <p:spPr bwMode="auto">
              <a:xfrm>
                <a:off x="1581" y="2145"/>
                <a:ext cx="438" cy="3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i="1"/>
                  <a:t>h</a:t>
                </a:r>
                <a:r>
                  <a:rPr lang="en-GB" altLang="en-US" baseline="-25000"/>
                  <a:t>1</a:t>
                </a:r>
                <a:r>
                  <a:rPr lang="en-GB" altLang="en-US"/>
                  <a:t>(</a:t>
                </a:r>
                <a:r>
                  <a:rPr lang="en-GB" altLang="en-US" i="1"/>
                  <a:t>t</a:t>
                </a:r>
                <a:r>
                  <a:rPr lang="en-GB" altLang="en-US"/>
                  <a:t>)</a:t>
                </a:r>
              </a:p>
            </p:txBody>
          </p:sp>
          <p:sp>
            <p:nvSpPr>
              <p:cNvPr id="156679" name="Rectangle 7"/>
              <p:cNvSpPr>
                <a:spLocks noChangeArrowheads="1"/>
              </p:cNvSpPr>
              <p:nvPr/>
            </p:nvSpPr>
            <p:spPr bwMode="auto">
              <a:xfrm>
                <a:off x="1584" y="2688"/>
                <a:ext cx="438" cy="3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i="1"/>
                  <a:t>h</a:t>
                </a:r>
                <a:r>
                  <a:rPr lang="en-GB" altLang="en-US" baseline="-25000"/>
                  <a:t>2</a:t>
                </a:r>
                <a:r>
                  <a:rPr lang="en-GB" altLang="en-US"/>
                  <a:t>(</a:t>
                </a:r>
                <a:r>
                  <a:rPr lang="en-GB" altLang="en-US" i="1"/>
                  <a:t>t</a:t>
                </a:r>
                <a:r>
                  <a:rPr lang="en-GB" altLang="en-US"/>
                  <a:t>)</a:t>
                </a:r>
              </a:p>
            </p:txBody>
          </p:sp>
        </p:grpSp>
        <p:sp>
          <p:nvSpPr>
            <p:cNvPr id="156682" name="Oval 10"/>
            <p:cNvSpPr>
              <a:spLocks noChangeAspect="1" noChangeArrowheads="1"/>
            </p:cNvSpPr>
            <p:nvPr/>
          </p:nvSpPr>
          <p:spPr bwMode="auto">
            <a:xfrm>
              <a:off x="5257800" y="3973514"/>
              <a:ext cx="287338" cy="2873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/>
                <a:t>+</a:t>
              </a:r>
            </a:p>
          </p:txBody>
        </p:sp>
        <p:sp>
          <p:nvSpPr>
            <p:cNvPr id="156683" name="Oval 11"/>
            <p:cNvSpPr>
              <a:spLocks noChangeAspect="1" noChangeArrowheads="1"/>
            </p:cNvSpPr>
            <p:nvPr/>
          </p:nvSpPr>
          <p:spPr bwMode="auto">
            <a:xfrm>
              <a:off x="2971801" y="4070351"/>
              <a:ext cx="36513" cy="365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6685" name="AutoShape 13"/>
            <p:cNvCxnSpPr>
              <a:cxnSpLocks noChangeShapeType="1"/>
              <a:stCxn id="156683" idx="6"/>
              <a:endCxn id="156677" idx="1"/>
            </p:cNvCxnSpPr>
            <p:nvPr/>
          </p:nvCxnSpPr>
          <p:spPr bwMode="auto">
            <a:xfrm flipV="1">
              <a:off x="3008313" y="3657600"/>
              <a:ext cx="1022350" cy="431800"/>
            </a:xfrm>
            <a:prstGeom prst="bentConnector3">
              <a:avLst>
                <a:gd name="adj1" fmla="val 50468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686" name="AutoShape 14"/>
            <p:cNvCxnSpPr>
              <a:cxnSpLocks noChangeShapeType="1"/>
              <a:stCxn id="156683" idx="6"/>
              <a:endCxn id="156679" idx="1"/>
            </p:cNvCxnSpPr>
            <p:nvPr/>
          </p:nvCxnSpPr>
          <p:spPr bwMode="auto">
            <a:xfrm>
              <a:off x="3008313" y="4089401"/>
              <a:ext cx="1027112" cy="430213"/>
            </a:xfrm>
            <a:prstGeom prst="bentConnector3">
              <a:avLst>
                <a:gd name="adj1" fmla="val 5038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687" name="AutoShape 15"/>
            <p:cNvCxnSpPr>
              <a:cxnSpLocks noChangeShapeType="1"/>
              <a:stCxn id="156677" idx="3"/>
              <a:endCxn id="156682" idx="0"/>
            </p:cNvCxnSpPr>
            <p:nvPr/>
          </p:nvCxnSpPr>
          <p:spPr bwMode="auto">
            <a:xfrm>
              <a:off x="4745039" y="3657600"/>
              <a:ext cx="657225" cy="306388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688" name="AutoShape 16"/>
            <p:cNvCxnSpPr>
              <a:cxnSpLocks noChangeShapeType="1"/>
              <a:stCxn id="156679" idx="3"/>
              <a:endCxn id="156682" idx="4"/>
            </p:cNvCxnSpPr>
            <p:nvPr/>
          </p:nvCxnSpPr>
          <p:spPr bwMode="auto">
            <a:xfrm flipV="1">
              <a:off x="4749801" y="4270375"/>
              <a:ext cx="652463" cy="249238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6689" name="Text Box 17"/>
            <p:cNvSpPr txBox="1">
              <a:spLocks noChangeArrowheads="1"/>
            </p:cNvSpPr>
            <p:nvPr/>
          </p:nvSpPr>
          <p:spPr bwMode="auto">
            <a:xfrm>
              <a:off x="2819400" y="3683001"/>
              <a:ext cx="514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x</a:t>
              </a:r>
              <a:r>
                <a:rPr lang="en-US" altLang="en-US"/>
                <a:t>(</a:t>
              </a:r>
              <a:r>
                <a:rPr lang="en-US" altLang="en-US" i="1"/>
                <a:t>t</a:t>
              </a:r>
              <a:r>
                <a:rPr lang="en-US" altLang="en-US"/>
                <a:t>)</a:t>
              </a:r>
              <a:endParaRPr lang="en-GB" altLang="en-US"/>
            </a:p>
          </p:txBody>
        </p:sp>
        <p:cxnSp>
          <p:nvCxnSpPr>
            <p:cNvPr id="156690" name="AutoShape 18"/>
            <p:cNvCxnSpPr>
              <a:cxnSpLocks noChangeShapeType="1"/>
              <a:stCxn id="156682" idx="6"/>
            </p:cNvCxnSpPr>
            <p:nvPr/>
          </p:nvCxnSpPr>
          <p:spPr bwMode="auto">
            <a:xfrm>
              <a:off x="5554664" y="4117975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6691" name="Text Box 19"/>
            <p:cNvSpPr txBox="1">
              <a:spLocks noChangeArrowheads="1"/>
            </p:cNvSpPr>
            <p:nvPr/>
          </p:nvSpPr>
          <p:spPr bwMode="auto">
            <a:xfrm>
              <a:off x="5715000" y="3683001"/>
              <a:ext cx="514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y</a:t>
              </a:r>
              <a:r>
                <a:rPr lang="en-US" altLang="en-US"/>
                <a:t>(</a:t>
              </a:r>
              <a:r>
                <a:rPr lang="en-US" altLang="en-US" i="1"/>
                <a:t>t</a:t>
              </a:r>
              <a:r>
                <a:rPr lang="en-US" altLang="en-US"/>
                <a:t>)</a:t>
              </a:r>
              <a:endParaRPr lang="en-GB" altLang="en-US"/>
            </a:p>
          </p:txBody>
        </p:sp>
        <p:sp>
          <p:nvSpPr>
            <p:cNvPr id="156693" name="Rectangle 21"/>
            <p:cNvSpPr>
              <a:spLocks noChangeArrowheads="1"/>
            </p:cNvSpPr>
            <p:nvPr/>
          </p:nvSpPr>
          <p:spPr bwMode="auto">
            <a:xfrm>
              <a:off x="4922839" y="3265488"/>
              <a:ext cx="5984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i="1" dirty="0"/>
                <a:t>y</a:t>
              </a:r>
              <a:r>
                <a:rPr lang="en-GB" altLang="en-US" baseline="-25000" dirty="0"/>
                <a:t>1</a:t>
              </a:r>
              <a:r>
                <a:rPr lang="en-GB" altLang="en-US" dirty="0"/>
                <a:t>(</a:t>
              </a:r>
              <a:r>
                <a:rPr lang="en-GB" altLang="en-US" i="1" dirty="0"/>
                <a:t>t</a:t>
              </a:r>
              <a:r>
                <a:rPr lang="en-GB" altLang="en-US" dirty="0"/>
                <a:t>)</a:t>
              </a:r>
            </a:p>
          </p:txBody>
        </p:sp>
        <p:sp>
          <p:nvSpPr>
            <p:cNvPr id="156694" name="Rectangle 22"/>
            <p:cNvSpPr>
              <a:spLocks noChangeArrowheads="1"/>
            </p:cNvSpPr>
            <p:nvPr/>
          </p:nvSpPr>
          <p:spPr bwMode="auto">
            <a:xfrm>
              <a:off x="4953000" y="4478338"/>
              <a:ext cx="5984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i="1"/>
                <a:t>y</a:t>
              </a:r>
              <a:r>
                <a:rPr lang="en-GB" altLang="en-US" baseline="-25000"/>
                <a:t>2</a:t>
              </a:r>
              <a:r>
                <a:rPr lang="en-GB" altLang="en-US"/>
                <a:t>(</a:t>
              </a:r>
              <a:r>
                <a:rPr lang="en-GB" altLang="en-US" i="1"/>
                <a:t>t</a:t>
              </a:r>
              <a:r>
                <a:rPr lang="en-GB" altLang="en-US"/>
                <a:t>)</a:t>
              </a:r>
            </a:p>
          </p:txBody>
        </p:sp>
        <p:sp>
          <p:nvSpPr>
            <p:cNvPr id="156696" name="Rectangle 24"/>
            <p:cNvSpPr>
              <a:spLocks noChangeArrowheads="1"/>
            </p:cNvSpPr>
            <p:nvPr/>
          </p:nvSpPr>
          <p:spPr bwMode="auto">
            <a:xfrm>
              <a:off x="7804081" y="3905528"/>
              <a:ext cx="1130438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GB" altLang="en-US" i="1" dirty="0"/>
                <a:t>h</a:t>
              </a:r>
              <a:r>
                <a:rPr lang="en-GB" altLang="en-US" baseline="-25000" dirty="0"/>
                <a:t>1</a:t>
              </a:r>
              <a:r>
                <a:rPr lang="en-GB" altLang="en-US" dirty="0"/>
                <a:t>(</a:t>
              </a:r>
              <a:r>
                <a:rPr lang="en-GB" altLang="en-US" i="1" dirty="0"/>
                <a:t>t</a:t>
              </a:r>
              <a:r>
                <a:rPr lang="en-GB" altLang="en-US" dirty="0"/>
                <a:t>)+</a:t>
              </a:r>
              <a:r>
                <a:rPr lang="en-GB" altLang="en-US" i="1" dirty="0"/>
                <a:t>h</a:t>
              </a:r>
              <a:r>
                <a:rPr lang="en-GB" altLang="en-US" baseline="-25000" dirty="0"/>
                <a:t>2</a:t>
              </a:r>
              <a:r>
                <a:rPr lang="en-GB" altLang="en-US" dirty="0"/>
                <a:t>(</a:t>
              </a:r>
              <a:r>
                <a:rPr lang="en-GB" altLang="en-US" i="1" dirty="0"/>
                <a:t>t</a:t>
              </a:r>
              <a:r>
                <a:rPr lang="en-GB" altLang="en-US" dirty="0"/>
                <a:t>)</a:t>
              </a:r>
            </a:p>
          </p:txBody>
        </p:sp>
        <p:sp>
          <p:nvSpPr>
            <p:cNvPr id="156699" name="Oval 27"/>
            <p:cNvSpPr>
              <a:spLocks noChangeAspect="1" noChangeArrowheads="1"/>
            </p:cNvSpPr>
            <p:nvPr/>
          </p:nvSpPr>
          <p:spPr bwMode="auto">
            <a:xfrm>
              <a:off x="6953251" y="4081463"/>
              <a:ext cx="36513" cy="365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6700" name="AutoShape 28"/>
            <p:cNvCxnSpPr>
              <a:cxnSpLocks noChangeShapeType="1"/>
              <a:stCxn id="156699" idx="6"/>
              <a:endCxn id="156696" idx="1"/>
            </p:cNvCxnSpPr>
            <p:nvPr/>
          </p:nvCxnSpPr>
          <p:spPr bwMode="auto">
            <a:xfrm flipV="1">
              <a:off x="6989763" y="4090989"/>
              <a:ext cx="774700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702" name="AutoShape 30"/>
            <p:cNvCxnSpPr>
              <a:cxnSpLocks noChangeShapeType="1"/>
              <a:stCxn id="156696" idx="3"/>
            </p:cNvCxnSpPr>
            <p:nvPr/>
          </p:nvCxnSpPr>
          <p:spPr bwMode="auto">
            <a:xfrm flipV="1">
              <a:off x="8974139" y="4086226"/>
              <a:ext cx="885825" cy="4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6704" name="Text Box 32"/>
            <p:cNvSpPr txBox="1">
              <a:spLocks noChangeArrowheads="1"/>
            </p:cNvSpPr>
            <p:nvPr/>
          </p:nvSpPr>
          <p:spPr bwMode="auto">
            <a:xfrm>
              <a:off x="7029450" y="3694113"/>
              <a:ext cx="514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/>
                <a:t>x</a:t>
              </a:r>
              <a:r>
                <a:rPr lang="en-US" altLang="en-US" dirty="0"/>
                <a:t>(</a:t>
              </a:r>
              <a:r>
                <a:rPr lang="en-US" altLang="en-US" i="1" dirty="0"/>
                <a:t>t</a:t>
              </a:r>
              <a:r>
                <a:rPr lang="en-US" altLang="en-US" dirty="0"/>
                <a:t>)</a:t>
              </a:r>
              <a:endParaRPr lang="en-GB" altLang="en-US" dirty="0"/>
            </a:p>
          </p:txBody>
        </p:sp>
        <p:sp>
          <p:nvSpPr>
            <p:cNvPr id="156706" name="Text Box 34"/>
            <p:cNvSpPr txBox="1">
              <a:spLocks noChangeArrowheads="1"/>
            </p:cNvSpPr>
            <p:nvPr/>
          </p:nvSpPr>
          <p:spPr bwMode="auto">
            <a:xfrm>
              <a:off x="9220200" y="3694113"/>
              <a:ext cx="514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y</a:t>
              </a:r>
              <a:r>
                <a:rPr lang="en-US" altLang="en-US"/>
                <a:t>(</a:t>
              </a:r>
              <a:r>
                <a:rPr lang="en-US" altLang="en-US" i="1"/>
                <a:t>t</a:t>
              </a:r>
              <a:r>
                <a:rPr lang="en-US" altLang="en-US"/>
                <a:t>)</a:t>
              </a:r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34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38199" y="1159669"/>
            <a:ext cx="10515601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GB" altLang="en-US" sz="2200" dirty="0"/>
              <a:t>Another property of (LTI) convolution is that it is associative</a:t>
            </a:r>
          </a:p>
          <a:p>
            <a:endParaRPr lang="en-GB" altLang="en-US" sz="2200" dirty="0"/>
          </a:p>
          <a:p>
            <a:endParaRPr lang="en-GB" altLang="en-US" sz="2200" dirty="0" smtClean="0"/>
          </a:p>
          <a:p>
            <a:endParaRPr lang="en-GB" altLang="en-US" sz="2200" dirty="0" smtClean="0"/>
          </a:p>
          <a:p>
            <a:endParaRPr lang="en-GB" altLang="en-US" sz="2200" dirty="0"/>
          </a:p>
          <a:p>
            <a:r>
              <a:rPr lang="en-GB" altLang="en-US" sz="2200" dirty="0"/>
              <a:t>Again this can be easily verified by manipulating the summation/integral indices</a:t>
            </a:r>
          </a:p>
          <a:p>
            <a:r>
              <a:rPr lang="en-GB" altLang="en-US" sz="2200" dirty="0"/>
              <a:t>Therefore, the following four systems are all equivalent and </a:t>
            </a:r>
            <a:r>
              <a:rPr lang="en-GB" altLang="en-US" sz="2200" i="1" dirty="0"/>
              <a:t>y</a:t>
            </a:r>
            <a:r>
              <a:rPr lang="en-GB" altLang="en-US" sz="2200" dirty="0"/>
              <a:t>[</a:t>
            </a:r>
            <a:r>
              <a:rPr lang="en-GB" altLang="en-US" sz="2200" i="1" dirty="0"/>
              <a:t>n</a:t>
            </a:r>
            <a:r>
              <a:rPr lang="en-GB" altLang="en-US" sz="2200" dirty="0"/>
              <a:t>] = </a:t>
            </a:r>
            <a:r>
              <a:rPr lang="en-GB" altLang="en-US" sz="2200" i="1" dirty="0"/>
              <a:t>x</a:t>
            </a:r>
            <a:r>
              <a:rPr lang="en-GB" altLang="en-US" sz="2200" dirty="0"/>
              <a:t>[</a:t>
            </a:r>
            <a:r>
              <a:rPr lang="en-GB" altLang="en-US" sz="2200" i="1" dirty="0"/>
              <a:t>n</a:t>
            </a:r>
            <a:r>
              <a:rPr lang="en-GB" altLang="en-US" sz="2200" dirty="0"/>
              <a:t>]*</a:t>
            </a:r>
            <a:r>
              <a:rPr lang="en-GB" altLang="en-US" sz="2200" i="1" dirty="0"/>
              <a:t>h</a:t>
            </a:r>
            <a:r>
              <a:rPr lang="en-GB" altLang="en-US" sz="2200" baseline="-25000" dirty="0"/>
              <a:t>1</a:t>
            </a:r>
            <a:r>
              <a:rPr lang="en-GB" altLang="en-US" sz="2200" dirty="0"/>
              <a:t>[</a:t>
            </a:r>
            <a:r>
              <a:rPr lang="en-GB" altLang="en-US" sz="2200" i="1" dirty="0"/>
              <a:t>n</a:t>
            </a:r>
            <a:r>
              <a:rPr lang="en-GB" altLang="en-US" sz="2200" dirty="0"/>
              <a:t>]*</a:t>
            </a:r>
            <a:r>
              <a:rPr lang="en-GB" altLang="en-US" sz="2200" i="1" dirty="0"/>
              <a:t>h</a:t>
            </a:r>
            <a:r>
              <a:rPr lang="en-GB" altLang="en-US" sz="2200" baseline="-25000" dirty="0"/>
              <a:t>2</a:t>
            </a:r>
            <a:r>
              <a:rPr lang="en-GB" altLang="en-US" sz="2200" dirty="0"/>
              <a:t>[</a:t>
            </a:r>
            <a:r>
              <a:rPr lang="en-GB" altLang="en-US" sz="2200" i="1" dirty="0"/>
              <a:t>n</a:t>
            </a:r>
            <a:r>
              <a:rPr lang="en-GB" altLang="en-US" sz="2200" dirty="0"/>
              <a:t>] is unambiguously defined.</a:t>
            </a:r>
          </a:p>
          <a:p>
            <a:endParaRPr lang="en-GB" altLang="en-US" sz="2200" dirty="0"/>
          </a:p>
          <a:p>
            <a:endParaRPr lang="en-GB" altLang="en-US" sz="2200" dirty="0"/>
          </a:p>
          <a:p>
            <a:endParaRPr lang="en-GB" altLang="en-US" sz="2200" dirty="0"/>
          </a:p>
          <a:p>
            <a:endParaRPr lang="en-GB" altLang="en-US" sz="2200" dirty="0"/>
          </a:p>
          <a:p>
            <a:endParaRPr lang="en-GB" altLang="en-US" sz="2200" dirty="0"/>
          </a:p>
          <a:p>
            <a:endParaRPr lang="en-GB" altLang="en-US" sz="2200" dirty="0"/>
          </a:p>
          <a:p>
            <a:r>
              <a:rPr lang="en-GB" altLang="en-US" sz="2200" dirty="0"/>
              <a:t>This is not true for non-linear systems (</a:t>
            </a:r>
            <a:r>
              <a:rPr lang="en-GB" altLang="en-US" sz="2200" i="1" dirty="0"/>
              <a:t>y</a:t>
            </a:r>
            <a:r>
              <a:rPr lang="en-GB" altLang="en-US" sz="2200" baseline="-25000" dirty="0"/>
              <a:t>1</a:t>
            </a:r>
            <a:r>
              <a:rPr lang="en-GB" altLang="en-US" sz="2200" dirty="0"/>
              <a:t>[</a:t>
            </a:r>
            <a:r>
              <a:rPr lang="en-GB" altLang="en-US" sz="2200" i="1" dirty="0"/>
              <a:t>n</a:t>
            </a:r>
            <a:r>
              <a:rPr lang="en-GB" altLang="en-US" sz="2200" dirty="0"/>
              <a:t>] = 2</a:t>
            </a:r>
            <a:r>
              <a:rPr lang="en-GB" altLang="en-US" sz="2200" i="1" dirty="0"/>
              <a:t>x</a:t>
            </a:r>
            <a:r>
              <a:rPr lang="en-GB" altLang="en-US" sz="2200" dirty="0"/>
              <a:t>[</a:t>
            </a:r>
            <a:r>
              <a:rPr lang="en-GB" altLang="en-US" sz="2200" i="1" dirty="0"/>
              <a:t>n</a:t>
            </a:r>
            <a:r>
              <a:rPr lang="en-GB" altLang="en-US" sz="2200" dirty="0"/>
              <a:t>], </a:t>
            </a:r>
            <a:r>
              <a:rPr lang="en-GB" altLang="en-US" sz="2200" i="1" dirty="0"/>
              <a:t>y</a:t>
            </a:r>
            <a:r>
              <a:rPr lang="en-GB" altLang="en-US" sz="2200" baseline="-25000" dirty="0"/>
              <a:t>2</a:t>
            </a:r>
            <a:r>
              <a:rPr lang="en-GB" altLang="en-US" sz="2200" dirty="0"/>
              <a:t>[</a:t>
            </a:r>
            <a:r>
              <a:rPr lang="en-GB" altLang="en-US" sz="2200" i="1" dirty="0"/>
              <a:t>n</a:t>
            </a:r>
            <a:r>
              <a:rPr lang="en-GB" altLang="en-US" sz="2200" dirty="0"/>
              <a:t>] = </a:t>
            </a:r>
            <a:r>
              <a:rPr lang="en-GB" altLang="en-US" sz="2200" i="1" dirty="0"/>
              <a:t>x</a:t>
            </a:r>
            <a:r>
              <a:rPr lang="en-GB" altLang="en-US" sz="2200" baseline="30000" dirty="0"/>
              <a:t>2</a:t>
            </a:r>
            <a:r>
              <a:rPr lang="en-GB" altLang="en-US" sz="2200" dirty="0"/>
              <a:t>[</a:t>
            </a:r>
            <a:r>
              <a:rPr lang="en-GB" altLang="en-US" sz="2200" i="1" dirty="0"/>
              <a:t>n</a:t>
            </a:r>
            <a:r>
              <a:rPr lang="en-GB" altLang="en-US" sz="2200" dirty="0"/>
              <a:t>])</a:t>
            </a: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06439"/>
          </a:xfrm>
        </p:spPr>
        <p:txBody>
          <a:bodyPr>
            <a:normAutofit/>
          </a:bodyPr>
          <a:lstStyle/>
          <a:p>
            <a:r>
              <a:rPr lang="en-US" altLang="en-US" dirty="0"/>
              <a:t>Associative Property (Serial Systems)</a:t>
            </a:r>
            <a:endParaRPr lang="en-GB" altLang="en-US" dirty="0"/>
          </a:p>
        </p:txBody>
      </p:sp>
      <p:graphicFrame>
        <p:nvGraphicFramePr>
          <p:cNvPr id="158725" name="Object 5"/>
          <p:cNvGraphicFramePr>
            <a:graphicFrameLocks noChangeAspect="1"/>
          </p:cNvGraphicFramePr>
          <p:nvPr>
            <p:extLst/>
          </p:nvPr>
        </p:nvGraphicFramePr>
        <p:xfrm>
          <a:off x="2671763" y="1702059"/>
          <a:ext cx="46291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2514600" imgH="457200" progId="Equation.DSMT4">
                  <p:embed/>
                </p:oleObj>
              </mc:Choice>
              <mc:Fallback>
                <p:oleObj name="Equation" r:id="rId3" imgW="2514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1702059"/>
                        <a:ext cx="46291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0" name="Rectangle 20"/>
          <p:cNvSpPr>
            <a:spLocks noChangeArrowheads="1"/>
          </p:cNvSpPr>
          <p:nvPr/>
        </p:nvSpPr>
        <p:spPr bwMode="auto">
          <a:xfrm>
            <a:off x="7716768" y="4173815"/>
            <a:ext cx="113043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GB" altLang="en-US" i="1"/>
              <a:t>h</a:t>
            </a:r>
            <a:r>
              <a:rPr lang="en-GB" altLang="en-US" baseline="-25000"/>
              <a:t>1</a:t>
            </a:r>
            <a:r>
              <a:rPr lang="en-GB" altLang="en-US"/>
              <a:t>(</a:t>
            </a:r>
            <a:r>
              <a:rPr lang="en-GB" altLang="en-US" i="1"/>
              <a:t>t</a:t>
            </a:r>
            <a:r>
              <a:rPr lang="en-GB" altLang="en-US"/>
              <a:t>)*</a:t>
            </a:r>
            <a:r>
              <a:rPr lang="en-GB" altLang="en-US" i="1"/>
              <a:t>h</a:t>
            </a:r>
            <a:r>
              <a:rPr lang="en-GB" altLang="en-US" baseline="-25000"/>
              <a:t>2</a:t>
            </a:r>
            <a:r>
              <a:rPr lang="en-GB" altLang="en-US"/>
              <a:t>(</a:t>
            </a:r>
            <a:r>
              <a:rPr lang="en-GB" altLang="en-US" i="1"/>
              <a:t>t</a:t>
            </a:r>
            <a:r>
              <a:rPr lang="en-GB" altLang="en-US"/>
              <a:t>)</a:t>
            </a:r>
          </a:p>
        </p:txBody>
      </p:sp>
      <p:sp>
        <p:nvSpPr>
          <p:cNvPr id="158741" name="Oval 21"/>
          <p:cNvSpPr>
            <a:spLocks noChangeAspect="1" noChangeArrowheads="1"/>
          </p:cNvSpPr>
          <p:nvPr/>
        </p:nvSpPr>
        <p:spPr bwMode="auto">
          <a:xfrm>
            <a:off x="6865938" y="4349751"/>
            <a:ext cx="36512" cy="3651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8742" name="AutoShape 22"/>
          <p:cNvCxnSpPr>
            <a:cxnSpLocks noChangeShapeType="1"/>
            <a:stCxn id="158741" idx="6"/>
            <a:endCxn id="158740" idx="1"/>
          </p:cNvCxnSpPr>
          <p:nvPr/>
        </p:nvCxnSpPr>
        <p:spPr bwMode="auto">
          <a:xfrm flipV="1">
            <a:off x="6902451" y="4359276"/>
            <a:ext cx="796925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43" name="AutoShape 23"/>
          <p:cNvCxnSpPr>
            <a:cxnSpLocks noChangeShapeType="1"/>
            <a:stCxn id="158740" idx="3"/>
          </p:cNvCxnSpPr>
          <p:nvPr/>
        </p:nvCxnSpPr>
        <p:spPr bwMode="auto">
          <a:xfrm flipV="1">
            <a:off x="8864601" y="4354513"/>
            <a:ext cx="885825" cy="4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744" name="Text Box 24"/>
          <p:cNvSpPr txBox="1">
            <a:spLocks noChangeArrowheads="1"/>
          </p:cNvSpPr>
          <p:nvPr/>
        </p:nvSpPr>
        <p:spPr bwMode="auto">
          <a:xfrm>
            <a:off x="6942138" y="3962401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/>
              <a:t>)</a:t>
            </a:r>
            <a:endParaRPr lang="en-GB" altLang="en-US"/>
          </a:p>
        </p:txBody>
      </p:sp>
      <p:sp>
        <p:nvSpPr>
          <p:cNvPr id="158745" name="Text Box 25"/>
          <p:cNvSpPr txBox="1">
            <a:spLocks noChangeArrowheads="1"/>
          </p:cNvSpPr>
          <p:nvPr/>
        </p:nvSpPr>
        <p:spPr bwMode="auto">
          <a:xfrm>
            <a:off x="9132888" y="3962401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y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/>
              <a:t>)</a:t>
            </a:r>
            <a:endParaRPr lang="en-GB" altLang="en-US"/>
          </a:p>
        </p:txBody>
      </p:sp>
      <p:sp>
        <p:nvSpPr>
          <p:cNvPr id="158746" name="Rectangle 26"/>
          <p:cNvSpPr>
            <a:spLocks noChangeArrowheads="1"/>
          </p:cNvSpPr>
          <p:nvPr/>
        </p:nvSpPr>
        <p:spPr bwMode="auto">
          <a:xfrm>
            <a:off x="7708831" y="5127903"/>
            <a:ext cx="113043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GB" altLang="en-US" i="1"/>
              <a:t>h</a:t>
            </a:r>
            <a:r>
              <a:rPr lang="en-GB" altLang="en-US" baseline="-25000"/>
              <a:t>2</a:t>
            </a:r>
            <a:r>
              <a:rPr lang="en-GB" altLang="en-US"/>
              <a:t>(</a:t>
            </a:r>
            <a:r>
              <a:rPr lang="en-GB" altLang="en-US" i="1"/>
              <a:t>t</a:t>
            </a:r>
            <a:r>
              <a:rPr lang="en-GB" altLang="en-US"/>
              <a:t>)*</a:t>
            </a:r>
            <a:r>
              <a:rPr lang="en-GB" altLang="en-US" i="1"/>
              <a:t>h</a:t>
            </a:r>
            <a:r>
              <a:rPr lang="en-GB" altLang="en-US" baseline="-25000"/>
              <a:t>1</a:t>
            </a:r>
            <a:r>
              <a:rPr lang="en-GB" altLang="en-US"/>
              <a:t>(</a:t>
            </a:r>
            <a:r>
              <a:rPr lang="en-GB" altLang="en-US" i="1"/>
              <a:t>t</a:t>
            </a:r>
            <a:r>
              <a:rPr lang="en-GB" altLang="en-US"/>
              <a:t>)</a:t>
            </a:r>
          </a:p>
        </p:txBody>
      </p:sp>
      <p:sp>
        <p:nvSpPr>
          <p:cNvPr id="158747" name="Oval 27"/>
          <p:cNvSpPr>
            <a:spLocks noChangeAspect="1" noChangeArrowheads="1"/>
          </p:cNvSpPr>
          <p:nvPr/>
        </p:nvSpPr>
        <p:spPr bwMode="auto">
          <a:xfrm>
            <a:off x="6858001" y="5303838"/>
            <a:ext cx="36513" cy="365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8748" name="AutoShape 28"/>
          <p:cNvCxnSpPr>
            <a:cxnSpLocks noChangeShapeType="1"/>
            <a:stCxn id="158747" idx="6"/>
            <a:endCxn id="158746" idx="1"/>
          </p:cNvCxnSpPr>
          <p:nvPr/>
        </p:nvCxnSpPr>
        <p:spPr bwMode="auto">
          <a:xfrm flipV="1">
            <a:off x="6894514" y="5313364"/>
            <a:ext cx="796925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49" name="AutoShape 29"/>
          <p:cNvCxnSpPr>
            <a:cxnSpLocks noChangeShapeType="1"/>
            <a:stCxn id="158746" idx="3"/>
          </p:cNvCxnSpPr>
          <p:nvPr/>
        </p:nvCxnSpPr>
        <p:spPr bwMode="auto">
          <a:xfrm flipV="1">
            <a:off x="8856664" y="5308601"/>
            <a:ext cx="885825" cy="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6934200" y="49164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/>
              <a:t>)</a:t>
            </a:r>
            <a:endParaRPr lang="en-GB" altLang="en-US"/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9124950" y="49164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y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/>
              <a:t>)</a:t>
            </a:r>
            <a:endParaRPr lang="en-GB" altLang="en-US"/>
          </a:p>
        </p:txBody>
      </p:sp>
      <p:grpSp>
        <p:nvGrpSpPr>
          <p:cNvPr id="158771" name="Group 51"/>
          <p:cNvGrpSpPr>
            <a:grpSpLocks/>
          </p:cNvGrpSpPr>
          <p:nvPr/>
        </p:nvGrpSpPr>
        <p:grpSpPr bwMode="auto">
          <a:xfrm>
            <a:off x="2590800" y="3962403"/>
            <a:ext cx="3365500" cy="592138"/>
            <a:chOff x="672" y="2448"/>
            <a:chExt cx="2120" cy="373"/>
          </a:xfrm>
        </p:grpSpPr>
        <p:sp>
          <p:nvSpPr>
            <p:cNvPr id="158752" name="Rectangle 32"/>
            <p:cNvSpPr>
              <a:spLocks noChangeArrowheads="1"/>
            </p:cNvSpPr>
            <p:nvPr/>
          </p:nvSpPr>
          <p:spPr bwMode="auto">
            <a:xfrm>
              <a:off x="1101" y="2587"/>
              <a:ext cx="378" cy="2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GB" altLang="en-US" i="1"/>
                <a:t>h</a:t>
              </a:r>
              <a:r>
                <a:rPr lang="en-GB" altLang="en-US" baseline="-25000"/>
                <a:t>1</a:t>
              </a:r>
              <a:r>
                <a:rPr lang="en-GB" altLang="en-US"/>
                <a:t>(</a:t>
              </a:r>
              <a:r>
                <a:rPr lang="en-GB" altLang="en-US" i="1"/>
                <a:t>t</a:t>
              </a:r>
              <a:r>
                <a:rPr lang="en-GB" altLang="en-US"/>
                <a:t>)</a:t>
              </a:r>
            </a:p>
          </p:txBody>
        </p:sp>
        <p:cxnSp>
          <p:nvCxnSpPr>
            <p:cNvPr id="158754" name="AutoShape 34"/>
            <p:cNvCxnSpPr>
              <a:cxnSpLocks noChangeShapeType="1"/>
              <a:endCxn id="158752" idx="1"/>
            </p:cNvCxnSpPr>
            <p:nvPr/>
          </p:nvCxnSpPr>
          <p:spPr bwMode="auto">
            <a:xfrm>
              <a:off x="690" y="2702"/>
              <a:ext cx="395" cy="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8756" name="Text Box 36"/>
            <p:cNvSpPr txBox="1">
              <a:spLocks noChangeArrowheads="1"/>
            </p:cNvSpPr>
            <p:nvPr/>
          </p:nvSpPr>
          <p:spPr bwMode="auto">
            <a:xfrm>
              <a:off x="672" y="2448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x</a:t>
              </a:r>
              <a:r>
                <a:rPr lang="en-US" altLang="en-US"/>
                <a:t>(</a:t>
              </a:r>
              <a:r>
                <a:rPr lang="en-US" altLang="en-US" i="1"/>
                <a:t>t</a:t>
              </a:r>
              <a:r>
                <a:rPr lang="en-US" altLang="en-US"/>
                <a:t>)</a:t>
              </a:r>
              <a:endParaRPr lang="en-GB" altLang="en-US"/>
            </a:p>
          </p:txBody>
        </p:sp>
        <p:sp>
          <p:nvSpPr>
            <p:cNvPr id="158757" name="Text Box 37"/>
            <p:cNvSpPr txBox="1">
              <a:spLocks noChangeArrowheads="1"/>
            </p:cNvSpPr>
            <p:nvPr/>
          </p:nvSpPr>
          <p:spPr bwMode="auto">
            <a:xfrm>
              <a:off x="2364" y="2457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/>
                <a:t>y</a:t>
              </a:r>
              <a:r>
                <a:rPr lang="en-US" altLang="en-US" dirty="0"/>
                <a:t>(</a:t>
              </a:r>
              <a:r>
                <a:rPr lang="en-US" altLang="en-US" i="1" dirty="0"/>
                <a:t>t</a:t>
              </a:r>
              <a:r>
                <a:rPr lang="en-US" altLang="en-US" dirty="0"/>
                <a:t>)</a:t>
              </a:r>
              <a:endParaRPr lang="en-GB" altLang="en-US" dirty="0"/>
            </a:p>
          </p:txBody>
        </p:sp>
        <p:sp>
          <p:nvSpPr>
            <p:cNvPr id="158758" name="Rectangle 38"/>
            <p:cNvSpPr>
              <a:spLocks noChangeArrowheads="1"/>
            </p:cNvSpPr>
            <p:nvPr/>
          </p:nvSpPr>
          <p:spPr bwMode="auto">
            <a:xfrm>
              <a:off x="1917" y="2588"/>
              <a:ext cx="378" cy="2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GB" altLang="en-US" i="1"/>
                <a:t>h</a:t>
              </a:r>
              <a:r>
                <a:rPr lang="en-GB" altLang="en-US" baseline="-25000"/>
                <a:t>2</a:t>
              </a:r>
              <a:r>
                <a:rPr lang="en-GB" altLang="en-US"/>
                <a:t>(</a:t>
              </a:r>
              <a:r>
                <a:rPr lang="en-GB" altLang="en-US" i="1"/>
                <a:t>t</a:t>
              </a:r>
              <a:r>
                <a:rPr lang="en-GB" altLang="en-US"/>
                <a:t>)</a:t>
              </a:r>
            </a:p>
          </p:txBody>
        </p:sp>
        <p:cxnSp>
          <p:nvCxnSpPr>
            <p:cNvPr id="158759" name="AutoShape 39"/>
            <p:cNvCxnSpPr>
              <a:cxnSpLocks noChangeShapeType="1"/>
              <a:stCxn id="158752" idx="3"/>
              <a:endCxn id="158758" idx="1"/>
            </p:cNvCxnSpPr>
            <p:nvPr/>
          </p:nvCxnSpPr>
          <p:spPr bwMode="auto">
            <a:xfrm>
              <a:off x="1494" y="2704"/>
              <a:ext cx="407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760" name="AutoShape 40"/>
            <p:cNvCxnSpPr>
              <a:cxnSpLocks noChangeShapeType="1"/>
              <a:stCxn id="158758" idx="3"/>
            </p:cNvCxnSpPr>
            <p:nvPr/>
          </p:nvCxnSpPr>
          <p:spPr bwMode="auto">
            <a:xfrm>
              <a:off x="2310" y="2705"/>
              <a:ext cx="48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8761" name="Text Box 41"/>
            <p:cNvSpPr txBox="1">
              <a:spLocks noChangeArrowheads="1"/>
            </p:cNvSpPr>
            <p:nvPr/>
          </p:nvSpPr>
          <p:spPr bwMode="auto">
            <a:xfrm>
              <a:off x="1516" y="2457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w</a:t>
              </a:r>
              <a:r>
                <a:rPr lang="en-US" altLang="en-US"/>
                <a:t>(</a:t>
              </a:r>
              <a:r>
                <a:rPr lang="en-US" altLang="en-US" i="1"/>
                <a:t>t</a:t>
              </a:r>
              <a:r>
                <a:rPr lang="en-US" altLang="en-US"/>
                <a:t>)</a:t>
              </a:r>
              <a:endParaRPr lang="en-GB" altLang="en-US"/>
            </a:p>
          </p:txBody>
        </p:sp>
      </p:grpSp>
      <p:sp>
        <p:nvSpPr>
          <p:cNvPr id="158762" name="Rectangle 42"/>
          <p:cNvSpPr>
            <a:spLocks noChangeArrowheads="1"/>
          </p:cNvSpPr>
          <p:nvPr/>
        </p:nvSpPr>
        <p:spPr bwMode="auto">
          <a:xfrm>
            <a:off x="3271161" y="5183465"/>
            <a:ext cx="5998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GB" altLang="en-US" i="1"/>
              <a:t>h</a:t>
            </a:r>
            <a:r>
              <a:rPr lang="en-GB" altLang="en-US" baseline="-25000"/>
              <a:t>2</a:t>
            </a:r>
            <a:r>
              <a:rPr lang="en-GB" altLang="en-US"/>
              <a:t>(</a:t>
            </a:r>
            <a:r>
              <a:rPr lang="en-GB" altLang="en-US" i="1"/>
              <a:t>t</a:t>
            </a:r>
            <a:r>
              <a:rPr lang="en-GB" altLang="en-US"/>
              <a:t>)</a:t>
            </a:r>
          </a:p>
        </p:txBody>
      </p:sp>
      <p:cxnSp>
        <p:nvCxnSpPr>
          <p:cNvPr id="158763" name="AutoShape 43"/>
          <p:cNvCxnSpPr>
            <a:cxnSpLocks noChangeShapeType="1"/>
            <a:endCxn id="158762" idx="1"/>
          </p:cNvCxnSpPr>
          <p:nvPr/>
        </p:nvCxnSpPr>
        <p:spPr bwMode="auto">
          <a:xfrm>
            <a:off x="2619376" y="5365751"/>
            <a:ext cx="627063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764" name="Text Box 44"/>
          <p:cNvSpPr txBox="1">
            <a:spLocks noChangeArrowheads="1"/>
          </p:cNvSpPr>
          <p:nvPr/>
        </p:nvSpPr>
        <p:spPr bwMode="auto">
          <a:xfrm>
            <a:off x="2590800" y="4962526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/>
              <a:t>)</a:t>
            </a:r>
            <a:endParaRPr lang="en-GB" altLang="en-US"/>
          </a:p>
        </p:txBody>
      </p:sp>
      <p:sp>
        <p:nvSpPr>
          <p:cNvPr id="158765" name="Text Box 45"/>
          <p:cNvSpPr txBox="1">
            <a:spLocks noChangeArrowheads="1"/>
          </p:cNvSpPr>
          <p:nvPr/>
        </p:nvSpPr>
        <p:spPr bwMode="auto">
          <a:xfrm>
            <a:off x="5276850" y="4976813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y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/>
              <a:t>)</a:t>
            </a:r>
            <a:endParaRPr lang="en-GB" altLang="en-US"/>
          </a:p>
        </p:txBody>
      </p:sp>
      <p:sp>
        <p:nvSpPr>
          <p:cNvPr id="158766" name="Rectangle 46"/>
          <p:cNvSpPr>
            <a:spLocks noChangeArrowheads="1"/>
          </p:cNvSpPr>
          <p:nvPr/>
        </p:nvSpPr>
        <p:spPr bwMode="auto">
          <a:xfrm>
            <a:off x="4566561" y="5185053"/>
            <a:ext cx="5998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GB" altLang="en-US" i="1"/>
              <a:t>h</a:t>
            </a:r>
            <a:r>
              <a:rPr lang="en-GB" altLang="en-US" baseline="-25000"/>
              <a:t>1</a:t>
            </a:r>
            <a:r>
              <a:rPr lang="en-GB" altLang="en-US"/>
              <a:t>(</a:t>
            </a:r>
            <a:r>
              <a:rPr lang="en-GB" altLang="en-US" i="1"/>
              <a:t>t</a:t>
            </a:r>
            <a:r>
              <a:rPr lang="en-GB" altLang="en-US"/>
              <a:t>)</a:t>
            </a:r>
          </a:p>
        </p:txBody>
      </p:sp>
      <p:cxnSp>
        <p:nvCxnSpPr>
          <p:cNvPr id="158767" name="AutoShape 47"/>
          <p:cNvCxnSpPr>
            <a:cxnSpLocks noChangeShapeType="1"/>
            <a:stCxn id="158762" idx="3"/>
            <a:endCxn id="158766" idx="1"/>
          </p:cNvCxnSpPr>
          <p:nvPr/>
        </p:nvCxnSpPr>
        <p:spPr bwMode="auto">
          <a:xfrm>
            <a:off x="3895726" y="5368925"/>
            <a:ext cx="6461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68" name="AutoShape 48"/>
          <p:cNvCxnSpPr>
            <a:cxnSpLocks noChangeShapeType="1"/>
            <a:stCxn id="158766" idx="3"/>
          </p:cNvCxnSpPr>
          <p:nvPr/>
        </p:nvCxnSpPr>
        <p:spPr bwMode="auto">
          <a:xfrm>
            <a:off x="5191126" y="5370513"/>
            <a:ext cx="7651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769" name="Text Box 49"/>
          <p:cNvSpPr txBox="1">
            <a:spLocks noChangeArrowheads="1"/>
          </p:cNvSpPr>
          <p:nvPr/>
        </p:nvSpPr>
        <p:spPr bwMode="auto">
          <a:xfrm>
            <a:off x="3930650" y="4976813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v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/>
              <a:t>)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47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GB" altLang="en-US" dirty="0"/>
              <a:t>LTI System Memory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320" y="1407614"/>
            <a:ext cx="10866120" cy="5176066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An LTI system is memoryless if its output depends only on the input value at the same time, i.e.</a:t>
            </a:r>
          </a:p>
          <a:p>
            <a:endParaRPr lang="en-GB" altLang="en-US" sz="3200" dirty="0"/>
          </a:p>
          <a:p>
            <a:r>
              <a:rPr lang="en-GB" altLang="en-US" sz="2400" dirty="0"/>
              <a:t>For an impulse response, this can only be true if</a:t>
            </a:r>
          </a:p>
          <a:p>
            <a:endParaRPr lang="en-GB" altLang="en-US" sz="3200" dirty="0"/>
          </a:p>
          <a:p>
            <a:endParaRPr lang="en-GB" altLang="en-US" sz="2400" dirty="0" smtClean="0"/>
          </a:p>
          <a:p>
            <a:r>
              <a:rPr lang="en-GB" altLang="en-US" sz="2400" dirty="0" smtClean="0"/>
              <a:t>Such </a:t>
            </a:r>
            <a:r>
              <a:rPr lang="en-GB" altLang="en-US" sz="2400" dirty="0"/>
              <a:t>systems are extremely simple and the output of dynamic engineering, physical systems depend on:</a:t>
            </a:r>
          </a:p>
          <a:p>
            <a:pPr lvl="1">
              <a:buFontTx/>
              <a:buChar char="•"/>
            </a:pPr>
            <a:r>
              <a:rPr lang="en-GB" altLang="en-US" sz="2000" dirty="0"/>
              <a:t>Preceding values of </a:t>
            </a:r>
            <a:r>
              <a:rPr lang="en-GB" altLang="en-US" sz="2000" i="1" dirty="0"/>
              <a:t>x</a:t>
            </a:r>
            <a:r>
              <a:rPr lang="en-GB" altLang="en-US" sz="2000" dirty="0"/>
              <a:t>[</a:t>
            </a:r>
            <a:r>
              <a:rPr lang="en-GB" altLang="en-US" sz="2000" i="1" dirty="0"/>
              <a:t>n</a:t>
            </a:r>
            <a:r>
              <a:rPr lang="en-GB" altLang="en-US" sz="2000" dirty="0"/>
              <a:t>-1], </a:t>
            </a:r>
            <a:r>
              <a:rPr lang="en-GB" altLang="en-US" sz="2000" i="1" dirty="0"/>
              <a:t>x</a:t>
            </a:r>
            <a:r>
              <a:rPr lang="en-GB" altLang="en-US" sz="2000" dirty="0"/>
              <a:t>[</a:t>
            </a:r>
            <a:r>
              <a:rPr lang="en-GB" altLang="en-US" sz="2000" i="1" dirty="0"/>
              <a:t>n</a:t>
            </a:r>
            <a:r>
              <a:rPr lang="en-GB" altLang="en-US" sz="2000" dirty="0"/>
              <a:t>-2], …</a:t>
            </a:r>
          </a:p>
          <a:p>
            <a:pPr lvl="1">
              <a:buFontTx/>
              <a:buChar char="•"/>
            </a:pPr>
            <a:r>
              <a:rPr lang="en-GB" altLang="en-US" sz="2000" dirty="0"/>
              <a:t>Past values of </a:t>
            </a:r>
            <a:r>
              <a:rPr lang="en-GB" altLang="en-US" sz="2000" i="1" dirty="0"/>
              <a:t>y</a:t>
            </a:r>
            <a:r>
              <a:rPr lang="en-GB" altLang="en-US" sz="2000" dirty="0"/>
              <a:t>[</a:t>
            </a:r>
            <a:r>
              <a:rPr lang="en-GB" altLang="en-US" sz="2000" i="1" dirty="0"/>
              <a:t>n</a:t>
            </a:r>
            <a:r>
              <a:rPr lang="en-GB" altLang="en-US" sz="2000" dirty="0"/>
              <a:t>-1], </a:t>
            </a:r>
            <a:r>
              <a:rPr lang="en-GB" altLang="en-US" sz="2000" i="1" dirty="0"/>
              <a:t>y</a:t>
            </a:r>
            <a:r>
              <a:rPr lang="en-GB" altLang="en-US" sz="2000" dirty="0"/>
              <a:t>[</a:t>
            </a:r>
            <a:r>
              <a:rPr lang="en-GB" altLang="en-US" sz="2000" i="1" dirty="0"/>
              <a:t>n</a:t>
            </a:r>
            <a:r>
              <a:rPr lang="en-GB" altLang="en-US" sz="2000" dirty="0"/>
              <a:t>-2], …</a:t>
            </a:r>
          </a:p>
          <a:p>
            <a:r>
              <a:rPr lang="en-GB" altLang="en-US" sz="2400" dirty="0"/>
              <a:t>for discrete-time systems, or derivative terms for continuous-time systems</a:t>
            </a:r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>
            <p:extLst/>
          </p:nvPr>
        </p:nvGraphicFramePr>
        <p:xfrm>
          <a:off x="4086226" y="1802675"/>
          <a:ext cx="14033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761760" imgH="431640" progId="Equation.3">
                  <p:embed/>
                </p:oleObj>
              </mc:Choice>
              <mc:Fallback>
                <p:oleObj name="Equation" r:id="rId3" imgW="761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6" y="1802675"/>
                        <a:ext cx="14033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>
            <p:extLst/>
          </p:nvPr>
        </p:nvGraphicFramePr>
        <p:xfrm>
          <a:off x="4038600" y="3264535"/>
          <a:ext cx="14509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787320" imgH="431640" progId="Equation.3">
                  <p:embed/>
                </p:oleObj>
              </mc:Choice>
              <mc:Fallback>
                <p:oleObj name="Equation" r:id="rId5" imgW="787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64535"/>
                        <a:ext cx="14509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9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1161</Words>
  <Application>Microsoft Office PowerPoint</Application>
  <PresentationFormat>Widescreen</PresentationFormat>
  <Paragraphs>186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Equation</vt:lpstr>
      <vt:lpstr>Linear Time Invariant (LTI) System</vt:lpstr>
      <vt:lpstr>Introduction</vt:lpstr>
      <vt:lpstr>System Representation</vt:lpstr>
      <vt:lpstr>The Convolution Sum</vt:lpstr>
      <vt:lpstr>LTI Systems and Impulse Response</vt:lpstr>
      <vt:lpstr>Commutative Property</vt:lpstr>
      <vt:lpstr>Distributive Property (Parallel Systems)</vt:lpstr>
      <vt:lpstr>Associative Property (Serial Systems)</vt:lpstr>
      <vt:lpstr>LTI System Memory</vt:lpstr>
      <vt:lpstr>System Invertibility</vt:lpstr>
      <vt:lpstr>Causality for LTI Systems</vt:lpstr>
      <vt:lpstr>LTI System Stability</vt:lpstr>
      <vt:lpstr>Differential and Difference Equations</vt:lpstr>
      <vt:lpstr>Discrete-Time Difference Equations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Time Invariant (LTI) System</dc:title>
  <dc:creator>Microsoft account</dc:creator>
  <cp:lastModifiedBy>Microsoft account</cp:lastModifiedBy>
  <cp:revision>19</cp:revision>
  <dcterms:created xsi:type="dcterms:W3CDTF">2020-12-29T01:37:39Z</dcterms:created>
  <dcterms:modified xsi:type="dcterms:W3CDTF">2020-12-29T05:48:30Z</dcterms:modified>
</cp:coreProperties>
</file>