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371D-6615-4C11-9B10-5E9082D0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DB78-0B24-4D63-9DDC-A540611A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E1D5-9855-46D7-BFBC-B3A44026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E631-E478-4073-876B-D6D3FEF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C4BB-CD41-41D3-9411-64ACBAB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575E-E591-4F69-BB24-A6DEDFAB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D0D8-8BA7-4EDE-92A1-6B1B5E5E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6CE7-21B5-4561-BD47-BC5BE0F9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302E-2EA5-4AA8-A319-47F58DB1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28EF-E01A-4415-A3AE-D9FF694B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C823C-8044-4517-93C3-E301AB93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44E5-AD52-45F1-9F2C-4E0E9778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41A6-5939-41FC-9E4E-71A36198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8843-7A72-4DDB-A3A5-351E97A1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D743-7266-472F-8CCD-854B6361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13B2-8073-4008-9B44-9E3F9E1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2179-00AF-4697-AE79-880FA9A9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9305-4870-4847-B73F-8EC3725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9961-5EA1-4670-BB7D-C2BCC1B9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2402-5471-4C65-B262-0270C08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06E-74DC-4781-A622-7C8D1394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3B90F-4694-4931-B619-34535D81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C578-C687-45BD-B2A0-A6B5DCD8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E6A3-DBE6-4E77-8C4A-CD733CDE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DBFF-BB35-4352-8F98-F8232F3B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883C-757D-47D7-A402-A6C2428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8213-B2F7-49F0-AE8E-73C052BA2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CF8B0-75B6-4BCE-8712-0F81F4BA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3C70-2A7B-4BE7-9DBE-D9EE93EF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251A-A9DF-4FA5-8E1A-AF1EE539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23C4C-7B20-4FAE-8555-9D936E8A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2F71-2676-4D96-B3FF-EB0300BA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268D-8003-4F1C-9C52-E6904A66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809BE-F738-45C6-B94D-E11FF5C8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B067C-E8C8-451A-83CF-677440B51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71BCA-7CE6-44D7-9A40-48888A553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96BDD-EEFC-4DED-A0B1-9ECFAFB2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5D1-0D46-4115-9B84-42F812A6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C6653-ABAC-413D-B5AF-CBE5D3A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63B-C6BA-448F-9B91-13A8FC8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D08E-5535-4DE2-B67E-5CB93E70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C3CFD-F24F-43BB-9A1F-7C85C46B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4D86-6249-4FB4-B26A-D7724C8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91768-26E5-4919-B156-CEDBE52E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C5096-717B-480C-9120-6454EF13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47C0D-21F6-446E-A4A9-5E6B7F4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8399-FE9D-4D7C-B13B-FB249B67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41EE-4B4A-480B-9134-1C97D5F8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9634-9ADF-488F-9953-D1CC321E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5F7C-850A-4620-A005-4D4B50AB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4D3-96BF-411B-8AE0-5C2D3941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662C-33D7-429D-BB99-6224AE8E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C29F-F564-45FC-BD9E-97C046A0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722BE-1B2E-4242-A2C8-41A2D51CF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A3AAF-3567-4A64-9808-F1A15460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2A1F-D4BB-4EAE-86BB-098E62AA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1A63-81D2-4FBD-BFE4-FF6FEC4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E569-CC4F-4C66-AA6D-A3C2E10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CA06-6131-40C0-9C1C-38ED0BE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810B-933A-488B-828F-53309D2B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8958-6887-44C6-82CE-4DCE8F5B4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A9E5-0A19-4305-8026-073DFE657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63A4-2303-4D5B-8DDE-C3B28500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527" y="2824937"/>
            <a:ext cx="67373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IMAGE</a:t>
            </a:r>
            <a:r>
              <a:rPr spc="-40" dirty="0"/>
              <a:t> </a:t>
            </a:r>
            <a:r>
              <a:rPr spc="-10" dirty="0"/>
              <a:t>COMPRESSION</a:t>
            </a:r>
            <a:r>
              <a:rPr spc="-35" dirty="0"/>
              <a:t> </a:t>
            </a:r>
            <a:r>
              <a:rPr spc="-10" dirty="0"/>
              <a:t>AND</a:t>
            </a: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pc="-55" dirty="0"/>
              <a:t>WATERMARKING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0185" y="4404486"/>
            <a:ext cx="1210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ICT4201: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07796"/>
            <a:ext cx="6466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MEASURING</a:t>
            </a:r>
            <a:r>
              <a:rPr sz="3600" spc="-45" dirty="0"/>
              <a:t> </a:t>
            </a:r>
            <a:r>
              <a:rPr sz="3600" spc="-10" dirty="0"/>
              <a:t>IMAGE</a:t>
            </a:r>
            <a:r>
              <a:rPr sz="3600" spc="-25" dirty="0"/>
              <a:t> </a:t>
            </a:r>
            <a:r>
              <a:rPr sz="3600" spc="-35" dirty="0"/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87728"/>
            <a:ext cx="8881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accordance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supposition,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3375" y="2493264"/>
            <a:ext cx="8289290" cy="2491740"/>
            <a:chOff x="1103375" y="2493264"/>
            <a:chExt cx="8289290" cy="2491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243" y="2493264"/>
              <a:ext cx="2426207" cy="5745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375" y="3067812"/>
              <a:ext cx="8289035" cy="191719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5588" y="5067298"/>
            <a:ext cx="7943088" cy="17084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1770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539110"/>
            <a:ext cx="284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spc="-10" dirty="0">
                <a:latin typeface="Calibri"/>
                <a:cs typeface="Calibri"/>
              </a:rPr>
              <a:t> example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1580" y="3592067"/>
            <a:ext cx="9427464" cy="1627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083" y="682751"/>
            <a:ext cx="7548372" cy="5492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69696"/>
            <a:ext cx="3348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FIDELITY</a:t>
            </a:r>
            <a:r>
              <a:rPr sz="3600" spc="-90" dirty="0"/>
              <a:t> </a:t>
            </a:r>
            <a:r>
              <a:rPr sz="3600" spc="-5" dirty="0"/>
              <a:t>CRITERIA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97786"/>
            <a:ext cx="4194175" cy="35528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Compression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Two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criteria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such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assessment: </a:t>
            </a:r>
            <a:r>
              <a:rPr sz="1800" spc="-5" dirty="0">
                <a:latin typeface="Calibri"/>
                <a:cs typeface="Calibri"/>
              </a:rPr>
              <a:t>(1) objective fidelity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criteria,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subjective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fidelity criteria.</a:t>
            </a:r>
            <a:endParaRPr sz="1800" dirty="0">
              <a:latin typeface="Calibri"/>
              <a:cs typeface="Calibri"/>
            </a:endParaRPr>
          </a:p>
          <a:p>
            <a:pPr marL="299085" marR="17145" indent="-287020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expressed </a:t>
            </a:r>
            <a:r>
              <a:rPr sz="1800" dirty="0">
                <a:latin typeface="Calibri"/>
                <a:cs typeface="Calibri"/>
              </a:rPr>
              <a:t> as a</a:t>
            </a:r>
            <a:r>
              <a:rPr sz="1800" spc="-5" dirty="0">
                <a:latin typeface="Calibri"/>
                <a:cs typeface="Calibri"/>
              </a:rPr>
              <a:t> mathematical 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 and output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compression process, </a:t>
            </a: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fidelity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criterion.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is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root-mean- </a:t>
            </a:r>
            <a:r>
              <a:rPr sz="1800" spc="-5" dirty="0">
                <a:latin typeface="Calibri"/>
                <a:cs typeface="Calibri"/>
              </a:rPr>
              <a:t> squared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(rms)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dirty="0">
                <a:latin typeface="Calibri"/>
                <a:cs typeface="Calibri"/>
              </a:rPr>
              <a:t>images.</a:t>
            </a: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Subjective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judged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376" y="390143"/>
            <a:ext cx="6035039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13917"/>
            <a:ext cx="547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FIDELITY</a:t>
            </a:r>
            <a:r>
              <a:rPr sz="3600" spc="-40" dirty="0"/>
              <a:t> </a:t>
            </a:r>
            <a:r>
              <a:rPr sz="3600" spc="-5" dirty="0"/>
              <a:t>CRITERIA--</a:t>
            </a:r>
            <a:r>
              <a:rPr sz="3600" spc="-75" dirty="0"/>
              <a:t> </a:t>
            </a:r>
            <a:r>
              <a:rPr sz="360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467611"/>
            <a:ext cx="6050280" cy="2077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3694887"/>
            <a:ext cx="4942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rms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5.17,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15.67,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14.17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intensity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levels,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6167" y="4110228"/>
            <a:ext cx="5998463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560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IMAGE</a:t>
            </a:r>
            <a:r>
              <a:rPr sz="3600" spc="-50" dirty="0"/>
              <a:t> </a:t>
            </a:r>
            <a:r>
              <a:rPr sz="3600" spc="-10" dirty="0"/>
              <a:t>COMPRESSION</a:t>
            </a:r>
            <a:r>
              <a:rPr sz="3600" spc="-65" dirty="0"/>
              <a:t> </a:t>
            </a:r>
            <a:r>
              <a:rPr sz="3600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34666"/>
            <a:ext cx="4956810" cy="32188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5080" indent="-287020" algn="just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an image </a:t>
            </a:r>
            <a:r>
              <a:rPr sz="1800" spc="-5" dirty="0">
                <a:latin typeface="Calibri"/>
                <a:cs typeface="Calibri"/>
              </a:rPr>
              <a:t>compression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is composed of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distinct functional components: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encoder </a:t>
            </a:r>
            <a:r>
              <a:rPr sz="1800" dirty="0">
                <a:latin typeface="Calibri"/>
                <a:cs typeface="Calibri"/>
              </a:rPr>
              <a:t>and 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decoder.</a:t>
            </a:r>
            <a:endParaRPr sz="1800" dirty="0">
              <a:latin typeface="Calibri"/>
              <a:cs typeface="Calibri"/>
            </a:endParaRPr>
          </a:p>
          <a:p>
            <a:pPr marL="299085" marR="22860" indent="-287020">
              <a:lnSpc>
                <a:spcPct val="90000"/>
              </a:lnSpc>
              <a:spcBef>
                <a:spcPts val="9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encoder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performs </a:t>
            </a:r>
            <a:r>
              <a:rPr sz="1800" spc="-5" dirty="0">
                <a:latin typeface="Calibri"/>
                <a:cs typeface="Calibri"/>
              </a:rPr>
              <a:t>compression,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decoder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complementary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 </a:t>
            </a:r>
            <a:r>
              <a:rPr sz="1800" spc="-5" dirty="0">
                <a:latin typeface="Calibri"/>
                <a:cs typeface="Calibri"/>
              </a:rPr>
              <a:t> of decompression. Both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performed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is the</a:t>
            </a:r>
            <a:r>
              <a:rPr sz="1800" spc="-5" dirty="0">
                <a:latin typeface="Calibri"/>
                <a:cs typeface="Calibri"/>
              </a:rPr>
              <a:t> case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Web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browsers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many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commercial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image-editing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a</a:t>
            </a:r>
            <a:r>
              <a:rPr sz="1800" spc="-5" dirty="0">
                <a:latin typeface="Calibri"/>
                <a:cs typeface="Calibri"/>
              </a:rPr>
              <a:t> combination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hardware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firm</a:t>
            </a:r>
            <a:r>
              <a:rPr sz="1800" spc="-10" dirty="0">
                <a:latin typeface="Calibri"/>
                <a:cs typeface="Calibri"/>
              </a:rPr>
              <a:t> ware,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commercial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DVD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players.</a:t>
            </a:r>
            <a:endParaRPr sz="1800" dirty="0">
              <a:latin typeface="Calibri"/>
              <a:cs typeface="Calibri"/>
            </a:endParaRPr>
          </a:p>
          <a:p>
            <a:pPr marL="756285" marR="224154" lvl="1" indent="-287020">
              <a:lnSpc>
                <a:spcPts val="1730"/>
              </a:lnSpc>
              <a:spcBef>
                <a:spcPts val="10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codec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-10" dirty="0">
                <a:latin typeface="Calibri"/>
                <a:cs typeface="Calibri"/>
              </a:rPr>
              <a:t> encoding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decoding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1915667"/>
            <a:ext cx="5876544" cy="26075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560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IMAGE</a:t>
            </a:r>
            <a:r>
              <a:rPr sz="3600" spc="-50" dirty="0"/>
              <a:t> </a:t>
            </a:r>
            <a:r>
              <a:rPr sz="3600" spc="-10" dirty="0"/>
              <a:t>COMPRESSION</a:t>
            </a:r>
            <a:r>
              <a:rPr sz="3600" spc="-65" dirty="0"/>
              <a:t> </a:t>
            </a:r>
            <a:r>
              <a:rPr sz="3600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287650"/>
            <a:ext cx="10417175" cy="329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2352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mapper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transforms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(usually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nonvisual)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spatial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temporal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redundancy.</a:t>
            </a:r>
            <a:r>
              <a:rPr sz="2200" spc="-5" dirty="0">
                <a:latin typeface="Calibri"/>
                <a:cs typeface="Calibri"/>
              </a:rPr>
              <a:t> 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reversible,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image.</a:t>
            </a:r>
            <a:endParaRPr sz="22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quantizer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Fig.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8.5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reduces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accuracy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mapper’s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dance</a:t>
            </a:r>
            <a:r>
              <a:rPr sz="2200" spc="-5" dirty="0">
                <a:latin typeface="Calibri"/>
                <a:cs typeface="Calibri"/>
              </a:rPr>
              <a:t> with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pre-established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fidelity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criterion.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keep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irrelevant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compressed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representation.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earlier,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irreversible.</a:t>
            </a:r>
            <a:endParaRPr sz="2200" dirty="0">
              <a:latin typeface="Calibri"/>
              <a:cs typeface="Calibri"/>
            </a:endParaRPr>
          </a:p>
          <a:p>
            <a:pPr marL="299085" marR="49530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third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encoding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symbol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fixed-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length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variable-length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quantizer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maps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accordance</a:t>
            </a:r>
            <a:r>
              <a:rPr sz="2200" spc="-5" dirty="0">
                <a:latin typeface="Calibri"/>
                <a:cs typeface="Calibri"/>
              </a:rPr>
              <a:t> 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reversible.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COMPRESSION</a:t>
            </a:r>
            <a:r>
              <a:rPr sz="3600" spc="-110" dirty="0"/>
              <a:t> </a:t>
            </a:r>
            <a:r>
              <a:rPr sz="3600" spc="-45" dirty="0"/>
              <a:t>STANDARD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2406395"/>
            <a:ext cx="9491471" cy="39471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24" y="566927"/>
            <a:ext cx="8819388" cy="59451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52296"/>
            <a:ext cx="449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IMAGE</a:t>
            </a:r>
            <a:r>
              <a:rPr sz="3600" spc="-50" dirty="0"/>
              <a:t> </a:t>
            </a:r>
            <a:r>
              <a:rPr sz="3600" spc="-45" dirty="0"/>
              <a:t>WATERMARKING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0072" y="1878329"/>
            <a:ext cx="9957435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Images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internet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copied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repeatedly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without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error,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putting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rights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owners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risk.</a:t>
            </a: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Calibri"/>
                <a:cs typeface="Calibri"/>
              </a:rPr>
              <a:t>Even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encrypted images</a:t>
            </a:r>
            <a:r>
              <a:rPr sz="2400" spc="-10" dirty="0">
                <a:latin typeface="Calibri"/>
                <a:cs typeface="Calibri"/>
              </a:rPr>
              <a:t> becomes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unprotected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" dirty="0">
                <a:latin typeface="Calibri"/>
                <a:cs typeface="Calibri"/>
              </a:rPr>
              <a:t> decryption.</a:t>
            </a:r>
            <a:endParaRPr sz="2400" dirty="0">
              <a:latin typeface="Calibri"/>
              <a:cs typeface="Calibri"/>
            </a:endParaRPr>
          </a:p>
          <a:p>
            <a:pPr marL="299085" marR="57340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discourage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illegal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collectively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watermark.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i="1" spc="-10" dirty="0">
                <a:latin typeface="Calibri"/>
                <a:cs typeface="Calibri"/>
              </a:rPr>
              <a:t>Digital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image </a:t>
            </a:r>
            <a:r>
              <a:rPr sz="2400" i="1" spc="-5" dirty="0">
                <a:latin typeface="Calibri"/>
                <a:cs typeface="Calibri"/>
              </a:rPr>
              <a:t>watermarking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way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assertion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image.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Watermarking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opposite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compression.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90600"/>
            <a:ext cx="171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PREVIEW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3473195"/>
            <a:ext cx="8912860" cy="831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science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invisible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(such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copyright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images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38327"/>
            <a:ext cx="698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DIFFERENT</a:t>
            </a:r>
            <a:r>
              <a:rPr sz="3600" spc="-25" dirty="0"/>
              <a:t> </a:t>
            </a:r>
            <a:r>
              <a:rPr sz="3600" spc="-105" dirty="0"/>
              <a:t>WAYS</a:t>
            </a:r>
            <a:r>
              <a:rPr sz="3600" spc="-45" dirty="0"/>
              <a:t> </a:t>
            </a:r>
            <a:r>
              <a:rPr sz="3600" spc="-5" dirty="0"/>
              <a:t>OF</a:t>
            </a:r>
            <a:r>
              <a:rPr sz="3600" spc="-10" dirty="0"/>
              <a:t> </a:t>
            </a:r>
            <a:r>
              <a:rPr sz="3600" spc="-45" dirty="0"/>
              <a:t>WATERMARKING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922475"/>
            <a:ext cx="10494645" cy="381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Copyright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identification--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ownership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rights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owner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infringed.</a:t>
            </a:r>
            <a:endParaRPr sz="2200" dirty="0">
              <a:latin typeface="Calibri"/>
              <a:cs typeface="Calibri"/>
            </a:endParaRPr>
          </a:p>
          <a:p>
            <a:pPr marL="355600" marR="803275" indent="-342900">
              <a:lnSpc>
                <a:spcPts val="2110"/>
              </a:lnSpc>
              <a:spcBef>
                <a:spcPts val="98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identification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fingerprinting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--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identity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legal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encoded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illegal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copies.</a:t>
            </a:r>
            <a:endParaRPr sz="2200" dirty="0">
              <a:latin typeface="Calibri"/>
              <a:cs typeface="Calibri"/>
            </a:endParaRPr>
          </a:p>
          <a:p>
            <a:pPr marL="355600" marR="151130" indent="-342900">
              <a:lnSpc>
                <a:spcPct val="80100"/>
              </a:lnSpc>
              <a:spcBef>
                <a:spcPts val="102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Authenticity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--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guarantee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altered,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assuming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watermark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destroyed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 modification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image.</a:t>
            </a:r>
            <a:endParaRPr sz="2200" dirty="0">
              <a:latin typeface="Calibri"/>
              <a:cs typeface="Calibri"/>
            </a:endParaRPr>
          </a:p>
          <a:p>
            <a:pPr marL="355600" marR="140970" indent="-342900">
              <a:lnSpc>
                <a:spcPts val="2110"/>
              </a:lnSpc>
              <a:spcBef>
                <a:spcPts val="98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Automated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monitoring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monitored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track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Web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placed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Web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pages).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Monitoring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useful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royalty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collection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and/or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illegal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users.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100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Copy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protection </a:t>
            </a:r>
            <a:r>
              <a:rPr sz="2200" spc="-5" dirty="0">
                <a:latin typeface="Calibri"/>
                <a:cs typeface="Calibri"/>
              </a:rPr>
              <a:t>--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copying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DVD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players).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63651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TYPES</a:t>
            </a:r>
            <a:r>
              <a:rPr sz="3600" spc="-30" dirty="0"/>
              <a:t> </a:t>
            </a:r>
            <a:r>
              <a:rPr sz="3600" spc="-10" dirty="0"/>
              <a:t>OF</a:t>
            </a:r>
            <a:r>
              <a:rPr sz="3600" spc="-25" dirty="0"/>
              <a:t> </a:t>
            </a:r>
            <a:r>
              <a:rPr sz="3600" spc="-45" dirty="0"/>
              <a:t>WATERMARKING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9312" y="1931288"/>
            <a:ext cx="10939145" cy="34575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35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Visible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visible. It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opaque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semi-transparent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placed</a:t>
            </a:r>
            <a:r>
              <a:rPr sz="2200" spc="-5" dirty="0">
                <a:latin typeface="Calibri"/>
                <a:cs typeface="Calibri"/>
              </a:rPr>
              <a:t> 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(i.e.,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watermarked)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obvious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viewer.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Television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often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place</a:t>
            </a:r>
            <a:r>
              <a:rPr sz="2200" spc="-5" dirty="0">
                <a:latin typeface="Calibri"/>
                <a:cs typeface="Calibri"/>
              </a:rPr>
              <a:t> visible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(fashioned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logos)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upper</a:t>
            </a:r>
            <a:r>
              <a:rPr sz="2200" spc="-5" dirty="0">
                <a:latin typeface="Calibri"/>
                <a:cs typeface="Calibri"/>
              </a:rPr>
              <a:t> 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right-hand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corner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television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screen.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510"/>
              </a:lnSpc>
              <a:spcBef>
                <a:spcPts val="7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Invisible</a:t>
            </a:r>
            <a:r>
              <a:rPr sz="2200" spc="-20" dirty="0">
                <a:latin typeface="Calibri"/>
                <a:cs typeface="Calibri"/>
              </a:rPr>
              <a:t> Watermarks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embedded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endParaRPr sz="2200" dirty="0">
              <a:latin typeface="Calibri"/>
              <a:cs typeface="Calibri"/>
            </a:endParaRPr>
          </a:p>
          <a:p>
            <a:pPr marL="354965">
              <a:lnSpc>
                <a:spcPts val="2510"/>
              </a:lnSpc>
            </a:pPr>
            <a:r>
              <a:rPr sz="2200" spc="-15" dirty="0">
                <a:latin typeface="Calibri"/>
                <a:cs typeface="Calibri"/>
              </a:rPr>
              <a:t>steganography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visible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naked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eyes.</a:t>
            </a:r>
            <a:endParaRPr sz="2200" dirty="0">
              <a:latin typeface="Calibri"/>
              <a:cs typeface="Calibri"/>
            </a:endParaRPr>
          </a:p>
          <a:p>
            <a:pPr marL="354965" marR="1021080" indent="-342900">
              <a:lnSpc>
                <a:spcPts val="2380"/>
              </a:lnSpc>
              <a:spcBef>
                <a:spcPts val="103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Public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understood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modified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anyone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certain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algorithms.</a:t>
            </a:r>
            <a:r>
              <a:rPr sz="2200" spc="-10" dirty="0">
                <a:latin typeface="Calibri"/>
                <a:cs typeface="Calibri"/>
              </a:rPr>
              <a:t> These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secure.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510"/>
              </a:lnSpc>
              <a:spcBef>
                <a:spcPts val="70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Fragile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Watermarks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destroyed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manipulation.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 dirty="0">
              <a:latin typeface="Calibri"/>
              <a:cs typeface="Calibri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detect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fragile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07516"/>
            <a:ext cx="894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DIGITAL</a:t>
            </a:r>
            <a:r>
              <a:rPr sz="3600" spc="-5" dirty="0"/>
              <a:t> </a:t>
            </a:r>
            <a:r>
              <a:rPr sz="3600" spc="-45" dirty="0"/>
              <a:t>WATERMARKING</a:t>
            </a:r>
            <a:r>
              <a:rPr sz="3600" spc="-5" dirty="0"/>
              <a:t> </a:t>
            </a:r>
            <a:r>
              <a:rPr sz="3600" spc="-15" dirty="0"/>
              <a:t>PROCESS</a:t>
            </a:r>
            <a:r>
              <a:rPr sz="3600" spc="-20" dirty="0"/>
              <a:t> </a:t>
            </a:r>
            <a:r>
              <a:rPr sz="3600" dirty="0"/>
              <a:t>(LIFE</a:t>
            </a:r>
            <a:r>
              <a:rPr sz="3600" spc="-15" dirty="0"/>
              <a:t> </a:t>
            </a:r>
            <a:r>
              <a:rPr sz="3600" spc="-20" dirty="0"/>
              <a:t>CYCLE) </a:t>
            </a:r>
            <a:r>
              <a:rPr sz="360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90420"/>
            <a:ext cx="10549255" cy="351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embedded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media.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embedded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digital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watermark.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3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parts:</a:t>
            </a:r>
          </a:p>
          <a:p>
            <a:pPr marL="756285" lvl="1" indent="-28702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Embed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embedded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watermark.</a:t>
            </a:r>
            <a:endParaRPr sz="2200" dirty="0">
              <a:latin typeface="Calibri"/>
              <a:cs typeface="Calibri"/>
            </a:endParaRPr>
          </a:p>
          <a:p>
            <a:pPr marL="756285" marR="457200" lvl="1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25" dirty="0">
                <a:latin typeface="Calibri"/>
                <a:cs typeface="Calibri"/>
              </a:rPr>
              <a:t>Attack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moment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transmitted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changed,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becomes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threat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20" dirty="0">
                <a:latin typeface="Calibri"/>
                <a:cs typeface="Calibri"/>
              </a:rPr>
              <a:t>attack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watermarking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system.</a:t>
            </a:r>
            <a:endParaRPr sz="2200" dirty="0">
              <a:latin typeface="Calibri"/>
              <a:cs typeface="Calibri"/>
            </a:endParaRPr>
          </a:p>
          <a:p>
            <a:pPr marL="756285" marR="252729" lvl="1" indent="-28702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Protection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detection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watermark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noisy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might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(JPEG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compression,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rotation,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cropping,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adding noise) 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Protection.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64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APPLICATIONS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273553"/>
            <a:ext cx="10081895" cy="37016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802005" indent="-28702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Watermarks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forensics.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Tampered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unacceptable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forensics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Watermarked </a:t>
            </a:r>
            <a:r>
              <a:rPr sz="2400" spc="-5" dirty="0">
                <a:latin typeface="Calibri"/>
                <a:cs typeface="Calibri"/>
              </a:rPr>
              <a:t>images</a:t>
            </a:r>
            <a:r>
              <a:rPr sz="2400" spc="-10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acceptable.</a:t>
            </a:r>
            <a:endParaRPr sz="2400" dirty="0">
              <a:latin typeface="Calibri"/>
              <a:cs typeface="Calibri"/>
            </a:endParaRPr>
          </a:p>
          <a:p>
            <a:pPr marL="299085" marR="195580" indent="-28702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brands.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Digital Watermarking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done so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authority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intact.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Watermarking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copying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data.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editing</a:t>
            </a:r>
            <a:r>
              <a:rPr sz="2400" spc="-10" dirty="0">
                <a:latin typeface="Calibri"/>
                <a:cs typeface="Calibri"/>
              </a:rPr>
              <a:t> 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watermarks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 </a:t>
            </a:r>
            <a:r>
              <a:rPr sz="2400" dirty="0">
                <a:latin typeface="Calibri"/>
                <a:cs typeface="Calibri"/>
              </a:rPr>
              <a:t>buy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 </a:t>
            </a:r>
            <a:r>
              <a:rPr sz="2400" spc="-10" dirty="0">
                <a:latin typeface="Calibri"/>
                <a:cs typeface="Calibri"/>
              </a:rPr>
              <a:t>version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it.</a:t>
            </a:r>
          </a:p>
          <a:p>
            <a:pPr marL="299085" marR="347980" indent="-28702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video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authentication.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videos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agencies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watermarked.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used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15" dirty="0">
                <a:latin typeface="Calibri"/>
                <a:cs typeface="Calibri"/>
              </a:rPr>
              <a:t>card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security.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467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WATERMARKING</a:t>
            </a:r>
            <a:r>
              <a:rPr sz="3600" spc="-25" dirty="0"/>
              <a:t> </a:t>
            </a:r>
            <a:r>
              <a:rPr sz="3600" spc="-15" dirty="0"/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2066544"/>
            <a:ext cx="8558783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63651"/>
            <a:ext cx="790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FUNDAMENTALS </a:t>
            </a:r>
            <a:r>
              <a:rPr sz="3600" spc="-5" dirty="0"/>
              <a:t>OF</a:t>
            </a:r>
            <a:r>
              <a:rPr sz="3600" spc="-45" dirty="0"/>
              <a:t> </a:t>
            </a:r>
            <a:r>
              <a:rPr sz="3600" spc="-10" dirty="0"/>
              <a:t>IMAGE</a:t>
            </a:r>
            <a:r>
              <a:rPr sz="3600" spc="-25" dirty="0"/>
              <a:t> </a:t>
            </a:r>
            <a:r>
              <a:rPr sz="3600" spc="-10" dirty="0"/>
              <a:t>COMPRESSION</a:t>
            </a:r>
            <a:endParaRPr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44565"/>
                <a:ext cx="10515600" cy="533716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63220" indent="-350520">
                  <a:lnSpc>
                    <a:spcPts val="2375"/>
                  </a:lnSpc>
                  <a:spcBef>
                    <a:spcPts val="95"/>
                  </a:spcBef>
                  <a:buFont typeface="Arial MT"/>
                  <a:buChar char="•"/>
                  <a:tabLst>
                    <a:tab pos="362585" algn="l"/>
                    <a:tab pos="363220" algn="l"/>
                  </a:tabLst>
                </a:pPr>
                <a:r>
                  <a:rPr lang="en-US" sz="2200" spc="-10" dirty="0"/>
                  <a:t>The</a:t>
                </a:r>
                <a:r>
                  <a:rPr lang="en-US" sz="2200" spc="10" dirty="0"/>
                  <a:t> </a:t>
                </a:r>
                <a:r>
                  <a:rPr lang="en-US" sz="2200" spc="-10" dirty="0"/>
                  <a:t>term</a:t>
                </a:r>
                <a:r>
                  <a:rPr lang="en-US" sz="2200" spc="40" dirty="0"/>
                  <a:t> </a:t>
                </a:r>
                <a:r>
                  <a:rPr lang="en-US" sz="2200" spc="-20" dirty="0"/>
                  <a:t>data</a:t>
                </a:r>
                <a:r>
                  <a:rPr lang="en-US" sz="2200" dirty="0"/>
                  <a:t> </a:t>
                </a:r>
                <a:r>
                  <a:rPr lang="en-US" sz="2200" spc="-5" dirty="0"/>
                  <a:t>compression</a:t>
                </a:r>
                <a:r>
                  <a:rPr lang="en-US" sz="2200" dirty="0"/>
                  <a:t> </a:t>
                </a:r>
                <a:r>
                  <a:rPr lang="en-US" sz="2200" spc="-25" dirty="0"/>
                  <a:t>refers</a:t>
                </a:r>
                <a:r>
                  <a:rPr lang="en-US" sz="2200" spc="25" dirty="0"/>
                  <a:t> </a:t>
                </a:r>
                <a:r>
                  <a:rPr lang="en-US" sz="2200" spc="-20" dirty="0"/>
                  <a:t>to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spc="20" dirty="0"/>
                  <a:t> </a:t>
                </a:r>
                <a:r>
                  <a:rPr lang="en-US" sz="2200" spc="-10" dirty="0"/>
                  <a:t>process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of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reducing</a:t>
                </a:r>
                <a:r>
                  <a:rPr lang="en-US" sz="2200" spc="5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spc="15" dirty="0"/>
                  <a:t> </a:t>
                </a:r>
                <a:r>
                  <a:rPr lang="en-US" sz="2200" spc="-10" dirty="0"/>
                  <a:t>amount</a:t>
                </a:r>
                <a:r>
                  <a:rPr lang="en-US" sz="2200" dirty="0"/>
                  <a:t> of</a:t>
                </a:r>
                <a:r>
                  <a:rPr lang="en-US" sz="2200" spc="15" dirty="0"/>
                  <a:t> </a:t>
                </a:r>
                <a:r>
                  <a:rPr lang="en-US" sz="2200" spc="-20" dirty="0"/>
                  <a:t>data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required </a:t>
                </a:r>
                <a:r>
                  <a:rPr lang="en-US" sz="2200" spc="-20" dirty="0"/>
                  <a:t>to</a:t>
                </a:r>
              </a:p>
              <a:p>
                <a:pPr marL="299085">
                  <a:lnSpc>
                    <a:spcPts val="2375"/>
                  </a:lnSpc>
                </a:pPr>
                <a:r>
                  <a:rPr lang="en-US" sz="2200" spc="-10" dirty="0"/>
                  <a:t>represent</a:t>
                </a:r>
                <a:r>
                  <a:rPr lang="en-US" sz="2200" spc="-5" dirty="0"/>
                  <a:t> a</a:t>
                </a:r>
                <a:r>
                  <a:rPr lang="en-US" sz="2200" spc="10" dirty="0"/>
                  <a:t> </a:t>
                </a:r>
                <a:r>
                  <a:rPr lang="en-US" sz="2200" spc="-10" dirty="0"/>
                  <a:t>given</a:t>
                </a:r>
                <a:r>
                  <a:rPr lang="en-US" sz="2200" spc="5" dirty="0"/>
                  <a:t> </a:t>
                </a:r>
                <a:r>
                  <a:rPr lang="en-US" sz="2200" spc="-10" dirty="0"/>
                  <a:t>quantity</a:t>
                </a:r>
                <a:r>
                  <a:rPr lang="en-US" sz="2200" dirty="0"/>
                  <a:t> of</a:t>
                </a:r>
                <a:r>
                  <a:rPr lang="en-US" sz="2200" spc="10" dirty="0"/>
                  <a:t> </a:t>
                </a:r>
                <a:r>
                  <a:rPr lang="en-US" sz="2200" spc="-10" dirty="0"/>
                  <a:t>information.</a:t>
                </a:r>
              </a:p>
              <a:p>
                <a:pPr marL="299085" marR="1047115" indent="-287020">
                  <a:lnSpc>
                    <a:spcPct val="80000"/>
                  </a:lnSpc>
                  <a:spcBef>
                    <a:spcPts val="1000"/>
                  </a:spcBef>
                  <a:buFont typeface="Arial MT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200" spc="-15" dirty="0"/>
                  <a:t>Data</a:t>
                </a:r>
                <a:r>
                  <a:rPr lang="en-US" sz="2200" dirty="0"/>
                  <a:t> </a:t>
                </a:r>
                <a:r>
                  <a:rPr lang="en-US" sz="2200" spc="-5" dirty="0"/>
                  <a:t>and</a:t>
                </a:r>
                <a:r>
                  <a:rPr lang="en-US" sz="2200" spc="-15" dirty="0"/>
                  <a:t> </a:t>
                </a:r>
                <a:r>
                  <a:rPr lang="en-US" sz="2200" spc="-10" dirty="0"/>
                  <a:t>information</a:t>
                </a:r>
                <a:r>
                  <a:rPr lang="en-US" sz="2200" spc="5" dirty="0"/>
                  <a:t> </a:t>
                </a:r>
                <a:r>
                  <a:rPr lang="en-US" sz="2200" spc="-10" dirty="0"/>
                  <a:t>are</a:t>
                </a:r>
                <a:r>
                  <a:rPr lang="en-US" sz="2200" spc="5" dirty="0"/>
                  <a:t> </a:t>
                </a:r>
                <a:r>
                  <a:rPr lang="en-US" sz="2200" spc="-5" dirty="0"/>
                  <a:t>not</a:t>
                </a:r>
                <a:r>
                  <a:rPr lang="en-US" sz="2200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same;</a:t>
                </a:r>
                <a:r>
                  <a:rPr lang="en-US" sz="2200" spc="20" dirty="0"/>
                  <a:t> </a:t>
                </a:r>
                <a:r>
                  <a:rPr lang="en-US" sz="2200" spc="-20" dirty="0"/>
                  <a:t>data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are</a:t>
                </a:r>
                <a:r>
                  <a:rPr lang="en-US" sz="2200" spc="5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spc="5" dirty="0"/>
                  <a:t> </a:t>
                </a:r>
                <a:r>
                  <a:rPr lang="en-US" sz="2200" spc="-5" dirty="0"/>
                  <a:t>means</a:t>
                </a:r>
                <a:r>
                  <a:rPr lang="en-US" sz="2200" spc="25" dirty="0"/>
                  <a:t> </a:t>
                </a:r>
                <a:r>
                  <a:rPr lang="en-US" sz="2200" spc="-10" dirty="0"/>
                  <a:t>by</a:t>
                </a:r>
                <a:r>
                  <a:rPr lang="en-US" sz="2200" spc="10" dirty="0"/>
                  <a:t> </a:t>
                </a:r>
                <a:r>
                  <a:rPr lang="en-US" sz="2200" spc="-5" dirty="0"/>
                  <a:t>which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information</a:t>
                </a:r>
                <a:r>
                  <a:rPr lang="en-US" sz="2200" spc="5" dirty="0"/>
                  <a:t> </a:t>
                </a:r>
                <a:r>
                  <a:rPr lang="en-US" sz="2200" spc="-5" dirty="0"/>
                  <a:t>is </a:t>
                </a:r>
                <a:r>
                  <a:rPr lang="en-US" sz="2200" spc="-480" dirty="0"/>
                  <a:t> </a:t>
                </a:r>
                <a:r>
                  <a:rPr lang="en-US" sz="2200" spc="-15" dirty="0"/>
                  <a:t>conveyed.</a:t>
                </a:r>
              </a:p>
              <a:p>
                <a:pPr marL="299085" marR="45085" indent="-287020">
                  <a:lnSpc>
                    <a:spcPct val="80000"/>
                  </a:lnSpc>
                  <a:spcBef>
                    <a:spcPts val="1005"/>
                  </a:spcBef>
                  <a:buFont typeface="Arial MT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200" spc="-5" dirty="0"/>
                  <a:t>Because</a:t>
                </a:r>
                <a:r>
                  <a:rPr lang="en-US" sz="2200" spc="20" dirty="0"/>
                  <a:t> </a:t>
                </a:r>
                <a:r>
                  <a:rPr lang="en-US" sz="2200" spc="-10" dirty="0"/>
                  <a:t>various</a:t>
                </a:r>
                <a:r>
                  <a:rPr lang="en-US" sz="2200" spc="-20" dirty="0"/>
                  <a:t> </a:t>
                </a:r>
                <a:r>
                  <a:rPr lang="en-US" sz="2200" spc="-5" dirty="0"/>
                  <a:t>amounts</a:t>
                </a:r>
                <a:r>
                  <a:rPr lang="en-US" sz="2200" spc="25" dirty="0"/>
                  <a:t> </a:t>
                </a:r>
                <a:r>
                  <a:rPr lang="en-US" sz="2200" dirty="0"/>
                  <a:t>of</a:t>
                </a:r>
                <a:r>
                  <a:rPr lang="en-US" sz="2200" spc="5" dirty="0"/>
                  <a:t> </a:t>
                </a:r>
                <a:r>
                  <a:rPr lang="en-US" sz="2200" spc="-20" dirty="0"/>
                  <a:t>data</a:t>
                </a:r>
                <a:r>
                  <a:rPr lang="en-US" sz="2200" dirty="0"/>
                  <a:t> </a:t>
                </a:r>
                <a:r>
                  <a:rPr lang="en-US" sz="2200" spc="-15" dirty="0"/>
                  <a:t>can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be</a:t>
                </a:r>
                <a:r>
                  <a:rPr lang="en-US" sz="2200" spc="10" dirty="0"/>
                  <a:t> </a:t>
                </a:r>
                <a:r>
                  <a:rPr lang="en-US" sz="2200" spc="-5" dirty="0"/>
                  <a:t>used</a:t>
                </a:r>
                <a:r>
                  <a:rPr lang="en-US" sz="2200" spc="15" dirty="0"/>
                  <a:t> </a:t>
                </a:r>
                <a:r>
                  <a:rPr lang="en-US" sz="2200" spc="-20" dirty="0"/>
                  <a:t>to</a:t>
                </a:r>
                <a:r>
                  <a:rPr lang="en-US" sz="2200" spc="15" dirty="0"/>
                  <a:t> </a:t>
                </a:r>
                <a:r>
                  <a:rPr lang="en-US" sz="2200" spc="-10" dirty="0"/>
                  <a:t>represent</a:t>
                </a:r>
                <a:r>
                  <a:rPr lang="en-US" sz="2200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spc="25" dirty="0"/>
                  <a:t> </a:t>
                </a:r>
                <a:r>
                  <a:rPr lang="en-US" sz="2200" spc="-5" dirty="0"/>
                  <a:t>same</a:t>
                </a:r>
                <a:r>
                  <a:rPr lang="en-US" sz="2200" spc="25" dirty="0"/>
                  <a:t> </a:t>
                </a:r>
                <a:r>
                  <a:rPr lang="en-US" sz="2200" spc="-10" dirty="0"/>
                  <a:t>amount</a:t>
                </a:r>
                <a:r>
                  <a:rPr lang="en-US" sz="2200" dirty="0"/>
                  <a:t> of</a:t>
                </a:r>
                <a:r>
                  <a:rPr lang="en-US" sz="2200" spc="15" dirty="0"/>
                  <a:t> </a:t>
                </a:r>
                <a:r>
                  <a:rPr lang="en-US" sz="2200" spc="-10" dirty="0"/>
                  <a:t>information, </a:t>
                </a:r>
                <a:r>
                  <a:rPr lang="en-US" sz="2200" spc="-484" dirty="0"/>
                  <a:t> </a:t>
                </a:r>
                <a:r>
                  <a:rPr lang="en-US" sz="2200" spc="-10" dirty="0"/>
                  <a:t>representations</a:t>
                </a:r>
                <a:r>
                  <a:rPr lang="en-US" sz="2200" spc="5" dirty="0"/>
                  <a:t> </a:t>
                </a:r>
                <a:r>
                  <a:rPr lang="en-US" sz="2200" spc="-10" dirty="0"/>
                  <a:t>that</a:t>
                </a:r>
                <a:r>
                  <a:rPr lang="en-US" sz="2200" spc="20" dirty="0"/>
                  <a:t> </a:t>
                </a:r>
                <a:r>
                  <a:rPr lang="en-US" sz="2200" spc="-15" dirty="0"/>
                  <a:t>contain</a:t>
                </a:r>
                <a:r>
                  <a:rPr lang="en-US" sz="2200" spc="-5" dirty="0"/>
                  <a:t> </a:t>
                </a:r>
                <a:r>
                  <a:rPr lang="en-US" sz="2200" spc="-10" dirty="0"/>
                  <a:t>irrelevant </a:t>
                </a:r>
                <a:r>
                  <a:rPr lang="en-US" sz="2200" dirty="0"/>
                  <a:t>or</a:t>
                </a:r>
                <a:r>
                  <a:rPr lang="en-US" sz="2200" spc="5" dirty="0"/>
                  <a:t> </a:t>
                </a:r>
                <a:r>
                  <a:rPr lang="en-US" sz="2200" spc="-15" dirty="0"/>
                  <a:t>repeated</a:t>
                </a:r>
                <a:r>
                  <a:rPr lang="en-US" sz="2200" spc="15" dirty="0"/>
                  <a:t> </a:t>
                </a:r>
                <a:r>
                  <a:rPr lang="en-US" sz="2200" spc="-10" dirty="0"/>
                  <a:t>information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are</a:t>
                </a:r>
                <a:r>
                  <a:rPr lang="en-US" sz="2200" dirty="0"/>
                  <a:t> </a:t>
                </a:r>
                <a:r>
                  <a:rPr lang="en-US" sz="2200" spc="-5" dirty="0"/>
                  <a:t>said</a:t>
                </a:r>
                <a:r>
                  <a:rPr lang="en-US" sz="2200" spc="5" dirty="0"/>
                  <a:t> </a:t>
                </a:r>
                <a:r>
                  <a:rPr lang="en-US" sz="2200" spc="-20" dirty="0"/>
                  <a:t>to</a:t>
                </a:r>
                <a:r>
                  <a:rPr lang="en-US" sz="2200" spc="5" dirty="0"/>
                  <a:t> </a:t>
                </a:r>
                <a:r>
                  <a:rPr lang="en-US" sz="2200" spc="-15" dirty="0"/>
                  <a:t>contain </a:t>
                </a:r>
                <a:r>
                  <a:rPr lang="en-US" sz="2200" spc="-10" dirty="0"/>
                  <a:t> redundant </a:t>
                </a:r>
                <a:r>
                  <a:rPr lang="en-US" sz="2200" spc="-15" dirty="0"/>
                  <a:t>data.</a:t>
                </a:r>
              </a:p>
              <a:p>
                <a:pPr marL="299085" indent="-287020">
                  <a:lnSpc>
                    <a:spcPct val="100000"/>
                  </a:lnSpc>
                  <a:spcBef>
                    <a:spcPts val="470"/>
                  </a:spcBef>
                  <a:buFont typeface="Arial MT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200" spc="-5" dirty="0"/>
                  <a:t>If</a:t>
                </a:r>
                <a:r>
                  <a:rPr lang="en-US" sz="2200" spc="5" dirty="0"/>
                  <a:t> </a:t>
                </a:r>
                <a:r>
                  <a:rPr lang="en-US" sz="2200" spc="-15" dirty="0"/>
                  <a:t>we</a:t>
                </a:r>
                <a:r>
                  <a:rPr lang="en-US" sz="2200" spc="20" dirty="0"/>
                  <a:t> </a:t>
                </a:r>
                <a:r>
                  <a:rPr lang="en-US" sz="2200" spc="-10" dirty="0"/>
                  <a:t>let</a:t>
                </a:r>
                <a:r>
                  <a:rPr lang="en-US" sz="2200" dirty="0"/>
                  <a:t> </a:t>
                </a:r>
                <a:r>
                  <a:rPr lang="en-US" sz="2200" i="1" spc="-5" dirty="0">
                    <a:cs typeface="Calibri"/>
                  </a:rPr>
                  <a:t>b</a:t>
                </a:r>
                <a:r>
                  <a:rPr lang="en-US" sz="2200" i="1" spc="10" dirty="0">
                    <a:cs typeface="Calibri"/>
                  </a:rPr>
                  <a:t> </a:t>
                </a:r>
                <a:r>
                  <a:rPr lang="en-US" sz="2200" spc="-5" dirty="0"/>
                  <a:t>and</a:t>
                </a:r>
                <a:r>
                  <a:rPr lang="en-US" sz="2200" spc="-15" dirty="0"/>
                  <a:t> </a:t>
                </a:r>
                <a:r>
                  <a:rPr lang="en-US" sz="2200" i="1" spc="-5" dirty="0">
                    <a:cs typeface="Calibri"/>
                  </a:rPr>
                  <a:t>b’</a:t>
                </a:r>
                <a:r>
                  <a:rPr lang="en-US" sz="2200" i="1" spc="15" dirty="0">
                    <a:cs typeface="Calibri"/>
                  </a:rPr>
                  <a:t> </a:t>
                </a:r>
                <a:r>
                  <a:rPr lang="en-US" sz="2200" spc="-10" dirty="0"/>
                  <a:t>denote</a:t>
                </a:r>
                <a:r>
                  <a:rPr lang="en-US" sz="2200" spc="20" dirty="0"/>
                  <a:t> </a:t>
                </a:r>
                <a:r>
                  <a:rPr lang="en-US" sz="2200" spc="-5" dirty="0"/>
                  <a:t>the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number</a:t>
                </a:r>
                <a:r>
                  <a:rPr lang="en-US" sz="2200" spc="15" dirty="0"/>
                  <a:t> </a:t>
                </a:r>
                <a:r>
                  <a:rPr lang="en-US" sz="2200" spc="-5" dirty="0"/>
                  <a:t>of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bits</a:t>
                </a:r>
                <a:r>
                  <a:rPr lang="en-US" sz="2200" spc="10" dirty="0"/>
                  <a:t> </a:t>
                </a:r>
                <a:r>
                  <a:rPr lang="en-US" sz="2200" spc="-5" dirty="0"/>
                  <a:t>(or</a:t>
                </a:r>
                <a:r>
                  <a:rPr lang="en-US" sz="2200" dirty="0"/>
                  <a:t> </a:t>
                </a:r>
                <a:r>
                  <a:rPr lang="en-US" sz="2200" spc="-10" dirty="0"/>
                  <a:t>information-</a:t>
                </a:r>
                <a:r>
                  <a:rPr lang="en-US" sz="2200" spc="10" dirty="0"/>
                  <a:t> </a:t>
                </a:r>
                <a:r>
                  <a:rPr lang="en-US" sz="2200" spc="-5" dirty="0"/>
                  <a:t>carrying </a:t>
                </a:r>
                <a:r>
                  <a:rPr lang="en-US" sz="2200" spc="-10" dirty="0"/>
                  <a:t>units)</a:t>
                </a:r>
                <a:r>
                  <a:rPr lang="en-US" sz="2200" spc="-15" dirty="0"/>
                  <a:t> </a:t>
                </a:r>
                <a:r>
                  <a:rPr lang="en-US" sz="2200" spc="-5" dirty="0"/>
                  <a:t>in</a:t>
                </a:r>
                <a:r>
                  <a:rPr lang="en-US" sz="2200" spc="5" dirty="0"/>
                  <a:t> </a:t>
                </a:r>
                <a:r>
                  <a:rPr lang="en-US" sz="2200" spc="-10" dirty="0"/>
                  <a:t>two representation of the information, the relative data redundancy, R, of the representation with b bits is  </a:t>
                </a:r>
                <a14:m>
                  <m:oMath xmlns:m="http://schemas.openxmlformats.org/officeDocument/2006/math">
                    <m:r>
                      <a:rPr lang="en-US" sz="2200" b="0" i="1" spc="-10" smtClean="0"/>
                      <m:t>𝑅</m:t>
                    </m:r>
                    <m:r>
                      <a:rPr lang="en-US" sz="2200" b="0" i="1" spc="-10" smtClean="0"/>
                      <m:t>=</m:t>
                    </m:r>
                    <m:r>
                      <a:rPr lang="en-US" sz="2200" b="0" i="1" spc="-10" smtClean="0"/>
                      <m:t>1</m:t>
                    </m:r>
                    <m:r>
                      <a:rPr lang="en-US" sz="2200" b="0" i="1" spc="-10" smtClean="0"/>
                      <m:t>−</m:t>
                    </m:r>
                    <m:f>
                      <m:fPr>
                        <m:ctrlPr>
                          <a:rPr lang="ar-AE" sz="2200" i="1" spc="-10" smtClean="0"/>
                        </m:ctrlPr>
                      </m:fPr>
                      <m:num>
                        <m:r>
                          <a:rPr lang="ar-AE" sz="2200" b="0" i="1" spc="-10" smtClean="0"/>
                          <m:t>1</m:t>
                        </m:r>
                      </m:num>
                      <m:den>
                        <m:r>
                          <a:rPr lang="en-US" sz="2200" b="0" i="1" spc="-10" smtClean="0"/>
                          <m:t>𝑐</m:t>
                        </m:r>
                      </m:den>
                    </m:f>
                  </m:oMath>
                </a14:m>
                <a:endParaRPr lang="en-US" sz="2200" spc="-10" dirty="0"/>
              </a:p>
              <a:p>
                <a:pPr marL="299085" indent="-287020">
                  <a:lnSpc>
                    <a:spcPct val="100000"/>
                  </a:lnSpc>
                  <a:spcBef>
                    <a:spcPts val="470"/>
                  </a:spcBef>
                  <a:buFont typeface="Arial MT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200" spc="-10" dirty="0">
                    <a:cs typeface="Calibri"/>
                  </a:rPr>
                  <a:t>Where </a:t>
                </a:r>
                <a:r>
                  <a:rPr lang="en-US" sz="2200" i="1" spc="-5" dirty="0">
                    <a:cs typeface="Calibri"/>
                  </a:rPr>
                  <a:t>C</a:t>
                </a:r>
                <a:r>
                  <a:rPr lang="en-US" sz="2200" i="1" spc="10" dirty="0">
                    <a:cs typeface="Calibri"/>
                  </a:rPr>
                  <a:t> </a:t>
                </a:r>
                <a:r>
                  <a:rPr lang="en-US" sz="2200" spc="-5" dirty="0">
                    <a:cs typeface="Calibri"/>
                  </a:rPr>
                  <a:t>is </a:t>
                </a:r>
                <a:r>
                  <a:rPr lang="en-US" sz="2200" spc="-10" dirty="0">
                    <a:cs typeface="Calibri"/>
                  </a:rPr>
                  <a:t>compression</a:t>
                </a:r>
                <a:r>
                  <a:rPr lang="en-US" sz="2200" spc="10" dirty="0">
                    <a:cs typeface="Calibri"/>
                  </a:rPr>
                  <a:t> </a:t>
                </a:r>
                <a:r>
                  <a:rPr lang="en-US" sz="2200" spc="-20" dirty="0">
                    <a:cs typeface="Calibri"/>
                  </a:rPr>
                  <a:t>ratio,</a:t>
                </a:r>
                <a:r>
                  <a:rPr lang="en-US" sz="2200" spc="-15" dirty="0">
                    <a:cs typeface="Calibri"/>
                  </a:rPr>
                  <a:t> </a:t>
                </a:r>
                <a:r>
                  <a:rPr lang="en-US" sz="2200" spc="-5" dirty="0">
                    <a:cs typeface="Cambria Math"/>
                  </a:rPr>
                  <a:t>𝐶</a:t>
                </a:r>
                <a:r>
                  <a:rPr lang="en-US" sz="2200" spc="229" dirty="0">
                    <a:cs typeface="Cambria Math"/>
                  </a:rPr>
                  <a:t> </a:t>
                </a:r>
                <a:r>
                  <a:rPr lang="en-US" sz="2200" spc="-5" dirty="0">
                    <a:cs typeface="Cambria Math"/>
                  </a:rPr>
                  <a:t>=</a:t>
                </a:r>
                <a:r>
                  <a:rPr lang="en-US" sz="2200" spc="425" dirty="0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400" i="1" spc="-10" smtClean="0"/>
                        </m:ctrlPr>
                      </m:fPr>
                      <m:num>
                        <m:r>
                          <a:rPr lang="en-US" sz="2400" b="0" i="1" spc="-10" smtClean="0"/>
                          <m:t>𝑏</m:t>
                        </m:r>
                      </m:num>
                      <m:den>
                        <m:r>
                          <a:rPr lang="en-US" sz="2400" b="0" i="1" spc="-10" smtClean="0"/>
                          <m:t>𝑏</m:t>
                        </m:r>
                        <m:r>
                          <a:rPr lang="en-US" sz="2400" b="0" i="1" spc="-10" smtClean="0"/>
                          <m:t>′</m:t>
                        </m:r>
                      </m:den>
                    </m:f>
                  </m:oMath>
                </a14:m>
                <a:endParaRPr lang="en-US" sz="2200" spc="-10" dirty="0"/>
              </a:p>
              <a:p>
                <a:pPr marL="12065" indent="0">
                  <a:lnSpc>
                    <a:spcPct val="100000"/>
                  </a:lnSpc>
                  <a:spcBef>
                    <a:spcPts val="470"/>
                  </a:spcBef>
                  <a:buNone/>
                  <a:tabLst>
                    <a:tab pos="299085" algn="l"/>
                    <a:tab pos="299720" algn="l"/>
                  </a:tabLst>
                </a:pPr>
                <a:r>
                  <a:rPr lang="en-US" sz="2000" spc="-10" dirty="0"/>
                  <a:t>		</a:t>
                </a:r>
                <a:r>
                  <a:rPr lang="en-US" sz="2000" dirty="0">
                    <a:cs typeface="Calibri"/>
                  </a:rPr>
                  <a:t>If</a:t>
                </a:r>
                <a:r>
                  <a:rPr lang="en-US" sz="2000" spc="-15" dirty="0">
                    <a:cs typeface="Calibri"/>
                  </a:rPr>
                  <a:t> </a:t>
                </a:r>
                <a:r>
                  <a:rPr lang="en-US" sz="2000" spc="-5" dirty="0">
                    <a:cs typeface="Calibri"/>
                  </a:rPr>
                  <a:t>C=</a:t>
                </a:r>
                <a:r>
                  <a:rPr lang="en-US" sz="2000" spc="-10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10</a:t>
                </a:r>
                <a:r>
                  <a:rPr lang="en-US" sz="2000" spc="-15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(10:1)</a:t>
                </a:r>
                <a:r>
                  <a:rPr lang="en-US" sz="2000" spc="-30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then</a:t>
                </a:r>
                <a:r>
                  <a:rPr lang="en-US" sz="2000" spc="-5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R=</a:t>
                </a:r>
                <a:r>
                  <a:rPr lang="en-US" sz="2000" spc="-5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0.9</a:t>
                </a:r>
                <a:r>
                  <a:rPr lang="en-US" sz="2000" spc="-20" dirty="0">
                    <a:cs typeface="Calibri"/>
                  </a:rPr>
                  <a:t> </a:t>
                </a:r>
                <a:r>
                  <a:rPr lang="en-US" sz="2000" spc="-5" dirty="0">
                    <a:cs typeface="Calibri"/>
                  </a:rPr>
                  <a:t>or</a:t>
                </a:r>
                <a:r>
                  <a:rPr lang="en-US" sz="2000" spc="-20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90%</a:t>
                </a:r>
                <a:r>
                  <a:rPr lang="en-US" sz="2000" spc="-25" dirty="0">
                    <a:cs typeface="Calibri"/>
                  </a:rPr>
                  <a:t> </a:t>
                </a:r>
                <a:r>
                  <a:rPr lang="en-US" sz="2000" spc="-5" dirty="0">
                    <a:cs typeface="Calibri"/>
                  </a:rPr>
                  <a:t>redundant</a:t>
                </a:r>
                <a:r>
                  <a:rPr lang="en-US" sz="2000" spc="-15" dirty="0">
                    <a:cs typeface="Calibri"/>
                  </a:rPr>
                  <a:t> </a:t>
                </a:r>
                <a:r>
                  <a:rPr lang="en-US" sz="2000" spc="-10" dirty="0">
                    <a:cs typeface="Calibri"/>
                  </a:rPr>
                  <a:t>data.</a:t>
                </a:r>
                <a:endParaRPr lang="en-US" sz="2000" dirty="0">
                  <a:cs typeface="Calibri"/>
                </a:endParaRPr>
              </a:p>
              <a:p>
                <a:pPr marL="12065" indent="0">
                  <a:lnSpc>
                    <a:spcPct val="100000"/>
                  </a:lnSpc>
                  <a:spcBef>
                    <a:spcPts val="470"/>
                  </a:spcBef>
                  <a:buNone/>
                  <a:tabLst>
                    <a:tab pos="299085" algn="l"/>
                    <a:tab pos="299720" algn="l"/>
                  </a:tabLst>
                </a:pPr>
                <a:endParaRPr sz="2200" spc="-10" dirty="0"/>
              </a:p>
            </p:txBody>
          </p:sp>
        </mc:Choice>
        <mc:Fallback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565"/>
                <a:ext cx="10515600" cy="5337167"/>
              </a:xfrm>
              <a:prstGeom prst="rect">
                <a:avLst/>
              </a:prstGeom>
              <a:blipFill>
                <a:blip r:embed="rId2"/>
                <a:stretch>
                  <a:fillRect l="-1449" t="-19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5329428" y="4672584"/>
            <a:ext cx="132715" cy="18415"/>
          </a:xfrm>
          <a:custGeom>
            <a:avLst/>
            <a:gdLst/>
            <a:ahLst/>
            <a:cxnLst/>
            <a:rect l="l" t="t" r="r" b="b"/>
            <a:pathLst>
              <a:path w="132714" h="18414">
                <a:moveTo>
                  <a:pt x="132587" y="0"/>
                </a:moveTo>
                <a:lnTo>
                  <a:pt x="0" y="0"/>
                </a:lnTo>
                <a:lnTo>
                  <a:pt x="0" y="18287"/>
                </a:lnTo>
                <a:lnTo>
                  <a:pt x="132587" y="18287"/>
                </a:lnTo>
                <a:lnTo>
                  <a:pt x="132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17363" y="4324055"/>
            <a:ext cx="151765" cy="631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60"/>
              </a:spcBef>
            </a:pPr>
            <a:r>
              <a:rPr sz="1600" spc="4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35" dirty="0">
                <a:solidFill>
                  <a:srgbClr val="FFFFFF"/>
                </a:solidFill>
                <a:latin typeface="Cambria Math"/>
                <a:cs typeface="Cambria Math"/>
              </a:rPr>
              <a:t>𝐶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4440" y="5186171"/>
            <a:ext cx="207645" cy="18415"/>
          </a:xfrm>
          <a:custGeom>
            <a:avLst/>
            <a:gdLst/>
            <a:ahLst/>
            <a:cxnLst/>
            <a:rect l="l" t="t" r="r" b="b"/>
            <a:pathLst>
              <a:path w="207645" h="18414">
                <a:moveTo>
                  <a:pt x="207263" y="0"/>
                </a:moveTo>
                <a:lnTo>
                  <a:pt x="0" y="0"/>
                </a:lnTo>
                <a:lnTo>
                  <a:pt x="0" y="18287"/>
                </a:lnTo>
                <a:lnTo>
                  <a:pt x="207263" y="18287"/>
                </a:lnTo>
                <a:lnTo>
                  <a:pt x="207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6975" y="5138166"/>
            <a:ext cx="2762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7" baseline="-17361" dirty="0">
                <a:solidFill>
                  <a:srgbClr val="FFFFFF"/>
                </a:solidFill>
                <a:latin typeface="Cambria Math"/>
                <a:cs typeface="Cambria Math"/>
              </a:rPr>
              <a:t>𝑏</a:t>
            </a:r>
            <a:r>
              <a:rPr sz="1300" spc="-5" dirty="0">
                <a:solidFill>
                  <a:srgbClr val="FFFFFF"/>
                </a:solidFill>
                <a:latin typeface="Cambria Math"/>
                <a:cs typeface="Cambria Math"/>
              </a:rPr>
              <a:t>𝘍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790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FUNDAMENTALS </a:t>
            </a:r>
            <a:r>
              <a:rPr sz="3600" spc="-5" dirty="0"/>
              <a:t>OF</a:t>
            </a:r>
            <a:r>
              <a:rPr sz="3600" spc="-45" dirty="0"/>
              <a:t> </a:t>
            </a:r>
            <a:r>
              <a:rPr sz="3600" spc="-10" dirty="0"/>
              <a:t>IMAGE</a:t>
            </a:r>
            <a:r>
              <a:rPr sz="3600" spc="-25" dirty="0"/>
              <a:t> </a:t>
            </a:r>
            <a:r>
              <a:rPr sz="3600" spc="-10" dirty="0"/>
              <a:t>COMPRESSION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848104"/>
            <a:ext cx="9884410" cy="38055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marR="343535" indent="-287020">
              <a:lnSpc>
                <a:spcPct val="80000"/>
              </a:lnSpc>
              <a:spcBef>
                <a:spcPts val="725"/>
              </a:spcBef>
              <a:buClr>
                <a:srgbClr val="FFFFFF"/>
              </a:buClr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dirty="0"/>
              <a:t>	</a:t>
            </a:r>
            <a:r>
              <a:rPr sz="2600" spc="-15" dirty="0">
                <a:latin typeface="Calibri"/>
                <a:cs typeface="Calibri"/>
              </a:rPr>
              <a:t>Two-dimensional </a:t>
            </a:r>
            <a:r>
              <a:rPr sz="2600" spc="-5" dirty="0">
                <a:latin typeface="Calibri"/>
                <a:cs typeface="Calibri"/>
              </a:rPr>
              <a:t>intensity </a:t>
            </a:r>
            <a:r>
              <a:rPr sz="2600" spc="-20" dirty="0">
                <a:latin typeface="Calibri"/>
                <a:cs typeface="Calibri"/>
              </a:rPr>
              <a:t>arrays suffer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three principal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redundancies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exploited:</a:t>
            </a:r>
            <a:endParaRPr sz="2600" dirty="0">
              <a:latin typeface="Calibri"/>
              <a:cs typeface="Calibri"/>
            </a:endParaRPr>
          </a:p>
          <a:p>
            <a:pPr marL="812800" marR="111760" lvl="1" indent="-342900">
              <a:lnSpc>
                <a:spcPts val="2110"/>
              </a:lnSpc>
              <a:spcBef>
                <a:spcPts val="100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Coding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redundancy.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symbols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(letters,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numbers,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body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events.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piece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5" dirty="0">
                <a:latin typeface="Calibri"/>
                <a:cs typeface="Calibri"/>
              </a:rPr>
              <a:t> 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assigned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sequence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symbols,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a </a:t>
            </a:r>
            <a:r>
              <a:rPr sz="2200" spc="-15" dirty="0">
                <a:latin typeface="Calibri"/>
                <a:cs typeface="Calibri"/>
              </a:rPr>
              <a:t>code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word.</a:t>
            </a:r>
            <a:endParaRPr sz="2200" dirty="0">
              <a:latin typeface="Calibri"/>
              <a:cs typeface="Calibri"/>
            </a:endParaRPr>
          </a:p>
          <a:p>
            <a:pPr marL="812800" marR="5080" lvl="1" indent="-342900">
              <a:lnSpc>
                <a:spcPts val="2110"/>
              </a:lnSpc>
              <a:spcBef>
                <a:spcPts val="1019"/>
              </a:spcBef>
              <a:buAutoNum type="arabicPeriod"/>
              <a:tabLst>
                <a:tab pos="812800" algn="l"/>
                <a:tab pos="813435" algn="l"/>
                <a:tab pos="7179945" algn="l"/>
              </a:tabLst>
            </a:pPr>
            <a:r>
              <a:rPr sz="2200" spc="-10" dirty="0">
                <a:latin typeface="Calibri"/>
                <a:cs typeface="Calibri"/>
              </a:rPr>
              <a:t>Spatial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temporal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redundancy: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Spatial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temporal	</a:t>
            </a:r>
            <a:r>
              <a:rPr sz="2200" spc="-10" dirty="0">
                <a:latin typeface="Calibri"/>
                <a:cs typeface="Calibri"/>
              </a:rPr>
              <a:t>correlation between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pixels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unnecessarily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replicated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representations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correlated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sequence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unnecessary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redundancy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information.</a:t>
            </a:r>
            <a:endParaRPr sz="2200" dirty="0">
              <a:latin typeface="Calibri"/>
              <a:cs typeface="Calibri"/>
            </a:endParaRPr>
          </a:p>
          <a:p>
            <a:pPr marL="812800" marR="258445" lvl="1" indent="-342900">
              <a:lnSpc>
                <a:spcPct val="80000"/>
              </a:lnSpc>
              <a:spcBef>
                <a:spcPts val="101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200" spc="-15" dirty="0">
                <a:latin typeface="Calibri"/>
                <a:cs typeface="Calibri"/>
              </a:rPr>
              <a:t>Irrelevant</a:t>
            </a:r>
            <a:r>
              <a:rPr sz="2200" spc="-10" dirty="0">
                <a:latin typeface="Calibri"/>
                <a:cs typeface="Calibri"/>
              </a:rPr>
              <a:t> information.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2-D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arrays</a:t>
            </a:r>
            <a:r>
              <a:rPr sz="2200" spc="-15" dirty="0">
                <a:latin typeface="Calibri"/>
                <a:cs typeface="Calibri"/>
              </a:rPr>
              <a:t> contain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ignored 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human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visual</a:t>
            </a:r>
            <a:r>
              <a:rPr sz="2200" spc="-20" dirty="0">
                <a:latin typeface="Calibri"/>
                <a:cs typeface="Calibri"/>
              </a:rPr>
              <a:t> 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and/or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extraneous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intended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redundant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8" y="1016508"/>
            <a:ext cx="10052304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172" y="800557"/>
            <a:ext cx="424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CODING</a:t>
            </a:r>
            <a:r>
              <a:rPr sz="3600" spc="-60" dirty="0"/>
              <a:t> </a:t>
            </a:r>
            <a:r>
              <a:rPr sz="3600" spc="-10" dirty="0"/>
              <a:t>REDUNDANCY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1840" y="1464055"/>
            <a:ext cx="10652760" cy="67076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11785" marR="17780" indent="-287020">
              <a:lnSpc>
                <a:spcPts val="2390"/>
              </a:lnSpc>
              <a:spcBef>
                <a:spcPts val="380"/>
              </a:spcBef>
              <a:buFont typeface="Arial MT"/>
              <a:buChar char="•"/>
              <a:tabLst>
                <a:tab pos="311785" algn="l"/>
                <a:tab pos="312420" algn="l"/>
              </a:tabLst>
            </a:pPr>
            <a:r>
              <a:rPr sz="2200" spc="-5" dirty="0">
                <a:latin typeface="Calibri"/>
                <a:cs typeface="Calibri"/>
              </a:rPr>
              <a:t>Assume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discrete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random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175" i="1" spc="247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interval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[0,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-1]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intensities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×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each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175" i="1" spc="232" baseline="-21072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occurs</a:t>
            </a:r>
            <a:r>
              <a:rPr sz="2200" spc="-5" dirty="0">
                <a:latin typeface="Calibri"/>
                <a:cs typeface="Calibri"/>
              </a:rPr>
              <a:t> with </a:t>
            </a:r>
            <a:r>
              <a:rPr sz="2200" spc="-10" dirty="0">
                <a:latin typeface="Calibri"/>
                <a:cs typeface="Calibri"/>
              </a:rPr>
              <a:t>probability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𝑝</a:t>
            </a:r>
            <a:r>
              <a:rPr sz="2400" spc="22" baseline="-15625" dirty="0">
                <a:latin typeface="Cambria Math"/>
                <a:cs typeface="Cambria Math"/>
              </a:rPr>
              <a:t>𝑟</a:t>
            </a:r>
            <a:r>
              <a:rPr sz="2200" spc="15" dirty="0">
                <a:latin typeface="Cambria Math"/>
                <a:cs typeface="Cambria Math"/>
              </a:rPr>
              <a:t>(𝑟</a:t>
            </a:r>
            <a:r>
              <a:rPr sz="2400" spc="22" baseline="-15625" dirty="0">
                <a:latin typeface="Cambria Math"/>
                <a:cs typeface="Cambria Math"/>
              </a:rPr>
              <a:t>𝑘</a:t>
            </a:r>
            <a:r>
              <a:rPr sz="2200" spc="15" dirty="0">
                <a:latin typeface="Cambria Math"/>
                <a:cs typeface="Cambria Math"/>
              </a:rPr>
              <a:t>)</a:t>
            </a:r>
            <a:r>
              <a:rPr sz="2200" spc="15" dirty="0">
                <a:latin typeface="Calibri"/>
                <a:cs typeface="Calibri"/>
              </a:rPr>
              <a:t>,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5042" y="2321941"/>
            <a:ext cx="426720" cy="258445"/>
          </a:xfrm>
          <a:custGeom>
            <a:avLst/>
            <a:gdLst/>
            <a:ahLst/>
            <a:cxnLst/>
            <a:rect l="l" t="t" r="r" b="b"/>
            <a:pathLst>
              <a:path w="426720" h="258444">
                <a:moveTo>
                  <a:pt x="344043" y="0"/>
                </a:moveTo>
                <a:lnTo>
                  <a:pt x="340360" y="10541"/>
                </a:lnTo>
                <a:lnTo>
                  <a:pt x="355314" y="17019"/>
                </a:lnTo>
                <a:lnTo>
                  <a:pt x="368173" y="25987"/>
                </a:lnTo>
                <a:lnTo>
                  <a:pt x="394271" y="67649"/>
                </a:lnTo>
                <a:lnTo>
                  <a:pt x="401891" y="105888"/>
                </a:lnTo>
                <a:lnTo>
                  <a:pt x="402844" y="127888"/>
                </a:lnTo>
                <a:lnTo>
                  <a:pt x="401889" y="150673"/>
                </a:lnTo>
                <a:lnTo>
                  <a:pt x="394217" y="190003"/>
                </a:lnTo>
                <a:lnTo>
                  <a:pt x="368157" y="232298"/>
                </a:lnTo>
                <a:lnTo>
                  <a:pt x="340741" y="247904"/>
                </a:lnTo>
                <a:lnTo>
                  <a:pt x="344043" y="258318"/>
                </a:lnTo>
                <a:lnTo>
                  <a:pt x="379253" y="241823"/>
                </a:lnTo>
                <a:lnTo>
                  <a:pt x="405130" y="213233"/>
                </a:lnTo>
                <a:lnTo>
                  <a:pt x="421068" y="174926"/>
                </a:lnTo>
                <a:lnTo>
                  <a:pt x="426339" y="129286"/>
                </a:lnTo>
                <a:lnTo>
                  <a:pt x="425007" y="105596"/>
                </a:lnTo>
                <a:lnTo>
                  <a:pt x="414391" y="63599"/>
                </a:lnTo>
                <a:lnTo>
                  <a:pt x="393299" y="29432"/>
                </a:lnTo>
                <a:lnTo>
                  <a:pt x="362731" y="6762"/>
                </a:lnTo>
                <a:lnTo>
                  <a:pt x="344043" y="0"/>
                </a:lnTo>
                <a:close/>
              </a:path>
              <a:path w="426720" h="258444">
                <a:moveTo>
                  <a:pt x="82423" y="0"/>
                </a:moveTo>
                <a:lnTo>
                  <a:pt x="47259" y="16573"/>
                </a:lnTo>
                <a:lnTo>
                  <a:pt x="21336" y="45338"/>
                </a:lnTo>
                <a:lnTo>
                  <a:pt x="5334" y="83692"/>
                </a:lnTo>
                <a:lnTo>
                  <a:pt x="0" y="129286"/>
                </a:lnTo>
                <a:lnTo>
                  <a:pt x="1331" y="153029"/>
                </a:lnTo>
                <a:lnTo>
                  <a:pt x="11947" y="194990"/>
                </a:lnTo>
                <a:lnTo>
                  <a:pt x="33023" y="229046"/>
                </a:lnTo>
                <a:lnTo>
                  <a:pt x="82423" y="258318"/>
                </a:lnTo>
                <a:lnTo>
                  <a:pt x="85598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2" y="127888"/>
                </a:lnTo>
                <a:lnTo>
                  <a:pt x="24574" y="105888"/>
                </a:lnTo>
                <a:lnTo>
                  <a:pt x="32194" y="67649"/>
                </a:lnTo>
                <a:lnTo>
                  <a:pt x="58340" y="25987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1975" y="2369007"/>
            <a:ext cx="49403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6870" algn="l"/>
              </a:tabLst>
            </a:pPr>
            <a:r>
              <a:rPr sz="1600" spc="190" dirty="0">
                <a:latin typeface="Cambria Math"/>
                <a:cs typeface="Cambria Math"/>
              </a:rPr>
              <a:t>𝑟	</a:t>
            </a:r>
            <a:r>
              <a:rPr sz="1600" spc="165" dirty="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8731" y="2441067"/>
            <a:ext cx="338455" cy="18415"/>
          </a:xfrm>
          <a:custGeom>
            <a:avLst/>
            <a:gdLst/>
            <a:ahLst/>
            <a:cxnLst/>
            <a:rect l="l" t="t" r="r" b="b"/>
            <a:pathLst>
              <a:path w="338454" h="18414">
                <a:moveTo>
                  <a:pt x="338327" y="0"/>
                </a:moveTo>
                <a:lnTo>
                  <a:pt x="0" y="0"/>
                </a:lnTo>
                <a:lnTo>
                  <a:pt x="0" y="18287"/>
                </a:lnTo>
                <a:lnTo>
                  <a:pt x="338327" y="18287"/>
                </a:lnTo>
                <a:lnTo>
                  <a:pt x="338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6920" y="2453386"/>
            <a:ext cx="3600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Cambria Math"/>
                <a:cs typeface="Cambria Math"/>
              </a:rPr>
              <a:t>𝑀</a:t>
            </a:r>
            <a:r>
              <a:rPr sz="1600" spc="55" dirty="0">
                <a:latin typeface="Cambria Math"/>
                <a:cs typeface="Cambria Math"/>
              </a:rPr>
              <a:t>𝑁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2237943"/>
            <a:ext cx="8602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24485" algn="l"/>
                <a:tab pos="325120" algn="l"/>
                <a:tab pos="5157470" algn="l"/>
                <a:tab pos="5594985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normalized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histogram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write,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𝑝	𝑟	=</a:t>
            </a:r>
            <a:r>
              <a:rPr sz="2200" spc="459" dirty="0">
                <a:latin typeface="Cambria Math"/>
                <a:cs typeface="Cambria Math"/>
              </a:rPr>
              <a:t> </a:t>
            </a:r>
            <a:r>
              <a:rPr sz="2400" spc="187" baseline="45138" dirty="0">
                <a:latin typeface="Cambria Math"/>
                <a:cs typeface="Cambria Math"/>
              </a:rPr>
              <a:t>𝑛</a:t>
            </a:r>
            <a:r>
              <a:rPr sz="1950" spc="187" baseline="40598" dirty="0">
                <a:latin typeface="Cambria Math"/>
                <a:cs typeface="Cambria Math"/>
              </a:rPr>
              <a:t>𝑘</a:t>
            </a:r>
            <a:r>
              <a:rPr sz="1950" spc="179" baseline="40598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0,1,2,3,……..,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-1.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9688" y="4078096"/>
            <a:ext cx="388620" cy="236220"/>
          </a:xfrm>
          <a:custGeom>
            <a:avLst/>
            <a:gdLst/>
            <a:ahLst/>
            <a:cxnLst/>
            <a:rect l="l" t="t" r="r" b="b"/>
            <a:pathLst>
              <a:path w="388620" h="236220">
                <a:moveTo>
                  <a:pt x="313436" y="0"/>
                </a:moveTo>
                <a:lnTo>
                  <a:pt x="310007" y="9525"/>
                </a:lnTo>
                <a:lnTo>
                  <a:pt x="323647" y="15430"/>
                </a:lnTo>
                <a:lnTo>
                  <a:pt x="335406" y="23622"/>
                </a:lnTo>
                <a:lnTo>
                  <a:pt x="359261" y="61652"/>
                </a:lnTo>
                <a:lnTo>
                  <a:pt x="367030" y="116712"/>
                </a:lnTo>
                <a:lnTo>
                  <a:pt x="366168" y="137477"/>
                </a:lnTo>
                <a:lnTo>
                  <a:pt x="353060" y="188340"/>
                </a:lnTo>
                <a:lnTo>
                  <a:pt x="323842" y="220184"/>
                </a:lnTo>
                <a:lnTo>
                  <a:pt x="310388" y="226186"/>
                </a:lnTo>
                <a:lnTo>
                  <a:pt x="313436" y="235711"/>
                </a:lnTo>
                <a:lnTo>
                  <a:pt x="358423" y="208994"/>
                </a:lnTo>
                <a:lnTo>
                  <a:pt x="383762" y="159543"/>
                </a:lnTo>
                <a:lnTo>
                  <a:pt x="388619" y="117855"/>
                </a:lnTo>
                <a:lnTo>
                  <a:pt x="387403" y="96281"/>
                </a:lnTo>
                <a:lnTo>
                  <a:pt x="377636" y="57991"/>
                </a:lnTo>
                <a:lnTo>
                  <a:pt x="345439" y="15065"/>
                </a:lnTo>
                <a:lnTo>
                  <a:pt x="330485" y="6145"/>
                </a:lnTo>
                <a:lnTo>
                  <a:pt x="313436" y="0"/>
                </a:lnTo>
                <a:close/>
              </a:path>
              <a:path w="388620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2" y="226186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9392" y="4078096"/>
            <a:ext cx="388620" cy="236220"/>
          </a:xfrm>
          <a:custGeom>
            <a:avLst/>
            <a:gdLst/>
            <a:ahLst/>
            <a:cxnLst/>
            <a:rect l="l" t="t" r="r" b="b"/>
            <a:pathLst>
              <a:path w="388620" h="236220">
                <a:moveTo>
                  <a:pt x="313435" y="0"/>
                </a:moveTo>
                <a:lnTo>
                  <a:pt x="310006" y="9525"/>
                </a:lnTo>
                <a:lnTo>
                  <a:pt x="323647" y="15430"/>
                </a:lnTo>
                <a:lnTo>
                  <a:pt x="335406" y="23622"/>
                </a:lnTo>
                <a:lnTo>
                  <a:pt x="359261" y="61652"/>
                </a:lnTo>
                <a:lnTo>
                  <a:pt x="367029" y="116712"/>
                </a:lnTo>
                <a:lnTo>
                  <a:pt x="366168" y="137477"/>
                </a:lnTo>
                <a:lnTo>
                  <a:pt x="353059" y="188340"/>
                </a:lnTo>
                <a:lnTo>
                  <a:pt x="323842" y="220184"/>
                </a:lnTo>
                <a:lnTo>
                  <a:pt x="310387" y="226186"/>
                </a:lnTo>
                <a:lnTo>
                  <a:pt x="313435" y="235711"/>
                </a:lnTo>
                <a:lnTo>
                  <a:pt x="358423" y="208994"/>
                </a:lnTo>
                <a:lnTo>
                  <a:pt x="383762" y="159543"/>
                </a:lnTo>
                <a:lnTo>
                  <a:pt x="388619" y="117855"/>
                </a:lnTo>
                <a:lnTo>
                  <a:pt x="387403" y="96281"/>
                </a:lnTo>
                <a:lnTo>
                  <a:pt x="377636" y="57991"/>
                </a:lnTo>
                <a:lnTo>
                  <a:pt x="345439" y="15065"/>
                </a:lnTo>
                <a:lnTo>
                  <a:pt x="330485" y="6145"/>
                </a:lnTo>
                <a:lnTo>
                  <a:pt x="313435" y="0"/>
                </a:lnTo>
                <a:close/>
              </a:path>
              <a:path w="388620" h="236220">
                <a:moveTo>
                  <a:pt x="75183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59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1695" y="4737989"/>
            <a:ext cx="388620" cy="236220"/>
          </a:xfrm>
          <a:custGeom>
            <a:avLst/>
            <a:gdLst/>
            <a:ahLst/>
            <a:cxnLst/>
            <a:rect l="l" t="t" r="r" b="b"/>
            <a:pathLst>
              <a:path w="388619" h="236220">
                <a:moveTo>
                  <a:pt x="313436" y="0"/>
                </a:moveTo>
                <a:lnTo>
                  <a:pt x="310006" y="9525"/>
                </a:lnTo>
                <a:lnTo>
                  <a:pt x="323647" y="15430"/>
                </a:lnTo>
                <a:lnTo>
                  <a:pt x="335406" y="23622"/>
                </a:lnTo>
                <a:lnTo>
                  <a:pt x="359261" y="61652"/>
                </a:lnTo>
                <a:lnTo>
                  <a:pt x="367030" y="116712"/>
                </a:lnTo>
                <a:lnTo>
                  <a:pt x="366168" y="137477"/>
                </a:lnTo>
                <a:lnTo>
                  <a:pt x="353060" y="188341"/>
                </a:lnTo>
                <a:lnTo>
                  <a:pt x="323842" y="220184"/>
                </a:lnTo>
                <a:lnTo>
                  <a:pt x="310388" y="226187"/>
                </a:lnTo>
                <a:lnTo>
                  <a:pt x="313436" y="235712"/>
                </a:lnTo>
                <a:lnTo>
                  <a:pt x="358423" y="208994"/>
                </a:lnTo>
                <a:lnTo>
                  <a:pt x="383762" y="159543"/>
                </a:lnTo>
                <a:lnTo>
                  <a:pt x="388620" y="117856"/>
                </a:lnTo>
                <a:lnTo>
                  <a:pt x="387403" y="96281"/>
                </a:lnTo>
                <a:lnTo>
                  <a:pt x="377636" y="57991"/>
                </a:lnTo>
                <a:lnTo>
                  <a:pt x="345440" y="15065"/>
                </a:lnTo>
                <a:lnTo>
                  <a:pt x="330485" y="6145"/>
                </a:lnTo>
                <a:lnTo>
                  <a:pt x="313436" y="0"/>
                </a:lnTo>
                <a:close/>
              </a:path>
              <a:path w="38861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1244" y="2727706"/>
            <a:ext cx="10059670" cy="230255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49885" marR="55880" indent="-28702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0520" algn="l"/>
              </a:tabLst>
            </a:pP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i="1" dirty="0">
                <a:latin typeface="Calibri"/>
                <a:cs typeface="Calibri"/>
              </a:rPr>
              <a:t>L </a:t>
            </a:r>
            <a:r>
              <a:rPr sz="2000" dirty="0">
                <a:latin typeface="Calibri"/>
                <a:cs typeface="Calibri"/>
              </a:rPr>
              <a:t>is the 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intensity </a:t>
            </a:r>
            <a:r>
              <a:rPr sz="2000" spc="-5" dirty="0">
                <a:latin typeface="Calibri"/>
                <a:cs typeface="Calibri"/>
              </a:rPr>
              <a:t>values,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i="1" spc="7" baseline="-21367" dirty="0">
                <a:latin typeface="Calibri"/>
                <a:cs typeface="Calibri"/>
              </a:rPr>
              <a:t>k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number of times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i="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th </a:t>
            </a:r>
            <a:r>
              <a:rPr sz="2000" spc="-10" dirty="0">
                <a:latin typeface="Calibri"/>
                <a:cs typeface="Calibri"/>
              </a:rPr>
              <a:t>intensity </a:t>
            </a:r>
            <a:r>
              <a:rPr sz="2000" spc="-5" dirty="0">
                <a:latin typeface="Calibri"/>
                <a:cs typeface="Calibri"/>
              </a:rPr>
              <a:t> appears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image.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number of bits used </a:t>
            </a:r>
            <a:r>
              <a:rPr sz="2000" spc="-10" dirty="0">
                <a:latin typeface="Calibri"/>
                <a:cs typeface="Calibri"/>
              </a:rPr>
              <a:t>to represent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i="1" spc="5" dirty="0">
                <a:latin typeface="Calibri"/>
                <a:cs typeface="Calibri"/>
              </a:rPr>
              <a:t>r</a:t>
            </a:r>
            <a:r>
              <a:rPr sz="1950" i="1" spc="7" baseline="-21367" dirty="0">
                <a:latin typeface="Calibri"/>
                <a:cs typeface="Calibri"/>
              </a:rPr>
              <a:t>k</a:t>
            </a:r>
            <a:r>
              <a:rPr sz="1950" i="1" spc="45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i="1" spc="-5" dirty="0">
                <a:latin typeface="Calibri"/>
                <a:cs typeface="Calibri"/>
              </a:rPr>
              <a:t>l(r</a:t>
            </a:r>
            <a:r>
              <a:rPr sz="1950" i="1" spc="-7" baseline="-21367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then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represent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</a:p>
          <a:p>
            <a:pPr marR="780415" algn="ctr">
              <a:lnSpc>
                <a:spcPct val="100000"/>
              </a:lnSpc>
              <a:spcBef>
                <a:spcPts val="855"/>
              </a:spcBef>
            </a:pPr>
            <a:r>
              <a:rPr sz="1450" spc="30" dirty="0">
                <a:latin typeface="Cambria Math"/>
                <a:cs typeface="Cambria Math"/>
              </a:rPr>
              <a:t>𝐿−1</a:t>
            </a:r>
            <a:endParaRPr sz="1450" dirty="0">
              <a:latin typeface="Cambria Math"/>
              <a:cs typeface="Cambria Math"/>
            </a:endParaRPr>
          </a:p>
          <a:p>
            <a:pPr marR="482600" algn="ctr">
              <a:lnSpc>
                <a:spcPct val="100000"/>
              </a:lnSpc>
              <a:spcBef>
                <a:spcPts val="685"/>
              </a:spcBef>
            </a:pPr>
            <a:r>
              <a:rPr sz="2000" spc="55" dirty="0">
                <a:latin typeface="Cambria Math"/>
                <a:cs typeface="Cambria Math"/>
              </a:rPr>
              <a:t>𝐿</a:t>
            </a:r>
            <a:r>
              <a:rPr sz="2175" spc="82" baseline="-15325" dirty="0">
                <a:latin typeface="Cambria Math"/>
                <a:cs typeface="Cambria Math"/>
              </a:rPr>
              <a:t>𝑎𝑣𝑔</a:t>
            </a:r>
            <a:r>
              <a:rPr sz="2175" spc="48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200" dirty="0">
                <a:latin typeface="Cambria Math"/>
                <a:cs typeface="Cambria Math"/>
              </a:rPr>
              <a:t> </a:t>
            </a:r>
            <a:r>
              <a:rPr sz="2000" spc="655" dirty="0">
                <a:latin typeface="Cambria Math"/>
                <a:cs typeface="Cambria Math"/>
              </a:rPr>
              <a:t>෍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𝑙  </a:t>
            </a:r>
            <a:r>
              <a:rPr sz="2000" spc="-70" dirty="0">
                <a:latin typeface="Cambria Math"/>
                <a:cs typeface="Cambria Math"/>
              </a:rPr>
              <a:t>𝑟</a:t>
            </a:r>
            <a:r>
              <a:rPr sz="2175" spc="-104" baseline="-15325" dirty="0">
                <a:latin typeface="Cambria Math"/>
                <a:cs typeface="Cambria Math"/>
              </a:rPr>
              <a:t>𝑘</a:t>
            </a:r>
            <a:r>
              <a:rPr sz="2175" spc="569" baseline="-153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2175" spc="-7" baseline="-15325" dirty="0">
                <a:latin typeface="Cambria Math"/>
                <a:cs typeface="Cambria Math"/>
              </a:rPr>
              <a:t>𝑟</a:t>
            </a:r>
            <a:r>
              <a:rPr sz="2175" spc="480" baseline="-1532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𝑟</a:t>
            </a:r>
            <a:r>
              <a:rPr sz="2175" spc="-104" baseline="-15325" dirty="0">
                <a:latin typeface="Cambria Math"/>
                <a:cs typeface="Cambria Math"/>
              </a:rPr>
              <a:t>𝑘</a:t>
            </a:r>
            <a:endParaRPr sz="2175" baseline="-15325" dirty="0">
              <a:latin typeface="Cambria Math"/>
              <a:cs typeface="Cambria Math"/>
            </a:endParaRPr>
          </a:p>
          <a:p>
            <a:pPr marR="780415" algn="ctr">
              <a:lnSpc>
                <a:spcPct val="100000"/>
              </a:lnSpc>
              <a:spcBef>
                <a:spcPts val="710"/>
              </a:spcBef>
            </a:pPr>
            <a:r>
              <a:rPr sz="1450" spc="50" dirty="0">
                <a:latin typeface="Cambria Math"/>
                <a:cs typeface="Cambria Math"/>
              </a:rPr>
              <a:t>𝑘=0</a:t>
            </a:r>
            <a:endParaRPr sz="1450" dirty="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349885" algn="l"/>
                <a:tab pos="350520" algn="l"/>
                <a:tab pos="927100" algn="l"/>
              </a:tabLst>
            </a:pPr>
            <a:r>
              <a:rPr sz="2000" dirty="0">
                <a:latin typeface="Cambria Math"/>
                <a:cs typeface="Cambria Math"/>
              </a:rPr>
              <a:t>𝑙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𝑟</a:t>
            </a:r>
            <a:r>
              <a:rPr sz="2175" spc="-104" baseline="-15325" dirty="0">
                <a:latin typeface="Cambria Math"/>
                <a:cs typeface="Cambria Math"/>
              </a:rPr>
              <a:t>𝑘	</a:t>
            </a:r>
            <a:r>
              <a:rPr sz="2000" spc="-5" dirty="0">
                <a:latin typeface="Calibri"/>
                <a:cs typeface="Calibri"/>
              </a:rPr>
              <a:t>can 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442" y="693496"/>
            <a:ext cx="6510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CODING</a:t>
            </a:r>
            <a:r>
              <a:rPr sz="3600" spc="-25" dirty="0"/>
              <a:t> </a:t>
            </a:r>
            <a:r>
              <a:rPr sz="3600" spc="-5" dirty="0"/>
              <a:t>REDUNDANCY---</a:t>
            </a:r>
            <a:r>
              <a:rPr sz="3600" spc="-3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9140" y="4030751"/>
            <a:ext cx="7192645" cy="815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2200" spc="-1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175" i="1" baseline="-21072" dirty="0">
                <a:latin typeface="Calibri"/>
                <a:cs typeface="Calibri"/>
              </a:rPr>
              <a:t>avg</a:t>
            </a:r>
            <a:r>
              <a:rPr sz="2175" i="1" spc="232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bits,</a:t>
            </a:r>
            <a:endParaRPr sz="22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2, 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175" i="1" baseline="-21072" dirty="0">
                <a:latin typeface="Calibri"/>
                <a:cs typeface="Calibri"/>
              </a:rPr>
              <a:t>avg</a:t>
            </a:r>
            <a:r>
              <a:rPr sz="2175" i="1" spc="247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2(0.25)+1(0.47)+3(0.25)+3(0.03)= 1.81 </a:t>
            </a:r>
            <a:r>
              <a:rPr sz="2200" spc="-1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3204" y="5131180"/>
            <a:ext cx="1272540" cy="17145"/>
          </a:xfrm>
          <a:custGeom>
            <a:avLst/>
            <a:gdLst/>
            <a:ahLst/>
            <a:cxnLst/>
            <a:rect l="l" t="t" r="r" b="b"/>
            <a:pathLst>
              <a:path w="1272539" h="17145">
                <a:moveTo>
                  <a:pt x="1272540" y="0"/>
                </a:moveTo>
                <a:lnTo>
                  <a:pt x="0" y="0"/>
                </a:lnTo>
                <a:lnTo>
                  <a:pt x="0" y="16764"/>
                </a:lnTo>
                <a:lnTo>
                  <a:pt x="1272540" y="16764"/>
                </a:lnTo>
                <a:lnTo>
                  <a:pt x="1272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7250" y="4864684"/>
            <a:ext cx="104775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35" dirty="0">
                <a:latin typeface="Cambria Math"/>
                <a:cs typeface="Cambria Math"/>
              </a:rPr>
              <a:t>256×256×8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757" y="5142738"/>
            <a:ext cx="13011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30" dirty="0">
                <a:latin typeface="Cambria Math"/>
                <a:cs typeface="Cambria Math"/>
              </a:rPr>
              <a:t>256×256×1.81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7976" y="5131180"/>
            <a:ext cx="363220" cy="17145"/>
          </a:xfrm>
          <a:custGeom>
            <a:avLst/>
            <a:gdLst/>
            <a:ahLst/>
            <a:cxnLst/>
            <a:rect l="l" t="t" r="r" b="b"/>
            <a:pathLst>
              <a:path w="363220" h="17145">
                <a:moveTo>
                  <a:pt x="362712" y="0"/>
                </a:moveTo>
                <a:lnTo>
                  <a:pt x="0" y="0"/>
                </a:lnTo>
                <a:lnTo>
                  <a:pt x="0" y="16764"/>
                </a:lnTo>
                <a:lnTo>
                  <a:pt x="362712" y="16764"/>
                </a:lnTo>
                <a:lnTo>
                  <a:pt x="362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2403" y="4864684"/>
            <a:ext cx="13335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latin typeface="Cambria Math"/>
                <a:cs typeface="Cambria Math"/>
              </a:rPr>
              <a:t>8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5529" y="5142738"/>
            <a:ext cx="38862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latin typeface="Cambria Math"/>
                <a:cs typeface="Cambria Math"/>
              </a:rPr>
              <a:t>1</a:t>
            </a:r>
            <a:r>
              <a:rPr sz="1450" spc="-5" dirty="0">
                <a:latin typeface="Cambria Math"/>
                <a:cs typeface="Cambria Math"/>
              </a:rPr>
              <a:t>.</a:t>
            </a:r>
            <a:r>
              <a:rPr sz="1450" spc="40" dirty="0">
                <a:latin typeface="Cambria Math"/>
                <a:cs typeface="Cambria Math"/>
              </a:rPr>
              <a:t>81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727" y="4946141"/>
            <a:ext cx="35610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4.42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-5" dirty="0">
                <a:latin typeface="Calibri"/>
                <a:cs typeface="Calibri"/>
              </a:rPr>
              <a:t> image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10" dirty="0">
                <a:latin typeface="Cambria Math"/>
                <a:cs typeface="Cambria Math"/>
              </a:rPr>
              <a:t>𝑀𝑁𝐿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4660" y="5066538"/>
            <a:ext cx="370205" cy="4603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30" dirty="0">
                <a:latin typeface="Cambria Math"/>
                <a:cs typeface="Cambria Math"/>
              </a:rPr>
              <a:t>𝑎𝑣𝑔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5832" y="5605208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120395" y="0"/>
                </a:moveTo>
                <a:lnTo>
                  <a:pt x="0" y="0"/>
                </a:lnTo>
                <a:lnTo>
                  <a:pt x="0" y="16763"/>
                </a:lnTo>
                <a:lnTo>
                  <a:pt x="120395" y="16763"/>
                </a:lnTo>
                <a:lnTo>
                  <a:pt x="120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9482" y="5339333"/>
            <a:ext cx="133350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044" y="4777638"/>
            <a:ext cx="2098040" cy="97345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299085" algn="l"/>
                <a:tab pos="299720" algn="l"/>
                <a:tab pos="1435735" algn="l"/>
              </a:tabLst>
            </a:pPr>
            <a:r>
              <a:rPr sz="2000" dirty="0">
                <a:latin typeface="Cambria Math"/>
                <a:cs typeface="Cambria Math"/>
              </a:rPr>
              <a:t>𝑅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	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3467" y="5605208"/>
            <a:ext cx="363220" cy="17145"/>
          </a:xfrm>
          <a:custGeom>
            <a:avLst/>
            <a:gdLst/>
            <a:ahLst/>
            <a:cxnLst/>
            <a:rect l="l" t="t" r="r" b="b"/>
            <a:pathLst>
              <a:path w="363220" h="17145">
                <a:moveTo>
                  <a:pt x="362712" y="0"/>
                </a:moveTo>
                <a:lnTo>
                  <a:pt x="0" y="0"/>
                </a:lnTo>
                <a:lnTo>
                  <a:pt x="0" y="16763"/>
                </a:lnTo>
                <a:lnTo>
                  <a:pt x="362712" y="16763"/>
                </a:lnTo>
                <a:lnTo>
                  <a:pt x="362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4926" y="4825981"/>
            <a:ext cx="266065" cy="7620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144780">
              <a:lnSpc>
                <a:spcPct val="100000"/>
              </a:lnSpc>
              <a:spcBef>
                <a:spcPts val="705"/>
              </a:spcBef>
            </a:pP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3385" y="5616651"/>
            <a:ext cx="1286510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09955" algn="l"/>
              </a:tabLst>
            </a:pPr>
            <a:r>
              <a:rPr sz="1450" spc="35" dirty="0">
                <a:latin typeface="Cambria Math"/>
                <a:cs typeface="Cambria Math"/>
              </a:rPr>
              <a:t>𝐶	</a:t>
            </a:r>
            <a:r>
              <a:rPr sz="1450" spc="40" dirty="0">
                <a:latin typeface="Cambria Math"/>
                <a:cs typeface="Cambria Math"/>
              </a:rPr>
              <a:t>4</a:t>
            </a:r>
            <a:r>
              <a:rPr sz="1450" spc="-5" dirty="0">
                <a:latin typeface="Cambria Math"/>
                <a:cs typeface="Cambria Math"/>
              </a:rPr>
              <a:t>.</a:t>
            </a:r>
            <a:r>
              <a:rPr sz="1450" spc="45" dirty="0">
                <a:latin typeface="Cambria Math"/>
                <a:cs typeface="Cambria Math"/>
              </a:rPr>
              <a:t>42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2695" y="5395671"/>
            <a:ext cx="6750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0.774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200" spc="-5" dirty="0">
                <a:latin typeface="Calibri"/>
                <a:cs typeface="Calibri"/>
              </a:rPr>
              <a:t>77.4%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original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8-bit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2-D </a:t>
            </a:r>
            <a:r>
              <a:rPr sz="2200" spc="-10" dirty="0">
                <a:latin typeface="Calibri"/>
                <a:cs typeface="Calibri"/>
              </a:rPr>
              <a:t>intensity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8505" y="5705043"/>
            <a:ext cx="2092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array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76172"/>
            <a:ext cx="8676132" cy="2505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8611"/>
            <a:ext cx="722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SPATIAL</a:t>
            </a:r>
            <a:r>
              <a:rPr sz="3600" spc="-35" dirty="0"/>
              <a:t> </a:t>
            </a:r>
            <a:r>
              <a:rPr sz="3600" spc="-5" dirty="0"/>
              <a:t>AND</a:t>
            </a:r>
            <a:r>
              <a:rPr sz="3600" spc="-10" dirty="0"/>
              <a:t> TEMPORAL REDUNDANCY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" y="3389782"/>
            <a:ext cx="10633075" cy="297081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All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256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intensities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equally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probable.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Fig.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shows,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histogram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image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uniform.</a:t>
            </a:r>
            <a:endParaRPr sz="1900" dirty="0">
              <a:latin typeface="Calibri"/>
              <a:cs typeface="Calibri"/>
            </a:endParaRPr>
          </a:p>
          <a:p>
            <a:pPr marL="299085" marR="5080" indent="-28702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Because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intensity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line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was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selected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randomly,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pixels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independent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another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09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vertical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direction.</a:t>
            </a:r>
            <a:endParaRPr sz="1900" dirty="0">
              <a:latin typeface="Calibri"/>
              <a:cs typeface="Calibri"/>
            </a:endParaRPr>
          </a:p>
          <a:p>
            <a:pPr marL="299085" indent="-287020">
              <a:lnSpc>
                <a:spcPts val="2050"/>
              </a:lnSpc>
              <a:spcBef>
                <a:spcPts val="5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Because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pixels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along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each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identical,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maximally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correlated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(completely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dependent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</a:t>
            </a:r>
            <a:endParaRPr sz="1900" dirty="0">
              <a:latin typeface="Calibri"/>
              <a:cs typeface="Calibri"/>
            </a:endParaRPr>
          </a:p>
          <a:p>
            <a:pPr marL="299085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one another)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horizontal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direction</a:t>
            </a:r>
            <a:endParaRPr sz="1900" dirty="0">
              <a:latin typeface="Calibri"/>
              <a:cs typeface="Calibri"/>
            </a:endParaRPr>
          </a:p>
          <a:p>
            <a:pPr marL="299085" marR="170815" indent="-28702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Using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run-length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pairs,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each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run-length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pair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specifies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start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new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intensity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consecutive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pixels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have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20" dirty="0">
                <a:latin typeface="Calibri"/>
                <a:cs typeface="Calibri"/>
              </a:rPr>
              <a:t>intensity.</a:t>
            </a:r>
            <a:endParaRPr sz="1900" dirty="0">
              <a:latin typeface="Calibri"/>
              <a:cs typeface="Calibri"/>
            </a:endParaRPr>
          </a:p>
          <a:p>
            <a:pPr marL="756285" marR="75565" lvl="1" indent="-287020">
              <a:lnSpc>
                <a:spcPts val="173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compressed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2-D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[256</a:t>
            </a:r>
            <a:r>
              <a:rPr sz="1800" dirty="0">
                <a:latin typeface="Courier New"/>
                <a:cs typeface="Courier New"/>
              </a:rPr>
              <a:t>×</a:t>
            </a:r>
            <a:r>
              <a:rPr sz="1800" dirty="0">
                <a:latin typeface="Calibri"/>
                <a:cs typeface="Calibri"/>
              </a:rPr>
              <a:t>256</a:t>
            </a:r>
            <a:r>
              <a:rPr sz="1800" dirty="0">
                <a:latin typeface="Courier New"/>
                <a:cs typeface="Courier New"/>
              </a:rPr>
              <a:t>×</a:t>
            </a:r>
            <a:r>
              <a:rPr sz="1800" dirty="0">
                <a:latin typeface="Calibri"/>
                <a:cs typeface="Calibri"/>
              </a:rPr>
              <a:t>8]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/[(256+256)</a:t>
            </a:r>
            <a:r>
              <a:rPr sz="1800" spc="-5" dirty="0">
                <a:latin typeface="Courier New"/>
                <a:cs typeface="Courier New"/>
              </a:rPr>
              <a:t>×</a:t>
            </a:r>
            <a:r>
              <a:rPr sz="1800" spc="-5" dirty="0">
                <a:latin typeface="Calibri"/>
                <a:cs typeface="Calibri"/>
              </a:rPr>
              <a:t>8]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128:1.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256-pixel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8-bit </a:t>
            </a:r>
            <a:r>
              <a:rPr sz="1800" spc="-10" dirty="0">
                <a:latin typeface="Calibri"/>
                <a:cs typeface="Calibri"/>
              </a:rPr>
              <a:t>intensity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dirty="0">
                <a:latin typeface="Calibri"/>
                <a:cs typeface="Calibri"/>
              </a:rPr>
              <a:t> 256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run-length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55" y="1370075"/>
            <a:ext cx="1780032" cy="18364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639948" y="1370075"/>
            <a:ext cx="7330440" cy="1793875"/>
            <a:chOff x="2639948" y="1370075"/>
            <a:chExt cx="7330440" cy="17938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1575" y="1370075"/>
              <a:ext cx="4218432" cy="1793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49473" y="1515617"/>
              <a:ext cx="3103245" cy="1181100"/>
            </a:xfrm>
            <a:custGeom>
              <a:avLst/>
              <a:gdLst/>
              <a:ahLst/>
              <a:cxnLst/>
              <a:rect l="l" t="t" r="r" b="b"/>
              <a:pathLst>
                <a:path w="3103245" h="1181100">
                  <a:moveTo>
                    <a:pt x="2512314" y="0"/>
                  </a:moveTo>
                  <a:lnTo>
                    <a:pt x="2512314" y="295275"/>
                  </a:lnTo>
                  <a:lnTo>
                    <a:pt x="0" y="295275"/>
                  </a:lnTo>
                  <a:lnTo>
                    <a:pt x="0" y="885825"/>
                  </a:lnTo>
                  <a:lnTo>
                    <a:pt x="2512314" y="885825"/>
                  </a:lnTo>
                  <a:lnTo>
                    <a:pt x="2512314" y="1181100"/>
                  </a:lnTo>
                  <a:lnTo>
                    <a:pt x="3102864" y="590550"/>
                  </a:lnTo>
                  <a:lnTo>
                    <a:pt x="2512314" y="0"/>
                  </a:lnTo>
                  <a:close/>
                </a:path>
              </a:pathLst>
            </a:custGeom>
            <a:solidFill>
              <a:srgbClr val="6CA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9473" y="1515617"/>
              <a:ext cx="3103245" cy="1181100"/>
            </a:xfrm>
            <a:custGeom>
              <a:avLst/>
              <a:gdLst/>
              <a:ahLst/>
              <a:cxnLst/>
              <a:rect l="l" t="t" r="r" b="b"/>
              <a:pathLst>
                <a:path w="3103245" h="1181100">
                  <a:moveTo>
                    <a:pt x="0" y="295275"/>
                  </a:moveTo>
                  <a:lnTo>
                    <a:pt x="2512314" y="295275"/>
                  </a:lnTo>
                  <a:lnTo>
                    <a:pt x="2512314" y="0"/>
                  </a:lnTo>
                  <a:lnTo>
                    <a:pt x="3102864" y="590550"/>
                  </a:lnTo>
                  <a:lnTo>
                    <a:pt x="2512314" y="1181100"/>
                  </a:lnTo>
                  <a:lnTo>
                    <a:pt x="2512314" y="885825"/>
                  </a:lnTo>
                  <a:lnTo>
                    <a:pt x="0" y="885825"/>
                  </a:lnTo>
                  <a:lnTo>
                    <a:pt x="0" y="295275"/>
                  </a:lnTo>
                  <a:close/>
                </a:path>
              </a:pathLst>
            </a:custGeom>
            <a:ln w="19049">
              <a:solidFill>
                <a:srgbClr val="234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91357" y="1890140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Histogram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65479"/>
            <a:ext cx="505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IRRELEVANT</a:t>
            </a:r>
            <a:r>
              <a:rPr sz="3600" spc="-75" dirty="0"/>
              <a:t> </a:t>
            </a:r>
            <a:r>
              <a:rPr sz="3600" spc="-35" dirty="0"/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863" y="1784985"/>
            <a:ext cx="7206615" cy="3634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0447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appears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homogeneous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5" dirty="0">
                <a:latin typeface="Calibri"/>
                <a:cs typeface="Calibri"/>
              </a:rPr>
              <a:t>gray,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represented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intensity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alone—a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8-bit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value.</a:t>
            </a:r>
            <a:endParaRPr sz="2000" dirty="0">
              <a:latin typeface="Calibri"/>
              <a:cs typeface="Calibri"/>
            </a:endParaRPr>
          </a:p>
          <a:p>
            <a:pPr marL="299085" marR="220979" indent="-28702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histogram</a:t>
            </a:r>
            <a:r>
              <a:rPr sz="2000" spc="-5" dirty="0">
                <a:latin typeface="Calibri"/>
                <a:cs typeface="Calibri"/>
              </a:rPr>
              <a:t> equalized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intensity </a:t>
            </a:r>
            <a:r>
              <a:rPr sz="2000" dirty="0">
                <a:latin typeface="Calibri"/>
                <a:cs typeface="Calibri"/>
              </a:rPr>
              <a:t> changes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reveals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undetected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regions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intensity—one </a:t>
            </a:r>
            <a:r>
              <a:rPr sz="2000" spc="-10" dirty="0">
                <a:latin typeface="Calibri"/>
                <a:cs typeface="Calibri"/>
              </a:rPr>
              <a:t>oriented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vertically,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horizontally.</a:t>
            </a:r>
            <a:endParaRPr sz="20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-10" dirty="0">
                <a:latin typeface="Calibri"/>
                <a:cs typeface="Calibri"/>
              </a:rPr>
              <a:t> represented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“invisible”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constant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intensity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regions)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random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intensity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surrounding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(real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lost.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preserved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dependent.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883" y="2258567"/>
            <a:ext cx="2685287" cy="20528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6776" y="4387596"/>
            <a:ext cx="2127504" cy="22235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4311" y="121920"/>
            <a:ext cx="1932431" cy="2058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1758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Cambria Math</vt:lpstr>
      <vt:lpstr>Courier New</vt:lpstr>
      <vt:lpstr>Office Theme</vt:lpstr>
      <vt:lpstr>IMAGE COMPRESSION AND WATERMARKING</vt:lpstr>
      <vt:lpstr>PREVIEW</vt:lpstr>
      <vt:lpstr>FUNDAMENTALS OF IMAGE COMPRESSION</vt:lpstr>
      <vt:lpstr>FUNDAMENTALS OF IMAGE COMPRESSION</vt:lpstr>
      <vt:lpstr>PowerPoint Presentation</vt:lpstr>
      <vt:lpstr>CODING REDUNDANCY</vt:lpstr>
      <vt:lpstr>CODING REDUNDANCY--- EXAMPLE</vt:lpstr>
      <vt:lpstr>SPATIAL AND TEMPORAL REDUNDANCY</vt:lpstr>
      <vt:lpstr>IRRELEVANT INFORMATION</vt:lpstr>
      <vt:lpstr>MEASURING IMAGE INFORMATION</vt:lpstr>
      <vt:lpstr>EXAMPLE</vt:lpstr>
      <vt:lpstr>PowerPoint Presentation</vt:lpstr>
      <vt:lpstr>FIDELITY CRITERIA</vt:lpstr>
      <vt:lpstr>FIDELITY CRITERIA-- EXAMPLE</vt:lpstr>
      <vt:lpstr>IMAGE COMPRESSION MODEL</vt:lpstr>
      <vt:lpstr>IMAGE COMPRESSION MODEL</vt:lpstr>
      <vt:lpstr>COMPRESSION STANDARD</vt:lpstr>
      <vt:lpstr>PowerPoint Presentation</vt:lpstr>
      <vt:lpstr>IMAGE WATERMARKING</vt:lpstr>
      <vt:lpstr>DIFFERENT WAYS OF WATERMARKING</vt:lpstr>
      <vt:lpstr>TYPES OF WATERMARKING</vt:lpstr>
      <vt:lpstr>DIGITAL WATERMARKING PROCESS (LIFE CYCLE) :</vt:lpstr>
      <vt:lpstr>APPLICATIONS</vt:lpstr>
      <vt:lpstr>WATERMARKING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and Watermarking</dc:title>
  <dc:creator>Fahima Tabassum</dc:creator>
  <cp:lastModifiedBy>Md. Shakil Hossain</cp:lastModifiedBy>
  <cp:revision>2</cp:revision>
  <dcterms:created xsi:type="dcterms:W3CDTF">2024-03-19T03:31:22Z</dcterms:created>
  <dcterms:modified xsi:type="dcterms:W3CDTF">2024-03-19T03:52:14Z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2024-03-19T00:00:00Z</vt:filetime>
  </property>
</Properties>
</file>