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31" r:id="rId2"/>
    <p:sldId id="557" r:id="rId3"/>
    <p:sldId id="558" r:id="rId4"/>
    <p:sldId id="565" r:id="rId5"/>
    <p:sldId id="562" r:id="rId6"/>
    <p:sldId id="621" r:id="rId7"/>
    <p:sldId id="563" r:id="rId8"/>
    <p:sldId id="577" r:id="rId9"/>
    <p:sldId id="611" r:id="rId10"/>
    <p:sldId id="583" r:id="rId11"/>
    <p:sldId id="622" r:id="rId12"/>
    <p:sldId id="623" r:id="rId13"/>
    <p:sldId id="535" r:id="rId14"/>
    <p:sldId id="546" r:id="rId15"/>
    <p:sldId id="547" r:id="rId16"/>
    <p:sldId id="548" r:id="rId17"/>
    <p:sldId id="549" r:id="rId18"/>
    <p:sldId id="550" r:id="rId19"/>
    <p:sldId id="578" r:id="rId20"/>
    <p:sldId id="624" r:id="rId21"/>
    <p:sldId id="625" r:id="rId22"/>
    <p:sldId id="551" r:id="rId23"/>
    <p:sldId id="587" r:id="rId24"/>
    <p:sldId id="589" r:id="rId25"/>
    <p:sldId id="590" r:id="rId26"/>
    <p:sldId id="591" r:id="rId27"/>
    <p:sldId id="592" r:id="rId28"/>
    <p:sldId id="593" r:id="rId29"/>
    <p:sldId id="594" r:id="rId30"/>
    <p:sldId id="595" r:id="rId31"/>
    <p:sldId id="596" r:id="rId32"/>
    <p:sldId id="597" r:id="rId33"/>
    <p:sldId id="598" r:id="rId34"/>
    <p:sldId id="599" r:id="rId35"/>
    <p:sldId id="600" r:id="rId36"/>
    <p:sldId id="612" r:id="rId37"/>
    <p:sldId id="626" r:id="rId38"/>
    <p:sldId id="629" r:id="rId39"/>
    <p:sldId id="630" r:id="rId40"/>
    <p:sldId id="613" r:id="rId41"/>
    <p:sldId id="632" r:id="rId42"/>
    <p:sldId id="614" r:id="rId43"/>
    <p:sldId id="616" r:id="rId44"/>
    <p:sldId id="601" r:id="rId45"/>
    <p:sldId id="602" r:id="rId46"/>
    <p:sldId id="617" r:id="rId47"/>
    <p:sldId id="618" r:id="rId48"/>
    <p:sldId id="603" r:id="rId49"/>
    <p:sldId id="604" r:id="rId50"/>
    <p:sldId id="605" r:id="rId51"/>
    <p:sldId id="606" r:id="rId52"/>
    <p:sldId id="619" r:id="rId53"/>
    <p:sldId id="555" r:id="rId54"/>
    <p:sldId id="607" r:id="rId55"/>
    <p:sldId id="608" r:id="rId56"/>
    <p:sldId id="609" r:id="rId57"/>
    <p:sldId id="610" r:id="rId58"/>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47" autoAdjust="0"/>
  </p:normalViewPr>
  <p:slideViewPr>
    <p:cSldViewPr>
      <p:cViewPr varScale="1">
        <p:scale>
          <a:sx n="81" d="100"/>
          <a:sy n="81" d="100"/>
        </p:scale>
        <p:origin x="754"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10/20/2022</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Router_(computing)" TargetMode="External"/><Relationship Id="rId4" Type="http://schemas.openxmlformats.org/officeDocument/2006/relationships/hyperlink" Target="https://en.wikipedia.org/wiki/Wireles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echtarget.com/searchnetworking/definition/wavelength"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echtarget.com/whatis/definition/nanomet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lifewire.com/local-area-network-816382"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s://www.lifewire.com/how-network-bridges-work-816357" TargetMode="External"/><Relationship Id="rId4" Type="http://schemas.openxmlformats.org/officeDocument/2006/relationships/hyperlink" Target="https://www.lifewire.com/what-is-an-ethernet-cable-817548"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imple.wikipedia.org/wiki/Smartphone" TargetMode="External"/><Relationship Id="rId13" Type="http://schemas.openxmlformats.org/officeDocument/2006/relationships/hyperlink" Target="https://en.wikipedia.org/wiki/Pager#cite_note-1" TargetMode="External"/><Relationship Id="rId3" Type="http://schemas.openxmlformats.org/officeDocument/2006/relationships/hyperlink" Target="https://simple.wikipedia.org/w/index.php?title=Address_book&amp;action=edit&amp;redlink=1" TargetMode="External"/><Relationship Id="rId7" Type="http://schemas.openxmlformats.org/officeDocument/2006/relationships/hyperlink" Target="https://simple.wikipedia.org/wiki/Video_game" TargetMode="External"/><Relationship Id="rId12" Type="http://schemas.openxmlformats.org/officeDocument/2006/relationships/hyperlink" Target="https://simple.wikipedia.org/wiki/Video"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simple.wikipedia.org/wiki/Calendar" TargetMode="External"/><Relationship Id="rId11" Type="http://schemas.openxmlformats.org/officeDocument/2006/relationships/hyperlink" Target="https://simple.wikipedia.org/wiki/E-mail" TargetMode="External"/><Relationship Id="rId5" Type="http://schemas.openxmlformats.org/officeDocument/2006/relationships/hyperlink" Target="https://simple.wikipedia.org/wiki/Clock" TargetMode="External"/><Relationship Id="rId15" Type="http://schemas.openxmlformats.org/officeDocument/2006/relationships/hyperlink" Target="https://en.wikipedia.org/wiki/Pager#cite_note-2" TargetMode="External"/><Relationship Id="rId10" Type="http://schemas.openxmlformats.org/officeDocument/2006/relationships/hyperlink" Target="https://simple.wikipedia.org/wiki/Touch_screen" TargetMode="External"/><Relationship Id="rId4" Type="http://schemas.openxmlformats.org/officeDocument/2006/relationships/hyperlink" Target="https://simple.wikipedia.org/wiki/Calculator" TargetMode="External"/><Relationship Id="rId9" Type="http://schemas.openxmlformats.org/officeDocument/2006/relationships/hyperlink" Target="https://simple.wikipedia.org/wiki/Wi-Fi" TargetMode="External"/><Relationship Id="rId14" Type="http://schemas.openxmlformats.org/officeDocument/2006/relationships/hyperlink" Target="https://en.wikipedia.org/wiki/Telecommunications_device_for_the_dea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lectrical_telegraph"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Wireless networks use radio waves to connect devices such as laptops to the Internet, the business network and applications.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36805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 Attenuation or Signal Loss</a:t>
            </a:r>
          </a:p>
          <a:p>
            <a:pPr fontAlgn="base"/>
            <a:r>
              <a:rPr lang="en-US" sz="1200" b="0" i="0" kern="1200" dirty="0" smtClean="0">
                <a:solidFill>
                  <a:schemeClr val="tx1"/>
                </a:solidFill>
                <a:effectLst/>
                <a:latin typeface="Times New Roman" pitchFamily="18" charset="0"/>
                <a:ea typeface="+mn-ea"/>
                <a:cs typeface="+mn-cs"/>
              </a:rPr>
              <a:t>The farther they travel, the more wireless signals begin to lose their strength. This equates to attenuation (or weakening signals).</a:t>
            </a:r>
          </a:p>
          <a:p>
            <a:pPr fontAlgn="base"/>
            <a:r>
              <a:rPr lang="en-US" sz="1200" b="0" i="0" kern="1200" dirty="0" smtClean="0">
                <a:solidFill>
                  <a:schemeClr val="tx1"/>
                </a:solidFill>
                <a:effectLst/>
                <a:latin typeface="Times New Roman" pitchFamily="18" charset="0"/>
                <a:ea typeface="+mn-ea"/>
                <a:cs typeface="+mn-cs"/>
              </a:rPr>
              <a:t>Multipath Fading/Interference</a:t>
            </a:r>
          </a:p>
          <a:p>
            <a:pPr fontAlgn="base"/>
            <a:r>
              <a:rPr lang="en-US" sz="1200" b="0" i="0" kern="1200" dirty="0" smtClean="0">
                <a:solidFill>
                  <a:schemeClr val="tx1"/>
                </a:solidFill>
                <a:effectLst/>
                <a:latin typeface="Times New Roman" pitchFamily="18" charset="0"/>
                <a:ea typeface="+mn-ea"/>
                <a:cs typeface="+mn-cs"/>
              </a:rPr>
              <a:t>When signals are transmitted, they don’t always take a direct path. Instead, they bounce off nearby indoor/outdoor objects and reflect back at different times, which can result in signal deterioration (delayed signals all carrying the same information). Proper steps must be taken to remove those delayed signals.</a:t>
            </a:r>
          </a:p>
          <a:p>
            <a:pPr fontAlgn="base"/>
            <a:r>
              <a:rPr lang="en-US" sz="1200" b="0" i="0" kern="1200" dirty="0" smtClean="0">
                <a:solidFill>
                  <a:schemeClr val="tx1"/>
                </a:solidFill>
                <a:effectLst/>
                <a:latin typeface="Times New Roman" pitchFamily="18" charset="0"/>
                <a:ea typeface="+mn-ea"/>
                <a:cs typeface="+mn-cs"/>
              </a:rPr>
              <a:t>Absorption is </a:t>
            </a:r>
            <a:r>
              <a:rPr lang="en-US" sz="1200" b="1" i="0" kern="1200" dirty="0" smtClean="0">
                <a:solidFill>
                  <a:schemeClr val="tx1"/>
                </a:solidFill>
                <a:effectLst/>
                <a:latin typeface="Times New Roman" pitchFamily="18" charset="0"/>
                <a:ea typeface="+mn-ea"/>
                <a:cs typeface="+mn-cs"/>
              </a:rPr>
              <a:t>when the signal strength loses power as it passes through a medium</a:t>
            </a:r>
            <a:r>
              <a:rPr lang="en-US" sz="1200" b="0" i="0" kern="1200" dirty="0" smtClean="0">
                <a:solidFill>
                  <a:schemeClr val="tx1"/>
                </a:solidFill>
                <a:effectLst/>
                <a:latin typeface="Times New Roman" pitchFamily="18" charset="0"/>
                <a:ea typeface="+mn-ea"/>
                <a:cs typeface="+mn-cs"/>
              </a:rPr>
              <a:t>. All materials will absorb the signal at different rates. Wood is an example of a material that can heavily absorb a signal, which can lead to problems</a:t>
            </a:r>
          </a:p>
          <a:p>
            <a:pPr fontAlgn="base"/>
            <a:endParaRPr lang="en-US" sz="1200" b="0" i="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19</a:t>
            </a:fld>
            <a:endParaRPr lang="en-US"/>
          </a:p>
        </p:txBody>
      </p:sp>
    </p:spTree>
    <p:extLst>
      <p:ext uri="{BB962C8B-B14F-4D97-AF65-F5344CB8AC3E}">
        <p14:creationId xmlns:p14="http://schemas.microsoft.com/office/powerpoint/2010/main" val="68417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F5BDF45-67B9-4DCA-A0C2-6DEBDD848FA7}" type="slidenum">
              <a:rPr lang="en-US">
                <a:latin typeface="Times New Roman" panose="02020603050405020304" pitchFamily="18" charset="0"/>
              </a:rPr>
              <a:pPr/>
              <a:t>22</a:t>
            </a:fld>
            <a:endParaRPr 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mobile ad hoc network</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MANET</a:t>
            </a:r>
            <a:r>
              <a:rPr lang="en-US" sz="1200" b="0" i="0" kern="1200" dirty="0">
                <a:solidFill>
                  <a:schemeClr val="tx1"/>
                </a:solidFill>
                <a:effectLst/>
                <a:latin typeface="Times New Roman" pitchFamily="18" charset="0"/>
                <a:ea typeface="+mn-ea"/>
                <a:cs typeface="+mn-cs"/>
              </a:rPr>
              <a:t>) is a continuously self-configuring, infrastructure-less </a:t>
            </a:r>
            <a:r>
              <a:rPr lang="en-US" sz="1200" b="0" i="0" u="none" strike="noStrike" kern="1200" dirty="0">
                <a:solidFill>
                  <a:schemeClr val="tx1"/>
                </a:solidFill>
                <a:effectLst/>
                <a:latin typeface="Times New Roman" pitchFamily="18" charset="0"/>
                <a:ea typeface="+mn-ea"/>
                <a:cs typeface="+mn-cs"/>
                <a:hlinkClick r:id="rId3" tooltip="Computer network"/>
              </a:rPr>
              <a:t>network</a:t>
            </a:r>
            <a:r>
              <a:rPr lang="en-US" sz="1200" b="0" i="0" kern="1200" dirty="0">
                <a:solidFill>
                  <a:schemeClr val="tx1"/>
                </a:solidFill>
                <a:effectLst/>
                <a:latin typeface="Times New Roman" pitchFamily="18" charset="0"/>
                <a:ea typeface="+mn-ea"/>
                <a:cs typeface="+mn-cs"/>
              </a:rPr>
              <a:t> of mobile devices connected </a:t>
            </a:r>
            <a:r>
              <a:rPr lang="en-US" sz="1200" b="0" i="0" u="none" strike="noStrike" kern="1200" dirty="0">
                <a:solidFill>
                  <a:schemeClr val="tx1"/>
                </a:solidFill>
                <a:effectLst/>
                <a:latin typeface="Times New Roman" pitchFamily="18" charset="0"/>
                <a:ea typeface="+mn-ea"/>
                <a:cs typeface="+mn-cs"/>
                <a:hlinkClick r:id="rId4" tooltip="Wireless"/>
              </a:rPr>
              <a:t>wirelessly</a:t>
            </a:r>
            <a:r>
              <a:rPr lang="en-US" sz="1200" b="0" i="0" kern="1200" dirty="0">
                <a:solidFill>
                  <a:schemeClr val="tx1"/>
                </a:solidFill>
                <a:effectLst/>
                <a:latin typeface="Times New Roman" pitchFamily="18" charset="0"/>
                <a:ea typeface="+mn-ea"/>
                <a:cs typeface="+mn-cs"/>
              </a:rPr>
              <a:t>. Each device in a MANET is free to move independently in any direction, and will therefore change its links to other devices frequently. Each must forward traffic unrelated to its own use, and therefore be a </a:t>
            </a:r>
            <a:r>
              <a:rPr lang="en-US" sz="1200" b="0" i="0" u="none" strike="noStrike" kern="1200" dirty="0">
                <a:solidFill>
                  <a:schemeClr val="tx1"/>
                </a:solidFill>
                <a:effectLst/>
                <a:latin typeface="Times New Roman" pitchFamily="18" charset="0"/>
                <a:ea typeface="+mn-ea"/>
                <a:cs typeface="+mn-cs"/>
                <a:hlinkClick r:id="rId5" tooltip="Router (computing)"/>
              </a:rPr>
              <a:t>router</a:t>
            </a:r>
            <a:r>
              <a:rPr lang="en-US" sz="1200" b="0" i="0" kern="1200" dirty="0">
                <a:solidFill>
                  <a:schemeClr val="tx1"/>
                </a:solidFill>
                <a:effectLst/>
                <a:latin typeface="Times New Roman" pitchFamily="18" charset="0"/>
                <a:ea typeface="+mn-ea"/>
                <a:cs typeface="+mn-cs"/>
              </a:rPr>
              <a:t>. The primary challenge in building a MANET is equipping each device to continuously maintain the information required to properly route traffic</a:t>
            </a:r>
            <a:r>
              <a:rPr lang="en-US" sz="1200" b="0" i="0" u="none" strike="noStrike" kern="1200" dirty="0">
                <a:solidFill>
                  <a:schemeClr val="tx1"/>
                </a:solidFill>
                <a:effectLst/>
                <a:latin typeface="Times New Roman" pitchFamily="18" charset="0"/>
                <a:ea typeface="+mn-ea"/>
                <a:cs typeface="+mn-cs"/>
              </a:rPr>
              <a:t>.</a:t>
            </a:r>
          </a:p>
          <a:p>
            <a:r>
              <a:rPr lang="en-US" sz="1200" b="0" i="0" kern="1200" dirty="0">
                <a:solidFill>
                  <a:schemeClr val="tx1"/>
                </a:solidFill>
                <a:effectLst/>
                <a:latin typeface="Times New Roman" pitchFamily="18" charset="0"/>
                <a:ea typeface="+mn-ea"/>
                <a:cs typeface="+mn-cs"/>
              </a:rPr>
              <a:t>The Vehicular Ad-Hoc Network, or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is a technology that uses moves cars as nodes in a network to create a mobile network.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turns every participating car into a wireless router or node, allowing cars approximately 100 to 300 </a:t>
            </a:r>
            <a:r>
              <a:rPr lang="en-US" sz="1200" b="0" i="0" kern="1200" dirty="0" err="1">
                <a:solidFill>
                  <a:schemeClr val="tx1"/>
                </a:solidFill>
                <a:effectLst/>
                <a:latin typeface="Times New Roman" pitchFamily="18" charset="0"/>
                <a:ea typeface="+mn-ea"/>
                <a:cs typeface="+mn-cs"/>
              </a:rPr>
              <a:t>metres</a:t>
            </a:r>
            <a:r>
              <a:rPr lang="en-US" sz="1200" b="0" i="0" kern="1200" dirty="0">
                <a:solidFill>
                  <a:schemeClr val="tx1"/>
                </a:solidFill>
                <a:effectLst/>
                <a:latin typeface="Times New Roman" pitchFamily="18" charset="0"/>
                <a:ea typeface="+mn-ea"/>
                <a:cs typeface="+mn-cs"/>
              </a:rPr>
              <a:t> of each other to connect and, in turn, create a network with a wide range.</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853189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GPRS - General Packet Radio Service was the evolution of 2G GSM to provide packet switched data at rates up to a maximum of 172 kbps.</a:t>
            </a:r>
          </a:p>
          <a:p>
            <a:pPr fontAlgn="base"/>
            <a:r>
              <a:rPr lang="en-US" sz="1200" b="0" i="0" kern="1200" dirty="0" smtClean="0">
                <a:solidFill>
                  <a:schemeClr val="tx1"/>
                </a:solidFill>
                <a:effectLst/>
                <a:latin typeface="Times New Roman" pitchFamily="18" charset="0"/>
                <a:ea typeface="+mn-ea"/>
                <a:cs typeface="+mn-cs"/>
              </a:rPr>
              <a:t>GPRS was something of a revolution because all previous mobile phone systems had used circuit switched channels</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23</a:t>
            </a:fld>
            <a:endParaRPr lang="en-US"/>
          </a:p>
        </p:txBody>
      </p:sp>
    </p:spTree>
    <p:extLst>
      <p:ext uri="{BB962C8B-B14F-4D97-AF65-F5344CB8AC3E}">
        <p14:creationId xmlns:p14="http://schemas.microsoft.com/office/powerpoint/2010/main" val="2757448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GPRS - General Packet Radio Service was the evolution of 2G GSM to provide packet switched data at rates up to a maximum of 172 kbps.</a:t>
            </a:r>
          </a:p>
          <a:p>
            <a:pPr fontAlgn="base"/>
            <a:r>
              <a:rPr lang="en-US" sz="1200" b="0" i="0" kern="1200" dirty="0" smtClean="0">
                <a:solidFill>
                  <a:schemeClr val="tx1"/>
                </a:solidFill>
                <a:effectLst/>
                <a:latin typeface="Times New Roman" pitchFamily="18" charset="0"/>
                <a:ea typeface="+mn-ea"/>
                <a:cs typeface="+mn-cs"/>
              </a:rPr>
              <a:t>GPRS was something of a revolution because all previous mobile phone systems had used circuit switched channels</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24</a:t>
            </a:fld>
            <a:endParaRPr lang="en-US"/>
          </a:p>
        </p:txBody>
      </p:sp>
    </p:spTree>
    <p:extLst>
      <p:ext uri="{BB962C8B-B14F-4D97-AF65-F5344CB8AC3E}">
        <p14:creationId xmlns:p14="http://schemas.microsoft.com/office/powerpoint/2010/main" val="358240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PDA: Personal digital assistant is a term for </a:t>
            </a:r>
            <a:r>
              <a:rPr lang="en-US" sz="1200" b="1" i="0" kern="1200" dirty="0" smtClean="0">
                <a:solidFill>
                  <a:schemeClr val="tx1"/>
                </a:solidFill>
                <a:effectLst/>
                <a:latin typeface="Times New Roman" pitchFamily="18" charset="0"/>
                <a:ea typeface="+mn-ea"/>
                <a:cs typeface="+mn-cs"/>
              </a:rPr>
              <a:t>a small, mobile, handheld device that provides computing and information storage and retrieval capabilities for personal or business use</a:t>
            </a:r>
            <a:r>
              <a:rPr lang="en-US" sz="1200" b="0" i="0" kern="1200" dirty="0" smtClean="0">
                <a:solidFill>
                  <a:schemeClr val="tx1"/>
                </a:solidFill>
                <a:effectLst/>
                <a:latin typeface="Times New Roman" pitchFamily="18" charset="0"/>
                <a:ea typeface="+mn-ea"/>
                <a:cs typeface="+mn-cs"/>
              </a:rPr>
              <a:t>, often for keeping schedules, calendars and address book information handy.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27</a:t>
            </a:fld>
            <a:endParaRPr lang="en-US"/>
          </a:p>
        </p:txBody>
      </p:sp>
    </p:spTree>
    <p:extLst>
      <p:ext uri="{BB962C8B-B14F-4D97-AF65-F5344CB8AC3E}">
        <p14:creationId xmlns:p14="http://schemas.microsoft.com/office/powerpoint/2010/main" val="62641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Infrared radiation (IR), sometimes referred to simply as infrared, is a region of the electromagnetic radiation spectrum where </a:t>
            </a:r>
            <a:r>
              <a:rPr lang="en-US" sz="1200" b="0" i="0" u="sng" kern="1200" dirty="0" smtClean="0">
                <a:solidFill>
                  <a:schemeClr val="tx1"/>
                </a:solidFill>
                <a:effectLst/>
                <a:latin typeface="Times New Roman" pitchFamily="18" charset="0"/>
                <a:ea typeface="+mn-ea"/>
                <a:cs typeface="+mn-cs"/>
                <a:hlinkClick r:id="rId3"/>
              </a:rPr>
              <a:t>wavelengths</a:t>
            </a:r>
            <a:r>
              <a:rPr lang="en-US" sz="1200" b="0" i="0" kern="1200" dirty="0" smtClean="0">
                <a:solidFill>
                  <a:schemeClr val="tx1"/>
                </a:solidFill>
                <a:effectLst/>
                <a:latin typeface="Times New Roman" pitchFamily="18" charset="0"/>
                <a:ea typeface="+mn-ea"/>
                <a:cs typeface="+mn-cs"/>
              </a:rPr>
              <a:t> range from about 700 </a:t>
            </a:r>
            <a:r>
              <a:rPr lang="en-US" sz="1200" b="0" i="0" u="sng" kern="1200" dirty="0" smtClean="0">
                <a:solidFill>
                  <a:schemeClr val="tx1"/>
                </a:solidFill>
                <a:effectLst/>
                <a:latin typeface="Times New Roman" pitchFamily="18" charset="0"/>
                <a:ea typeface="+mn-ea"/>
                <a:cs typeface="+mn-cs"/>
                <a:hlinkClick r:id="rId4"/>
              </a:rPr>
              <a:t>nanometers</a:t>
            </a:r>
            <a:r>
              <a:rPr lang="en-US" sz="1200" b="0" i="0" kern="1200" dirty="0" smtClean="0">
                <a:solidFill>
                  <a:schemeClr val="tx1"/>
                </a:solidFill>
                <a:effectLst/>
                <a:latin typeface="Times New Roman" pitchFamily="18" charset="0"/>
                <a:ea typeface="+mn-ea"/>
                <a:cs typeface="+mn-cs"/>
              </a:rPr>
              <a:t> (nm) to 1 millimeter (mm). </a:t>
            </a:r>
          </a:p>
          <a:p>
            <a:r>
              <a:rPr lang="en-US" sz="1200" b="0" i="0" kern="1200" dirty="0" smtClean="0">
                <a:solidFill>
                  <a:schemeClr val="tx1"/>
                </a:solidFill>
                <a:effectLst/>
                <a:latin typeface="Times New Roman" pitchFamily="18" charset="0"/>
                <a:ea typeface="+mn-ea"/>
                <a:cs typeface="+mn-cs"/>
              </a:rPr>
              <a:t>Ranging from about 300 </a:t>
            </a:r>
            <a:r>
              <a:rPr lang="en-US" sz="1200" b="0" i="0" kern="1200" dirty="0" err="1" smtClean="0">
                <a:solidFill>
                  <a:schemeClr val="tx1"/>
                </a:solidFill>
                <a:effectLst/>
                <a:latin typeface="Times New Roman" pitchFamily="18" charset="0"/>
                <a:ea typeface="+mn-ea"/>
                <a:cs typeface="+mn-cs"/>
              </a:rPr>
              <a:t>Ghz</a:t>
            </a:r>
            <a:r>
              <a:rPr lang="en-US" sz="1200" b="0" i="0" kern="1200" dirty="0" smtClean="0">
                <a:solidFill>
                  <a:schemeClr val="tx1"/>
                </a:solidFill>
                <a:effectLst/>
                <a:latin typeface="Times New Roman" pitchFamily="18" charset="0"/>
                <a:ea typeface="+mn-ea"/>
                <a:cs typeface="+mn-cs"/>
              </a:rPr>
              <a:t> to 400 THz.</a:t>
            </a:r>
          </a:p>
          <a:p>
            <a:r>
              <a:rPr lang="en-US" sz="1200" b="0" i="0" kern="1200" dirty="0" smtClean="0">
                <a:solidFill>
                  <a:schemeClr val="tx1"/>
                </a:solidFill>
                <a:effectLst/>
                <a:latin typeface="Times New Roman" pitchFamily="18" charset="0"/>
                <a:ea typeface="+mn-ea"/>
                <a:cs typeface="+mn-cs"/>
              </a:rPr>
              <a:t>Application: TV remote sensors and photography.</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31</a:t>
            </a:fld>
            <a:endParaRPr lang="en-US"/>
          </a:p>
        </p:txBody>
      </p:sp>
    </p:spTree>
    <p:extLst>
      <p:ext uri="{BB962C8B-B14F-4D97-AF65-F5344CB8AC3E}">
        <p14:creationId xmlns:p14="http://schemas.microsoft.com/office/powerpoint/2010/main" val="3743926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a:t>
            </a:r>
            <a:r>
              <a:rPr lang="en-US" sz="1200" b="1" i="0" kern="1200" dirty="0" smtClean="0">
                <a:solidFill>
                  <a:schemeClr val="tx1"/>
                </a:solidFill>
                <a:effectLst/>
                <a:latin typeface="Times New Roman" pitchFamily="18" charset="0"/>
                <a:ea typeface="+mn-ea"/>
                <a:cs typeface="+mn-cs"/>
              </a:rPr>
              <a:t>a standards-based wireless technology developed to enable low-cost, low-power wireless machine-to-machine (M2M) and internet of things (</a:t>
            </a:r>
            <a:r>
              <a:rPr lang="en-US" sz="1200" b="1" i="0" kern="1200" dirty="0" err="1" smtClean="0">
                <a:solidFill>
                  <a:schemeClr val="tx1"/>
                </a:solidFill>
                <a:effectLst/>
                <a:latin typeface="Times New Roman" pitchFamily="18" charset="0"/>
                <a:ea typeface="+mn-ea"/>
                <a:cs typeface="+mn-cs"/>
              </a:rPr>
              <a:t>IoT</a:t>
            </a:r>
            <a:r>
              <a:rPr lang="en-US" sz="1200" b="1" i="0" kern="1200" dirty="0" smtClean="0">
                <a:solidFill>
                  <a:schemeClr val="tx1"/>
                </a:solidFill>
                <a:effectLst/>
                <a:latin typeface="Times New Roman" pitchFamily="18" charset="0"/>
                <a:ea typeface="+mn-ea"/>
                <a:cs typeface="+mn-cs"/>
              </a:rPr>
              <a:t>) networks</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for low-data rate, low-power applications and is an open standard.</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32</a:t>
            </a:fld>
            <a:endParaRPr lang="en-US"/>
          </a:p>
        </p:txBody>
      </p:sp>
    </p:spTree>
    <p:extLst>
      <p:ext uri="{BB962C8B-B14F-4D97-AF65-F5344CB8AC3E}">
        <p14:creationId xmlns:p14="http://schemas.microsoft.com/office/powerpoint/2010/main" val="4893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Wi-Fi is the radio signal sent from a wireless router to a nearby device, which translates the signal into data you can see and use. The device transmits a radio signal back to the router, which connects to the internet by wire or cable.</a:t>
            </a:r>
          </a:p>
          <a:p>
            <a:r>
              <a:rPr lang="en-US" sz="1200" b="1" i="0" kern="1200" dirty="0" smtClean="0">
                <a:solidFill>
                  <a:schemeClr val="tx1"/>
                </a:solidFill>
                <a:effectLst/>
                <a:latin typeface="Times New Roman" pitchFamily="18" charset="0"/>
                <a:ea typeface="+mn-ea"/>
                <a:cs typeface="+mn-cs"/>
              </a:rPr>
              <a:t>wireless fidelity</a:t>
            </a:r>
            <a:r>
              <a:rPr lang="en-US" sz="1200" b="0" i="0" kern="1200" dirty="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34</a:t>
            </a:fld>
            <a:endParaRPr lang="en-US"/>
          </a:p>
        </p:txBody>
      </p:sp>
    </p:spTree>
    <p:extLst>
      <p:ext uri="{BB962C8B-B14F-4D97-AF65-F5344CB8AC3E}">
        <p14:creationId xmlns:p14="http://schemas.microsoft.com/office/powerpoint/2010/main" val="313533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Font typeface="Wingdings" pitchFamily="2" charset="2"/>
              <a:buChar char="ü"/>
            </a:pPr>
            <a:r>
              <a:rPr lang="en-US" dirty="0" smtClean="0">
                <a:latin typeface="Gill Sans MT" panose="020B0502020104020203" pitchFamily="34" charset="0"/>
              </a:rPr>
              <a:t>Wireless LANs provide high-speed data within a small region, e.g. a campus or small building, as users move from place to place. Wireless devices that access these LANs are typically stationary or moving at pedestrian speeds.</a:t>
            </a:r>
          </a:p>
          <a:p>
            <a:pPr algn="just">
              <a:buFont typeface="Wingdings" pitchFamily="2" charset="2"/>
              <a:buChar char="ü"/>
            </a:pPr>
            <a:r>
              <a:rPr lang="en-US" dirty="0" smtClean="0">
                <a:latin typeface="Gill Sans MT" panose="020B0502020104020203" pitchFamily="34" charset="0"/>
              </a:rPr>
              <a:t> It operates at a maximum net data rate from </a:t>
            </a:r>
            <a:r>
              <a:rPr lang="en-US" b="1" dirty="0" smtClean="0">
                <a:latin typeface="Gill Sans MT" panose="020B0502020104020203" pitchFamily="34" charset="0"/>
              </a:rPr>
              <a:t>54 Mbit/s</a:t>
            </a:r>
            <a:r>
              <a:rPr lang="en-US" dirty="0" smtClean="0">
                <a:latin typeface="Gill Sans MT" panose="020B0502020104020203" pitchFamily="34" charset="0"/>
              </a:rPr>
              <a:t> to </a:t>
            </a:r>
            <a:r>
              <a:rPr lang="en-US" b="1" dirty="0" smtClean="0">
                <a:latin typeface="Gill Sans MT" panose="020B0502020104020203" pitchFamily="34" charset="0"/>
              </a:rPr>
              <a:t>600 Mbit/s</a:t>
            </a:r>
            <a:r>
              <a:rPr lang="en-US" dirty="0" smtClean="0">
                <a:latin typeface="Gill Sans MT" panose="020B0502020104020203" pitchFamily="34" charset="0"/>
              </a:rPr>
              <a:t>. </a:t>
            </a:r>
          </a:p>
          <a:p>
            <a:pPr algn="just">
              <a:buFont typeface="Wingdings" pitchFamily="2" charset="2"/>
              <a:buChar char="ü"/>
            </a:pPr>
            <a:r>
              <a:rPr lang="en-US" dirty="0" smtClean="0">
                <a:latin typeface="Gill Sans MT" panose="020B0502020104020203" pitchFamily="34" charset="0"/>
              </a:rPr>
              <a:t>In WLAN, wireless adapters provide the interface between the network operating system and an antenna to create a transparent connection to the network.</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35</a:t>
            </a:fld>
            <a:endParaRPr lang="en-US"/>
          </a:p>
        </p:txBody>
      </p:sp>
    </p:spTree>
    <p:extLst>
      <p:ext uri="{BB962C8B-B14F-4D97-AF65-F5344CB8AC3E}">
        <p14:creationId xmlns:p14="http://schemas.microsoft.com/office/powerpoint/2010/main" val="312602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36</a:t>
            </a:fld>
            <a:endParaRPr lang="en-US"/>
          </a:p>
        </p:txBody>
      </p:sp>
    </p:spTree>
    <p:extLst>
      <p:ext uri="{BB962C8B-B14F-4D97-AF65-F5344CB8AC3E}">
        <p14:creationId xmlns:p14="http://schemas.microsoft.com/office/powerpoint/2010/main" val="252456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3067350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Dynamic Host Configuration Protocol</a:t>
            </a:r>
            <a:r>
              <a:rPr lang="en-US" sz="1200" b="0" i="0" kern="1200" dirty="0">
                <a:solidFill>
                  <a:schemeClr val="tx1"/>
                </a:solidFill>
                <a:effectLst/>
                <a:latin typeface="Times New Roman" pitchFamily="18" charset="0"/>
                <a:ea typeface="+mn-ea"/>
                <a:cs typeface="+mn-cs"/>
              </a:rPr>
              <a:t> (DHCP) is a protocol for assigning dynamic IP addresses to devices on a network. With dynamic addressing, a device can have a different IP address every time it connects to the network</a:t>
            </a:r>
          </a:p>
          <a:p>
            <a:r>
              <a:rPr lang="en-US" sz="1200" b="0" i="0" kern="1200" dirty="0">
                <a:solidFill>
                  <a:schemeClr val="tx1"/>
                </a:solidFill>
                <a:effectLst/>
                <a:latin typeface="Times New Roman" pitchFamily="18" charset="0"/>
                <a:ea typeface="+mn-ea"/>
                <a:cs typeface="+mn-cs"/>
              </a:rPr>
              <a:t>Dynamic Host Configuration Protocol (</a:t>
            </a:r>
            <a:r>
              <a:rPr lang="en-US" sz="1200" b="1" i="0" kern="1200" dirty="0">
                <a:solidFill>
                  <a:schemeClr val="tx1"/>
                </a:solidFill>
                <a:effectLst/>
                <a:latin typeface="Times New Roman" pitchFamily="18" charset="0"/>
                <a:ea typeface="+mn-ea"/>
                <a:cs typeface="+mn-cs"/>
              </a:rPr>
              <a:t>DHCP</a:t>
            </a:r>
            <a:r>
              <a:rPr lang="en-US" sz="1200" b="0" i="0" kern="1200" dirty="0">
                <a:solidFill>
                  <a:schemeClr val="tx1"/>
                </a:solidFill>
                <a:effectLst/>
                <a:latin typeface="Times New Roman" pitchFamily="18" charset="0"/>
                <a:ea typeface="+mn-ea"/>
                <a:cs typeface="+mn-cs"/>
              </a:rPr>
              <a:t>) is a client/server protocol that automatically provides an Internet Protocol (IP) host with its IP address and other related configuration information such as the subnet mask and default gateway.</a:t>
            </a:r>
          </a:p>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a 32-bit number that </a:t>
            </a:r>
            <a:r>
              <a:rPr lang="en-US" sz="1200" b="1" i="0" kern="1200" dirty="0">
                <a:solidFill>
                  <a:schemeClr val="tx1"/>
                </a:solidFill>
                <a:effectLst/>
                <a:latin typeface="Times New Roman" pitchFamily="18" charset="0"/>
                <a:ea typeface="+mn-ea"/>
                <a:cs typeface="+mn-cs"/>
              </a:rPr>
              <a:t>masks</a:t>
            </a:r>
            <a:r>
              <a:rPr lang="en-US" sz="1200" b="0" i="0" kern="1200" dirty="0">
                <a:solidFill>
                  <a:schemeClr val="tx1"/>
                </a:solidFill>
                <a:effectLst/>
                <a:latin typeface="Times New Roman" pitchFamily="18" charset="0"/>
                <a:ea typeface="+mn-ea"/>
                <a:cs typeface="+mn-cs"/>
              </a:rPr>
              <a:t> an IP address, and divides the IP address into network address and host address.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made by setting network bits to all "1"s and setting host bits to all "0"s.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43</a:t>
            </a:fld>
            <a:endParaRPr lang="en-US"/>
          </a:p>
        </p:txBody>
      </p:sp>
    </p:spTree>
    <p:extLst>
      <p:ext uri="{BB962C8B-B14F-4D97-AF65-F5344CB8AC3E}">
        <p14:creationId xmlns:p14="http://schemas.microsoft.com/office/powerpoint/2010/main" val="2678510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AP-Access points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a:solidFill>
                  <a:schemeClr val="tx1"/>
                </a:solidFill>
                <a:effectLst/>
                <a:latin typeface="Times New Roman" pitchFamily="18" charset="0"/>
                <a:ea typeface="+mn-ea"/>
                <a:cs typeface="+mn-cs"/>
              </a:rPr>
              <a:t>Ethernet</a:t>
            </a:r>
            <a:r>
              <a:rPr lang="en-US" sz="1200" b="0" i="0" kern="1200">
                <a:solidFill>
                  <a:schemeClr val="tx1"/>
                </a:solidFill>
                <a:effectLst/>
                <a:latin typeface="Times New Roman" pitchFamily="18" charset="0"/>
                <a:ea typeface="+mn-ea"/>
                <a:cs typeface="+mn-cs"/>
              </a:rPr>
              <a:t> is a physical and data link layer technology for </a:t>
            </a:r>
            <a:r>
              <a:rPr lang="en-US" sz="1200" b="0" i="0" u="none" strike="noStrike" kern="1200">
                <a:solidFill>
                  <a:schemeClr val="tx1"/>
                </a:solidFill>
                <a:effectLst/>
                <a:latin typeface="Times New Roman" pitchFamily="18" charset="0"/>
                <a:ea typeface="+mn-ea"/>
                <a:cs typeface="+mn-cs"/>
                <a:hlinkClick r:id="rId3"/>
              </a:rPr>
              <a:t>local area networks (LANs)</a:t>
            </a:r>
            <a:r>
              <a:rPr lang="en-US" sz="1200" b="0" i="0" kern="1200">
                <a:solidFill>
                  <a:schemeClr val="tx1"/>
                </a:solidFill>
                <a:effectLst/>
                <a:latin typeface="Times New Roman" pitchFamily="18" charset="0"/>
                <a:ea typeface="+mn-ea"/>
                <a:cs typeface="+mn-cs"/>
              </a:rPr>
              <a:t>.</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Ethernet</a:t>
            </a:r>
            <a:r>
              <a:rPr lang="en-US" sz="1200" b="0" i="0" kern="1200" dirty="0">
                <a:solidFill>
                  <a:schemeClr val="tx1"/>
                </a:solidFill>
                <a:effectLst/>
                <a:latin typeface="Times New Roman" pitchFamily="18" charset="0"/>
                <a:ea typeface="+mn-ea"/>
                <a:cs typeface="+mn-cs"/>
              </a:rPr>
              <a:t> is a link layer protocol in the TCP/IP stack, describing how networked devices can format data for transmission to other network devices on the same network segment, and how to put that data out on the network connection.</a:t>
            </a:r>
            <a:endParaRPr lang="en-US" dirty="0"/>
          </a:p>
          <a:p>
            <a:r>
              <a:rPr lang="en-US" sz="1200" b="0" i="0" u="none" strike="noStrike" kern="1200" dirty="0">
                <a:solidFill>
                  <a:schemeClr val="tx1"/>
                </a:solidFill>
                <a:effectLst/>
                <a:latin typeface="Times New Roman" pitchFamily="18" charset="0"/>
                <a:ea typeface="+mn-ea"/>
                <a:cs typeface="+mn-cs"/>
                <a:hlinkClick r:id="rId4"/>
              </a:rPr>
              <a:t>Ethernet cables</a:t>
            </a:r>
            <a:r>
              <a:rPr lang="en-US" sz="1200" b="0" i="0" kern="1200" dirty="0">
                <a:solidFill>
                  <a:schemeClr val="tx1"/>
                </a:solidFill>
                <a:effectLst/>
                <a:latin typeface="Times New Roman" pitchFamily="18" charset="0"/>
                <a:ea typeface="+mn-ea"/>
                <a:cs typeface="+mn-cs"/>
              </a:rPr>
              <a:t> is limited to roughly 100 meters, but Ethernet networks can be easily extended to link entire schools or office buildings using </a:t>
            </a:r>
            <a:r>
              <a:rPr lang="en-US" sz="1200" b="0" i="0" u="none" strike="noStrike" kern="1200" dirty="0">
                <a:solidFill>
                  <a:schemeClr val="tx1"/>
                </a:solidFill>
                <a:effectLst/>
                <a:latin typeface="Times New Roman" pitchFamily="18" charset="0"/>
                <a:ea typeface="+mn-ea"/>
                <a:cs typeface="+mn-cs"/>
                <a:hlinkClick r:id="rId5"/>
              </a:rPr>
              <a:t>network bridge</a:t>
            </a:r>
            <a:r>
              <a:rPr lang="en-US" sz="1200" b="0" i="0" kern="1200" dirty="0">
                <a:solidFill>
                  <a:schemeClr val="tx1"/>
                </a:solidFill>
                <a:effectLst/>
                <a:latin typeface="Times New Roman" pitchFamily="18" charset="0"/>
                <a:ea typeface="+mn-ea"/>
                <a:cs typeface="+mn-cs"/>
              </a:rPr>
              <a:t>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46</a:t>
            </a:fld>
            <a:endParaRPr lang="en-US"/>
          </a:p>
        </p:txBody>
      </p:sp>
    </p:spTree>
    <p:extLst>
      <p:ext uri="{BB962C8B-B14F-4D97-AF65-F5344CB8AC3E}">
        <p14:creationId xmlns:p14="http://schemas.microsoft.com/office/powerpoint/2010/main" val="170679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GSM: </a:t>
            </a:r>
            <a:r>
              <a:rPr lang="en-US" sz="1200" b="0" i="0" kern="1200" dirty="0" smtClean="0">
                <a:solidFill>
                  <a:schemeClr val="tx1"/>
                </a:solidFill>
                <a:effectLst/>
                <a:latin typeface="Times New Roman" pitchFamily="18" charset="0"/>
                <a:ea typeface="+mn-ea"/>
                <a:cs typeface="+mn-cs"/>
              </a:rPr>
              <a:t>GSM is a mobile communications system and means “Global System for Mobile Communications”. GSM supports data rates of max. 14.4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a:t>
            </a:r>
            <a:endParaRPr lang="en-US" sz="1200" dirty="0" smtClean="0">
              <a:latin typeface="Gill Sans MT" panose="020B0502020104020203" pitchFamily="34" charset="0"/>
            </a:endParaRPr>
          </a:p>
          <a:p>
            <a:r>
              <a:rPr lang="en-US" sz="1200" dirty="0" smtClean="0">
                <a:latin typeface="Gill Sans MT" panose="020B0502020104020203" pitchFamily="34" charset="0"/>
              </a:rPr>
              <a:t>GPRS:</a:t>
            </a:r>
            <a:r>
              <a:rPr lang="en-US" sz="1200" b="0" i="0" kern="1200" dirty="0" smtClean="0">
                <a:solidFill>
                  <a:schemeClr val="tx1"/>
                </a:solidFill>
                <a:effectLst/>
                <a:latin typeface="Times New Roman" pitchFamily="18" charset="0"/>
                <a:ea typeface="+mn-ea"/>
                <a:cs typeface="+mn-cs"/>
              </a:rPr>
              <a:t>GPRS is “General Packet Radio Service” and is a service between UMTS and GSM networks of permanent connection to devices sustains and transmits data packets only when necessary.</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UMTS: “Universal Mobile Telecommunication System”. UMTS is a mobile system with speeds of max. 384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UMTS is the successor of GSM and commercially available since 2004 in Germany.</a:t>
            </a:r>
            <a:endParaRPr lang="en-US" sz="1200" dirty="0" smtClean="0">
              <a:latin typeface="Gill Sans MT" panose="020B0502020104020203" pitchFamily="34" charset="0"/>
            </a:endParaRPr>
          </a:p>
          <a:p>
            <a:r>
              <a:rPr lang="en-US" sz="1200" dirty="0" smtClean="0">
                <a:latin typeface="Gill Sans MT" panose="020B0502020104020203" pitchFamily="34" charset="0"/>
              </a:rPr>
              <a:t>HSDPA: </a:t>
            </a:r>
            <a:r>
              <a:rPr lang="en-US" sz="1200" b="0" i="0" kern="1200" dirty="0" smtClean="0">
                <a:solidFill>
                  <a:schemeClr val="tx1"/>
                </a:solidFill>
                <a:effectLst/>
                <a:latin typeface="Times New Roman" pitchFamily="18" charset="0"/>
                <a:ea typeface="+mn-ea"/>
                <a:cs typeface="+mn-cs"/>
              </a:rPr>
              <a:t>HSDPA means “High Speed Downlink Packet Access” and is a technique used in the UMTS mobile communication system, the download speeds of currently 3.6 Mbit/s to 7.2 Mbit/s. </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EDGE: means “Enhanced Data Rates for GSM Evolution” and is a transmission technique in GSM networks, the transmission rate can be increased theoretically up to 220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/s. Enhanced Data Rates for GSM Evolution (EDGE) refers to a technique for increasing the data transmission rate in GSM networks by introducing an additional modulation method</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50</a:t>
            </a:fld>
            <a:endParaRPr lang="en-US"/>
          </a:p>
        </p:txBody>
      </p:sp>
    </p:spTree>
    <p:extLst>
      <p:ext uri="{BB962C8B-B14F-4D97-AF65-F5344CB8AC3E}">
        <p14:creationId xmlns:p14="http://schemas.microsoft.com/office/powerpoint/2010/main" val="540043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WiMAX</a:t>
            </a:r>
            <a:r>
              <a:rPr lang="en-US" dirty="0"/>
              <a:t> -</a:t>
            </a:r>
            <a:r>
              <a:rPr lang="en-US" sz="1200" b="0" i="0" kern="1200" dirty="0">
                <a:solidFill>
                  <a:schemeClr val="tx1"/>
                </a:solidFill>
                <a:effectLst/>
                <a:latin typeface="Times New Roman" pitchFamily="18" charset="0"/>
                <a:ea typeface="+mn-ea"/>
                <a:cs typeface="+mn-cs"/>
              </a:rPr>
              <a:t>Worldwide Interoperability for Microwave Access. It provides wireless internet service over longer distances than standard Wi-Fi. Interoperable implementations of the IEEE 802.16 family of wireless-networks standards. </a:t>
            </a:r>
            <a:r>
              <a:rPr lang="en-US" dirty="0"/>
              <a:t>Wi-Fi-</a:t>
            </a:r>
            <a:r>
              <a:rPr lang="en-US" sz="1200" b="0" i="0" kern="1200" dirty="0">
                <a:solidFill>
                  <a:schemeClr val="tx1"/>
                </a:solidFill>
                <a:effectLst/>
                <a:latin typeface="Times New Roman" pitchFamily="18" charset="0"/>
                <a:ea typeface="+mn-ea"/>
                <a:cs typeface="+mn-cs"/>
              </a:rPr>
              <a:t>wireless fidelity- a facility allowing computers, smartphones, or other devices to connect to the Internet or communicate with one another wirelessly within a particular area.  A </a:t>
            </a:r>
            <a:r>
              <a:rPr lang="en-US" sz="1200" b="1" i="0" kern="1200" dirty="0">
                <a:solidFill>
                  <a:schemeClr val="tx1"/>
                </a:solidFill>
                <a:effectLst/>
                <a:latin typeface="Times New Roman" pitchFamily="18" charset="0"/>
                <a:ea typeface="+mn-ea"/>
                <a:cs typeface="+mn-cs"/>
              </a:rPr>
              <a:t>cellular network</a:t>
            </a:r>
            <a:r>
              <a:rPr lang="en-US" sz="1200" b="0" i="0" kern="1200" dirty="0">
                <a:solidFill>
                  <a:schemeClr val="tx1"/>
                </a:solidFill>
                <a:effectLst/>
                <a:latin typeface="Times New Roman" pitchFamily="18" charset="0"/>
                <a:ea typeface="+mn-ea"/>
                <a:cs typeface="+mn-cs"/>
              </a:rPr>
              <a:t> or </a:t>
            </a:r>
            <a:r>
              <a:rPr lang="en-US" sz="1200" b="1" i="0" kern="1200" dirty="0">
                <a:solidFill>
                  <a:schemeClr val="tx1"/>
                </a:solidFill>
                <a:effectLst/>
                <a:latin typeface="Times New Roman" pitchFamily="18" charset="0"/>
                <a:ea typeface="+mn-ea"/>
                <a:cs typeface="+mn-cs"/>
              </a:rPr>
              <a:t>mobile network</a:t>
            </a:r>
            <a:r>
              <a:rPr lang="en-US" sz="1200" b="0" i="0" kern="1200" dirty="0">
                <a:solidFill>
                  <a:schemeClr val="tx1"/>
                </a:solidFill>
                <a:effectLst/>
                <a:latin typeface="Times New Roman" pitchFamily="18" charset="0"/>
                <a:ea typeface="+mn-ea"/>
                <a:cs typeface="+mn-cs"/>
              </a:rPr>
              <a:t> is a communication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where the last link is wireless. The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distributed over land areas called cells, each served by at least one fixed-location transceiver, known as a </a:t>
            </a:r>
            <a:r>
              <a:rPr lang="en-US" sz="1200" b="1" i="0" kern="1200" dirty="0">
                <a:solidFill>
                  <a:schemeClr val="tx1"/>
                </a:solidFill>
                <a:effectLst/>
                <a:latin typeface="Times New Roman" pitchFamily="18" charset="0"/>
                <a:ea typeface="+mn-ea"/>
                <a:cs typeface="+mn-cs"/>
              </a:rPr>
              <a:t>cell</a:t>
            </a:r>
            <a:r>
              <a:rPr lang="en-US" sz="1200" b="0" i="0" kern="1200" dirty="0">
                <a:solidFill>
                  <a:schemeClr val="tx1"/>
                </a:solidFill>
                <a:effectLst/>
                <a:latin typeface="Times New Roman" pitchFamily="18" charset="0"/>
                <a:ea typeface="+mn-ea"/>
                <a:cs typeface="+mn-cs"/>
              </a:rPr>
              <a:t> site or base station. If a Wi-Fi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unavailable, you can use a </a:t>
            </a:r>
            <a:r>
              <a:rPr lang="en-US" sz="1200" b="1" i="0" kern="1200" dirty="0">
                <a:solidFill>
                  <a:schemeClr val="tx1"/>
                </a:solidFill>
                <a:effectLst/>
                <a:latin typeface="Times New Roman" pitchFamily="18" charset="0"/>
                <a:ea typeface="+mn-ea"/>
                <a:cs typeface="+mn-cs"/>
              </a:rPr>
              <a:t>cellular</a:t>
            </a:r>
            <a:r>
              <a:rPr lang="en-US" sz="1200" b="0" i="0" kern="1200" dirty="0">
                <a:solidFill>
                  <a:schemeClr val="tx1"/>
                </a:solidFill>
                <a:effectLst/>
                <a:latin typeface="Times New Roman" pitchFamily="18" charset="0"/>
                <a:ea typeface="+mn-ea"/>
                <a:cs typeface="+mn-cs"/>
              </a:rPr>
              <a:t> data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to connect to the Internet on your iPhone and iPad.</a:t>
            </a:r>
          </a:p>
          <a:p>
            <a:r>
              <a:rPr lang="en-US" sz="1200" b="1" i="0" kern="1200" dirty="0">
                <a:solidFill>
                  <a:schemeClr val="tx1"/>
                </a:solidFill>
                <a:effectLst/>
                <a:latin typeface="Times New Roman" pitchFamily="18" charset="0"/>
                <a:ea typeface="+mn-ea"/>
                <a:cs typeface="+mn-cs"/>
              </a:rPr>
              <a:t>DSL</a:t>
            </a:r>
            <a:r>
              <a:rPr lang="en-US" sz="1200" b="0" i="0" kern="1200" dirty="0">
                <a:solidFill>
                  <a:schemeClr val="tx1"/>
                </a:solidFill>
                <a:effectLst/>
                <a:latin typeface="Times New Roman" pitchFamily="18" charset="0"/>
                <a:ea typeface="+mn-ea"/>
                <a:cs typeface="+mn-cs"/>
              </a:rPr>
              <a:t> (Digital Subscriber Line) is a technology for bringing high- bandwidth information to homes and small businesses over ordinary copper telephone lines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52</a:t>
            </a:fld>
            <a:endParaRPr lang="en-US"/>
          </a:p>
        </p:txBody>
      </p:sp>
    </p:spTree>
    <p:extLst>
      <p:ext uri="{BB962C8B-B14F-4D97-AF65-F5344CB8AC3E}">
        <p14:creationId xmlns:p14="http://schemas.microsoft.com/office/powerpoint/2010/main" val="8752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personal digital assistant</a:t>
            </a:r>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PDA</a:t>
            </a:r>
            <a:r>
              <a:rPr lang="en-US" sz="1200" b="0" i="0" kern="1200" dirty="0" smtClean="0">
                <a:solidFill>
                  <a:schemeClr val="tx1"/>
                </a:solidFill>
                <a:effectLst/>
                <a:latin typeface="Times New Roman" pitchFamily="18" charset="0"/>
                <a:ea typeface="+mn-ea"/>
                <a:cs typeface="+mn-cs"/>
              </a:rPr>
              <a:t>), also known as a handheld PC, is a variety mobile device which functions as a personal information manager.</a:t>
            </a:r>
            <a:r>
              <a:rPr lang="en-US" sz="1200" b="0" i="0" kern="1200" baseline="0" dirty="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Personal digital assistants were designed to replace non-electronic day planners. Many PDAs can work as an </a:t>
            </a:r>
            <a:r>
              <a:rPr lang="en-US" sz="1200" b="0" i="0" u="none" strike="noStrike" kern="1200" dirty="0" smtClean="0">
                <a:solidFill>
                  <a:schemeClr val="tx1"/>
                </a:solidFill>
                <a:effectLst/>
                <a:latin typeface="Times New Roman" pitchFamily="18" charset="0"/>
                <a:ea typeface="+mn-ea"/>
                <a:cs typeface="+mn-cs"/>
                <a:hlinkClick r:id="rId3" tooltip="Address book (not yet started)"/>
              </a:rPr>
              <a:t>address book</a:t>
            </a:r>
            <a:r>
              <a:rPr lang="en-US" sz="1200" b="0" i="0" kern="1200" dirty="0" smtClean="0">
                <a:solidFill>
                  <a:schemeClr val="tx1"/>
                </a:solidFill>
                <a:effectLst/>
                <a:latin typeface="Times New Roman" pitchFamily="18" charset="0"/>
                <a:ea typeface="+mn-ea"/>
                <a:cs typeface="+mn-cs"/>
              </a:rPr>
              <a:t>, a </a:t>
            </a:r>
            <a:r>
              <a:rPr lang="en-US" sz="1200" b="0" i="0" u="none" strike="noStrike" kern="1200" dirty="0" smtClean="0">
                <a:solidFill>
                  <a:schemeClr val="tx1"/>
                </a:solidFill>
                <a:effectLst/>
                <a:latin typeface="Times New Roman" pitchFamily="18" charset="0"/>
                <a:ea typeface="+mn-ea"/>
                <a:cs typeface="+mn-cs"/>
                <a:hlinkClick r:id="rId4" tooltip="Calculator"/>
              </a:rPr>
              <a:t>calculator</a:t>
            </a:r>
            <a:r>
              <a:rPr lang="en-US" sz="1200" b="0" i="0" kern="1200" dirty="0" smtClean="0">
                <a:solidFill>
                  <a:schemeClr val="tx1"/>
                </a:solidFill>
                <a:effectLst/>
                <a:latin typeface="Times New Roman" pitchFamily="18" charset="0"/>
                <a:ea typeface="+mn-ea"/>
                <a:cs typeface="+mn-cs"/>
              </a:rPr>
              <a:t>, a </a:t>
            </a:r>
            <a:r>
              <a:rPr lang="en-US" sz="1200" b="0" i="0" u="none" strike="noStrike" kern="1200" dirty="0" smtClean="0">
                <a:solidFill>
                  <a:schemeClr val="tx1"/>
                </a:solidFill>
                <a:effectLst/>
                <a:latin typeface="Times New Roman" pitchFamily="18" charset="0"/>
                <a:ea typeface="+mn-ea"/>
                <a:cs typeface="+mn-cs"/>
                <a:hlinkClick r:id="rId5" tooltip="Clock"/>
              </a:rPr>
              <a:t>clock</a:t>
            </a:r>
            <a:r>
              <a:rPr lang="en-US" sz="1200" b="0" i="0" kern="1200" dirty="0" smtClean="0">
                <a:solidFill>
                  <a:schemeClr val="tx1"/>
                </a:solidFill>
                <a:effectLst/>
                <a:latin typeface="Times New Roman" pitchFamily="18" charset="0"/>
                <a:ea typeface="+mn-ea"/>
                <a:cs typeface="+mn-cs"/>
              </a:rPr>
              <a:t>, and a </a:t>
            </a:r>
            <a:r>
              <a:rPr lang="en-US" sz="1200" b="0" i="0" u="none" strike="noStrike" kern="1200" dirty="0" smtClean="0">
                <a:solidFill>
                  <a:schemeClr val="tx1"/>
                </a:solidFill>
                <a:effectLst/>
                <a:latin typeface="Times New Roman" pitchFamily="18" charset="0"/>
                <a:ea typeface="+mn-ea"/>
                <a:cs typeface="+mn-cs"/>
                <a:hlinkClick r:id="rId6" tooltip="Calendar"/>
              </a:rPr>
              <a:t>calendar</a:t>
            </a:r>
            <a:r>
              <a:rPr lang="en-US" sz="1200" b="0" i="0" kern="1200" dirty="0" smtClean="0">
                <a:solidFill>
                  <a:schemeClr val="tx1"/>
                </a:solidFill>
                <a:effectLst/>
                <a:latin typeface="Times New Roman" pitchFamily="18" charset="0"/>
                <a:ea typeface="+mn-ea"/>
                <a:cs typeface="+mn-cs"/>
              </a:rPr>
              <a:t>. Some also have </a:t>
            </a:r>
            <a:r>
              <a:rPr lang="en-US" sz="1200" b="0" i="0" u="none" strike="noStrike" kern="1200" dirty="0" smtClean="0">
                <a:solidFill>
                  <a:schemeClr val="tx1"/>
                </a:solidFill>
                <a:effectLst/>
                <a:latin typeface="Times New Roman" pitchFamily="18" charset="0"/>
                <a:ea typeface="+mn-ea"/>
                <a:cs typeface="+mn-cs"/>
                <a:hlinkClick r:id="rId7" tooltip="Video game"/>
              </a:rPr>
              <a:t>games</a:t>
            </a:r>
            <a:r>
              <a:rPr lang="en-US" sz="1200" b="0" i="0" kern="1200" dirty="0" smtClean="0">
                <a:solidFill>
                  <a:schemeClr val="tx1"/>
                </a:solidFill>
                <a:effectLst/>
                <a:latin typeface="Times New Roman" pitchFamily="18" charset="0"/>
                <a:ea typeface="+mn-ea"/>
                <a:cs typeface="+mn-cs"/>
              </a:rPr>
              <a:t> on them. Newer PDAs are now called </a:t>
            </a:r>
            <a:r>
              <a:rPr lang="en-US" sz="1200" b="0" i="0" u="none" strike="noStrike" kern="1200" dirty="0" smtClean="0">
                <a:solidFill>
                  <a:schemeClr val="tx1"/>
                </a:solidFill>
                <a:effectLst/>
                <a:latin typeface="Times New Roman" pitchFamily="18" charset="0"/>
                <a:ea typeface="+mn-ea"/>
                <a:cs typeface="+mn-cs"/>
                <a:hlinkClick r:id="rId8" tooltip="Smartphone"/>
              </a:rPr>
              <a:t>smartphones</a:t>
            </a:r>
            <a:r>
              <a:rPr lang="en-US" sz="1200" b="0" i="0" kern="1200" dirty="0" smtClean="0">
                <a:solidFill>
                  <a:schemeClr val="tx1"/>
                </a:solidFill>
                <a:effectLst/>
                <a:latin typeface="Times New Roman" pitchFamily="18" charset="0"/>
                <a:ea typeface="+mn-ea"/>
                <a:cs typeface="+mn-cs"/>
              </a:rPr>
              <a:t> and have </a:t>
            </a:r>
            <a:r>
              <a:rPr lang="en-US" sz="1200" b="0" i="0" u="none" strike="noStrike" kern="1200" dirty="0" smtClean="0">
                <a:solidFill>
                  <a:schemeClr val="tx1"/>
                </a:solidFill>
                <a:effectLst/>
                <a:latin typeface="Times New Roman" pitchFamily="18" charset="0"/>
                <a:ea typeface="+mn-ea"/>
                <a:cs typeface="+mn-cs"/>
                <a:hlinkClick r:id="rId9" tooltip="Wi-Fi"/>
              </a:rPr>
              <a:t>Wi-Fi</a:t>
            </a:r>
            <a:r>
              <a:rPr lang="en-US" sz="1200" b="0" i="0" kern="1200" dirty="0" smtClean="0">
                <a:solidFill>
                  <a:schemeClr val="tx1"/>
                </a:solidFill>
                <a:effectLst/>
                <a:latin typeface="Times New Roman" pitchFamily="18" charset="0"/>
                <a:ea typeface="+mn-ea"/>
                <a:cs typeface="+mn-cs"/>
              </a:rPr>
              <a:t>, </a:t>
            </a:r>
            <a:r>
              <a:rPr lang="en-US" sz="1200" b="0" i="0" u="none" strike="noStrike" kern="1200" dirty="0" smtClean="0">
                <a:solidFill>
                  <a:schemeClr val="tx1"/>
                </a:solidFill>
                <a:effectLst/>
                <a:latin typeface="Times New Roman" pitchFamily="18" charset="0"/>
                <a:ea typeface="+mn-ea"/>
                <a:cs typeface="+mn-cs"/>
                <a:hlinkClick r:id="rId10" tooltip="Touch screen"/>
              </a:rPr>
              <a:t>touch screens</a:t>
            </a:r>
            <a:r>
              <a:rPr lang="en-US" sz="1200" b="0" i="0" kern="1200" dirty="0" smtClean="0">
                <a:solidFill>
                  <a:schemeClr val="tx1"/>
                </a:solidFill>
                <a:effectLst/>
                <a:latin typeface="Times New Roman" pitchFamily="18" charset="0"/>
                <a:ea typeface="+mn-ea"/>
                <a:cs typeface="+mn-cs"/>
              </a:rPr>
              <a:t>, can read </a:t>
            </a:r>
            <a:r>
              <a:rPr lang="en-US" sz="1200" b="0" i="0" u="none" strike="noStrike" kern="1200" dirty="0" smtClean="0">
                <a:solidFill>
                  <a:schemeClr val="tx1"/>
                </a:solidFill>
                <a:effectLst/>
                <a:latin typeface="Times New Roman" pitchFamily="18" charset="0"/>
                <a:ea typeface="+mn-ea"/>
                <a:cs typeface="+mn-cs"/>
                <a:hlinkClick r:id="rId11" tooltip="E-mail"/>
              </a:rPr>
              <a:t>e-mail</a:t>
            </a:r>
            <a:r>
              <a:rPr lang="en-US" sz="1200" b="0" i="0" kern="1200" dirty="0" smtClean="0">
                <a:solidFill>
                  <a:schemeClr val="tx1"/>
                </a:solidFill>
                <a:effectLst/>
                <a:latin typeface="Times New Roman" pitchFamily="18" charset="0"/>
                <a:ea typeface="+mn-ea"/>
                <a:cs typeface="+mn-cs"/>
              </a:rPr>
              <a:t>, record </a:t>
            </a:r>
            <a:r>
              <a:rPr lang="en-US" sz="1200" b="0" i="0" u="none" strike="noStrike" kern="1200" dirty="0" smtClean="0">
                <a:solidFill>
                  <a:schemeClr val="tx1"/>
                </a:solidFill>
                <a:effectLst/>
                <a:latin typeface="Times New Roman" pitchFamily="18" charset="0"/>
                <a:ea typeface="+mn-ea"/>
                <a:cs typeface="+mn-cs"/>
                <a:hlinkClick r:id="rId12" tooltip="Video"/>
              </a:rPr>
              <a:t>video</a:t>
            </a:r>
            <a:r>
              <a:rPr lang="en-US" sz="1200" b="0" i="0" kern="1200" dirty="0" smtClean="0">
                <a:solidFill>
                  <a:schemeClr val="tx1"/>
                </a:solidFill>
                <a:effectLst/>
                <a:latin typeface="Times New Roman" pitchFamily="18" charset="0"/>
                <a:ea typeface="+mn-ea"/>
                <a:cs typeface="+mn-cs"/>
              </a:rPr>
              <a:t>, play music and make phone calls.</a:t>
            </a:r>
          </a:p>
          <a:p>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pager</a:t>
            </a:r>
            <a:r>
              <a:rPr lang="en-US" sz="1200" b="0" i="0" kern="1200" dirty="0" smtClean="0">
                <a:solidFill>
                  <a:schemeClr val="tx1"/>
                </a:solidFill>
                <a:effectLst/>
                <a:latin typeface="Times New Roman" pitchFamily="18" charset="0"/>
                <a:ea typeface="+mn-ea"/>
                <a:cs typeface="+mn-cs"/>
              </a:rPr>
              <a:t> (also known as a </a:t>
            </a:r>
            <a:r>
              <a:rPr lang="en-US" sz="1200" b="1" i="0" kern="1200" dirty="0" smtClean="0">
                <a:solidFill>
                  <a:schemeClr val="tx1"/>
                </a:solidFill>
                <a:effectLst/>
                <a:latin typeface="Times New Roman" pitchFamily="18" charset="0"/>
                <a:ea typeface="+mn-ea"/>
                <a:cs typeface="+mn-cs"/>
              </a:rPr>
              <a:t>beeper</a:t>
            </a:r>
            <a:r>
              <a:rPr lang="en-US" sz="1200" b="0" i="0" kern="1200" dirty="0" smtClean="0">
                <a:solidFill>
                  <a:schemeClr val="tx1"/>
                </a:solidFill>
                <a:effectLst/>
                <a:latin typeface="Times New Roman" pitchFamily="18" charset="0"/>
                <a:ea typeface="+mn-ea"/>
                <a:cs typeface="+mn-cs"/>
              </a:rPr>
              <a:t> or </a:t>
            </a:r>
            <a:r>
              <a:rPr lang="en-US" sz="1200" b="1" i="0" kern="1200" dirty="0" err="1" smtClean="0">
                <a:solidFill>
                  <a:schemeClr val="tx1"/>
                </a:solidFill>
                <a:effectLst/>
                <a:latin typeface="Times New Roman" pitchFamily="18" charset="0"/>
                <a:ea typeface="+mn-ea"/>
                <a:cs typeface="+mn-cs"/>
              </a:rPr>
              <a:t>bleeper</a:t>
            </a:r>
            <a:r>
              <a:rPr lang="en-US" sz="1200" b="0" i="0" u="none" strike="noStrike" kern="1200" baseline="30000" dirty="0" smtClean="0">
                <a:solidFill>
                  <a:schemeClr val="tx1"/>
                </a:solidFill>
                <a:effectLst/>
                <a:latin typeface="Times New Roman" pitchFamily="18" charset="0"/>
                <a:ea typeface="+mn-ea"/>
                <a:cs typeface="+mn-cs"/>
                <a:hlinkClick r:id="rId13"/>
              </a:rPr>
              <a:t>[1]</a:t>
            </a:r>
            <a:r>
              <a:rPr lang="en-US" sz="1200" b="0" i="0" kern="1200" dirty="0" smtClean="0">
                <a:solidFill>
                  <a:schemeClr val="tx1"/>
                </a:solidFill>
                <a:effectLst/>
                <a:latin typeface="Times New Roman" pitchFamily="18" charset="0"/>
                <a:ea typeface="+mn-ea"/>
                <a:cs typeface="+mn-cs"/>
              </a:rPr>
              <a:t>) is a wireless telecommunications </a:t>
            </a:r>
            <a:r>
              <a:rPr lang="en-US" sz="1200" b="0" i="0" u="none" strike="noStrike" kern="1200" dirty="0" smtClean="0">
                <a:solidFill>
                  <a:schemeClr val="tx1"/>
                </a:solidFill>
                <a:effectLst/>
                <a:latin typeface="Times New Roman" pitchFamily="18" charset="0"/>
                <a:ea typeface="+mn-ea"/>
                <a:cs typeface="+mn-cs"/>
                <a:hlinkClick r:id="rId14" tooltip="Telecommunications device for the deaf"/>
              </a:rPr>
              <a:t>device</a:t>
            </a:r>
            <a:r>
              <a:rPr lang="en-US" sz="1200" b="0" i="0" kern="1200" dirty="0" smtClean="0">
                <a:solidFill>
                  <a:schemeClr val="tx1"/>
                </a:solidFill>
                <a:effectLst/>
                <a:latin typeface="Times New Roman" pitchFamily="18" charset="0"/>
                <a:ea typeface="+mn-ea"/>
                <a:cs typeface="+mn-cs"/>
              </a:rPr>
              <a:t> that receives and displays alphanumeric or voice messages. </a:t>
            </a:r>
            <a:r>
              <a:rPr lang="en-US" sz="1200" b="1" i="0" kern="1200" dirty="0" smtClean="0">
                <a:solidFill>
                  <a:schemeClr val="tx1"/>
                </a:solidFill>
                <a:effectLst/>
                <a:latin typeface="Times New Roman" pitchFamily="18" charset="0"/>
                <a:ea typeface="+mn-ea"/>
                <a:cs typeface="+mn-cs"/>
              </a:rPr>
              <a:t>One-way pagers</a:t>
            </a:r>
            <a:r>
              <a:rPr lang="en-US" sz="1200" b="0" i="0" kern="1200" dirty="0" smtClean="0">
                <a:solidFill>
                  <a:schemeClr val="tx1"/>
                </a:solidFill>
                <a:effectLst/>
                <a:latin typeface="Times New Roman" pitchFamily="18" charset="0"/>
                <a:ea typeface="+mn-ea"/>
                <a:cs typeface="+mn-cs"/>
              </a:rPr>
              <a:t> can only receive messages, while </a:t>
            </a:r>
            <a:r>
              <a:rPr lang="en-US" sz="1200" b="1" i="0" kern="1200" dirty="0" smtClean="0">
                <a:solidFill>
                  <a:schemeClr val="tx1"/>
                </a:solidFill>
                <a:effectLst/>
                <a:latin typeface="Times New Roman" pitchFamily="18" charset="0"/>
                <a:ea typeface="+mn-ea"/>
                <a:cs typeface="+mn-cs"/>
              </a:rPr>
              <a:t>response pagers</a:t>
            </a:r>
            <a:r>
              <a:rPr lang="en-US" sz="1200" b="0" i="0" kern="1200" dirty="0" smtClean="0">
                <a:solidFill>
                  <a:schemeClr val="tx1"/>
                </a:solidFill>
                <a:effectLst/>
                <a:latin typeface="Times New Roman" pitchFamily="18" charset="0"/>
                <a:ea typeface="+mn-ea"/>
                <a:cs typeface="+mn-cs"/>
              </a:rPr>
              <a:t> and </a:t>
            </a:r>
            <a:r>
              <a:rPr lang="en-US" sz="1200" b="1" i="0" kern="1200" dirty="0" smtClean="0">
                <a:solidFill>
                  <a:schemeClr val="tx1"/>
                </a:solidFill>
                <a:effectLst/>
                <a:latin typeface="Times New Roman" pitchFamily="18" charset="0"/>
                <a:ea typeface="+mn-ea"/>
                <a:cs typeface="+mn-cs"/>
              </a:rPr>
              <a:t>two-way pagers</a:t>
            </a:r>
            <a:r>
              <a:rPr lang="en-US" sz="1200" b="0" i="0" kern="1200" dirty="0" smtClean="0">
                <a:solidFill>
                  <a:schemeClr val="tx1"/>
                </a:solidFill>
                <a:effectLst/>
                <a:latin typeface="Times New Roman" pitchFamily="18" charset="0"/>
                <a:ea typeface="+mn-ea"/>
                <a:cs typeface="+mn-cs"/>
              </a:rPr>
              <a:t> can also acknowledge, reply to and originate messages using an internal transmitter.</a:t>
            </a:r>
            <a:r>
              <a:rPr lang="en-US" sz="1200" b="0" i="0" u="none" strike="noStrike" kern="1200" baseline="30000" dirty="0" smtClean="0">
                <a:solidFill>
                  <a:schemeClr val="tx1"/>
                </a:solidFill>
                <a:effectLst/>
                <a:latin typeface="Times New Roman" pitchFamily="18" charset="0"/>
                <a:ea typeface="+mn-ea"/>
                <a:cs typeface="+mn-cs"/>
                <a:hlinkClick r:id="rId15"/>
              </a:rPr>
              <a:t>[2]</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a:t>
            </a:fld>
            <a:endParaRPr lang="en-US"/>
          </a:p>
        </p:txBody>
      </p:sp>
    </p:spTree>
    <p:extLst>
      <p:ext uri="{BB962C8B-B14F-4D97-AF65-F5344CB8AC3E}">
        <p14:creationId xmlns:p14="http://schemas.microsoft.com/office/powerpoint/2010/main" val="129439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Wireless infrastructure can be built for very little cost compared to traditional wired alternatives. But building wireless networks is only partly about saving money. By providing people in your local community with cheaper and easier access to information, they will directly benefit from what the Internet has to offer. The time and effort saved by having access to the global network of information translates into wealth on a local scale, as more work can be done in less time and with less effort. </a:t>
            </a:r>
          </a:p>
          <a:p>
            <a:pPr marL="171450" indent="-171450" algn="l">
              <a:buFont typeface="Arial" panose="020B0604020202020204" pitchFamily="34" charset="0"/>
              <a:buChar char="•"/>
            </a:pPr>
            <a:r>
              <a:rPr lang="en-US" dirty="0" smtClean="0"/>
              <a:t>Wireless networks allow remote devices to connect without difficulty, independently these devices are a few feet or several kilometers away. </a:t>
            </a:r>
          </a:p>
          <a:p>
            <a:pPr marL="171450" indent="-171450" algn="l">
              <a:buFont typeface="Arial" panose="020B0604020202020204" pitchFamily="34" charset="0"/>
              <a:buChar char="•"/>
            </a:pPr>
            <a:r>
              <a:rPr lang="en-US" dirty="0" smtClean="0"/>
              <a:t>And no need to break through walls to pass cables or install connectors. This has made the use of this technology very popular, spreading rapidly.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13</a:t>
            </a:fld>
            <a:endParaRPr lang="en-US"/>
          </a:p>
        </p:txBody>
      </p:sp>
    </p:spTree>
    <p:extLst>
      <p:ext uri="{BB962C8B-B14F-4D97-AF65-F5344CB8AC3E}">
        <p14:creationId xmlns:p14="http://schemas.microsoft.com/office/powerpoint/2010/main" val="304698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B64BBA1-0ED9-44ED-8518-E7080C09C4AF}"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309327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676A65C-8B3C-4894-8EF0-1192E83B9F0A}"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sz="1200" b="0" i="0" kern="1200" dirty="0">
                <a:solidFill>
                  <a:schemeClr val="tx1"/>
                </a:solidFill>
                <a:effectLst/>
                <a:latin typeface="Times New Roman" pitchFamily="18" charset="0"/>
                <a:ea typeface="+mn-ea"/>
                <a:cs typeface="+mn-cs"/>
              </a:rPr>
              <a:t> The first relays were used in long distance </a:t>
            </a:r>
            <a:r>
              <a:rPr lang="en-US" sz="1200" b="0" i="0" u="none" strike="noStrike" kern="1200" dirty="0">
                <a:solidFill>
                  <a:schemeClr val="tx1"/>
                </a:solidFill>
                <a:effectLst/>
                <a:latin typeface="Times New Roman" pitchFamily="18" charset="0"/>
                <a:ea typeface="+mn-ea"/>
                <a:cs typeface="+mn-cs"/>
                <a:hlinkClick r:id="rId3" tooltip="Electrical telegraph"/>
              </a:rPr>
              <a:t>telegraph</a:t>
            </a:r>
            <a:r>
              <a:rPr lang="en-US" sz="1200" b="0" i="0" kern="1200" dirty="0">
                <a:solidFill>
                  <a:schemeClr val="tx1"/>
                </a:solidFill>
                <a:effectLst/>
                <a:latin typeface="Times New Roman" pitchFamily="18" charset="0"/>
                <a:ea typeface="+mn-ea"/>
                <a:cs typeface="+mn-cs"/>
              </a:rPr>
              <a:t> circuits as amplifiers: they repeated the signal coming in from one circuit and re-transmitted it on another circuit. Relays were used extensively in telephone exchanges and early computers to perform logical operations.</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44221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9D5431F-3A53-41E4-AC9D-206DD8081776}" type="slidenum">
              <a:rPr lang="en-US">
                <a:latin typeface="Times New Roman" panose="02020603050405020304" pitchFamily="18" charset="0"/>
              </a:rPr>
              <a:pPr/>
              <a:t>16</a:t>
            </a:fld>
            <a:endParaRPr lang="en-US">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66584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B8DEB498-360B-43E8-AC38-C7DE8A684E6D}" type="slidenum">
              <a:rPr lang="en-US">
                <a:latin typeface="Times New Roman" panose="02020603050405020304" pitchFamily="18" charset="0"/>
              </a:rPr>
              <a:pPr/>
              <a:t>17</a:t>
            </a:fld>
            <a:endParaRPr lang="en-US">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dirty="0"/>
              <a:t>A base station is responsible for sending and receiving data (e.g., packets) to and from a wireless host that is associated with that base station. . Cell towers in cellular networks and access points in 802.11 wireless LANs are examples of base stations.</a:t>
            </a:r>
          </a:p>
          <a:p>
            <a:pPr>
              <a:defRPr/>
            </a:pPr>
            <a:r>
              <a:rPr lang="en-US" dirty="0"/>
              <a:t>the base station is connected to the larger network (e.g., the Internet, corporate or home network, or telephone network), thus functioning as a link-layer relay between the wireless host and the rest of the world with which the host communicates.</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46455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6814654-6C18-4A34-B0E7-A9B83FAC83D8}"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mobile ad hoc network</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MANET</a:t>
            </a:r>
            <a:r>
              <a:rPr lang="en-US" sz="1200" b="0" i="0" kern="1200" dirty="0">
                <a:solidFill>
                  <a:schemeClr val="tx1"/>
                </a:solidFill>
                <a:effectLst/>
                <a:latin typeface="Times New Roman" pitchFamily="18" charset="0"/>
                <a:ea typeface="+mn-ea"/>
                <a:cs typeface="+mn-cs"/>
              </a:rPr>
              <a:t>) </a:t>
            </a:r>
          </a:p>
          <a:p>
            <a:pPr>
              <a:defRPr/>
            </a:pPr>
            <a:r>
              <a:rPr lang="en-US" sz="1200" b="0" i="0" kern="1200" dirty="0">
                <a:solidFill>
                  <a:schemeClr val="tx1"/>
                </a:solidFill>
                <a:effectLst/>
                <a:latin typeface="Times New Roman" pitchFamily="18" charset="0"/>
                <a:ea typeface="+mn-ea"/>
                <a:cs typeface="+mn-cs"/>
              </a:rPr>
              <a:t>Wireless </a:t>
            </a:r>
            <a:r>
              <a:rPr lang="en-US" sz="1200" b="1" i="0" kern="1200" dirty="0">
                <a:solidFill>
                  <a:schemeClr val="tx1"/>
                </a:solidFill>
                <a:effectLst/>
                <a:latin typeface="Times New Roman" pitchFamily="18" charset="0"/>
                <a:ea typeface="+mn-ea"/>
                <a:cs typeface="+mn-cs"/>
              </a:rPr>
              <a:t>ad hoc network</a:t>
            </a:r>
            <a:r>
              <a:rPr lang="en-US" sz="1200" b="0" i="0" kern="1200" dirty="0">
                <a:solidFill>
                  <a:schemeClr val="tx1"/>
                </a:solidFill>
                <a:effectLst/>
                <a:latin typeface="Times New Roman" pitchFamily="18" charset="0"/>
                <a:ea typeface="+mn-ea"/>
                <a:cs typeface="+mn-cs"/>
              </a:rPr>
              <a:t>. A wireless </a:t>
            </a:r>
            <a:r>
              <a:rPr lang="en-US" sz="1200" b="1" i="0" kern="1200" dirty="0">
                <a:solidFill>
                  <a:schemeClr val="tx1"/>
                </a:solidFill>
                <a:effectLst/>
                <a:latin typeface="Times New Roman" pitchFamily="18" charset="0"/>
                <a:ea typeface="+mn-ea"/>
                <a:cs typeface="+mn-cs"/>
              </a:rPr>
              <a:t>ad hoc network</a:t>
            </a:r>
            <a:r>
              <a:rPr lang="en-US" sz="1200" b="0" i="0" kern="1200" dirty="0">
                <a:solidFill>
                  <a:schemeClr val="tx1"/>
                </a:solidFill>
                <a:effectLst/>
                <a:latin typeface="Times New Roman" pitchFamily="18" charset="0"/>
                <a:ea typeface="+mn-ea"/>
                <a:cs typeface="+mn-cs"/>
              </a:rPr>
              <a:t> (WANET) or MANET is a decentralized type of wireless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The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a:t>
            </a:r>
            <a:r>
              <a:rPr lang="en-US" sz="1200" b="1" i="0" kern="1200" dirty="0">
                <a:solidFill>
                  <a:schemeClr val="tx1"/>
                </a:solidFill>
                <a:effectLst/>
                <a:latin typeface="Times New Roman" pitchFamily="18" charset="0"/>
                <a:ea typeface="+mn-ea"/>
                <a:cs typeface="+mn-cs"/>
              </a:rPr>
              <a:t>ad hoc</a:t>
            </a:r>
            <a:r>
              <a:rPr lang="en-US" sz="1200" b="0" i="0" kern="1200" dirty="0">
                <a:solidFill>
                  <a:schemeClr val="tx1"/>
                </a:solidFill>
                <a:effectLst/>
                <a:latin typeface="Times New Roman" pitchFamily="18" charset="0"/>
                <a:ea typeface="+mn-ea"/>
                <a:cs typeface="+mn-cs"/>
              </a:rPr>
              <a:t> because it does not rely on a pre-existing infrastructure, such as routers in wired </a:t>
            </a:r>
            <a:r>
              <a:rPr lang="en-US" sz="1200" b="1" i="0" kern="1200" dirty="0">
                <a:solidFill>
                  <a:schemeClr val="tx1"/>
                </a:solidFill>
                <a:effectLst/>
                <a:latin typeface="Times New Roman" pitchFamily="18" charset="0"/>
                <a:ea typeface="+mn-ea"/>
                <a:cs typeface="+mn-cs"/>
              </a:rPr>
              <a:t>networks</a:t>
            </a:r>
            <a:r>
              <a:rPr lang="en-US" sz="1200" b="0" i="0" kern="1200" dirty="0">
                <a:solidFill>
                  <a:schemeClr val="tx1"/>
                </a:solidFill>
                <a:effectLst/>
                <a:latin typeface="Times New Roman" pitchFamily="18" charset="0"/>
                <a:ea typeface="+mn-ea"/>
                <a:cs typeface="+mn-cs"/>
              </a:rPr>
              <a:t> or access points in managed (infrastructure) wireless </a:t>
            </a:r>
            <a:r>
              <a:rPr lang="en-US" sz="1200" b="1" i="0" kern="1200" dirty="0">
                <a:solidFill>
                  <a:schemeClr val="tx1"/>
                </a:solidFill>
                <a:effectLst/>
                <a:latin typeface="Times New Roman" pitchFamily="18" charset="0"/>
                <a:ea typeface="+mn-ea"/>
                <a:cs typeface="+mn-cs"/>
              </a:rPr>
              <a:t>networks</a:t>
            </a:r>
            <a:r>
              <a:rPr lang="en-US" sz="1200" b="0" i="0" kern="1200" dirty="0">
                <a:solidFill>
                  <a:schemeClr val="tx1"/>
                </a:solidFill>
                <a:effectLst/>
                <a:latin typeface="Times New Roman" pitchFamily="18" charset="0"/>
                <a:ea typeface="+mn-ea"/>
                <a:cs typeface="+mn-cs"/>
              </a:rPr>
              <a:t>.</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78894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Pager#cite_note-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36.png"/><Relationship Id="rId3" Type="http://schemas.openxmlformats.org/officeDocument/2006/relationships/notesSlide" Target="../notesSlides/notesSlide9.xml"/><Relationship Id="rId7" Type="http://schemas.openxmlformats.org/officeDocument/2006/relationships/image" Target="../media/image35.wmf"/><Relationship Id="rId12" Type="http://schemas.openxmlformats.org/officeDocument/2006/relationships/oleObject" Target="../embeddings/oleObject7.bin"/><Relationship Id="rId17" Type="http://schemas.openxmlformats.org/officeDocument/2006/relationships/image" Target="../media/image25.png"/><Relationship Id="rId2" Type="http://schemas.openxmlformats.org/officeDocument/2006/relationships/slideLayout" Target="../slideLayouts/slideLayout6.xml"/><Relationship Id="rId16" Type="http://schemas.openxmlformats.org/officeDocument/2006/relationships/image" Target="../media/image24.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4.wmf"/><Relationship Id="rId15" Type="http://schemas.openxmlformats.org/officeDocument/2006/relationships/oleObject" Target="../embeddings/oleObject10.bin"/><Relationship Id="rId10" Type="http://schemas.openxmlformats.org/officeDocument/2006/relationships/oleObject" Target="../embeddings/oleObject5.bin"/><Relationship Id="rId19" Type="http://schemas.openxmlformats.org/officeDocument/2006/relationships/image" Target="../media/image37.png"/><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607380"/>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PMIT-6217</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65308" y="572646"/>
            <a:ext cx="1261384" cy="1484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Wireless Network </a:t>
            </a:r>
            <a:endParaRPr lang="en-US" dirty="0"/>
          </a:p>
        </p:txBody>
      </p:sp>
      <p:sp>
        <p:nvSpPr>
          <p:cNvPr id="3" name="Content Placeholder 2"/>
          <p:cNvSpPr>
            <a:spLocks noGrp="1"/>
          </p:cNvSpPr>
          <p:nvPr>
            <p:ph idx="1"/>
          </p:nvPr>
        </p:nvSpPr>
        <p:spPr/>
        <p:txBody>
          <a:bodyPr/>
          <a:lstStyle/>
          <a:p>
            <a:pPr algn="just"/>
            <a:r>
              <a:rPr lang="en-US" sz="2200" dirty="0">
                <a:latin typeface="Gill Sans MT" panose="020B0502020104020203" pitchFamily="34" charset="0"/>
              </a:rPr>
              <a:t>Devices commonly used for wireless networking include </a:t>
            </a:r>
          </a:p>
          <a:p>
            <a:pPr lvl="1" algn="just"/>
            <a:r>
              <a:rPr lang="en-US" sz="2400" dirty="0" smtClean="0">
                <a:latin typeface="Gill Sans MT" panose="020B0502020104020203" pitchFamily="34" charset="0"/>
              </a:rPr>
              <a:t>Sensor, </a:t>
            </a:r>
            <a:r>
              <a:rPr lang="en-US" sz="2400" dirty="0">
                <a:latin typeface="Gill Sans MT" panose="020B0502020104020203" pitchFamily="34" charset="0"/>
              </a:rPr>
              <a:t>Embedded </a:t>
            </a:r>
            <a:r>
              <a:rPr lang="en-US" sz="2400" dirty="0" smtClean="0">
                <a:latin typeface="Gill Sans MT" panose="020B0502020104020203" pitchFamily="34" charset="0"/>
              </a:rPr>
              <a:t>controllers, </a:t>
            </a:r>
            <a:r>
              <a:rPr lang="en-US" sz="2200" dirty="0" smtClean="0">
                <a:latin typeface="Gill Sans MT" panose="020B0502020104020203" pitchFamily="34" charset="0"/>
              </a:rPr>
              <a:t>portable </a:t>
            </a:r>
            <a:r>
              <a:rPr lang="en-US" sz="2200" dirty="0">
                <a:latin typeface="Gill Sans MT" panose="020B0502020104020203" pitchFamily="34" charset="0"/>
              </a:rPr>
              <a:t>computers, desktop computers, hand-held computers, personal digital assistants (PDAs), cellular phones, pen-based computers, and pagers. Wireless networks work similar to wired networks, however, wireless networks must convert information signals into a form suitable for transmission through the air medium.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a:t>
            </a:fld>
            <a:endParaRPr lang="en-US"/>
          </a:p>
        </p:txBody>
      </p:sp>
    </p:spTree>
    <p:extLst>
      <p:ext uri="{BB962C8B-B14F-4D97-AF65-F5344CB8AC3E}">
        <p14:creationId xmlns:p14="http://schemas.microsoft.com/office/powerpoint/2010/main" val="120596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Devices commonly used for wireless networking</a:t>
            </a:r>
          </a:p>
        </p:txBody>
      </p:sp>
      <p:sp>
        <p:nvSpPr>
          <p:cNvPr id="3" name="Content Placeholder 2"/>
          <p:cNvSpPr>
            <a:spLocks noGrp="1"/>
          </p:cNvSpPr>
          <p:nvPr>
            <p:ph idx="1"/>
          </p:nvPr>
        </p:nvSpPr>
        <p:spPr>
          <a:xfrm>
            <a:off x="1143000" y="1981200"/>
            <a:ext cx="9982200" cy="4114800"/>
          </a:xfrm>
        </p:spPr>
        <p:txBody>
          <a:bodyPr/>
          <a:lstStyle/>
          <a:p>
            <a:pPr algn="just"/>
            <a:r>
              <a:rPr lang="en-US" sz="2000" dirty="0">
                <a:latin typeface="Gill Sans MT" panose="020B0502020104020203" pitchFamily="34" charset="0"/>
              </a:rPr>
              <a:t>Sensor: A very simple wireless device is represented by a sensor transmitting state information. One example could be a switch sensing the office door. If the door is closed, the switch transmits this to the mobile phone inside the </a:t>
            </a:r>
            <a:r>
              <a:rPr lang="en-US" sz="2000" dirty="0" smtClean="0">
                <a:latin typeface="Gill Sans MT" panose="020B0502020104020203" pitchFamily="34" charset="0"/>
              </a:rPr>
              <a:t>office. Without </a:t>
            </a:r>
            <a:r>
              <a:rPr lang="en-US" sz="2000" dirty="0">
                <a:latin typeface="Gill Sans MT" panose="020B0502020104020203" pitchFamily="34" charset="0"/>
              </a:rPr>
              <a:t>user interaction, the semantics of a closed door is applied to phone calls.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Embedded </a:t>
            </a:r>
            <a:r>
              <a:rPr lang="en-US" sz="2000" dirty="0">
                <a:latin typeface="Gill Sans MT" panose="020B0502020104020203" pitchFamily="34" charset="0"/>
              </a:rPr>
              <a:t>controllers: Many appliances already contain a simple or </a:t>
            </a:r>
            <a:r>
              <a:rPr lang="en-US" sz="2000" dirty="0" smtClean="0">
                <a:latin typeface="Gill Sans MT" panose="020B0502020104020203" pitchFamily="34" charset="0"/>
              </a:rPr>
              <a:t>some times </a:t>
            </a:r>
            <a:r>
              <a:rPr lang="en-US" sz="2000" dirty="0">
                <a:latin typeface="Gill Sans MT" panose="020B0502020104020203" pitchFamily="34" charset="0"/>
              </a:rPr>
              <a:t>more complex controller. Keyboards, mice, headsets, washing machines, coffee machines, hair dryers and TV sets are just some examples.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Pager</a:t>
            </a:r>
            <a:r>
              <a:rPr lang="en-US" sz="2000" dirty="0">
                <a:latin typeface="Gill Sans MT" panose="020B0502020104020203" pitchFamily="34" charset="0"/>
              </a:rPr>
              <a:t>: As a very simple receiver, a pager can only display short text </a:t>
            </a:r>
            <a:r>
              <a:rPr lang="en-US" sz="2000" dirty="0" smtClean="0">
                <a:latin typeface="Gill Sans MT" panose="020B0502020104020203" pitchFamily="34" charset="0"/>
              </a:rPr>
              <a:t>messages</a:t>
            </a:r>
            <a:r>
              <a:rPr lang="en-US" sz="2000" dirty="0">
                <a:latin typeface="Gill Sans MT" panose="020B0502020104020203" pitchFamily="34" charset="0"/>
              </a:rPr>
              <a:t>, has a tiny display, and cannot send any messages. Pagers can even be integrated into watches. </a:t>
            </a:r>
            <a:endParaRPr lang="en-US" sz="2000" dirty="0" smtClean="0">
              <a:latin typeface="Gill Sans MT" panose="020B0502020104020203" pitchFamily="34" charset="0"/>
            </a:endParaRPr>
          </a:p>
          <a:p>
            <a:pPr algn="just"/>
            <a:r>
              <a:rPr lang="en-US" sz="2000" b="1" kern="1200" dirty="0">
                <a:latin typeface="Gill Sans MT" panose="020B0502020104020203" pitchFamily="34" charset="0"/>
              </a:rPr>
              <a:t>One-way pagers</a:t>
            </a:r>
            <a:r>
              <a:rPr lang="en-US" sz="2000" kern="1200" dirty="0">
                <a:latin typeface="Gill Sans MT" panose="020B0502020104020203" pitchFamily="34" charset="0"/>
              </a:rPr>
              <a:t> can only receive messages, while </a:t>
            </a:r>
            <a:r>
              <a:rPr lang="en-US" sz="2000" b="1" kern="1200" dirty="0">
                <a:latin typeface="Gill Sans MT" panose="020B0502020104020203" pitchFamily="34" charset="0"/>
              </a:rPr>
              <a:t>response pagers</a:t>
            </a:r>
            <a:r>
              <a:rPr lang="en-US" sz="2000" kern="1200" dirty="0">
                <a:latin typeface="Gill Sans MT" panose="020B0502020104020203" pitchFamily="34" charset="0"/>
              </a:rPr>
              <a:t> and </a:t>
            </a:r>
            <a:r>
              <a:rPr lang="en-US" sz="2000" b="1" kern="1200" dirty="0">
                <a:latin typeface="Gill Sans MT" panose="020B0502020104020203" pitchFamily="34" charset="0"/>
              </a:rPr>
              <a:t>two-way pagers</a:t>
            </a:r>
            <a:r>
              <a:rPr lang="en-US" sz="2000" kern="1200" dirty="0">
                <a:latin typeface="Gill Sans MT" panose="020B0502020104020203" pitchFamily="34" charset="0"/>
              </a:rPr>
              <a:t> can also acknowledge, reply to and originate messages using an internal transmitter.</a:t>
            </a:r>
            <a:r>
              <a:rPr lang="en-US" sz="2000" kern="1200" baseline="30000" dirty="0">
                <a:latin typeface="Gill Sans MT" panose="020B0502020104020203" pitchFamily="34" charset="0"/>
                <a:hlinkClick r:id="rId2"/>
              </a:rPr>
              <a:t>[2]</a:t>
            </a:r>
            <a:endParaRPr lang="en-US" sz="2000" dirty="0">
              <a:latin typeface="Gill Sans MT" panose="020B0502020104020203"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a:t>
            </a:fld>
            <a:endParaRPr lang="en-US"/>
          </a:p>
        </p:txBody>
      </p:sp>
    </p:spTree>
    <p:extLst>
      <p:ext uri="{BB962C8B-B14F-4D97-AF65-F5344CB8AC3E}">
        <p14:creationId xmlns:p14="http://schemas.microsoft.com/office/powerpoint/2010/main" val="3646373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09800"/>
            <a:ext cx="10591800" cy="4724400"/>
          </a:xfrm>
        </p:spPr>
        <p:txBody>
          <a:bodyPr/>
          <a:lstStyle/>
          <a:p>
            <a:pPr algn="just"/>
            <a:r>
              <a:rPr lang="en-US" sz="2000" dirty="0" smtClean="0">
                <a:latin typeface="Gill Sans MT" panose="020B0502020104020203" pitchFamily="34" charset="0"/>
              </a:rPr>
              <a:t>Personal </a:t>
            </a:r>
            <a:r>
              <a:rPr lang="en-US" sz="2000" dirty="0">
                <a:latin typeface="Gill Sans MT" panose="020B0502020104020203" pitchFamily="34" charset="0"/>
              </a:rPr>
              <a:t>digital assistant: PDAs typically accompany a user and offer simple versions of office software (calendar, note-pad, mail). The typical input device is a pen, with built-in character recognition translating </a:t>
            </a:r>
            <a:r>
              <a:rPr lang="en-US" sz="2000" dirty="0" smtClean="0">
                <a:latin typeface="Gill Sans MT" panose="020B0502020104020203" pitchFamily="34" charset="0"/>
              </a:rPr>
              <a:t>handwriting </a:t>
            </a:r>
            <a:r>
              <a:rPr lang="en-US" sz="2000" dirty="0">
                <a:latin typeface="Gill Sans MT" panose="020B0502020104020203" pitchFamily="34" charset="0"/>
              </a:rPr>
              <a:t>into characters. Web browsers and many other software packages are available for these devices.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Pocket </a:t>
            </a:r>
            <a:r>
              <a:rPr lang="en-US" sz="2000" dirty="0">
                <a:latin typeface="Gill Sans MT" panose="020B0502020104020203" pitchFamily="34" charset="0"/>
              </a:rPr>
              <a:t>computer: The next steps toward full computers are pocket </a:t>
            </a:r>
            <a:r>
              <a:rPr lang="en-US" sz="2000" dirty="0" smtClean="0">
                <a:latin typeface="Gill Sans MT" panose="020B0502020104020203" pitchFamily="34" charset="0"/>
              </a:rPr>
              <a:t>computers </a:t>
            </a:r>
            <a:r>
              <a:rPr lang="en-US" sz="2000" dirty="0">
                <a:latin typeface="Gill Sans MT" panose="020B0502020104020203" pitchFamily="34" charset="0"/>
              </a:rPr>
              <a:t>offering tiny keyboards, color displays, and simple versions of programs found on desktop computers (text processing, spreadsheets etc</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Notebook/laptop</a:t>
            </a:r>
            <a:r>
              <a:rPr lang="en-US" sz="2000" dirty="0">
                <a:latin typeface="Gill Sans MT" panose="020B0502020104020203" pitchFamily="34" charset="0"/>
              </a:rPr>
              <a:t>: Finally, laptops offer more or less the same performance as standard desktop computers; they use the same software – the only </a:t>
            </a:r>
            <a:r>
              <a:rPr lang="en-US" sz="2000" dirty="0" smtClean="0">
                <a:latin typeface="Gill Sans MT" panose="020B0502020104020203" pitchFamily="34" charset="0"/>
              </a:rPr>
              <a:t>technical </a:t>
            </a:r>
            <a:r>
              <a:rPr lang="en-US" sz="2000" dirty="0">
                <a:latin typeface="Gill Sans MT" panose="020B0502020104020203" pitchFamily="34" charset="0"/>
              </a:rPr>
              <a:t>difference being size, weight, and the ability to run on a battery. If operated mainly via a sensitive display (touch sensitive or electromagnetic), the devices are also known as notepads or tablet PCs.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a:p>
        </p:txBody>
      </p:sp>
      <p:sp>
        <p:nvSpPr>
          <p:cNvPr id="5" name="Title 1"/>
          <p:cNvSpPr txBox="1">
            <a:spLocks/>
          </p:cNvSpPr>
          <p:nvPr/>
        </p:nvSpPr>
        <p:spPr bwMode="auto">
          <a:xfrm>
            <a:off x="1066800" y="7620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sz="2800" b="1" dirty="0">
                <a:latin typeface="Gill Sans MT" panose="020B0502020104020203" pitchFamily="34" charset="0"/>
              </a:rPr>
              <a:t>Devices commonly used for wireless networking</a:t>
            </a:r>
          </a:p>
        </p:txBody>
      </p:sp>
    </p:spTree>
    <p:extLst>
      <p:ext uri="{BB962C8B-B14F-4D97-AF65-F5344CB8AC3E}">
        <p14:creationId xmlns:p14="http://schemas.microsoft.com/office/powerpoint/2010/main" val="2516932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7772400" cy="1143000"/>
          </a:xfrm>
        </p:spPr>
        <p:txBody>
          <a:bodyPr>
            <a:normAutofit/>
          </a:bodyPr>
          <a:lstStyle/>
          <a:p>
            <a:r>
              <a:rPr lang="en-US" b="1" dirty="0">
                <a:latin typeface="Gill Sans MT" panose="020B0502020104020203" pitchFamily="34" charset="0"/>
              </a:rPr>
              <a:t>Why Wireless?</a:t>
            </a:r>
          </a:p>
        </p:txBody>
      </p:sp>
      <p:sp>
        <p:nvSpPr>
          <p:cNvPr id="3" name="Content Placeholder 2"/>
          <p:cNvSpPr>
            <a:spLocks noGrp="1"/>
          </p:cNvSpPr>
          <p:nvPr>
            <p:ph idx="1"/>
          </p:nvPr>
        </p:nvSpPr>
        <p:spPr>
          <a:xfrm>
            <a:off x="2133600" y="1828800"/>
            <a:ext cx="8305800" cy="4724400"/>
          </a:xfrm>
        </p:spPr>
        <p:txBody>
          <a:bodyPr/>
          <a:lstStyle/>
          <a:p>
            <a:pPr algn="just"/>
            <a:r>
              <a:rPr lang="en-US" sz="2400" dirty="0">
                <a:latin typeface="Gill Sans MT" panose="020B0502020104020203" pitchFamily="34" charset="0"/>
              </a:rPr>
              <a:t>Ease of deployment: </a:t>
            </a:r>
          </a:p>
          <a:p>
            <a:pPr lvl="1" algn="just"/>
            <a:r>
              <a:rPr lang="en-US" sz="2400" dirty="0">
                <a:latin typeface="Gill Sans MT" panose="020B0502020104020203" pitchFamily="34" charset="0"/>
              </a:rPr>
              <a:t>Wireless network can be easily installed</a:t>
            </a:r>
          </a:p>
          <a:p>
            <a:pPr lvl="1" algn="just"/>
            <a:r>
              <a:rPr lang="en-US" sz="2400" dirty="0">
                <a:latin typeface="Gill Sans MT" panose="020B0502020104020203" pitchFamily="34" charset="0"/>
              </a:rPr>
              <a:t>No running media cables between Transceivers</a:t>
            </a:r>
          </a:p>
          <a:p>
            <a:pPr algn="just"/>
            <a:r>
              <a:rPr lang="en-US" sz="2400" dirty="0">
                <a:latin typeface="Gill Sans MT" panose="020B0502020104020203" pitchFamily="34" charset="0"/>
              </a:rPr>
              <a:t>Cost</a:t>
            </a:r>
          </a:p>
          <a:p>
            <a:pPr lvl="1" algn="just"/>
            <a:r>
              <a:rPr lang="en-US" sz="2400" dirty="0">
                <a:latin typeface="Gill Sans MT" panose="020B0502020104020203" pitchFamily="34" charset="0"/>
              </a:rPr>
              <a:t>Inexpensive</a:t>
            </a:r>
          </a:p>
          <a:p>
            <a:pPr algn="just"/>
            <a:r>
              <a:rPr lang="en-US" sz="2400" dirty="0">
                <a:latin typeface="Gill Sans MT" panose="020B0502020104020203" pitchFamily="34" charset="0"/>
              </a:rPr>
              <a:t>Ease of use: </a:t>
            </a:r>
          </a:p>
          <a:p>
            <a:pPr lvl="1" algn="just"/>
            <a:r>
              <a:rPr lang="en-US" sz="2400" dirty="0">
                <a:latin typeface="Gill Sans MT" panose="020B0502020104020203" pitchFamily="34" charset="0"/>
              </a:rPr>
              <a:t>Use from anywhere</a:t>
            </a:r>
          </a:p>
          <a:p>
            <a:pPr lvl="1" algn="just"/>
            <a:r>
              <a:rPr lang="en-US" sz="2400" dirty="0">
                <a:latin typeface="Gill Sans MT" panose="020B0502020104020203" pitchFamily="34" charset="0"/>
              </a:rPr>
              <a:t>Allows multiple devices to simultaneously use the same wireless connection</a:t>
            </a:r>
          </a:p>
          <a:p>
            <a:pPr algn="just"/>
            <a:r>
              <a:rPr lang="en-US" sz="2400" dirty="0">
                <a:latin typeface="Gill Sans MT" panose="020B0502020104020203" pitchFamily="34" charset="0"/>
              </a:rPr>
              <a:t>Mobility: </a:t>
            </a:r>
          </a:p>
          <a:p>
            <a:pPr lvl="1" algn="just"/>
            <a:r>
              <a:rPr lang="en-US" sz="2400" dirty="0">
                <a:latin typeface="Gill Sans MT" panose="020B0502020104020203" pitchFamily="34" charset="0"/>
              </a:rPr>
              <a:t>Communicate while moving</a:t>
            </a:r>
          </a:p>
        </p:txBody>
      </p:sp>
      <p:sp>
        <p:nvSpPr>
          <p:cNvPr id="4" name="Slide Number Placeholder 3"/>
          <p:cNvSpPr>
            <a:spLocks noGrp="1"/>
          </p:cNvSpPr>
          <p:nvPr>
            <p:ph type="sldNum" sz="quarter" idx="12"/>
          </p:nvPr>
        </p:nvSpPr>
        <p:spPr>
          <a:xfrm>
            <a:off x="8077200" y="6248400"/>
            <a:ext cx="1905000" cy="457200"/>
          </a:xfrm>
        </p:spPr>
        <p:txBody>
          <a:bodyPr/>
          <a:lstStyle/>
          <a:p>
            <a:pPr>
              <a:defRPr/>
            </a:pPr>
            <a:r>
              <a:rPr lang="en-US" smtClean="0">
                <a:latin typeface="Gill Sans MT" panose="020B0502020104020203" pitchFamily="34" charset="0"/>
              </a:rPr>
              <a:t>7</a:t>
            </a:r>
            <a:endParaRPr lang="en-US" dirty="0">
              <a:latin typeface="Gill Sans MT" panose="020B0502020104020203" pitchFamily="34" charset="0"/>
            </a:endParaRPr>
          </a:p>
        </p:txBody>
      </p:sp>
    </p:spTree>
    <p:extLst>
      <p:ext uri="{BB962C8B-B14F-4D97-AF65-F5344CB8AC3E}">
        <p14:creationId xmlns:p14="http://schemas.microsoft.com/office/powerpoint/2010/main" val="2682338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5"/>
          <p:cNvSpPr>
            <a:spLocks noChangeArrowheads="1"/>
          </p:cNvSpPr>
          <p:nvPr/>
        </p:nvSpPr>
        <p:spPr bwMode="auto">
          <a:xfrm>
            <a:off x="6340475" y="4378326"/>
            <a:ext cx="2152650" cy="2093913"/>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267" name="Oval 11"/>
          <p:cNvSpPr>
            <a:spLocks noChangeArrowheads="1"/>
          </p:cNvSpPr>
          <p:nvPr/>
        </p:nvSpPr>
        <p:spPr bwMode="auto">
          <a:xfrm>
            <a:off x="2174876" y="1290638"/>
            <a:ext cx="2252663" cy="2286000"/>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268" name="Line 22"/>
          <p:cNvSpPr>
            <a:spLocks noChangeShapeType="1"/>
          </p:cNvSpPr>
          <p:nvPr/>
        </p:nvSpPr>
        <p:spPr bwMode="auto">
          <a:xfrm>
            <a:off x="3322639" y="2447925"/>
            <a:ext cx="1277937" cy="655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Oval 23"/>
          <p:cNvSpPr>
            <a:spLocks noChangeArrowheads="1"/>
          </p:cNvSpPr>
          <p:nvPr/>
        </p:nvSpPr>
        <p:spPr bwMode="auto">
          <a:xfrm>
            <a:off x="3048001" y="4033839"/>
            <a:ext cx="1038225" cy="100488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270" name="Line 34"/>
          <p:cNvSpPr>
            <a:spLocks noChangeShapeType="1"/>
          </p:cNvSpPr>
          <p:nvPr/>
        </p:nvSpPr>
        <p:spPr bwMode="auto">
          <a:xfrm flipV="1">
            <a:off x="3721100" y="3636964"/>
            <a:ext cx="1257300" cy="809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Oval 38"/>
          <p:cNvSpPr>
            <a:spLocks noChangeArrowheads="1"/>
          </p:cNvSpPr>
          <p:nvPr/>
        </p:nvSpPr>
        <p:spPr bwMode="auto">
          <a:xfrm>
            <a:off x="4632326" y="4440239"/>
            <a:ext cx="2278063" cy="205263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272" name="Line 59"/>
          <p:cNvSpPr>
            <a:spLocks noChangeShapeType="1"/>
          </p:cNvSpPr>
          <p:nvPr/>
        </p:nvSpPr>
        <p:spPr bwMode="auto">
          <a:xfrm>
            <a:off x="6884988" y="54244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3" name="Line 60"/>
          <p:cNvSpPr>
            <a:spLocks noChangeShapeType="1"/>
          </p:cNvSpPr>
          <p:nvPr/>
        </p:nvSpPr>
        <p:spPr bwMode="auto">
          <a:xfrm flipH="1">
            <a:off x="6397625" y="53276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61"/>
          <p:cNvSpPr>
            <a:spLocks noChangeShapeType="1"/>
          </p:cNvSpPr>
          <p:nvPr/>
        </p:nvSpPr>
        <p:spPr bwMode="auto">
          <a:xfrm flipH="1">
            <a:off x="6411913" y="54038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62"/>
          <p:cNvSpPr>
            <a:spLocks noChangeShapeType="1"/>
          </p:cNvSpPr>
          <p:nvPr/>
        </p:nvSpPr>
        <p:spPr bwMode="auto">
          <a:xfrm flipH="1">
            <a:off x="6354763" y="547052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63"/>
          <p:cNvSpPr>
            <a:spLocks noChangeShapeType="1"/>
          </p:cNvSpPr>
          <p:nvPr/>
        </p:nvSpPr>
        <p:spPr bwMode="auto">
          <a:xfrm flipH="1" flipV="1">
            <a:off x="6391276" y="4105276"/>
            <a:ext cx="949325" cy="1293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64"/>
          <p:cNvSpPr>
            <a:spLocks noChangeShapeType="1"/>
          </p:cNvSpPr>
          <p:nvPr/>
        </p:nvSpPr>
        <p:spPr bwMode="auto">
          <a:xfrm flipV="1">
            <a:off x="5832475" y="4144963"/>
            <a:ext cx="50800" cy="111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8" name="Group 356"/>
          <p:cNvGrpSpPr>
            <a:grpSpLocks/>
          </p:cNvGrpSpPr>
          <p:nvPr/>
        </p:nvGrpSpPr>
        <p:grpSpPr bwMode="auto">
          <a:xfrm>
            <a:off x="7966075" y="4867275"/>
            <a:ext cx="331788" cy="368300"/>
            <a:chOff x="313" y="1497"/>
            <a:chExt cx="1152" cy="1014"/>
          </a:xfrm>
        </p:grpSpPr>
        <p:pic>
          <p:nvPicPr>
            <p:cNvPr id="11399"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0"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9" name="Group 361"/>
          <p:cNvGrpSpPr>
            <a:grpSpLocks/>
          </p:cNvGrpSpPr>
          <p:nvPr/>
        </p:nvGrpSpPr>
        <p:grpSpPr bwMode="auto">
          <a:xfrm>
            <a:off x="3595689" y="4195764"/>
            <a:ext cx="396875" cy="388937"/>
            <a:chOff x="2967" y="478"/>
            <a:chExt cx="788" cy="625"/>
          </a:xfrm>
        </p:grpSpPr>
        <p:pic>
          <p:nvPicPr>
            <p:cNvPr id="11397"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98"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0" name="Group 89"/>
          <p:cNvGrpSpPr>
            <a:grpSpLocks/>
          </p:cNvGrpSpPr>
          <p:nvPr/>
        </p:nvGrpSpPr>
        <p:grpSpPr bwMode="auto">
          <a:xfrm>
            <a:off x="7192964" y="4957763"/>
            <a:ext cx="458787" cy="620712"/>
            <a:chOff x="5955030" y="3031808"/>
            <a:chExt cx="914400" cy="1398587"/>
          </a:xfrm>
        </p:grpSpPr>
        <p:grpSp>
          <p:nvGrpSpPr>
            <p:cNvPr id="11380" name="Group 398"/>
            <p:cNvGrpSpPr>
              <a:grpSpLocks/>
            </p:cNvGrpSpPr>
            <p:nvPr/>
          </p:nvGrpSpPr>
          <p:grpSpPr bwMode="auto">
            <a:xfrm>
              <a:off x="6097905" y="3403283"/>
              <a:ext cx="596900" cy="1027112"/>
              <a:chOff x="3130" y="3288"/>
              <a:chExt cx="410" cy="742"/>
            </a:xfrm>
          </p:grpSpPr>
          <p:sp>
            <p:nvSpPr>
              <p:cNvPr id="1138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8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9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1381"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1" name="Group 403"/>
          <p:cNvGrpSpPr>
            <a:grpSpLocks/>
          </p:cNvGrpSpPr>
          <p:nvPr/>
        </p:nvGrpSpPr>
        <p:grpSpPr bwMode="auto">
          <a:xfrm>
            <a:off x="4927600" y="5354638"/>
            <a:ext cx="527050" cy="392112"/>
            <a:chOff x="2751" y="1851"/>
            <a:chExt cx="462" cy="478"/>
          </a:xfrm>
        </p:grpSpPr>
        <p:pic>
          <p:nvPicPr>
            <p:cNvPr id="11378"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79"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2" name="Group 91"/>
          <p:cNvGrpSpPr>
            <a:grpSpLocks/>
          </p:cNvGrpSpPr>
          <p:nvPr/>
        </p:nvGrpSpPr>
        <p:grpSpPr bwMode="auto">
          <a:xfrm>
            <a:off x="5618164" y="4987926"/>
            <a:ext cx="458787" cy="620713"/>
            <a:chOff x="5955030" y="3031808"/>
            <a:chExt cx="914400" cy="1398587"/>
          </a:xfrm>
        </p:grpSpPr>
        <p:grpSp>
          <p:nvGrpSpPr>
            <p:cNvPr id="11361" name="Group 398"/>
            <p:cNvGrpSpPr>
              <a:grpSpLocks/>
            </p:cNvGrpSpPr>
            <p:nvPr/>
          </p:nvGrpSpPr>
          <p:grpSpPr bwMode="auto">
            <a:xfrm>
              <a:off x="6097905" y="3403283"/>
              <a:ext cx="596900" cy="1027112"/>
              <a:chOff x="3130" y="3288"/>
              <a:chExt cx="410" cy="742"/>
            </a:xfrm>
          </p:grpSpPr>
          <p:sp>
            <p:nvSpPr>
              <p:cNvPr id="1136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1362"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3" name="Group 356"/>
          <p:cNvGrpSpPr>
            <a:grpSpLocks/>
          </p:cNvGrpSpPr>
          <p:nvPr/>
        </p:nvGrpSpPr>
        <p:grpSpPr bwMode="auto">
          <a:xfrm>
            <a:off x="7305675" y="5791200"/>
            <a:ext cx="361950" cy="338138"/>
            <a:chOff x="313" y="1497"/>
            <a:chExt cx="1152" cy="1014"/>
          </a:xfrm>
        </p:grpSpPr>
        <p:pic>
          <p:nvPicPr>
            <p:cNvPr id="11359"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0"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4" name="Group 356"/>
          <p:cNvGrpSpPr>
            <a:grpSpLocks/>
          </p:cNvGrpSpPr>
          <p:nvPr/>
        </p:nvGrpSpPr>
        <p:grpSpPr bwMode="auto">
          <a:xfrm>
            <a:off x="6075364" y="5811838"/>
            <a:ext cx="376237" cy="347662"/>
            <a:chOff x="313" y="1497"/>
            <a:chExt cx="1152" cy="1014"/>
          </a:xfrm>
        </p:grpSpPr>
        <p:pic>
          <p:nvPicPr>
            <p:cNvPr id="11357"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356"/>
          <p:cNvGrpSpPr>
            <a:grpSpLocks/>
          </p:cNvGrpSpPr>
          <p:nvPr/>
        </p:nvGrpSpPr>
        <p:grpSpPr bwMode="auto">
          <a:xfrm>
            <a:off x="5354639" y="5832476"/>
            <a:ext cx="382587" cy="436563"/>
            <a:chOff x="313" y="1497"/>
            <a:chExt cx="1152" cy="1014"/>
          </a:xfrm>
        </p:grpSpPr>
        <p:pic>
          <p:nvPicPr>
            <p:cNvPr id="11355"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6"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6" name="Group 403"/>
          <p:cNvGrpSpPr>
            <a:grpSpLocks/>
          </p:cNvGrpSpPr>
          <p:nvPr/>
        </p:nvGrpSpPr>
        <p:grpSpPr bwMode="auto">
          <a:xfrm>
            <a:off x="5253039" y="4673601"/>
            <a:ext cx="485775" cy="403225"/>
            <a:chOff x="2751" y="1851"/>
            <a:chExt cx="462" cy="478"/>
          </a:xfrm>
        </p:grpSpPr>
        <p:pic>
          <p:nvPicPr>
            <p:cNvPr id="11353"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4"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7" name="Group 403"/>
          <p:cNvGrpSpPr>
            <a:grpSpLocks/>
          </p:cNvGrpSpPr>
          <p:nvPr/>
        </p:nvGrpSpPr>
        <p:grpSpPr bwMode="auto">
          <a:xfrm>
            <a:off x="7813676" y="5334001"/>
            <a:ext cx="525463" cy="392113"/>
            <a:chOff x="2751" y="1851"/>
            <a:chExt cx="462" cy="478"/>
          </a:xfrm>
        </p:grpSpPr>
        <p:pic>
          <p:nvPicPr>
            <p:cNvPr id="11351"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2"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8" name="Group 356"/>
          <p:cNvGrpSpPr>
            <a:grpSpLocks/>
          </p:cNvGrpSpPr>
          <p:nvPr/>
        </p:nvGrpSpPr>
        <p:grpSpPr bwMode="auto">
          <a:xfrm>
            <a:off x="6511925" y="5191125"/>
            <a:ext cx="376238" cy="349250"/>
            <a:chOff x="313" y="1497"/>
            <a:chExt cx="1152" cy="1014"/>
          </a:xfrm>
        </p:grpSpPr>
        <p:pic>
          <p:nvPicPr>
            <p:cNvPr id="11349"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0"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9" name="Group 356"/>
          <p:cNvGrpSpPr>
            <a:grpSpLocks/>
          </p:cNvGrpSpPr>
          <p:nvPr/>
        </p:nvGrpSpPr>
        <p:grpSpPr bwMode="auto">
          <a:xfrm>
            <a:off x="3433764" y="4643439"/>
            <a:ext cx="282575" cy="344487"/>
            <a:chOff x="313" y="1497"/>
            <a:chExt cx="1152" cy="1014"/>
          </a:xfrm>
        </p:grpSpPr>
        <p:pic>
          <p:nvPicPr>
            <p:cNvPr id="11347"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8"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0" name="Group 403"/>
          <p:cNvGrpSpPr>
            <a:grpSpLocks/>
          </p:cNvGrpSpPr>
          <p:nvPr/>
        </p:nvGrpSpPr>
        <p:grpSpPr bwMode="auto">
          <a:xfrm>
            <a:off x="3140075" y="4308475"/>
            <a:ext cx="444500" cy="381000"/>
            <a:chOff x="2751" y="1851"/>
            <a:chExt cx="462" cy="478"/>
          </a:xfrm>
        </p:grpSpPr>
        <p:pic>
          <p:nvPicPr>
            <p:cNvPr id="11345"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6"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1" name="Group 100"/>
          <p:cNvGrpSpPr>
            <a:grpSpLocks/>
          </p:cNvGrpSpPr>
          <p:nvPr/>
        </p:nvGrpSpPr>
        <p:grpSpPr bwMode="auto">
          <a:xfrm>
            <a:off x="3098800" y="1971676"/>
            <a:ext cx="458788" cy="619125"/>
            <a:chOff x="5955030" y="3031808"/>
            <a:chExt cx="914400" cy="1398587"/>
          </a:xfrm>
        </p:grpSpPr>
        <p:grpSp>
          <p:nvGrpSpPr>
            <p:cNvPr id="11328" name="Group 398"/>
            <p:cNvGrpSpPr>
              <a:grpSpLocks/>
            </p:cNvGrpSpPr>
            <p:nvPr/>
          </p:nvGrpSpPr>
          <p:grpSpPr bwMode="auto">
            <a:xfrm>
              <a:off x="6097905" y="3403283"/>
              <a:ext cx="596900" cy="1027112"/>
              <a:chOff x="3130" y="3288"/>
              <a:chExt cx="410" cy="742"/>
            </a:xfrm>
          </p:grpSpPr>
          <p:sp>
            <p:nvSpPr>
              <p:cNvPr id="1133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3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4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4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4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4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4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132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2" name="Group 356"/>
          <p:cNvGrpSpPr>
            <a:grpSpLocks/>
          </p:cNvGrpSpPr>
          <p:nvPr/>
        </p:nvGrpSpPr>
        <p:grpSpPr bwMode="auto">
          <a:xfrm>
            <a:off x="3636964" y="2103438"/>
            <a:ext cx="465137" cy="481012"/>
            <a:chOff x="313" y="1497"/>
            <a:chExt cx="1152" cy="1014"/>
          </a:xfrm>
        </p:grpSpPr>
        <p:pic>
          <p:nvPicPr>
            <p:cNvPr id="11326"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7"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3" name="Group 356"/>
          <p:cNvGrpSpPr>
            <a:grpSpLocks/>
          </p:cNvGrpSpPr>
          <p:nvPr/>
        </p:nvGrpSpPr>
        <p:grpSpPr bwMode="auto">
          <a:xfrm>
            <a:off x="3529014" y="2901950"/>
            <a:ext cx="333375" cy="368300"/>
            <a:chOff x="313" y="1497"/>
            <a:chExt cx="1152" cy="1014"/>
          </a:xfrm>
        </p:grpSpPr>
        <p:pic>
          <p:nvPicPr>
            <p:cNvPr id="1132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5" name="Picture 355" descr="antenna_stylize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4" name="Group 356"/>
          <p:cNvGrpSpPr>
            <a:grpSpLocks/>
          </p:cNvGrpSpPr>
          <p:nvPr/>
        </p:nvGrpSpPr>
        <p:grpSpPr bwMode="auto">
          <a:xfrm>
            <a:off x="3006726" y="2987675"/>
            <a:ext cx="282575" cy="344488"/>
            <a:chOff x="313" y="1497"/>
            <a:chExt cx="1152" cy="1014"/>
          </a:xfrm>
        </p:grpSpPr>
        <p:pic>
          <p:nvPicPr>
            <p:cNvPr id="11322"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3"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5" name="Group 403"/>
          <p:cNvGrpSpPr>
            <a:grpSpLocks/>
          </p:cNvGrpSpPr>
          <p:nvPr/>
        </p:nvGrpSpPr>
        <p:grpSpPr bwMode="auto">
          <a:xfrm>
            <a:off x="2713038" y="2651125"/>
            <a:ext cx="444500" cy="382588"/>
            <a:chOff x="2751" y="1851"/>
            <a:chExt cx="462" cy="478"/>
          </a:xfrm>
        </p:grpSpPr>
        <p:pic>
          <p:nvPicPr>
            <p:cNvPr id="11320"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1"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6" name="Group 356"/>
          <p:cNvGrpSpPr>
            <a:grpSpLocks/>
          </p:cNvGrpSpPr>
          <p:nvPr/>
        </p:nvGrpSpPr>
        <p:grpSpPr bwMode="auto">
          <a:xfrm>
            <a:off x="3089275" y="1401763"/>
            <a:ext cx="446088" cy="385762"/>
            <a:chOff x="313" y="1497"/>
            <a:chExt cx="1152" cy="1014"/>
          </a:xfrm>
        </p:grpSpPr>
        <p:pic>
          <p:nvPicPr>
            <p:cNvPr id="11318" name="Picture 354" descr="laptop_stylized_small"/>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9" name="Picture 355" descr="antenna_stylized"/>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7" name="Group 403"/>
          <p:cNvGrpSpPr>
            <a:grpSpLocks/>
          </p:cNvGrpSpPr>
          <p:nvPr/>
        </p:nvGrpSpPr>
        <p:grpSpPr bwMode="auto">
          <a:xfrm>
            <a:off x="2286000" y="2530475"/>
            <a:ext cx="446088" cy="381000"/>
            <a:chOff x="2751" y="1851"/>
            <a:chExt cx="462" cy="478"/>
          </a:xfrm>
        </p:grpSpPr>
        <p:pic>
          <p:nvPicPr>
            <p:cNvPr id="11316"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7"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98"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11299"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5645DCD-0D92-465B-BEA5-C275373889F8}" type="slidenum">
              <a:rPr lang="en-US" sz="1200">
                <a:latin typeface="Arial" panose="020B0604020202020204" pitchFamily="34" charset="0"/>
              </a:rPr>
              <a:pPr>
                <a:spcBef>
                  <a:spcPct val="0"/>
                </a:spcBef>
                <a:buClrTx/>
                <a:buSzTx/>
                <a:buFontTx/>
                <a:buNone/>
              </a:pPr>
              <a:t>14</a:t>
            </a:fld>
            <a:endParaRPr lang="en-US" sz="1200" dirty="0">
              <a:latin typeface="Arial" panose="020B0604020202020204" pitchFamily="34" charset="0"/>
            </a:endParaRPr>
          </a:p>
        </p:txBody>
      </p:sp>
      <p:sp>
        <p:nvSpPr>
          <p:cNvPr id="11300" name="Rectangle 84"/>
          <p:cNvSpPr>
            <a:spLocks noChangeArrowheads="1"/>
          </p:cNvSpPr>
          <p:nvPr/>
        </p:nvSpPr>
        <p:spPr bwMode="auto">
          <a:xfrm>
            <a:off x="7024688" y="1785938"/>
            <a:ext cx="3381375" cy="2477975"/>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301" name="Rectangle 85"/>
          <p:cNvSpPr>
            <a:spLocks noChangeArrowheads="1"/>
          </p:cNvSpPr>
          <p:nvPr/>
        </p:nvSpPr>
        <p:spPr bwMode="auto">
          <a:xfrm>
            <a:off x="7108825" y="1631950"/>
            <a:ext cx="1912938" cy="280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1302" name="Rectangle 83"/>
          <p:cNvSpPr>
            <a:spLocks noChangeArrowheads="1"/>
          </p:cNvSpPr>
          <p:nvPr/>
        </p:nvSpPr>
        <p:spPr bwMode="auto">
          <a:xfrm>
            <a:off x="7097713" y="1560514"/>
            <a:ext cx="330835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dirty="0">
                <a:latin typeface="Gill Sans MT" charset="0"/>
              </a:rPr>
              <a:t>wireless hosts</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laptop, smartphone</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Desktop computer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may be stationary (non-mobile) or mobile</a:t>
            </a:r>
          </a:p>
          <a:p>
            <a:pPr lvl="1">
              <a:lnSpc>
                <a:spcPct val="90000"/>
              </a:lnSpc>
              <a:spcBef>
                <a:spcPct val="20000"/>
              </a:spcBef>
              <a:buClr>
                <a:srgbClr val="000099"/>
              </a:buClr>
              <a:buFont typeface="Wingdings" panose="05000000000000000000" pitchFamily="2" charset="2"/>
              <a:buChar char="§"/>
            </a:pPr>
            <a:r>
              <a:rPr lang="en-US" dirty="0">
                <a:latin typeface="Gill Sans MT" charset="0"/>
              </a:rPr>
              <a:t>wireless does </a:t>
            </a:r>
            <a:r>
              <a:rPr lang="en-US" i="1" dirty="0">
                <a:latin typeface="Gill Sans MT" charset="0"/>
              </a:rPr>
              <a:t>not</a:t>
            </a:r>
            <a:r>
              <a:rPr lang="en-US" dirty="0">
                <a:latin typeface="Gill Sans MT" charset="0"/>
              </a:rPr>
              <a:t> always mean mobility</a:t>
            </a:r>
          </a:p>
        </p:txBody>
      </p:sp>
      <p:sp>
        <p:nvSpPr>
          <p:cNvPr id="11303" name="Line 86"/>
          <p:cNvSpPr>
            <a:spLocks noChangeShapeType="1"/>
          </p:cNvSpPr>
          <p:nvPr/>
        </p:nvSpPr>
        <p:spPr bwMode="auto">
          <a:xfrm flipH="1">
            <a:off x="7713663" y="3911601"/>
            <a:ext cx="957262" cy="18843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04" name="Line 87"/>
          <p:cNvSpPr>
            <a:spLocks noChangeShapeType="1"/>
          </p:cNvSpPr>
          <p:nvPr/>
        </p:nvSpPr>
        <p:spPr bwMode="auto">
          <a:xfrm flipH="1">
            <a:off x="6781800" y="3895726"/>
            <a:ext cx="1885950" cy="13636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1305" name="Group 356"/>
          <p:cNvGrpSpPr>
            <a:grpSpLocks/>
          </p:cNvGrpSpPr>
          <p:nvPr/>
        </p:nvGrpSpPr>
        <p:grpSpPr bwMode="auto">
          <a:xfrm>
            <a:off x="9509125" y="1209676"/>
            <a:ext cx="762000" cy="771525"/>
            <a:chOff x="313" y="1497"/>
            <a:chExt cx="1152" cy="1014"/>
          </a:xfrm>
        </p:grpSpPr>
        <p:pic>
          <p:nvPicPr>
            <p:cNvPr id="11314" name="Picture 354" descr="laptop_stylized_small"/>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5" name="Picture 355" descr="antenna_stylized"/>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306" name="Group 403"/>
          <p:cNvGrpSpPr>
            <a:grpSpLocks/>
          </p:cNvGrpSpPr>
          <p:nvPr/>
        </p:nvGrpSpPr>
        <p:grpSpPr bwMode="auto">
          <a:xfrm>
            <a:off x="8940800" y="1371600"/>
            <a:ext cx="598488" cy="514350"/>
            <a:chOff x="2751" y="1851"/>
            <a:chExt cx="462" cy="478"/>
          </a:xfrm>
        </p:grpSpPr>
        <p:pic>
          <p:nvPicPr>
            <p:cNvPr id="11312" name="Picture 364" descr="iphone_stylized_small"/>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3" name="Picture 402" descr="antenna_radiation_stylized"/>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64" name="Rectangle 4"/>
          <p:cNvSpPr>
            <a:spLocks noGrp="1" noChangeArrowheads="1"/>
          </p:cNvSpPr>
          <p:nvPr>
            <p:ph type="title"/>
          </p:nvPr>
        </p:nvSpPr>
        <p:spPr>
          <a:xfrm>
            <a:off x="1985963" y="193675"/>
            <a:ext cx="7996237" cy="954088"/>
          </a:xfrm>
        </p:spPr>
        <p:txBody>
          <a:bodyPr/>
          <a:lstStyle/>
          <a:p>
            <a:pPr>
              <a:defRPr/>
            </a:pPr>
            <a:r>
              <a:rPr lang="en-US" dirty="0">
                <a:latin typeface="Gill Sans MT" charset="0"/>
                <a:ea typeface="ＭＳ Ｐゴシック" charset="0"/>
                <a:cs typeface="+mj-cs"/>
              </a:rPr>
              <a:t>Elements of a wireless network</a:t>
            </a:r>
          </a:p>
        </p:txBody>
      </p:sp>
      <p:grpSp>
        <p:nvGrpSpPr>
          <p:cNvPr id="11309" name="Group 6"/>
          <p:cNvGrpSpPr>
            <a:grpSpLocks/>
          </p:cNvGrpSpPr>
          <p:nvPr/>
        </p:nvGrpSpPr>
        <p:grpSpPr bwMode="auto">
          <a:xfrm>
            <a:off x="4562475" y="2557464"/>
            <a:ext cx="2362200" cy="1762125"/>
            <a:chOff x="3839" y="1737"/>
            <a:chExt cx="1488" cy="1110"/>
          </a:xfrm>
        </p:grpSpPr>
        <p:sp>
          <p:nvSpPr>
            <p:cNvPr id="11310" name="Freeform 7"/>
            <p:cNvSpPr>
              <a:spLocks/>
            </p:cNvSpPr>
            <p:nvPr/>
          </p:nvSpPr>
          <p:spPr bwMode="auto">
            <a:xfrm>
              <a:off x="3839" y="1737"/>
              <a:ext cx="1488" cy="1110"/>
            </a:xfrm>
            <a:custGeom>
              <a:avLst/>
              <a:gdLst>
                <a:gd name="T0" fmla="*/ 1 w 2135"/>
                <a:gd name="T1" fmla="*/ 26 h 1662"/>
                <a:gd name="T2" fmla="*/ 6 w 2135"/>
                <a:gd name="T3" fmla="*/ 3 h 1662"/>
                <a:gd name="T4" fmla="*/ 36 w 2135"/>
                <a:gd name="T5" fmla="*/ 7 h 1662"/>
                <a:gd name="T6" fmla="*/ 68 w 2135"/>
                <a:gd name="T7" fmla="*/ 4 h 1662"/>
                <a:gd name="T8" fmla="*/ 112 w 2135"/>
                <a:gd name="T9" fmla="*/ 16 h 1662"/>
                <a:gd name="T10" fmla="*/ 112 w 2135"/>
                <a:gd name="T11" fmla="*/ 45 h 1662"/>
                <a:gd name="T12" fmla="*/ 88 w 2135"/>
                <a:gd name="T13" fmla="*/ 63 h 1662"/>
                <a:gd name="T14" fmla="*/ 45 w 2135"/>
                <a:gd name="T15" fmla="*/ 59 h 1662"/>
                <a:gd name="T16" fmla="*/ 28 w 2135"/>
                <a:gd name="T17" fmla="*/ 50 h 1662"/>
                <a:gd name="T18" fmla="*/ 10 w 2135"/>
                <a:gd name="T19" fmla="*/ 42 h 1662"/>
                <a:gd name="T20" fmla="*/ 1 w 2135"/>
                <a:gd name="T21" fmla="*/ 2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 name="Text Box 8"/>
            <p:cNvSpPr txBox="1">
              <a:spLocks noChangeArrowheads="1"/>
            </p:cNvSpPr>
            <p:nvPr/>
          </p:nvSpPr>
          <p:spPr bwMode="auto">
            <a:xfrm>
              <a:off x="4146" y="2030"/>
              <a:ext cx="9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SzTx/>
                <a:buFontTx/>
                <a:buNone/>
              </a:pPr>
              <a:r>
                <a:rPr lang="en-US" sz="1800">
                  <a:latin typeface="Arial" panose="020B0604020202020204" pitchFamily="34" charset="0"/>
                  <a:cs typeface="Arial" panose="020B0604020202020204" pitchFamily="34" charset="0"/>
                </a:rPr>
                <a:t>network </a:t>
              </a:r>
            </a:p>
            <a:p>
              <a:pPr algn="ctr" eaLnBrk="1" hangingPunct="1">
                <a:spcBef>
                  <a:spcPct val="0"/>
                </a:spcBef>
                <a:buClrTx/>
                <a:buSzTx/>
                <a:buFontTx/>
                <a:buNone/>
              </a:pPr>
              <a:r>
                <a:rPr lang="en-US" sz="1800">
                  <a:latin typeface="Arial" panose="020B0604020202020204" pitchFamily="34" charset="0"/>
                  <a:cs typeface="Arial" panose="020B0604020202020204" pitchFamily="34" charset="0"/>
                </a:rPr>
                <a:t>infrastructure</a:t>
              </a:r>
            </a:p>
          </p:txBody>
        </p:sp>
      </p:grpSp>
    </p:spTree>
    <p:extLst>
      <p:ext uri="{BB962C8B-B14F-4D97-AF65-F5344CB8AC3E}">
        <p14:creationId xmlns:p14="http://schemas.microsoft.com/office/powerpoint/2010/main" val="3174047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5"/>
          <p:cNvSpPr>
            <a:spLocks noChangeArrowheads="1"/>
          </p:cNvSpPr>
          <p:nvPr/>
        </p:nvSpPr>
        <p:spPr bwMode="auto">
          <a:xfrm>
            <a:off x="6340475" y="4378326"/>
            <a:ext cx="2152650" cy="2093913"/>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15" name="Oval 11"/>
          <p:cNvSpPr>
            <a:spLocks noChangeArrowheads="1"/>
          </p:cNvSpPr>
          <p:nvPr/>
        </p:nvSpPr>
        <p:spPr bwMode="auto">
          <a:xfrm>
            <a:off x="2174876" y="1290638"/>
            <a:ext cx="2252663" cy="2286000"/>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16" name="Line 22"/>
          <p:cNvSpPr>
            <a:spLocks noChangeShapeType="1"/>
          </p:cNvSpPr>
          <p:nvPr/>
        </p:nvSpPr>
        <p:spPr bwMode="auto">
          <a:xfrm>
            <a:off x="3322639" y="2447925"/>
            <a:ext cx="1277937" cy="655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Oval 23"/>
          <p:cNvSpPr>
            <a:spLocks noChangeArrowheads="1"/>
          </p:cNvSpPr>
          <p:nvPr/>
        </p:nvSpPr>
        <p:spPr bwMode="auto">
          <a:xfrm>
            <a:off x="3048001" y="4033839"/>
            <a:ext cx="1038225" cy="100488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18" name="Line 34"/>
          <p:cNvSpPr>
            <a:spLocks noChangeShapeType="1"/>
          </p:cNvSpPr>
          <p:nvPr/>
        </p:nvSpPr>
        <p:spPr bwMode="auto">
          <a:xfrm flipV="1">
            <a:off x="3721100" y="3636964"/>
            <a:ext cx="1257300" cy="809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Oval 38"/>
          <p:cNvSpPr>
            <a:spLocks noChangeArrowheads="1"/>
          </p:cNvSpPr>
          <p:nvPr/>
        </p:nvSpPr>
        <p:spPr bwMode="auto">
          <a:xfrm>
            <a:off x="4632326" y="4440239"/>
            <a:ext cx="2278063" cy="205263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20" name="Line 59"/>
          <p:cNvSpPr>
            <a:spLocks noChangeShapeType="1"/>
          </p:cNvSpPr>
          <p:nvPr/>
        </p:nvSpPr>
        <p:spPr bwMode="auto">
          <a:xfrm>
            <a:off x="6884988" y="54244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1" name="Line 60"/>
          <p:cNvSpPr>
            <a:spLocks noChangeShapeType="1"/>
          </p:cNvSpPr>
          <p:nvPr/>
        </p:nvSpPr>
        <p:spPr bwMode="auto">
          <a:xfrm flipH="1">
            <a:off x="6397625" y="53276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61"/>
          <p:cNvSpPr>
            <a:spLocks noChangeShapeType="1"/>
          </p:cNvSpPr>
          <p:nvPr/>
        </p:nvSpPr>
        <p:spPr bwMode="auto">
          <a:xfrm flipH="1">
            <a:off x="6411913" y="54038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62"/>
          <p:cNvSpPr>
            <a:spLocks noChangeShapeType="1"/>
          </p:cNvSpPr>
          <p:nvPr/>
        </p:nvSpPr>
        <p:spPr bwMode="auto">
          <a:xfrm flipH="1">
            <a:off x="6354763" y="547052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63"/>
          <p:cNvSpPr>
            <a:spLocks noChangeShapeType="1"/>
          </p:cNvSpPr>
          <p:nvPr/>
        </p:nvSpPr>
        <p:spPr bwMode="auto">
          <a:xfrm flipH="1" flipV="1">
            <a:off x="6391276" y="4105276"/>
            <a:ext cx="949325" cy="1293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64"/>
          <p:cNvSpPr>
            <a:spLocks noChangeShapeType="1"/>
          </p:cNvSpPr>
          <p:nvPr/>
        </p:nvSpPr>
        <p:spPr bwMode="auto">
          <a:xfrm flipV="1">
            <a:off x="5832475" y="4144963"/>
            <a:ext cx="50800" cy="111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356"/>
          <p:cNvGrpSpPr>
            <a:grpSpLocks/>
          </p:cNvGrpSpPr>
          <p:nvPr/>
        </p:nvGrpSpPr>
        <p:grpSpPr bwMode="auto">
          <a:xfrm>
            <a:off x="7966075" y="4867275"/>
            <a:ext cx="331788" cy="368300"/>
            <a:chOff x="313" y="1497"/>
            <a:chExt cx="1152" cy="1014"/>
          </a:xfrm>
        </p:grpSpPr>
        <p:pic>
          <p:nvPicPr>
            <p:cNvPr id="13461"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62"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7" name="Group 361"/>
          <p:cNvGrpSpPr>
            <a:grpSpLocks/>
          </p:cNvGrpSpPr>
          <p:nvPr/>
        </p:nvGrpSpPr>
        <p:grpSpPr bwMode="auto">
          <a:xfrm>
            <a:off x="3595689" y="4195764"/>
            <a:ext cx="396875" cy="388937"/>
            <a:chOff x="2967" y="478"/>
            <a:chExt cx="788" cy="625"/>
          </a:xfrm>
        </p:grpSpPr>
        <p:pic>
          <p:nvPicPr>
            <p:cNvPr id="13459"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60"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8" name="Group 91"/>
          <p:cNvGrpSpPr>
            <a:grpSpLocks/>
          </p:cNvGrpSpPr>
          <p:nvPr/>
        </p:nvGrpSpPr>
        <p:grpSpPr bwMode="auto">
          <a:xfrm>
            <a:off x="7192964" y="4957763"/>
            <a:ext cx="458787" cy="620712"/>
            <a:chOff x="5955030" y="3031808"/>
            <a:chExt cx="914400" cy="1398587"/>
          </a:xfrm>
        </p:grpSpPr>
        <p:grpSp>
          <p:nvGrpSpPr>
            <p:cNvPr id="13442" name="Group 398"/>
            <p:cNvGrpSpPr>
              <a:grpSpLocks/>
            </p:cNvGrpSpPr>
            <p:nvPr/>
          </p:nvGrpSpPr>
          <p:grpSpPr bwMode="auto">
            <a:xfrm>
              <a:off x="6097905" y="3403283"/>
              <a:ext cx="596900" cy="1027112"/>
              <a:chOff x="3130" y="3288"/>
              <a:chExt cx="410" cy="742"/>
            </a:xfrm>
          </p:grpSpPr>
          <p:sp>
            <p:nvSpPr>
              <p:cNvPr id="13444"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5"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6"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7"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8"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9"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0"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1"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2"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3"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4"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5"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6"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7"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8"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3443"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9" name="Group 403"/>
          <p:cNvGrpSpPr>
            <a:grpSpLocks/>
          </p:cNvGrpSpPr>
          <p:nvPr/>
        </p:nvGrpSpPr>
        <p:grpSpPr bwMode="auto">
          <a:xfrm>
            <a:off x="4927600" y="5354638"/>
            <a:ext cx="527050" cy="392112"/>
            <a:chOff x="2751" y="1851"/>
            <a:chExt cx="462" cy="478"/>
          </a:xfrm>
        </p:grpSpPr>
        <p:pic>
          <p:nvPicPr>
            <p:cNvPr id="13440"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41"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0" name="Group 112"/>
          <p:cNvGrpSpPr>
            <a:grpSpLocks/>
          </p:cNvGrpSpPr>
          <p:nvPr/>
        </p:nvGrpSpPr>
        <p:grpSpPr bwMode="auto">
          <a:xfrm>
            <a:off x="5618164" y="4987926"/>
            <a:ext cx="458787" cy="620713"/>
            <a:chOff x="5955030" y="3031808"/>
            <a:chExt cx="914400" cy="1398587"/>
          </a:xfrm>
        </p:grpSpPr>
        <p:grpSp>
          <p:nvGrpSpPr>
            <p:cNvPr id="13423" name="Group 398"/>
            <p:cNvGrpSpPr>
              <a:grpSpLocks/>
            </p:cNvGrpSpPr>
            <p:nvPr/>
          </p:nvGrpSpPr>
          <p:grpSpPr bwMode="auto">
            <a:xfrm>
              <a:off x="6097905" y="3403283"/>
              <a:ext cx="596900" cy="1027112"/>
              <a:chOff x="3130" y="3288"/>
              <a:chExt cx="410" cy="742"/>
            </a:xfrm>
          </p:grpSpPr>
          <p:sp>
            <p:nvSpPr>
              <p:cNvPr id="1342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342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1" name="Group 356"/>
          <p:cNvGrpSpPr>
            <a:grpSpLocks/>
          </p:cNvGrpSpPr>
          <p:nvPr/>
        </p:nvGrpSpPr>
        <p:grpSpPr bwMode="auto">
          <a:xfrm>
            <a:off x="7305675" y="5791200"/>
            <a:ext cx="361950" cy="338138"/>
            <a:chOff x="313" y="1497"/>
            <a:chExt cx="1152" cy="1014"/>
          </a:xfrm>
        </p:grpSpPr>
        <p:pic>
          <p:nvPicPr>
            <p:cNvPr id="13421"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22"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2" name="Group 356"/>
          <p:cNvGrpSpPr>
            <a:grpSpLocks/>
          </p:cNvGrpSpPr>
          <p:nvPr/>
        </p:nvGrpSpPr>
        <p:grpSpPr bwMode="auto">
          <a:xfrm>
            <a:off x="6075364" y="5811838"/>
            <a:ext cx="376237" cy="347662"/>
            <a:chOff x="313" y="1497"/>
            <a:chExt cx="1152" cy="1014"/>
          </a:xfrm>
        </p:grpSpPr>
        <p:pic>
          <p:nvPicPr>
            <p:cNvPr id="13419"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20"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3" name="Group 356"/>
          <p:cNvGrpSpPr>
            <a:grpSpLocks/>
          </p:cNvGrpSpPr>
          <p:nvPr/>
        </p:nvGrpSpPr>
        <p:grpSpPr bwMode="auto">
          <a:xfrm>
            <a:off x="5354639" y="5832476"/>
            <a:ext cx="382587" cy="436563"/>
            <a:chOff x="313" y="1497"/>
            <a:chExt cx="1152" cy="1014"/>
          </a:xfrm>
        </p:grpSpPr>
        <p:pic>
          <p:nvPicPr>
            <p:cNvPr id="1341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4" name="Group 403"/>
          <p:cNvGrpSpPr>
            <a:grpSpLocks/>
          </p:cNvGrpSpPr>
          <p:nvPr/>
        </p:nvGrpSpPr>
        <p:grpSpPr bwMode="auto">
          <a:xfrm>
            <a:off x="5253039" y="4673601"/>
            <a:ext cx="485775" cy="403225"/>
            <a:chOff x="2751" y="1851"/>
            <a:chExt cx="462" cy="478"/>
          </a:xfrm>
        </p:grpSpPr>
        <p:pic>
          <p:nvPicPr>
            <p:cNvPr id="13415"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5" name="Group 403"/>
          <p:cNvGrpSpPr>
            <a:grpSpLocks/>
          </p:cNvGrpSpPr>
          <p:nvPr/>
        </p:nvGrpSpPr>
        <p:grpSpPr bwMode="auto">
          <a:xfrm>
            <a:off x="7813676" y="5334001"/>
            <a:ext cx="525463" cy="392113"/>
            <a:chOff x="2751" y="1851"/>
            <a:chExt cx="462" cy="478"/>
          </a:xfrm>
        </p:grpSpPr>
        <p:pic>
          <p:nvPicPr>
            <p:cNvPr id="13413"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6" name="Group 356"/>
          <p:cNvGrpSpPr>
            <a:grpSpLocks/>
          </p:cNvGrpSpPr>
          <p:nvPr/>
        </p:nvGrpSpPr>
        <p:grpSpPr bwMode="auto">
          <a:xfrm>
            <a:off x="6511925" y="5191125"/>
            <a:ext cx="376238" cy="349250"/>
            <a:chOff x="313" y="1497"/>
            <a:chExt cx="1152" cy="1014"/>
          </a:xfrm>
        </p:grpSpPr>
        <p:pic>
          <p:nvPicPr>
            <p:cNvPr id="13411"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2"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356"/>
          <p:cNvGrpSpPr>
            <a:grpSpLocks/>
          </p:cNvGrpSpPr>
          <p:nvPr/>
        </p:nvGrpSpPr>
        <p:grpSpPr bwMode="auto">
          <a:xfrm>
            <a:off x="3433764" y="4643439"/>
            <a:ext cx="282575" cy="344487"/>
            <a:chOff x="313" y="1497"/>
            <a:chExt cx="1152" cy="1014"/>
          </a:xfrm>
        </p:grpSpPr>
        <p:pic>
          <p:nvPicPr>
            <p:cNvPr id="13409"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0"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8" name="Group 403"/>
          <p:cNvGrpSpPr>
            <a:grpSpLocks/>
          </p:cNvGrpSpPr>
          <p:nvPr/>
        </p:nvGrpSpPr>
        <p:grpSpPr bwMode="auto">
          <a:xfrm>
            <a:off x="3140075" y="4308475"/>
            <a:ext cx="444500" cy="381000"/>
            <a:chOff x="2751" y="1851"/>
            <a:chExt cx="462" cy="478"/>
          </a:xfrm>
        </p:grpSpPr>
        <p:pic>
          <p:nvPicPr>
            <p:cNvPr id="13407"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8"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9" name="Group 154"/>
          <p:cNvGrpSpPr>
            <a:grpSpLocks/>
          </p:cNvGrpSpPr>
          <p:nvPr/>
        </p:nvGrpSpPr>
        <p:grpSpPr bwMode="auto">
          <a:xfrm>
            <a:off x="3098800" y="1971676"/>
            <a:ext cx="458788" cy="619125"/>
            <a:chOff x="5955030" y="3031808"/>
            <a:chExt cx="914400" cy="1398587"/>
          </a:xfrm>
        </p:grpSpPr>
        <p:grpSp>
          <p:nvGrpSpPr>
            <p:cNvPr id="13390" name="Group 398"/>
            <p:cNvGrpSpPr>
              <a:grpSpLocks/>
            </p:cNvGrpSpPr>
            <p:nvPr/>
          </p:nvGrpSpPr>
          <p:grpSpPr bwMode="auto">
            <a:xfrm>
              <a:off x="6097905" y="3403283"/>
              <a:ext cx="596900" cy="1027112"/>
              <a:chOff x="3130" y="3288"/>
              <a:chExt cx="410" cy="742"/>
            </a:xfrm>
          </p:grpSpPr>
          <p:sp>
            <p:nvSpPr>
              <p:cNvPr id="1339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3391"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0" name="Group 356"/>
          <p:cNvGrpSpPr>
            <a:grpSpLocks/>
          </p:cNvGrpSpPr>
          <p:nvPr/>
        </p:nvGrpSpPr>
        <p:grpSpPr bwMode="auto">
          <a:xfrm>
            <a:off x="3636964" y="2103438"/>
            <a:ext cx="465137" cy="481012"/>
            <a:chOff x="313" y="1497"/>
            <a:chExt cx="1152" cy="1014"/>
          </a:xfrm>
        </p:grpSpPr>
        <p:pic>
          <p:nvPicPr>
            <p:cNvPr id="13388"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9"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1" name="Group 356"/>
          <p:cNvGrpSpPr>
            <a:grpSpLocks/>
          </p:cNvGrpSpPr>
          <p:nvPr/>
        </p:nvGrpSpPr>
        <p:grpSpPr bwMode="auto">
          <a:xfrm>
            <a:off x="3529014" y="2901950"/>
            <a:ext cx="333375" cy="368300"/>
            <a:chOff x="313" y="1497"/>
            <a:chExt cx="1152" cy="1014"/>
          </a:xfrm>
        </p:grpSpPr>
        <p:pic>
          <p:nvPicPr>
            <p:cNvPr id="1338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7" name="Picture 355" descr="antenna_stylize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2" name="Group 356"/>
          <p:cNvGrpSpPr>
            <a:grpSpLocks/>
          </p:cNvGrpSpPr>
          <p:nvPr/>
        </p:nvGrpSpPr>
        <p:grpSpPr bwMode="auto">
          <a:xfrm>
            <a:off x="3006726" y="2987675"/>
            <a:ext cx="282575" cy="344488"/>
            <a:chOff x="313" y="1497"/>
            <a:chExt cx="1152" cy="1014"/>
          </a:xfrm>
        </p:grpSpPr>
        <p:pic>
          <p:nvPicPr>
            <p:cNvPr id="13384"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5"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3" name="Group 403"/>
          <p:cNvGrpSpPr>
            <a:grpSpLocks/>
          </p:cNvGrpSpPr>
          <p:nvPr/>
        </p:nvGrpSpPr>
        <p:grpSpPr bwMode="auto">
          <a:xfrm>
            <a:off x="2713038" y="2651125"/>
            <a:ext cx="444500" cy="382588"/>
            <a:chOff x="2751" y="1851"/>
            <a:chExt cx="462" cy="478"/>
          </a:xfrm>
        </p:grpSpPr>
        <p:pic>
          <p:nvPicPr>
            <p:cNvPr id="13382"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3"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4" name="Group 356"/>
          <p:cNvGrpSpPr>
            <a:grpSpLocks/>
          </p:cNvGrpSpPr>
          <p:nvPr/>
        </p:nvGrpSpPr>
        <p:grpSpPr bwMode="auto">
          <a:xfrm>
            <a:off x="3089275" y="1401763"/>
            <a:ext cx="446088" cy="385762"/>
            <a:chOff x="313" y="1497"/>
            <a:chExt cx="1152" cy="1014"/>
          </a:xfrm>
        </p:grpSpPr>
        <p:pic>
          <p:nvPicPr>
            <p:cNvPr id="13380" name="Picture 354" descr="laptop_stylized_small"/>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1" name="Picture 355" descr="antenna_stylized"/>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45" name="Group 403"/>
          <p:cNvGrpSpPr>
            <a:grpSpLocks/>
          </p:cNvGrpSpPr>
          <p:nvPr/>
        </p:nvGrpSpPr>
        <p:grpSpPr bwMode="auto">
          <a:xfrm>
            <a:off x="2286000" y="2530475"/>
            <a:ext cx="446088" cy="381000"/>
            <a:chOff x="2751" y="1851"/>
            <a:chExt cx="462" cy="478"/>
          </a:xfrm>
        </p:grpSpPr>
        <p:pic>
          <p:nvPicPr>
            <p:cNvPr id="1337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46"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13347"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791E297-AC65-4536-B88D-8357DA61F985}" type="slidenum">
              <a:rPr lang="en-US" sz="1200">
                <a:latin typeface="Arial" panose="020B0604020202020204" pitchFamily="34" charset="0"/>
              </a:rPr>
              <a:pPr>
                <a:spcBef>
                  <a:spcPct val="0"/>
                </a:spcBef>
                <a:buClrTx/>
                <a:buSzTx/>
                <a:buFontTx/>
                <a:buNone/>
              </a:pPr>
              <a:t>15</a:t>
            </a:fld>
            <a:endParaRPr lang="en-US" sz="1200" dirty="0">
              <a:latin typeface="Arial" panose="020B0604020202020204" pitchFamily="34" charset="0"/>
            </a:endParaRPr>
          </a:p>
        </p:txBody>
      </p:sp>
      <p:sp>
        <p:nvSpPr>
          <p:cNvPr id="13348" name="Rectangle 64"/>
          <p:cNvSpPr>
            <a:spLocks noChangeArrowheads="1"/>
          </p:cNvSpPr>
          <p:nvPr/>
        </p:nvSpPr>
        <p:spPr bwMode="auto">
          <a:xfrm>
            <a:off x="7008813" y="1557339"/>
            <a:ext cx="3430587" cy="3076575"/>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49" name="Rectangle 65"/>
          <p:cNvSpPr>
            <a:spLocks noChangeArrowheads="1"/>
          </p:cNvSpPr>
          <p:nvPr/>
        </p:nvSpPr>
        <p:spPr bwMode="auto">
          <a:xfrm>
            <a:off x="7062789" y="1403350"/>
            <a:ext cx="1912937" cy="280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3350" name="Rectangle 66"/>
          <p:cNvSpPr>
            <a:spLocks noChangeArrowheads="1"/>
          </p:cNvSpPr>
          <p:nvPr/>
        </p:nvSpPr>
        <p:spPr bwMode="auto">
          <a:xfrm>
            <a:off x="7061200" y="1362075"/>
            <a:ext cx="31496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buFont typeface="Wingdings" panose="05000000000000000000" pitchFamily="2" charset="2"/>
              <a:buNone/>
            </a:pPr>
            <a:r>
              <a:rPr lang="en-US" sz="2400" dirty="0"/>
              <a:t> base station</a:t>
            </a:r>
          </a:p>
          <a:p>
            <a:pPr>
              <a:lnSpc>
                <a:spcPct val="90000"/>
              </a:lnSpc>
            </a:pPr>
            <a:r>
              <a:rPr lang="en-US" sz="2000" dirty="0"/>
              <a:t>typically connected to wired network</a:t>
            </a:r>
          </a:p>
          <a:p>
            <a:pPr>
              <a:lnSpc>
                <a:spcPct val="90000"/>
              </a:lnSpc>
            </a:pPr>
            <a:r>
              <a:rPr lang="en-US" sz="2000" dirty="0"/>
              <a:t>relay - responsible for sending packets between wired network and wireless host(s) in its </a:t>
            </a:r>
            <a:r>
              <a:rPr lang="ja-JP" altLang="en-US" sz="2000" dirty="0"/>
              <a:t>“</a:t>
            </a:r>
            <a:r>
              <a:rPr lang="en-US" altLang="ja-JP" sz="2000" dirty="0"/>
              <a:t>area</a:t>
            </a:r>
            <a:r>
              <a:rPr lang="ja-JP" altLang="en-US" sz="2000" dirty="0"/>
              <a:t>”</a:t>
            </a:r>
            <a:endParaRPr lang="en-US" altLang="ja-JP" sz="2000" dirty="0"/>
          </a:p>
          <a:p>
            <a:pPr lvl="1">
              <a:lnSpc>
                <a:spcPct val="90000"/>
              </a:lnSpc>
            </a:pPr>
            <a:r>
              <a:rPr lang="en-US" sz="2000" dirty="0"/>
              <a:t>e.g., cell towers,  802.11 access points </a:t>
            </a:r>
          </a:p>
        </p:txBody>
      </p:sp>
      <p:sp>
        <p:nvSpPr>
          <p:cNvPr id="13351" name="Line 75"/>
          <p:cNvSpPr>
            <a:spLocks noChangeShapeType="1"/>
          </p:cNvSpPr>
          <p:nvPr/>
        </p:nvSpPr>
        <p:spPr bwMode="auto">
          <a:xfrm flipH="1">
            <a:off x="7543801" y="4530725"/>
            <a:ext cx="309563" cy="863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3352" name="Group 190"/>
          <p:cNvGrpSpPr>
            <a:grpSpLocks/>
          </p:cNvGrpSpPr>
          <p:nvPr/>
        </p:nvGrpSpPr>
        <p:grpSpPr bwMode="auto">
          <a:xfrm>
            <a:off x="9712325" y="1087438"/>
            <a:ext cx="458788" cy="620712"/>
            <a:chOff x="5955030" y="3031808"/>
            <a:chExt cx="914400" cy="1398587"/>
          </a:xfrm>
        </p:grpSpPr>
        <p:grpSp>
          <p:nvGrpSpPr>
            <p:cNvPr id="13361" name="Group 398"/>
            <p:cNvGrpSpPr>
              <a:grpSpLocks/>
            </p:cNvGrpSpPr>
            <p:nvPr/>
          </p:nvGrpSpPr>
          <p:grpSpPr bwMode="auto">
            <a:xfrm>
              <a:off x="6097905" y="3403283"/>
              <a:ext cx="596900" cy="1027112"/>
              <a:chOff x="3130" y="3288"/>
              <a:chExt cx="410" cy="742"/>
            </a:xfrm>
          </p:grpSpPr>
          <p:sp>
            <p:nvSpPr>
              <p:cNvPr id="1336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3362"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53" name="Group 361"/>
          <p:cNvGrpSpPr>
            <a:grpSpLocks/>
          </p:cNvGrpSpPr>
          <p:nvPr/>
        </p:nvGrpSpPr>
        <p:grpSpPr bwMode="auto">
          <a:xfrm>
            <a:off x="9102725" y="1228725"/>
            <a:ext cx="590550" cy="501650"/>
            <a:chOff x="2967" y="478"/>
            <a:chExt cx="788" cy="625"/>
          </a:xfrm>
        </p:grpSpPr>
        <p:pic>
          <p:nvPicPr>
            <p:cNvPr id="13359"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0" name="Picture 360" descr="antenna_radiation_stylized"/>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87" name="Rectangle 4"/>
          <p:cNvSpPr>
            <a:spLocks noGrp="1" noChangeArrowheads="1"/>
          </p:cNvSpPr>
          <p:nvPr>
            <p:ph type="title"/>
          </p:nvPr>
        </p:nvSpPr>
        <p:spPr>
          <a:xfrm>
            <a:off x="1869282" y="193675"/>
            <a:ext cx="8453436" cy="954088"/>
          </a:xfrm>
        </p:spPr>
        <p:txBody>
          <a:bodyPr/>
          <a:lstStyle/>
          <a:p>
            <a:pPr>
              <a:defRPr/>
            </a:pPr>
            <a:r>
              <a:rPr lang="en-US" dirty="0">
                <a:latin typeface="Gill Sans MT" charset="0"/>
                <a:ea typeface="ＭＳ Ｐゴシック" charset="0"/>
                <a:cs typeface="+mj-cs"/>
              </a:rPr>
              <a:t>Elements of a wireless network</a:t>
            </a:r>
          </a:p>
        </p:txBody>
      </p:sp>
      <p:grpSp>
        <p:nvGrpSpPr>
          <p:cNvPr id="13356" name="Group 6"/>
          <p:cNvGrpSpPr>
            <a:grpSpLocks/>
          </p:cNvGrpSpPr>
          <p:nvPr/>
        </p:nvGrpSpPr>
        <p:grpSpPr bwMode="auto">
          <a:xfrm>
            <a:off x="4562475" y="2557464"/>
            <a:ext cx="2362200" cy="1762125"/>
            <a:chOff x="3839" y="1737"/>
            <a:chExt cx="1488" cy="1110"/>
          </a:xfrm>
        </p:grpSpPr>
        <p:sp>
          <p:nvSpPr>
            <p:cNvPr id="13357" name="Freeform 7"/>
            <p:cNvSpPr>
              <a:spLocks/>
            </p:cNvSpPr>
            <p:nvPr/>
          </p:nvSpPr>
          <p:spPr bwMode="auto">
            <a:xfrm>
              <a:off x="3839" y="1737"/>
              <a:ext cx="1488" cy="1110"/>
            </a:xfrm>
            <a:custGeom>
              <a:avLst/>
              <a:gdLst>
                <a:gd name="T0" fmla="*/ 1 w 2135"/>
                <a:gd name="T1" fmla="*/ 26 h 1662"/>
                <a:gd name="T2" fmla="*/ 6 w 2135"/>
                <a:gd name="T3" fmla="*/ 3 h 1662"/>
                <a:gd name="T4" fmla="*/ 36 w 2135"/>
                <a:gd name="T5" fmla="*/ 7 h 1662"/>
                <a:gd name="T6" fmla="*/ 68 w 2135"/>
                <a:gd name="T7" fmla="*/ 4 h 1662"/>
                <a:gd name="T8" fmla="*/ 112 w 2135"/>
                <a:gd name="T9" fmla="*/ 16 h 1662"/>
                <a:gd name="T10" fmla="*/ 112 w 2135"/>
                <a:gd name="T11" fmla="*/ 45 h 1662"/>
                <a:gd name="T12" fmla="*/ 88 w 2135"/>
                <a:gd name="T13" fmla="*/ 63 h 1662"/>
                <a:gd name="T14" fmla="*/ 45 w 2135"/>
                <a:gd name="T15" fmla="*/ 59 h 1662"/>
                <a:gd name="T16" fmla="*/ 28 w 2135"/>
                <a:gd name="T17" fmla="*/ 50 h 1662"/>
                <a:gd name="T18" fmla="*/ 10 w 2135"/>
                <a:gd name="T19" fmla="*/ 42 h 1662"/>
                <a:gd name="T20" fmla="*/ 1 w 2135"/>
                <a:gd name="T21" fmla="*/ 2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8" name="Text Box 8"/>
            <p:cNvSpPr txBox="1">
              <a:spLocks noChangeArrowheads="1"/>
            </p:cNvSpPr>
            <p:nvPr/>
          </p:nvSpPr>
          <p:spPr bwMode="auto">
            <a:xfrm>
              <a:off x="4146" y="2030"/>
              <a:ext cx="9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SzTx/>
                <a:buFontTx/>
                <a:buNone/>
              </a:pPr>
              <a:r>
                <a:rPr lang="en-US" sz="1800">
                  <a:latin typeface="Arial" panose="020B0604020202020204" pitchFamily="34" charset="0"/>
                  <a:cs typeface="Arial" panose="020B0604020202020204" pitchFamily="34" charset="0"/>
                </a:rPr>
                <a:t>network </a:t>
              </a:r>
            </a:p>
            <a:p>
              <a:pPr algn="ctr" eaLnBrk="1" hangingPunct="1">
                <a:spcBef>
                  <a:spcPct val="0"/>
                </a:spcBef>
                <a:buClrTx/>
                <a:buSzTx/>
                <a:buFontTx/>
                <a:buNone/>
              </a:pPr>
              <a:r>
                <a:rPr lang="en-US" sz="1800">
                  <a:latin typeface="Arial" panose="020B0604020202020204" pitchFamily="34" charset="0"/>
                  <a:cs typeface="Arial" panose="020B0604020202020204" pitchFamily="34" charset="0"/>
                </a:rPr>
                <a:t>infrastructure</a:t>
              </a:r>
            </a:p>
          </p:txBody>
        </p:sp>
      </p:grpSp>
    </p:spTree>
    <p:extLst>
      <p:ext uri="{BB962C8B-B14F-4D97-AF65-F5344CB8AC3E}">
        <p14:creationId xmlns:p14="http://schemas.microsoft.com/office/powerpoint/2010/main" val="475699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5"/>
          <p:cNvSpPr>
            <a:spLocks noChangeArrowheads="1"/>
          </p:cNvSpPr>
          <p:nvPr/>
        </p:nvSpPr>
        <p:spPr bwMode="auto">
          <a:xfrm>
            <a:off x="6340475" y="4378326"/>
            <a:ext cx="2152650" cy="2093913"/>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63" name="Oval 11"/>
          <p:cNvSpPr>
            <a:spLocks noChangeArrowheads="1"/>
          </p:cNvSpPr>
          <p:nvPr/>
        </p:nvSpPr>
        <p:spPr bwMode="auto">
          <a:xfrm>
            <a:off x="2174876" y="1290638"/>
            <a:ext cx="2252663" cy="2286000"/>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64" name="Line 22"/>
          <p:cNvSpPr>
            <a:spLocks noChangeShapeType="1"/>
          </p:cNvSpPr>
          <p:nvPr/>
        </p:nvSpPr>
        <p:spPr bwMode="auto">
          <a:xfrm>
            <a:off x="3322639" y="2447925"/>
            <a:ext cx="1277937" cy="655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Oval 23"/>
          <p:cNvSpPr>
            <a:spLocks noChangeArrowheads="1"/>
          </p:cNvSpPr>
          <p:nvPr/>
        </p:nvSpPr>
        <p:spPr bwMode="auto">
          <a:xfrm>
            <a:off x="3048001" y="4033839"/>
            <a:ext cx="1038225" cy="100488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66" name="Line 34"/>
          <p:cNvSpPr>
            <a:spLocks noChangeShapeType="1"/>
          </p:cNvSpPr>
          <p:nvPr/>
        </p:nvSpPr>
        <p:spPr bwMode="auto">
          <a:xfrm flipV="1">
            <a:off x="3721100" y="3636964"/>
            <a:ext cx="1257300" cy="809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Oval 38"/>
          <p:cNvSpPr>
            <a:spLocks noChangeArrowheads="1"/>
          </p:cNvSpPr>
          <p:nvPr/>
        </p:nvSpPr>
        <p:spPr bwMode="auto">
          <a:xfrm>
            <a:off x="4632326" y="4440239"/>
            <a:ext cx="2278063" cy="205263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68" name="Line 59"/>
          <p:cNvSpPr>
            <a:spLocks noChangeShapeType="1"/>
          </p:cNvSpPr>
          <p:nvPr/>
        </p:nvSpPr>
        <p:spPr bwMode="auto">
          <a:xfrm>
            <a:off x="6884988" y="54244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Line 60"/>
          <p:cNvSpPr>
            <a:spLocks noChangeShapeType="1"/>
          </p:cNvSpPr>
          <p:nvPr/>
        </p:nvSpPr>
        <p:spPr bwMode="auto">
          <a:xfrm flipH="1">
            <a:off x="6397625" y="53276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61"/>
          <p:cNvSpPr>
            <a:spLocks noChangeShapeType="1"/>
          </p:cNvSpPr>
          <p:nvPr/>
        </p:nvSpPr>
        <p:spPr bwMode="auto">
          <a:xfrm flipH="1">
            <a:off x="6411913" y="54038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62"/>
          <p:cNvSpPr>
            <a:spLocks noChangeShapeType="1"/>
          </p:cNvSpPr>
          <p:nvPr/>
        </p:nvSpPr>
        <p:spPr bwMode="auto">
          <a:xfrm flipH="1">
            <a:off x="6354763" y="547052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63"/>
          <p:cNvSpPr>
            <a:spLocks noChangeShapeType="1"/>
          </p:cNvSpPr>
          <p:nvPr/>
        </p:nvSpPr>
        <p:spPr bwMode="auto">
          <a:xfrm flipH="1" flipV="1">
            <a:off x="6391276" y="4105276"/>
            <a:ext cx="949325" cy="1293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64"/>
          <p:cNvSpPr>
            <a:spLocks noChangeShapeType="1"/>
          </p:cNvSpPr>
          <p:nvPr/>
        </p:nvSpPr>
        <p:spPr bwMode="auto">
          <a:xfrm flipV="1">
            <a:off x="5832475" y="4144963"/>
            <a:ext cx="50800" cy="111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356"/>
          <p:cNvGrpSpPr>
            <a:grpSpLocks/>
          </p:cNvGrpSpPr>
          <p:nvPr/>
        </p:nvGrpSpPr>
        <p:grpSpPr bwMode="auto">
          <a:xfrm>
            <a:off x="7966075" y="4867275"/>
            <a:ext cx="331788" cy="368300"/>
            <a:chOff x="313" y="1497"/>
            <a:chExt cx="1152" cy="1014"/>
          </a:xfrm>
        </p:grpSpPr>
        <p:pic>
          <p:nvPicPr>
            <p:cNvPr id="15505"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06"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5" name="Group 361"/>
          <p:cNvGrpSpPr>
            <a:grpSpLocks/>
          </p:cNvGrpSpPr>
          <p:nvPr/>
        </p:nvGrpSpPr>
        <p:grpSpPr bwMode="auto">
          <a:xfrm>
            <a:off x="3595689" y="4195764"/>
            <a:ext cx="396875" cy="388937"/>
            <a:chOff x="2967" y="478"/>
            <a:chExt cx="788" cy="625"/>
          </a:xfrm>
        </p:grpSpPr>
        <p:pic>
          <p:nvPicPr>
            <p:cNvPr id="15503"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04"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6" name="Group 108"/>
          <p:cNvGrpSpPr>
            <a:grpSpLocks/>
          </p:cNvGrpSpPr>
          <p:nvPr/>
        </p:nvGrpSpPr>
        <p:grpSpPr bwMode="auto">
          <a:xfrm>
            <a:off x="7192964" y="4957763"/>
            <a:ext cx="458787" cy="620712"/>
            <a:chOff x="5955030" y="3031808"/>
            <a:chExt cx="914400" cy="1398587"/>
          </a:xfrm>
        </p:grpSpPr>
        <p:grpSp>
          <p:nvGrpSpPr>
            <p:cNvPr id="15486" name="Group 398"/>
            <p:cNvGrpSpPr>
              <a:grpSpLocks/>
            </p:cNvGrpSpPr>
            <p:nvPr/>
          </p:nvGrpSpPr>
          <p:grpSpPr bwMode="auto">
            <a:xfrm>
              <a:off x="6097905" y="3403283"/>
              <a:ext cx="596900" cy="1027112"/>
              <a:chOff x="3130" y="3288"/>
              <a:chExt cx="410" cy="742"/>
            </a:xfrm>
          </p:grpSpPr>
          <p:sp>
            <p:nvSpPr>
              <p:cNvPr id="1548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9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50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50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50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548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7" name="Group 403"/>
          <p:cNvGrpSpPr>
            <a:grpSpLocks/>
          </p:cNvGrpSpPr>
          <p:nvPr/>
        </p:nvGrpSpPr>
        <p:grpSpPr bwMode="auto">
          <a:xfrm>
            <a:off x="4927600" y="5354638"/>
            <a:ext cx="527050" cy="392112"/>
            <a:chOff x="2751" y="1851"/>
            <a:chExt cx="462" cy="478"/>
          </a:xfrm>
        </p:grpSpPr>
        <p:pic>
          <p:nvPicPr>
            <p:cNvPr id="15484"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5"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8" name="Group 129"/>
          <p:cNvGrpSpPr>
            <a:grpSpLocks/>
          </p:cNvGrpSpPr>
          <p:nvPr/>
        </p:nvGrpSpPr>
        <p:grpSpPr bwMode="auto">
          <a:xfrm>
            <a:off x="5618164" y="4987926"/>
            <a:ext cx="458787" cy="620713"/>
            <a:chOff x="5955030" y="3031808"/>
            <a:chExt cx="914400" cy="1398587"/>
          </a:xfrm>
        </p:grpSpPr>
        <p:grpSp>
          <p:nvGrpSpPr>
            <p:cNvPr id="15467" name="Group 398"/>
            <p:cNvGrpSpPr>
              <a:grpSpLocks/>
            </p:cNvGrpSpPr>
            <p:nvPr/>
          </p:nvGrpSpPr>
          <p:grpSpPr bwMode="auto">
            <a:xfrm>
              <a:off x="6097905" y="3403283"/>
              <a:ext cx="596900" cy="1027112"/>
              <a:chOff x="3130" y="3288"/>
              <a:chExt cx="410" cy="742"/>
            </a:xfrm>
          </p:grpSpPr>
          <p:sp>
            <p:nvSpPr>
              <p:cNvPr id="1546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7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5468"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9" name="Group 356"/>
          <p:cNvGrpSpPr>
            <a:grpSpLocks/>
          </p:cNvGrpSpPr>
          <p:nvPr/>
        </p:nvGrpSpPr>
        <p:grpSpPr bwMode="auto">
          <a:xfrm>
            <a:off x="7305675" y="5791200"/>
            <a:ext cx="361950" cy="338138"/>
            <a:chOff x="313" y="1497"/>
            <a:chExt cx="1152" cy="1014"/>
          </a:xfrm>
        </p:grpSpPr>
        <p:pic>
          <p:nvPicPr>
            <p:cNvPr id="15465"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6"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0" name="Group 356"/>
          <p:cNvGrpSpPr>
            <a:grpSpLocks/>
          </p:cNvGrpSpPr>
          <p:nvPr/>
        </p:nvGrpSpPr>
        <p:grpSpPr bwMode="auto">
          <a:xfrm>
            <a:off x="6075364" y="5811838"/>
            <a:ext cx="376237" cy="347662"/>
            <a:chOff x="313" y="1497"/>
            <a:chExt cx="1152" cy="1014"/>
          </a:xfrm>
        </p:grpSpPr>
        <p:pic>
          <p:nvPicPr>
            <p:cNvPr id="15463"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4"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1" name="Group 356"/>
          <p:cNvGrpSpPr>
            <a:grpSpLocks/>
          </p:cNvGrpSpPr>
          <p:nvPr/>
        </p:nvGrpSpPr>
        <p:grpSpPr bwMode="auto">
          <a:xfrm>
            <a:off x="5354639" y="5832476"/>
            <a:ext cx="382587" cy="436563"/>
            <a:chOff x="313" y="1497"/>
            <a:chExt cx="1152" cy="1014"/>
          </a:xfrm>
        </p:grpSpPr>
        <p:pic>
          <p:nvPicPr>
            <p:cNvPr id="15461"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2" name="Group 403"/>
          <p:cNvGrpSpPr>
            <a:grpSpLocks/>
          </p:cNvGrpSpPr>
          <p:nvPr/>
        </p:nvGrpSpPr>
        <p:grpSpPr bwMode="auto">
          <a:xfrm>
            <a:off x="5253039" y="4673601"/>
            <a:ext cx="485775" cy="403225"/>
            <a:chOff x="2751" y="1851"/>
            <a:chExt cx="462" cy="478"/>
          </a:xfrm>
        </p:grpSpPr>
        <p:pic>
          <p:nvPicPr>
            <p:cNvPr id="15459"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0"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3" name="Group 403"/>
          <p:cNvGrpSpPr>
            <a:grpSpLocks/>
          </p:cNvGrpSpPr>
          <p:nvPr/>
        </p:nvGrpSpPr>
        <p:grpSpPr bwMode="auto">
          <a:xfrm>
            <a:off x="7813676" y="5334001"/>
            <a:ext cx="525463" cy="392113"/>
            <a:chOff x="2751" y="1851"/>
            <a:chExt cx="462" cy="478"/>
          </a:xfrm>
        </p:grpSpPr>
        <p:pic>
          <p:nvPicPr>
            <p:cNvPr id="15457"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8"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4" name="Group 356"/>
          <p:cNvGrpSpPr>
            <a:grpSpLocks/>
          </p:cNvGrpSpPr>
          <p:nvPr/>
        </p:nvGrpSpPr>
        <p:grpSpPr bwMode="auto">
          <a:xfrm>
            <a:off x="6511925" y="5191125"/>
            <a:ext cx="376238" cy="349250"/>
            <a:chOff x="313" y="1497"/>
            <a:chExt cx="1152" cy="1014"/>
          </a:xfrm>
        </p:grpSpPr>
        <p:pic>
          <p:nvPicPr>
            <p:cNvPr id="15455"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5" name="Group 356"/>
          <p:cNvGrpSpPr>
            <a:grpSpLocks/>
          </p:cNvGrpSpPr>
          <p:nvPr/>
        </p:nvGrpSpPr>
        <p:grpSpPr bwMode="auto">
          <a:xfrm>
            <a:off x="3433764" y="4643439"/>
            <a:ext cx="282575" cy="344487"/>
            <a:chOff x="313" y="1497"/>
            <a:chExt cx="1152" cy="1014"/>
          </a:xfrm>
        </p:grpSpPr>
        <p:pic>
          <p:nvPicPr>
            <p:cNvPr id="15453"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4"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6" name="Group 403"/>
          <p:cNvGrpSpPr>
            <a:grpSpLocks/>
          </p:cNvGrpSpPr>
          <p:nvPr/>
        </p:nvGrpSpPr>
        <p:grpSpPr bwMode="auto">
          <a:xfrm>
            <a:off x="3140075" y="4308475"/>
            <a:ext cx="444500" cy="381000"/>
            <a:chOff x="2751" y="1851"/>
            <a:chExt cx="462" cy="478"/>
          </a:xfrm>
        </p:grpSpPr>
        <p:pic>
          <p:nvPicPr>
            <p:cNvPr id="15451"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2"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7" name="Group 171"/>
          <p:cNvGrpSpPr>
            <a:grpSpLocks/>
          </p:cNvGrpSpPr>
          <p:nvPr/>
        </p:nvGrpSpPr>
        <p:grpSpPr bwMode="auto">
          <a:xfrm>
            <a:off x="3098800" y="1971676"/>
            <a:ext cx="458788" cy="619125"/>
            <a:chOff x="5955030" y="3031808"/>
            <a:chExt cx="914400" cy="1398587"/>
          </a:xfrm>
        </p:grpSpPr>
        <p:grpSp>
          <p:nvGrpSpPr>
            <p:cNvPr id="15434" name="Group 398"/>
            <p:cNvGrpSpPr>
              <a:grpSpLocks/>
            </p:cNvGrpSpPr>
            <p:nvPr/>
          </p:nvGrpSpPr>
          <p:grpSpPr bwMode="auto">
            <a:xfrm>
              <a:off x="6097905" y="3403283"/>
              <a:ext cx="596900" cy="1027112"/>
              <a:chOff x="3130" y="3288"/>
              <a:chExt cx="410" cy="742"/>
            </a:xfrm>
          </p:grpSpPr>
          <p:sp>
            <p:nvSpPr>
              <p:cNvPr id="15436"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37"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38"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39"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0"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1"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2"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3"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4"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5"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6"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7"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8"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9"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0"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5435"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8" name="Group 356"/>
          <p:cNvGrpSpPr>
            <a:grpSpLocks/>
          </p:cNvGrpSpPr>
          <p:nvPr/>
        </p:nvGrpSpPr>
        <p:grpSpPr bwMode="auto">
          <a:xfrm>
            <a:off x="3636964" y="2103438"/>
            <a:ext cx="465137" cy="481012"/>
            <a:chOff x="313" y="1497"/>
            <a:chExt cx="1152" cy="1014"/>
          </a:xfrm>
        </p:grpSpPr>
        <p:pic>
          <p:nvPicPr>
            <p:cNvPr id="15432"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3"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9" name="Group 356"/>
          <p:cNvGrpSpPr>
            <a:grpSpLocks/>
          </p:cNvGrpSpPr>
          <p:nvPr/>
        </p:nvGrpSpPr>
        <p:grpSpPr bwMode="auto">
          <a:xfrm>
            <a:off x="3529014" y="2901950"/>
            <a:ext cx="333375" cy="368300"/>
            <a:chOff x="313" y="1497"/>
            <a:chExt cx="1152" cy="1014"/>
          </a:xfrm>
        </p:grpSpPr>
        <p:pic>
          <p:nvPicPr>
            <p:cNvPr id="1543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1" name="Picture 355" descr="antenna_stylize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90" name="Group 356"/>
          <p:cNvGrpSpPr>
            <a:grpSpLocks/>
          </p:cNvGrpSpPr>
          <p:nvPr/>
        </p:nvGrpSpPr>
        <p:grpSpPr bwMode="auto">
          <a:xfrm>
            <a:off x="3006726" y="2987675"/>
            <a:ext cx="282575" cy="344488"/>
            <a:chOff x="313" y="1497"/>
            <a:chExt cx="1152" cy="1014"/>
          </a:xfrm>
        </p:grpSpPr>
        <p:pic>
          <p:nvPicPr>
            <p:cNvPr id="15428"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9"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91" name="Group 403"/>
          <p:cNvGrpSpPr>
            <a:grpSpLocks/>
          </p:cNvGrpSpPr>
          <p:nvPr/>
        </p:nvGrpSpPr>
        <p:grpSpPr bwMode="auto">
          <a:xfrm>
            <a:off x="2713038" y="2651125"/>
            <a:ext cx="444500" cy="382588"/>
            <a:chOff x="2751" y="1851"/>
            <a:chExt cx="462" cy="478"/>
          </a:xfrm>
        </p:grpSpPr>
        <p:pic>
          <p:nvPicPr>
            <p:cNvPr id="15426"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7"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92" name="Group 356"/>
          <p:cNvGrpSpPr>
            <a:grpSpLocks/>
          </p:cNvGrpSpPr>
          <p:nvPr/>
        </p:nvGrpSpPr>
        <p:grpSpPr bwMode="auto">
          <a:xfrm>
            <a:off x="3089275" y="1401763"/>
            <a:ext cx="446088" cy="385762"/>
            <a:chOff x="313" y="1497"/>
            <a:chExt cx="1152" cy="1014"/>
          </a:xfrm>
        </p:grpSpPr>
        <p:pic>
          <p:nvPicPr>
            <p:cNvPr id="15424" name="Picture 354" descr="laptop_stylized_small"/>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5" name="Picture 355" descr="antenna_stylized"/>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93" name="Group 403"/>
          <p:cNvGrpSpPr>
            <a:grpSpLocks/>
          </p:cNvGrpSpPr>
          <p:nvPr/>
        </p:nvGrpSpPr>
        <p:grpSpPr bwMode="auto">
          <a:xfrm>
            <a:off x="2286000" y="2530475"/>
            <a:ext cx="446088" cy="381000"/>
            <a:chOff x="2751" y="1851"/>
            <a:chExt cx="462" cy="478"/>
          </a:xfrm>
        </p:grpSpPr>
        <p:pic>
          <p:nvPicPr>
            <p:cNvPr id="15422"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3"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9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1539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2CAE118-12F5-43E0-9C92-7C2335150180}" type="slidenum">
              <a:rPr lang="en-US" sz="1200">
                <a:latin typeface="Arial" panose="020B0604020202020204" pitchFamily="34" charset="0"/>
              </a:rPr>
              <a:pPr>
                <a:spcBef>
                  <a:spcPct val="0"/>
                </a:spcBef>
                <a:buClrTx/>
                <a:buSzTx/>
                <a:buFontTx/>
                <a:buNone/>
              </a:pPr>
              <a:t>16</a:t>
            </a:fld>
            <a:endParaRPr lang="en-US" sz="1200" dirty="0">
              <a:latin typeface="Arial" panose="020B0604020202020204" pitchFamily="34" charset="0"/>
            </a:endParaRPr>
          </a:p>
        </p:txBody>
      </p:sp>
      <p:sp>
        <p:nvSpPr>
          <p:cNvPr id="15396" name="Rectangle 64"/>
          <p:cNvSpPr>
            <a:spLocks noChangeArrowheads="1"/>
          </p:cNvSpPr>
          <p:nvPr/>
        </p:nvSpPr>
        <p:spPr bwMode="auto">
          <a:xfrm>
            <a:off x="7008812" y="1557338"/>
            <a:ext cx="3354388" cy="3173554"/>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97" name="Rectangle 65"/>
          <p:cNvSpPr>
            <a:spLocks noChangeArrowheads="1"/>
          </p:cNvSpPr>
          <p:nvPr/>
        </p:nvSpPr>
        <p:spPr bwMode="auto">
          <a:xfrm>
            <a:off x="7062789" y="1403350"/>
            <a:ext cx="1912937" cy="280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15398" name="Rectangle 66"/>
          <p:cNvSpPr>
            <a:spLocks noChangeArrowheads="1"/>
          </p:cNvSpPr>
          <p:nvPr/>
        </p:nvSpPr>
        <p:spPr bwMode="auto">
          <a:xfrm>
            <a:off x="7061200" y="1362075"/>
            <a:ext cx="31496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dirty="0"/>
              <a:t> </a:t>
            </a:r>
            <a:r>
              <a:rPr lang="en-US" dirty="0">
                <a:latin typeface="Gill Sans MT" charset="0"/>
              </a:rPr>
              <a:t>wireless link</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typically used to connect mobile(s) to base station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also used as backbone link </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multiple access protocol coordinates link access </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various data rates, transmission distance</a:t>
            </a:r>
          </a:p>
        </p:txBody>
      </p:sp>
      <p:sp>
        <p:nvSpPr>
          <p:cNvPr id="15399" name="Line 68"/>
          <p:cNvSpPr>
            <a:spLocks noChangeShapeType="1"/>
          </p:cNvSpPr>
          <p:nvPr/>
        </p:nvSpPr>
        <p:spPr bwMode="auto">
          <a:xfrm flipH="1">
            <a:off x="7731126" y="4378326"/>
            <a:ext cx="106363" cy="5492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0" name="AutoShape 72"/>
          <p:cNvSpPr>
            <a:spLocks noChangeAspect="1" noChangeArrowheads="1" noTextEdit="1"/>
          </p:cNvSpPr>
          <p:nvPr/>
        </p:nvSpPr>
        <p:spPr bwMode="auto">
          <a:xfrm>
            <a:off x="9324976" y="1430338"/>
            <a:ext cx="735013" cy="220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5401" name="Group 137"/>
          <p:cNvGrpSpPr>
            <a:grpSpLocks/>
          </p:cNvGrpSpPr>
          <p:nvPr/>
        </p:nvGrpSpPr>
        <p:grpSpPr bwMode="auto">
          <a:xfrm>
            <a:off x="9339263" y="1347788"/>
            <a:ext cx="722312" cy="303212"/>
            <a:chOff x="4750" y="264"/>
            <a:chExt cx="455" cy="191"/>
          </a:xfrm>
        </p:grpSpPr>
        <p:sp>
          <p:nvSpPr>
            <p:cNvPr id="15407" name="Freeform 89"/>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0 h 209"/>
                <a:gd name="T10" fmla="*/ 0 w 247"/>
                <a:gd name="T11" fmla="*/ 0 h 209"/>
                <a:gd name="T12" fmla="*/ 0 w 247"/>
                <a:gd name="T13" fmla="*/ 0 h 209"/>
                <a:gd name="T14" fmla="*/ 0 w 247"/>
                <a:gd name="T15" fmla="*/ 0 h 209"/>
                <a:gd name="T16" fmla="*/ 0 w 247"/>
                <a:gd name="T17" fmla="*/ 0 h 209"/>
                <a:gd name="T18" fmla="*/ 0 w 247"/>
                <a:gd name="T19" fmla="*/ 0 h 209"/>
                <a:gd name="T20" fmla="*/ 0 w 247"/>
                <a:gd name="T21" fmla="*/ 0 h 209"/>
                <a:gd name="T22" fmla="*/ 0 w 247"/>
                <a:gd name="T23" fmla="*/ 0 h 209"/>
                <a:gd name="T24" fmla="*/ 0 w 247"/>
                <a:gd name="T25" fmla="*/ 0 h 209"/>
                <a:gd name="T26" fmla="*/ 0 w 247"/>
                <a:gd name="T27" fmla="*/ 0 h 209"/>
                <a:gd name="T28" fmla="*/ 0 w 247"/>
                <a:gd name="T29" fmla="*/ 0 h 209"/>
                <a:gd name="T30" fmla="*/ 0 w 247"/>
                <a:gd name="T31" fmla="*/ 0 h 209"/>
                <a:gd name="T32" fmla="*/ 0 w 247"/>
                <a:gd name="T33" fmla="*/ 0 h 209"/>
                <a:gd name="T34" fmla="*/ 0 w 247"/>
                <a:gd name="T35" fmla="*/ 0 h 209"/>
                <a:gd name="T36" fmla="*/ 0 w 247"/>
                <a:gd name="T37" fmla="*/ 0 h 209"/>
                <a:gd name="T38" fmla="*/ 0 w 247"/>
                <a:gd name="T39" fmla="*/ 0 h 209"/>
                <a:gd name="T40" fmla="*/ 0 w 247"/>
                <a:gd name="T41" fmla="*/ 0 h 209"/>
                <a:gd name="T42" fmla="*/ 0 w 247"/>
                <a:gd name="T43" fmla="*/ 0 h 209"/>
                <a:gd name="T44" fmla="*/ 0 w 247"/>
                <a:gd name="T45" fmla="*/ 0 h 209"/>
                <a:gd name="T46" fmla="*/ 0 w 247"/>
                <a:gd name="T47" fmla="*/ 0 h 209"/>
                <a:gd name="T48" fmla="*/ 0 w 247"/>
                <a:gd name="T49" fmla="*/ 0 h 209"/>
                <a:gd name="T50" fmla="*/ 0 w 247"/>
                <a:gd name="T51" fmla="*/ 0 h 209"/>
                <a:gd name="T52" fmla="*/ 0 w 247"/>
                <a:gd name="T53" fmla="*/ 0 h 209"/>
                <a:gd name="T54" fmla="*/ 0 w 247"/>
                <a:gd name="T55" fmla="*/ 0 h 209"/>
                <a:gd name="T56" fmla="*/ 0 w 247"/>
                <a:gd name="T57" fmla="*/ 0 h 209"/>
                <a:gd name="T58" fmla="*/ 0 w 247"/>
                <a:gd name="T59" fmla="*/ 0 h 209"/>
                <a:gd name="T60" fmla="*/ 0 w 247"/>
                <a:gd name="T61" fmla="*/ 0 h 209"/>
                <a:gd name="T62" fmla="*/ 0 w 247"/>
                <a:gd name="T63" fmla="*/ 0 h 209"/>
                <a:gd name="T64" fmla="*/ 0 w 247"/>
                <a:gd name="T65" fmla="*/ 0 h 209"/>
                <a:gd name="T66" fmla="*/ 0 w 247"/>
                <a:gd name="T67" fmla="*/ 0 h 209"/>
                <a:gd name="T68" fmla="*/ 0 w 247"/>
                <a:gd name="T69" fmla="*/ 0 h 209"/>
                <a:gd name="T70" fmla="*/ 0 w 247"/>
                <a:gd name="T71" fmla="*/ 0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90"/>
            <p:cNvSpPr>
              <a:spLocks/>
            </p:cNvSpPr>
            <p:nvPr/>
          </p:nvSpPr>
          <p:spPr bwMode="auto">
            <a:xfrm>
              <a:off x="5012" y="297"/>
              <a:ext cx="53" cy="81"/>
            </a:xfrm>
            <a:custGeom>
              <a:avLst/>
              <a:gdLst>
                <a:gd name="T0" fmla="*/ 0 w 158"/>
                <a:gd name="T1" fmla="*/ 1 h 162"/>
                <a:gd name="T2" fmla="*/ 0 w 158"/>
                <a:gd name="T3" fmla="*/ 1 h 162"/>
                <a:gd name="T4" fmla="*/ 0 w 158"/>
                <a:gd name="T5" fmla="*/ 1 h 162"/>
                <a:gd name="T6" fmla="*/ 0 w 158"/>
                <a:gd name="T7" fmla="*/ 1 h 162"/>
                <a:gd name="T8" fmla="*/ 0 w 158"/>
                <a:gd name="T9" fmla="*/ 1 h 162"/>
                <a:gd name="T10" fmla="*/ 0 w 158"/>
                <a:gd name="T11" fmla="*/ 1 h 162"/>
                <a:gd name="T12" fmla="*/ 0 w 158"/>
                <a:gd name="T13" fmla="*/ 1 h 162"/>
                <a:gd name="T14" fmla="*/ 0 w 158"/>
                <a:gd name="T15" fmla="*/ 1 h 162"/>
                <a:gd name="T16" fmla="*/ 0 w 158"/>
                <a:gd name="T17" fmla="*/ 1 h 162"/>
                <a:gd name="T18" fmla="*/ 0 w 158"/>
                <a:gd name="T19" fmla="*/ 1 h 162"/>
                <a:gd name="T20" fmla="*/ 0 w 158"/>
                <a:gd name="T21" fmla="*/ 1 h 162"/>
                <a:gd name="T22" fmla="*/ 0 w 158"/>
                <a:gd name="T23" fmla="*/ 1 h 162"/>
                <a:gd name="T24" fmla="*/ 0 w 158"/>
                <a:gd name="T25" fmla="*/ 1 h 162"/>
                <a:gd name="T26" fmla="*/ 0 w 158"/>
                <a:gd name="T27" fmla="*/ 1 h 162"/>
                <a:gd name="T28" fmla="*/ 0 w 158"/>
                <a:gd name="T29" fmla="*/ 1 h 162"/>
                <a:gd name="T30" fmla="*/ 0 w 158"/>
                <a:gd name="T31" fmla="*/ 1 h 162"/>
                <a:gd name="T32" fmla="*/ 0 w 158"/>
                <a:gd name="T33" fmla="*/ 1 h 162"/>
                <a:gd name="T34" fmla="*/ 0 w 158"/>
                <a:gd name="T35" fmla="*/ 1 h 162"/>
                <a:gd name="T36" fmla="*/ 0 w 158"/>
                <a:gd name="T37" fmla="*/ 1 h 162"/>
                <a:gd name="T38" fmla="*/ 0 w 158"/>
                <a:gd name="T39" fmla="*/ 1 h 162"/>
                <a:gd name="T40" fmla="*/ 0 w 158"/>
                <a:gd name="T41" fmla="*/ 1 h 162"/>
                <a:gd name="T42" fmla="*/ 0 w 158"/>
                <a:gd name="T43" fmla="*/ 1 h 162"/>
                <a:gd name="T44" fmla="*/ 0 w 158"/>
                <a:gd name="T45" fmla="*/ 1 h 162"/>
                <a:gd name="T46" fmla="*/ 0 w 158"/>
                <a:gd name="T47" fmla="*/ 1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91"/>
            <p:cNvSpPr>
              <a:spLocks/>
            </p:cNvSpPr>
            <p:nvPr/>
          </p:nvSpPr>
          <p:spPr bwMode="auto">
            <a:xfrm>
              <a:off x="4820" y="278"/>
              <a:ext cx="133" cy="169"/>
            </a:xfrm>
            <a:custGeom>
              <a:avLst/>
              <a:gdLst>
                <a:gd name="T0" fmla="*/ 0 w 400"/>
                <a:gd name="T1" fmla="*/ 0 h 339"/>
                <a:gd name="T2" fmla="*/ 0 w 400"/>
                <a:gd name="T3" fmla="*/ 0 h 339"/>
                <a:gd name="T4" fmla="*/ 0 w 400"/>
                <a:gd name="T5" fmla="*/ 0 h 339"/>
                <a:gd name="T6" fmla="*/ 0 w 400"/>
                <a:gd name="T7" fmla="*/ 0 h 339"/>
                <a:gd name="T8" fmla="*/ 0 w 400"/>
                <a:gd name="T9" fmla="*/ 0 h 339"/>
                <a:gd name="T10" fmla="*/ 0 w 400"/>
                <a:gd name="T11" fmla="*/ 0 h 339"/>
                <a:gd name="T12" fmla="*/ 0 w 400"/>
                <a:gd name="T13" fmla="*/ 1 h 339"/>
                <a:gd name="T14" fmla="*/ 0 w 400"/>
                <a:gd name="T15" fmla="*/ 1 h 339"/>
                <a:gd name="T16" fmla="*/ 0 w 400"/>
                <a:gd name="T17" fmla="*/ 1 h 339"/>
                <a:gd name="T18" fmla="*/ 0 w 400"/>
                <a:gd name="T19" fmla="*/ 1 h 339"/>
                <a:gd name="T20" fmla="*/ 0 w 400"/>
                <a:gd name="T21" fmla="*/ 1 h 339"/>
                <a:gd name="T22" fmla="*/ 0 w 400"/>
                <a:gd name="T23" fmla="*/ 1 h 339"/>
                <a:gd name="T24" fmla="*/ 0 w 400"/>
                <a:gd name="T25" fmla="*/ 1 h 339"/>
                <a:gd name="T26" fmla="*/ 0 w 400"/>
                <a:gd name="T27" fmla="*/ 1 h 339"/>
                <a:gd name="T28" fmla="*/ 0 w 400"/>
                <a:gd name="T29" fmla="*/ 1 h 339"/>
                <a:gd name="T30" fmla="*/ 0 w 400"/>
                <a:gd name="T31" fmla="*/ 1 h 339"/>
                <a:gd name="T32" fmla="*/ 0 w 400"/>
                <a:gd name="T33" fmla="*/ 1 h 339"/>
                <a:gd name="T34" fmla="*/ 0 w 400"/>
                <a:gd name="T35" fmla="*/ 1 h 339"/>
                <a:gd name="T36" fmla="*/ 0 w 400"/>
                <a:gd name="T37" fmla="*/ 1 h 339"/>
                <a:gd name="T38" fmla="*/ 0 w 400"/>
                <a:gd name="T39" fmla="*/ 1 h 339"/>
                <a:gd name="T40" fmla="*/ 0 w 400"/>
                <a:gd name="T41" fmla="*/ 1 h 339"/>
                <a:gd name="T42" fmla="*/ 0 w 400"/>
                <a:gd name="T43" fmla="*/ 1 h 339"/>
                <a:gd name="T44" fmla="*/ 0 w 400"/>
                <a:gd name="T45" fmla="*/ 1 h 339"/>
                <a:gd name="T46" fmla="*/ 0 w 400"/>
                <a:gd name="T47" fmla="*/ 1 h 339"/>
                <a:gd name="T48" fmla="*/ 0 w 400"/>
                <a:gd name="T49" fmla="*/ 1 h 339"/>
                <a:gd name="T50" fmla="*/ 0 w 400"/>
                <a:gd name="T51" fmla="*/ 1 h 339"/>
                <a:gd name="T52" fmla="*/ 0 w 400"/>
                <a:gd name="T53" fmla="*/ 1 h 339"/>
                <a:gd name="T54" fmla="*/ 0 w 400"/>
                <a:gd name="T55" fmla="*/ 1 h 339"/>
                <a:gd name="T56" fmla="*/ 0 w 400"/>
                <a:gd name="T57" fmla="*/ 0 h 339"/>
                <a:gd name="T58" fmla="*/ 0 w 400"/>
                <a:gd name="T59" fmla="*/ 0 h 339"/>
                <a:gd name="T60" fmla="*/ 0 w 400"/>
                <a:gd name="T61" fmla="*/ 0 h 339"/>
                <a:gd name="T62" fmla="*/ 0 w 400"/>
                <a:gd name="T63" fmla="*/ 0 h 339"/>
                <a:gd name="T64" fmla="*/ 0 w 400"/>
                <a:gd name="T65" fmla="*/ 0 h 339"/>
                <a:gd name="T66" fmla="*/ 0 w 400"/>
                <a:gd name="T67" fmla="*/ 0 h 339"/>
                <a:gd name="T68" fmla="*/ 0 w 400"/>
                <a:gd name="T69" fmla="*/ 0 h 339"/>
                <a:gd name="T70" fmla="*/ 0 w 400"/>
                <a:gd name="T71" fmla="*/ 0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92"/>
            <p:cNvSpPr>
              <a:spLocks/>
            </p:cNvSpPr>
            <p:nvPr/>
          </p:nvSpPr>
          <p:spPr bwMode="auto">
            <a:xfrm>
              <a:off x="5007" y="272"/>
              <a:ext cx="117" cy="113"/>
            </a:xfrm>
            <a:custGeom>
              <a:avLst/>
              <a:gdLst>
                <a:gd name="T0" fmla="*/ 0 w 351"/>
                <a:gd name="T1" fmla="*/ 1 h 226"/>
                <a:gd name="T2" fmla="*/ 0 w 351"/>
                <a:gd name="T3" fmla="*/ 1 h 226"/>
                <a:gd name="T4" fmla="*/ 0 w 351"/>
                <a:gd name="T5" fmla="*/ 1 h 226"/>
                <a:gd name="T6" fmla="*/ 0 w 351"/>
                <a:gd name="T7" fmla="*/ 1 h 226"/>
                <a:gd name="T8" fmla="*/ 0 w 351"/>
                <a:gd name="T9" fmla="*/ 1 h 226"/>
                <a:gd name="T10" fmla="*/ 0 w 351"/>
                <a:gd name="T11" fmla="*/ 1 h 226"/>
                <a:gd name="T12" fmla="*/ 0 w 351"/>
                <a:gd name="T13" fmla="*/ 1 h 226"/>
                <a:gd name="T14" fmla="*/ 0 w 351"/>
                <a:gd name="T15" fmla="*/ 1 h 226"/>
                <a:gd name="T16" fmla="*/ 0 w 351"/>
                <a:gd name="T17" fmla="*/ 1 h 226"/>
                <a:gd name="T18" fmla="*/ 0 w 351"/>
                <a:gd name="T19" fmla="*/ 1 h 226"/>
                <a:gd name="T20" fmla="*/ 0 w 351"/>
                <a:gd name="T21" fmla="*/ 1 h 226"/>
                <a:gd name="T22" fmla="*/ 0 w 351"/>
                <a:gd name="T23" fmla="*/ 1 h 226"/>
                <a:gd name="T24" fmla="*/ 0 w 351"/>
                <a:gd name="T25" fmla="*/ 1 h 226"/>
                <a:gd name="T26" fmla="*/ 0 w 351"/>
                <a:gd name="T27" fmla="*/ 1 h 226"/>
                <a:gd name="T28" fmla="*/ 0 w 351"/>
                <a:gd name="T29" fmla="*/ 1 h 226"/>
                <a:gd name="T30" fmla="*/ 0 w 351"/>
                <a:gd name="T31" fmla="*/ 1 h 226"/>
                <a:gd name="T32" fmla="*/ 0 w 351"/>
                <a:gd name="T33" fmla="*/ 1 h 226"/>
                <a:gd name="T34" fmla="*/ 0 w 351"/>
                <a:gd name="T35" fmla="*/ 1 h 226"/>
                <a:gd name="T36" fmla="*/ 0 w 351"/>
                <a:gd name="T37" fmla="*/ 1 h 226"/>
                <a:gd name="T38" fmla="*/ 0 w 351"/>
                <a:gd name="T39" fmla="*/ 1 h 226"/>
                <a:gd name="T40" fmla="*/ 0 w 351"/>
                <a:gd name="T41" fmla="*/ 1 h 226"/>
                <a:gd name="T42" fmla="*/ 0 w 351"/>
                <a:gd name="T43" fmla="*/ 1 h 226"/>
                <a:gd name="T44" fmla="*/ 0 w 351"/>
                <a:gd name="T45" fmla="*/ 1 h 226"/>
                <a:gd name="T46" fmla="*/ 0 w 351"/>
                <a:gd name="T47" fmla="*/ 1 h 226"/>
                <a:gd name="T48" fmla="*/ 0 w 351"/>
                <a:gd name="T49" fmla="*/ 1 h 226"/>
                <a:gd name="T50" fmla="*/ 0 w 351"/>
                <a:gd name="T51" fmla="*/ 1 h 226"/>
                <a:gd name="T52" fmla="*/ 0 w 351"/>
                <a:gd name="T53" fmla="*/ 1 h 226"/>
                <a:gd name="T54" fmla="*/ 0 w 351"/>
                <a:gd name="T55" fmla="*/ 1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1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93"/>
            <p:cNvSpPr>
              <a:spLocks/>
            </p:cNvSpPr>
            <p:nvPr/>
          </p:nvSpPr>
          <p:spPr bwMode="auto">
            <a:xfrm>
              <a:off x="4769" y="324"/>
              <a:ext cx="48" cy="107"/>
            </a:xfrm>
            <a:custGeom>
              <a:avLst/>
              <a:gdLst>
                <a:gd name="T0" fmla="*/ 0 w 142"/>
                <a:gd name="T1" fmla="*/ 1 h 213"/>
                <a:gd name="T2" fmla="*/ 0 w 142"/>
                <a:gd name="T3" fmla="*/ 1 h 213"/>
                <a:gd name="T4" fmla="*/ 0 w 142"/>
                <a:gd name="T5" fmla="*/ 1 h 213"/>
                <a:gd name="T6" fmla="*/ 0 w 142"/>
                <a:gd name="T7" fmla="*/ 1 h 213"/>
                <a:gd name="T8" fmla="*/ 0 w 142"/>
                <a:gd name="T9" fmla="*/ 1 h 213"/>
                <a:gd name="T10" fmla="*/ 0 w 142"/>
                <a:gd name="T11" fmla="*/ 1 h 213"/>
                <a:gd name="T12" fmla="*/ 0 w 142"/>
                <a:gd name="T13" fmla="*/ 1 h 213"/>
                <a:gd name="T14" fmla="*/ 0 w 142"/>
                <a:gd name="T15" fmla="*/ 1 h 213"/>
                <a:gd name="T16" fmla="*/ 0 w 142"/>
                <a:gd name="T17" fmla="*/ 1 h 213"/>
                <a:gd name="T18" fmla="*/ 0 w 142"/>
                <a:gd name="T19" fmla="*/ 1 h 213"/>
                <a:gd name="T20" fmla="*/ 0 w 142"/>
                <a:gd name="T21" fmla="*/ 1 h 213"/>
                <a:gd name="T22" fmla="*/ 0 w 142"/>
                <a:gd name="T23" fmla="*/ 1 h 213"/>
                <a:gd name="T24" fmla="*/ 0 w 142"/>
                <a:gd name="T25" fmla="*/ 1 h 213"/>
                <a:gd name="T26" fmla="*/ 0 w 142"/>
                <a:gd name="T27" fmla="*/ 1 h 213"/>
                <a:gd name="T28" fmla="*/ 0 w 142"/>
                <a:gd name="T29" fmla="*/ 1 h 213"/>
                <a:gd name="T30" fmla="*/ 0 w 142"/>
                <a:gd name="T31" fmla="*/ 1 h 213"/>
                <a:gd name="T32" fmla="*/ 0 w 142"/>
                <a:gd name="T33" fmla="*/ 1 h 213"/>
                <a:gd name="T34" fmla="*/ 0 w 142"/>
                <a:gd name="T35" fmla="*/ 1 h 213"/>
                <a:gd name="T36" fmla="*/ 0 w 142"/>
                <a:gd name="T37" fmla="*/ 1 h 213"/>
                <a:gd name="T38" fmla="*/ 0 w 142"/>
                <a:gd name="T39" fmla="*/ 1 h 213"/>
                <a:gd name="T40" fmla="*/ 0 w 142"/>
                <a:gd name="T41" fmla="*/ 1 h 213"/>
                <a:gd name="T42" fmla="*/ 0 w 142"/>
                <a:gd name="T43" fmla="*/ 1 h 213"/>
                <a:gd name="T44" fmla="*/ 0 w 142"/>
                <a:gd name="T45" fmla="*/ 1 h 213"/>
                <a:gd name="T46" fmla="*/ 0 w 142"/>
                <a:gd name="T47" fmla="*/ 1 h 213"/>
                <a:gd name="T48" fmla="*/ 0 w 142"/>
                <a:gd name="T49" fmla="*/ 1 h 213"/>
                <a:gd name="T50" fmla="*/ 0 w 142"/>
                <a:gd name="T51" fmla="*/ 1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1 h 213"/>
                <a:gd name="T78" fmla="*/ 0 w 142"/>
                <a:gd name="T79" fmla="*/ 1 h 213"/>
                <a:gd name="T80" fmla="*/ 0 w 142"/>
                <a:gd name="T81" fmla="*/ 1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94"/>
            <p:cNvSpPr>
              <a:spLocks/>
            </p:cNvSpPr>
            <p:nvPr/>
          </p:nvSpPr>
          <p:spPr bwMode="auto">
            <a:xfrm>
              <a:off x="5104" y="264"/>
              <a:ext cx="101" cy="139"/>
            </a:xfrm>
            <a:custGeom>
              <a:avLst/>
              <a:gdLst>
                <a:gd name="T0" fmla="*/ 0 w 305"/>
                <a:gd name="T1" fmla="*/ 0 h 279"/>
                <a:gd name="T2" fmla="*/ 0 w 305"/>
                <a:gd name="T3" fmla="*/ 0 h 279"/>
                <a:gd name="T4" fmla="*/ 0 w 305"/>
                <a:gd name="T5" fmla="*/ 0 h 279"/>
                <a:gd name="T6" fmla="*/ 0 w 305"/>
                <a:gd name="T7" fmla="*/ 0 h 279"/>
                <a:gd name="T8" fmla="*/ 0 w 305"/>
                <a:gd name="T9" fmla="*/ 0 h 279"/>
                <a:gd name="T10" fmla="*/ 0 w 305"/>
                <a:gd name="T11" fmla="*/ 0 h 279"/>
                <a:gd name="T12" fmla="*/ 0 w 305"/>
                <a:gd name="T13" fmla="*/ 0 h 279"/>
                <a:gd name="T14" fmla="*/ 0 w 305"/>
                <a:gd name="T15" fmla="*/ 0 h 279"/>
                <a:gd name="T16" fmla="*/ 0 w 305"/>
                <a:gd name="T17" fmla="*/ 0 h 279"/>
                <a:gd name="T18" fmla="*/ 0 w 305"/>
                <a:gd name="T19" fmla="*/ 1 h 279"/>
                <a:gd name="T20" fmla="*/ 0 w 305"/>
                <a:gd name="T21" fmla="*/ 1 h 279"/>
                <a:gd name="T22" fmla="*/ 0 w 305"/>
                <a:gd name="T23" fmla="*/ 1 h 279"/>
                <a:gd name="T24" fmla="*/ 0 w 305"/>
                <a:gd name="T25" fmla="*/ 1 h 279"/>
                <a:gd name="T26" fmla="*/ 0 w 305"/>
                <a:gd name="T27" fmla="*/ 1 h 279"/>
                <a:gd name="T28" fmla="*/ 0 w 305"/>
                <a:gd name="T29" fmla="*/ 1 h 279"/>
                <a:gd name="T30" fmla="*/ 0 w 305"/>
                <a:gd name="T31" fmla="*/ 0 h 279"/>
                <a:gd name="T32" fmla="*/ 0 w 305"/>
                <a:gd name="T33" fmla="*/ 0 h 279"/>
                <a:gd name="T34" fmla="*/ 0 w 305"/>
                <a:gd name="T35" fmla="*/ 0 h 279"/>
                <a:gd name="T36" fmla="*/ 0 w 305"/>
                <a:gd name="T37" fmla="*/ 0 h 279"/>
                <a:gd name="T38" fmla="*/ 0 w 305"/>
                <a:gd name="T39" fmla="*/ 0 h 279"/>
                <a:gd name="T40" fmla="*/ 0 w 305"/>
                <a:gd name="T41" fmla="*/ 0 h 279"/>
                <a:gd name="T42" fmla="*/ 0 w 305"/>
                <a:gd name="T43" fmla="*/ 0 h 279"/>
                <a:gd name="T44" fmla="*/ 0 w 305"/>
                <a:gd name="T45" fmla="*/ 0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0 h 279"/>
                <a:gd name="T74" fmla="*/ 0 w 305"/>
                <a:gd name="T75" fmla="*/ 0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99"/>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0 h 85"/>
                <a:gd name="T28" fmla="*/ 0 w 54"/>
                <a:gd name="T29" fmla="*/ 0 h 85"/>
                <a:gd name="T30" fmla="*/ 0 w 54"/>
                <a:gd name="T31" fmla="*/ 0 h 85"/>
                <a:gd name="T32" fmla="*/ 0 w 54"/>
                <a:gd name="T33" fmla="*/ 0 h 85"/>
                <a:gd name="T34" fmla="*/ 0 w 54"/>
                <a:gd name="T35" fmla="*/ 0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100"/>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01"/>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30"/>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1 h 211"/>
                <a:gd name="T10" fmla="*/ 0 w 246"/>
                <a:gd name="T11" fmla="*/ 1 h 211"/>
                <a:gd name="T12" fmla="*/ 0 w 246"/>
                <a:gd name="T13" fmla="*/ 1 h 211"/>
                <a:gd name="T14" fmla="*/ 0 w 246"/>
                <a:gd name="T15" fmla="*/ 1 h 211"/>
                <a:gd name="T16" fmla="*/ 0 w 246"/>
                <a:gd name="T17" fmla="*/ 1 h 211"/>
                <a:gd name="T18" fmla="*/ 0 w 246"/>
                <a:gd name="T19" fmla="*/ 1 h 211"/>
                <a:gd name="T20" fmla="*/ 0 w 246"/>
                <a:gd name="T21" fmla="*/ 1 h 211"/>
                <a:gd name="T22" fmla="*/ 0 w 246"/>
                <a:gd name="T23" fmla="*/ 1 h 211"/>
                <a:gd name="T24" fmla="*/ 0 w 246"/>
                <a:gd name="T25" fmla="*/ 1 h 211"/>
                <a:gd name="T26" fmla="*/ 0 w 246"/>
                <a:gd name="T27" fmla="*/ 1 h 211"/>
                <a:gd name="T28" fmla="*/ 0 w 246"/>
                <a:gd name="T29" fmla="*/ 1 h 211"/>
                <a:gd name="T30" fmla="*/ 0 w 246"/>
                <a:gd name="T31" fmla="*/ 1 h 211"/>
                <a:gd name="T32" fmla="*/ 0 w 246"/>
                <a:gd name="T33" fmla="*/ 1 h 211"/>
                <a:gd name="T34" fmla="*/ 0 w 246"/>
                <a:gd name="T35" fmla="*/ 1 h 211"/>
                <a:gd name="T36" fmla="*/ 0 w 246"/>
                <a:gd name="T37" fmla="*/ 1 h 211"/>
                <a:gd name="T38" fmla="*/ 0 w 246"/>
                <a:gd name="T39" fmla="*/ 1 h 211"/>
                <a:gd name="T40" fmla="*/ 0 w 246"/>
                <a:gd name="T41" fmla="*/ 1 h 211"/>
                <a:gd name="T42" fmla="*/ 0 w 246"/>
                <a:gd name="T43" fmla="*/ 1 h 211"/>
                <a:gd name="T44" fmla="*/ 0 w 246"/>
                <a:gd name="T45" fmla="*/ 1 h 211"/>
                <a:gd name="T46" fmla="*/ 0 w 246"/>
                <a:gd name="T47" fmla="*/ 1 h 211"/>
                <a:gd name="T48" fmla="*/ 0 w 246"/>
                <a:gd name="T49" fmla="*/ 1 h 211"/>
                <a:gd name="T50" fmla="*/ 0 w 246"/>
                <a:gd name="T51" fmla="*/ 1 h 211"/>
                <a:gd name="T52" fmla="*/ 0 w 246"/>
                <a:gd name="T53" fmla="*/ 1 h 211"/>
                <a:gd name="T54" fmla="*/ 0 w 246"/>
                <a:gd name="T55" fmla="*/ 1 h 211"/>
                <a:gd name="T56" fmla="*/ 0 w 246"/>
                <a:gd name="T57" fmla="*/ 1 h 211"/>
                <a:gd name="T58" fmla="*/ 0 w 246"/>
                <a:gd name="T59" fmla="*/ 1 h 211"/>
                <a:gd name="T60" fmla="*/ 0 w 246"/>
                <a:gd name="T61" fmla="*/ 1 h 211"/>
                <a:gd name="T62" fmla="*/ 0 w 246"/>
                <a:gd name="T63" fmla="*/ 1 h 211"/>
                <a:gd name="T64" fmla="*/ 0 w 246"/>
                <a:gd name="T65" fmla="*/ 1 h 211"/>
                <a:gd name="T66" fmla="*/ 0 w 246"/>
                <a:gd name="T67" fmla="*/ 1 h 211"/>
                <a:gd name="T68" fmla="*/ 0 w 246"/>
                <a:gd name="T69" fmla="*/ 1 h 211"/>
                <a:gd name="T70" fmla="*/ 0 w 246"/>
                <a:gd name="T71" fmla="*/ 1 h 211"/>
                <a:gd name="T72" fmla="*/ 0 w 246"/>
                <a:gd name="T73" fmla="*/ 1 h 211"/>
                <a:gd name="T74" fmla="*/ 0 w 246"/>
                <a:gd name="T75" fmla="*/ 1 h 211"/>
                <a:gd name="T76" fmla="*/ 0 w 246"/>
                <a:gd name="T77" fmla="*/ 1 h 211"/>
                <a:gd name="T78" fmla="*/ 0 w 246"/>
                <a:gd name="T79" fmla="*/ 1 h 211"/>
                <a:gd name="T80" fmla="*/ 0 w 246"/>
                <a:gd name="T81" fmla="*/ 1 h 211"/>
                <a:gd name="T82" fmla="*/ 0 w 246"/>
                <a:gd name="T83" fmla="*/ 1 h 211"/>
                <a:gd name="T84" fmla="*/ 0 w 246"/>
                <a:gd name="T85" fmla="*/ 1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131"/>
            <p:cNvSpPr>
              <a:spLocks/>
            </p:cNvSpPr>
            <p:nvPr/>
          </p:nvSpPr>
          <p:spPr bwMode="auto">
            <a:xfrm>
              <a:off x="4989" y="303"/>
              <a:ext cx="53" cy="82"/>
            </a:xfrm>
            <a:custGeom>
              <a:avLst/>
              <a:gdLst>
                <a:gd name="T0" fmla="*/ 0 w 158"/>
                <a:gd name="T1" fmla="*/ 1 h 164"/>
                <a:gd name="T2" fmla="*/ 0 w 158"/>
                <a:gd name="T3" fmla="*/ 1 h 164"/>
                <a:gd name="T4" fmla="*/ 0 w 158"/>
                <a:gd name="T5" fmla="*/ 1 h 164"/>
                <a:gd name="T6" fmla="*/ 0 w 158"/>
                <a:gd name="T7" fmla="*/ 1 h 164"/>
                <a:gd name="T8" fmla="*/ 0 w 158"/>
                <a:gd name="T9" fmla="*/ 1 h 164"/>
                <a:gd name="T10" fmla="*/ 0 w 158"/>
                <a:gd name="T11" fmla="*/ 1 h 164"/>
                <a:gd name="T12" fmla="*/ 0 w 158"/>
                <a:gd name="T13" fmla="*/ 1 h 164"/>
                <a:gd name="T14" fmla="*/ 0 w 158"/>
                <a:gd name="T15" fmla="*/ 1 h 164"/>
                <a:gd name="T16" fmla="*/ 0 w 158"/>
                <a:gd name="T17" fmla="*/ 1 h 164"/>
                <a:gd name="T18" fmla="*/ 0 w 158"/>
                <a:gd name="T19" fmla="*/ 1 h 164"/>
                <a:gd name="T20" fmla="*/ 0 w 158"/>
                <a:gd name="T21" fmla="*/ 1 h 164"/>
                <a:gd name="T22" fmla="*/ 0 w 158"/>
                <a:gd name="T23" fmla="*/ 1 h 164"/>
                <a:gd name="T24" fmla="*/ 0 w 158"/>
                <a:gd name="T25" fmla="*/ 1 h 164"/>
                <a:gd name="T26" fmla="*/ 0 w 158"/>
                <a:gd name="T27" fmla="*/ 1 h 164"/>
                <a:gd name="T28" fmla="*/ 0 w 158"/>
                <a:gd name="T29" fmla="*/ 1 h 164"/>
                <a:gd name="T30" fmla="*/ 0 w 158"/>
                <a:gd name="T31" fmla="*/ 1 h 164"/>
                <a:gd name="T32" fmla="*/ 0 w 158"/>
                <a:gd name="T33" fmla="*/ 1 h 164"/>
                <a:gd name="T34" fmla="*/ 0 w 158"/>
                <a:gd name="T35" fmla="*/ 1 h 164"/>
                <a:gd name="T36" fmla="*/ 0 w 158"/>
                <a:gd name="T37" fmla="*/ 1 h 164"/>
                <a:gd name="T38" fmla="*/ 0 w 158"/>
                <a:gd name="T39" fmla="*/ 1 h 164"/>
                <a:gd name="T40" fmla="*/ 0 w 158"/>
                <a:gd name="T41" fmla="*/ 1 h 164"/>
                <a:gd name="T42" fmla="*/ 0 w 158"/>
                <a:gd name="T43" fmla="*/ 1 h 164"/>
                <a:gd name="T44" fmla="*/ 0 w 158"/>
                <a:gd name="T45" fmla="*/ 1 h 164"/>
                <a:gd name="T46" fmla="*/ 0 w 158"/>
                <a:gd name="T47" fmla="*/ 1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132"/>
            <p:cNvSpPr>
              <a:spLocks/>
            </p:cNvSpPr>
            <p:nvPr/>
          </p:nvSpPr>
          <p:spPr bwMode="auto">
            <a:xfrm>
              <a:off x="4796" y="285"/>
              <a:ext cx="134" cy="170"/>
            </a:xfrm>
            <a:custGeom>
              <a:avLst/>
              <a:gdLst>
                <a:gd name="T0" fmla="*/ 0 w 400"/>
                <a:gd name="T1" fmla="*/ 1 h 340"/>
                <a:gd name="T2" fmla="*/ 0 w 400"/>
                <a:gd name="T3" fmla="*/ 1 h 340"/>
                <a:gd name="T4" fmla="*/ 0 w 400"/>
                <a:gd name="T5" fmla="*/ 1 h 340"/>
                <a:gd name="T6" fmla="*/ 0 w 400"/>
                <a:gd name="T7" fmla="*/ 1 h 340"/>
                <a:gd name="T8" fmla="*/ 0 w 400"/>
                <a:gd name="T9" fmla="*/ 1 h 340"/>
                <a:gd name="T10" fmla="*/ 0 w 400"/>
                <a:gd name="T11" fmla="*/ 1 h 340"/>
                <a:gd name="T12" fmla="*/ 0 w 400"/>
                <a:gd name="T13" fmla="*/ 2 h 340"/>
                <a:gd name="T14" fmla="*/ 0 w 400"/>
                <a:gd name="T15" fmla="*/ 2 h 340"/>
                <a:gd name="T16" fmla="*/ 0 w 400"/>
                <a:gd name="T17" fmla="*/ 2 h 340"/>
                <a:gd name="T18" fmla="*/ 0 w 400"/>
                <a:gd name="T19" fmla="*/ 2 h 340"/>
                <a:gd name="T20" fmla="*/ 0 w 400"/>
                <a:gd name="T21" fmla="*/ 2 h 340"/>
                <a:gd name="T22" fmla="*/ 0 w 400"/>
                <a:gd name="T23" fmla="*/ 2 h 340"/>
                <a:gd name="T24" fmla="*/ 0 w 400"/>
                <a:gd name="T25" fmla="*/ 2 h 340"/>
                <a:gd name="T26" fmla="*/ 0 w 400"/>
                <a:gd name="T27" fmla="*/ 2 h 340"/>
                <a:gd name="T28" fmla="*/ 0 w 400"/>
                <a:gd name="T29" fmla="*/ 2 h 340"/>
                <a:gd name="T30" fmla="*/ 0 w 400"/>
                <a:gd name="T31" fmla="*/ 2 h 340"/>
                <a:gd name="T32" fmla="*/ 0 w 400"/>
                <a:gd name="T33" fmla="*/ 2 h 340"/>
                <a:gd name="T34" fmla="*/ 0 w 400"/>
                <a:gd name="T35" fmla="*/ 2 h 340"/>
                <a:gd name="T36" fmla="*/ 0 w 400"/>
                <a:gd name="T37" fmla="*/ 2 h 340"/>
                <a:gd name="T38" fmla="*/ 0 w 400"/>
                <a:gd name="T39" fmla="*/ 2 h 340"/>
                <a:gd name="T40" fmla="*/ 0 w 400"/>
                <a:gd name="T41" fmla="*/ 2 h 340"/>
                <a:gd name="T42" fmla="*/ 0 w 400"/>
                <a:gd name="T43" fmla="*/ 2 h 340"/>
                <a:gd name="T44" fmla="*/ 0 w 400"/>
                <a:gd name="T45" fmla="*/ 2 h 340"/>
                <a:gd name="T46" fmla="*/ 0 w 400"/>
                <a:gd name="T47" fmla="*/ 2 h 340"/>
                <a:gd name="T48" fmla="*/ 0 w 400"/>
                <a:gd name="T49" fmla="*/ 2 h 340"/>
                <a:gd name="T50" fmla="*/ 0 w 400"/>
                <a:gd name="T51" fmla="*/ 2 h 340"/>
                <a:gd name="T52" fmla="*/ 0 w 400"/>
                <a:gd name="T53" fmla="*/ 2 h 340"/>
                <a:gd name="T54" fmla="*/ 0 w 400"/>
                <a:gd name="T55" fmla="*/ 2 h 340"/>
                <a:gd name="T56" fmla="*/ 0 w 400"/>
                <a:gd name="T57" fmla="*/ 2 h 340"/>
                <a:gd name="T58" fmla="*/ 0 w 400"/>
                <a:gd name="T59" fmla="*/ 1 h 340"/>
                <a:gd name="T60" fmla="*/ 0 w 400"/>
                <a:gd name="T61" fmla="*/ 1 h 340"/>
                <a:gd name="T62" fmla="*/ 0 w 400"/>
                <a:gd name="T63" fmla="*/ 1 h 340"/>
                <a:gd name="T64" fmla="*/ 0 w 400"/>
                <a:gd name="T65" fmla="*/ 1 h 340"/>
                <a:gd name="T66" fmla="*/ 0 w 400"/>
                <a:gd name="T67" fmla="*/ 1 h 340"/>
                <a:gd name="T68" fmla="*/ 0 w 400"/>
                <a:gd name="T69" fmla="*/ 1 h 340"/>
                <a:gd name="T70" fmla="*/ 0 w 400"/>
                <a:gd name="T71" fmla="*/ 1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133"/>
            <p:cNvSpPr>
              <a:spLocks/>
            </p:cNvSpPr>
            <p:nvPr/>
          </p:nvSpPr>
          <p:spPr bwMode="auto">
            <a:xfrm>
              <a:off x="4984" y="279"/>
              <a:ext cx="117" cy="114"/>
            </a:xfrm>
            <a:custGeom>
              <a:avLst/>
              <a:gdLst>
                <a:gd name="T0" fmla="*/ 0 w 349"/>
                <a:gd name="T1" fmla="*/ 1 h 227"/>
                <a:gd name="T2" fmla="*/ 0 w 349"/>
                <a:gd name="T3" fmla="*/ 1 h 227"/>
                <a:gd name="T4" fmla="*/ 0 w 349"/>
                <a:gd name="T5" fmla="*/ 1 h 227"/>
                <a:gd name="T6" fmla="*/ 0 w 349"/>
                <a:gd name="T7" fmla="*/ 1 h 227"/>
                <a:gd name="T8" fmla="*/ 0 w 349"/>
                <a:gd name="T9" fmla="*/ 1 h 227"/>
                <a:gd name="T10" fmla="*/ 0 w 349"/>
                <a:gd name="T11" fmla="*/ 1 h 227"/>
                <a:gd name="T12" fmla="*/ 0 w 349"/>
                <a:gd name="T13" fmla="*/ 1 h 227"/>
                <a:gd name="T14" fmla="*/ 0 w 349"/>
                <a:gd name="T15" fmla="*/ 1 h 227"/>
                <a:gd name="T16" fmla="*/ 0 w 349"/>
                <a:gd name="T17" fmla="*/ 1 h 227"/>
                <a:gd name="T18" fmla="*/ 0 w 349"/>
                <a:gd name="T19" fmla="*/ 1 h 227"/>
                <a:gd name="T20" fmla="*/ 0 w 349"/>
                <a:gd name="T21" fmla="*/ 1 h 227"/>
                <a:gd name="T22" fmla="*/ 0 w 349"/>
                <a:gd name="T23" fmla="*/ 1 h 227"/>
                <a:gd name="T24" fmla="*/ 0 w 349"/>
                <a:gd name="T25" fmla="*/ 1 h 227"/>
                <a:gd name="T26" fmla="*/ 0 w 349"/>
                <a:gd name="T27" fmla="*/ 1 h 227"/>
                <a:gd name="T28" fmla="*/ 0 w 349"/>
                <a:gd name="T29" fmla="*/ 1 h 227"/>
                <a:gd name="T30" fmla="*/ 0 w 349"/>
                <a:gd name="T31" fmla="*/ 1 h 227"/>
                <a:gd name="T32" fmla="*/ 0 w 349"/>
                <a:gd name="T33" fmla="*/ 1 h 227"/>
                <a:gd name="T34" fmla="*/ 0 w 349"/>
                <a:gd name="T35" fmla="*/ 1 h 227"/>
                <a:gd name="T36" fmla="*/ 0 w 349"/>
                <a:gd name="T37" fmla="*/ 1 h 227"/>
                <a:gd name="T38" fmla="*/ 0 w 349"/>
                <a:gd name="T39" fmla="*/ 1 h 227"/>
                <a:gd name="T40" fmla="*/ 0 w 349"/>
                <a:gd name="T41" fmla="*/ 1 h 227"/>
                <a:gd name="T42" fmla="*/ 0 w 349"/>
                <a:gd name="T43" fmla="*/ 1 h 227"/>
                <a:gd name="T44" fmla="*/ 0 w 349"/>
                <a:gd name="T45" fmla="*/ 1 h 227"/>
                <a:gd name="T46" fmla="*/ 0 w 349"/>
                <a:gd name="T47" fmla="*/ 1 h 227"/>
                <a:gd name="T48" fmla="*/ 0 w 349"/>
                <a:gd name="T49" fmla="*/ 1 h 227"/>
                <a:gd name="T50" fmla="*/ 0 w 349"/>
                <a:gd name="T51" fmla="*/ 1 h 227"/>
                <a:gd name="T52" fmla="*/ 0 w 349"/>
                <a:gd name="T53" fmla="*/ 1 h 227"/>
                <a:gd name="T54" fmla="*/ 0 w 349"/>
                <a:gd name="T55" fmla="*/ 1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1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34"/>
            <p:cNvSpPr>
              <a:spLocks/>
            </p:cNvSpPr>
            <p:nvPr/>
          </p:nvSpPr>
          <p:spPr bwMode="auto">
            <a:xfrm>
              <a:off x="4750" y="340"/>
              <a:ext cx="48" cy="107"/>
            </a:xfrm>
            <a:custGeom>
              <a:avLst/>
              <a:gdLst>
                <a:gd name="T0" fmla="*/ 0 w 143"/>
                <a:gd name="T1" fmla="*/ 1 h 212"/>
                <a:gd name="T2" fmla="*/ 0 w 143"/>
                <a:gd name="T3" fmla="*/ 1 h 212"/>
                <a:gd name="T4" fmla="*/ 0 w 143"/>
                <a:gd name="T5" fmla="*/ 1 h 212"/>
                <a:gd name="T6" fmla="*/ 0 w 143"/>
                <a:gd name="T7" fmla="*/ 1 h 212"/>
                <a:gd name="T8" fmla="*/ 0 w 143"/>
                <a:gd name="T9" fmla="*/ 1 h 212"/>
                <a:gd name="T10" fmla="*/ 0 w 143"/>
                <a:gd name="T11" fmla="*/ 1 h 212"/>
                <a:gd name="T12" fmla="*/ 0 w 143"/>
                <a:gd name="T13" fmla="*/ 1 h 212"/>
                <a:gd name="T14" fmla="*/ 0 w 143"/>
                <a:gd name="T15" fmla="*/ 1 h 212"/>
                <a:gd name="T16" fmla="*/ 0 w 143"/>
                <a:gd name="T17" fmla="*/ 1 h 212"/>
                <a:gd name="T18" fmla="*/ 0 w 143"/>
                <a:gd name="T19" fmla="*/ 1 h 212"/>
                <a:gd name="T20" fmla="*/ 0 w 143"/>
                <a:gd name="T21" fmla="*/ 1 h 212"/>
                <a:gd name="T22" fmla="*/ 0 w 143"/>
                <a:gd name="T23" fmla="*/ 1 h 212"/>
                <a:gd name="T24" fmla="*/ 0 w 143"/>
                <a:gd name="T25" fmla="*/ 1 h 212"/>
                <a:gd name="T26" fmla="*/ 0 w 143"/>
                <a:gd name="T27" fmla="*/ 1 h 212"/>
                <a:gd name="T28" fmla="*/ 0 w 143"/>
                <a:gd name="T29" fmla="*/ 1 h 212"/>
                <a:gd name="T30" fmla="*/ 0 w 143"/>
                <a:gd name="T31" fmla="*/ 1 h 212"/>
                <a:gd name="T32" fmla="*/ 0 w 143"/>
                <a:gd name="T33" fmla="*/ 1 h 212"/>
                <a:gd name="T34" fmla="*/ 0 w 143"/>
                <a:gd name="T35" fmla="*/ 1 h 212"/>
                <a:gd name="T36" fmla="*/ 0 w 143"/>
                <a:gd name="T37" fmla="*/ 1 h 212"/>
                <a:gd name="T38" fmla="*/ 0 w 143"/>
                <a:gd name="T39" fmla="*/ 1 h 212"/>
                <a:gd name="T40" fmla="*/ 0 w 143"/>
                <a:gd name="T41" fmla="*/ 1 h 212"/>
                <a:gd name="T42" fmla="*/ 0 w 143"/>
                <a:gd name="T43" fmla="*/ 1 h 212"/>
                <a:gd name="T44" fmla="*/ 0 w 143"/>
                <a:gd name="T45" fmla="*/ 1 h 212"/>
                <a:gd name="T46" fmla="*/ 0 w 143"/>
                <a:gd name="T47" fmla="*/ 1 h 212"/>
                <a:gd name="T48" fmla="*/ 0 w 143"/>
                <a:gd name="T49" fmla="*/ 1 h 212"/>
                <a:gd name="T50" fmla="*/ 0 w 143"/>
                <a:gd name="T51" fmla="*/ 1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1 h 212"/>
                <a:gd name="T78" fmla="*/ 0 w 143"/>
                <a:gd name="T79" fmla="*/ 1 h 212"/>
                <a:gd name="T80" fmla="*/ 0 w 143"/>
                <a:gd name="T81" fmla="*/ 1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35"/>
            <p:cNvSpPr>
              <a:spLocks/>
            </p:cNvSpPr>
            <p:nvPr/>
          </p:nvSpPr>
          <p:spPr bwMode="auto">
            <a:xfrm>
              <a:off x="5081" y="272"/>
              <a:ext cx="101" cy="139"/>
            </a:xfrm>
            <a:custGeom>
              <a:avLst/>
              <a:gdLst>
                <a:gd name="T0" fmla="*/ 0 w 304"/>
                <a:gd name="T1" fmla="*/ 1 h 278"/>
                <a:gd name="T2" fmla="*/ 0 w 304"/>
                <a:gd name="T3" fmla="*/ 1 h 278"/>
                <a:gd name="T4" fmla="*/ 0 w 304"/>
                <a:gd name="T5" fmla="*/ 1 h 278"/>
                <a:gd name="T6" fmla="*/ 0 w 304"/>
                <a:gd name="T7" fmla="*/ 1 h 278"/>
                <a:gd name="T8" fmla="*/ 0 w 304"/>
                <a:gd name="T9" fmla="*/ 1 h 278"/>
                <a:gd name="T10" fmla="*/ 0 w 304"/>
                <a:gd name="T11" fmla="*/ 1 h 278"/>
                <a:gd name="T12" fmla="*/ 0 w 304"/>
                <a:gd name="T13" fmla="*/ 1 h 278"/>
                <a:gd name="T14" fmla="*/ 0 w 304"/>
                <a:gd name="T15" fmla="*/ 1 h 278"/>
                <a:gd name="T16" fmla="*/ 0 w 304"/>
                <a:gd name="T17" fmla="*/ 1 h 278"/>
                <a:gd name="T18" fmla="*/ 0 w 304"/>
                <a:gd name="T19" fmla="*/ 2 h 278"/>
                <a:gd name="T20" fmla="*/ 0 w 304"/>
                <a:gd name="T21" fmla="*/ 2 h 278"/>
                <a:gd name="T22" fmla="*/ 0 w 304"/>
                <a:gd name="T23" fmla="*/ 2 h 278"/>
                <a:gd name="T24" fmla="*/ 0 w 304"/>
                <a:gd name="T25" fmla="*/ 2 h 278"/>
                <a:gd name="T26" fmla="*/ 0 w 304"/>
                <a:gd name="T27" fmla="*/ 2 h 278"/>
                <a:gd name="T28" fmla="*/ 0 w 304"/>
                <a:gd name="T29" fmla="*/ 2 h 278"/>
                <a:gd name="T30" fmla="*/ 0 w 304"/>
                <a:gd name="T31" fmla="*/ 1 h 278"/>
                <a:gd name="T32" fmla="*/ 0 w 304"/>
                <a:gd name="T33" fmla="*/ 1 h 278"/>
                <a:gd name="T34" fmla="*/ 0 w 304"/>
                <a:gd name="T35" fmla="*/ 1 h 278"/>
                <a:gd name="T36" fmla="*/ 0 w 304"/>
                <a:gd name="T37" fmla="*/ 1 h 278"/>
                <a:gd name="T38" fmla="*/ 0 w 304"/>
                <a:gd name="T39" fmla="*/ 1 h 278"/>
                <a:gd name="T40" fmla="*/ 0 w 304"/>
                <a:gd name="T41" fmla="*/ 1 h 278"/>
                <a:gd name="T42" fmla="*/ 0 w 304"/>
                <a:gd name="T43" fmla="*/ 1 h 278"/>
                <a:gd name="T44" fmla="*/ 0 w 304"/>
                <a:gd name="T45" fmla="*/ 1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1 h 278"/>
                <a:gd name="T74" fmla="*/ 0 w 304"/>
                <a:gd name="T75" fmla="*/ 1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11" name="Rectangle 4"/>
          <p:cNvSpPr>
            <a:spLocks noGrp="1" noChangeArrowheads="1"/>
          </p:cNvSpPr>
          <p:nvPr>
            <p:ph type="title"/>
          </p:nvPr>
        </p:nvSpPr>
        <p:spPr>
          <a:xfrm>
            <a:off x="1985963" y="193675"/>
            <a:ext cx="8377237" cy="954088"/>
          </a:xfrm>
        </p:spPr>
        <p:txBody>
          <a:bodyPr/>
          <a:lstStyle/>
          <a:p>
            <a:pPr>
              <a:defRPr/>
            </a:pPr>
            <a:r>
              <a:rPr lang="en-US" dirty="0">
                <a:latin typeface="Gill Sans MT" charset="0"/>
                <a:ea typeface="ＭＳ Ｐゴシック" charset="0"/>
                <a:cs typeface="+mj-cs"/>
              </a:rPr>
              <a:t>Elements of a wireless network</a:t>
            </a:r>
          </a:p>
        </p:txBody>
      </p:sp>
      <p:grpSp>
        <p:nvGrpSpPr>
          <p:cNvPr id="15404" name="Group 6"/>
          <p:cNvGrpSpPr>
            <a:grpSpLocks/>
          </p:cNvGrpSpPr>
          <p:nvPr/>
        </p:nvGrpSpPr>
        <p:grpSpPr bwMode="auto">
          <a:xfrm>
            <a:off x="4562475" y="2557464"/>
            <a:ext cx="2362200" cy="1762125"/>
            <a:chOff x="3839" y="1737"/>
            <a:chExt cx="1488" cy="1110"/>
          </a:xfrm>
        </p:grpSpPr>
        <p:sp>
          <p:nvSpPr>
            <p:cNvPr id="15405" name="Freeform 7"/>
            <p:cNvSpPr>
              <a:spLocks/>
            </p:cNvSpPr>
            <p:nvPr/>
          </p:nvSpPr>
          <p:spPr bwMode="auto">
            <a:xfrm>
              <a:off x="3839" y="1737"/>
              <a:ext cx="1488" cy="1110"/>
            </a:xfrm>
            <a:custGeom>
              <a:avLst/>
              <a:gdLst>
                <a:gd name="T0" fmla="*/ 1 w 2135"/>
                <a:gd name="T1" fmla="*/ 26 h 1662"/>
                <a:gd name="T2" fmla="*/ 6 w 2135"/>
                <a:gd name="T3" fmla="*/ 3 h 1662"/>
                <a:gd name="T4" fmla="*/ 36 w 2135"/>
                <a:gd name="T5" fmla="*/ 7 h 1662"/>
                <a:gd name="T6" fmla="*/ 68 w 2135"/>
                <a:gd name="T7" fmla="*/ 4 h 1662"/>
                <a:gd name="T8" fmla="*/ 112 w 2135"/>
                <a:gd name="T9" fmla="*/ 16 h 1662"/>
                <a:gd name="T10" fmla="*/ 112 w 2135"/>
                <a:gd name="T11" fmla="*/ 45 h 1662"/>
                <a:gd name="T12" fmla="*/ 88 w 2135"/>
                <a:gd name="T13" fmla="*/ 63 h 1662"/>
                <a:gd name="T14" fmla="*/ 45 w 2135"/>
                <a:gd name="T15" fmla="*/ 59 h 1662"/>
                <a:gd name="T16" fmla="*/ 28 w 2135"/>
                <a:gd name="T17" fmla="*/ 50 h 1662"/>
                <a:gd name="T18" fmla="*/ 10 w 2135"/>
                <a:gd name="T19" fmla="*/ 42 h 1662"/>
                <a:gd name="T20" fmla="*/ 1 w 2135"/>
                <a:gd name="T21" fmla="*/ 2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Text Box 8"/>
            <p:cNvSpPr txBox="1">
              <a:spLocks noChangeArrowheads="1"/>
            </p:cNvSpPr>
            <p:nvPr/>
          </p:nvSpPr>
          <p:spPr bwMode="auto">
            <a:xfrm>
              <a:off x="4146" y="2030"/>
              <a:ext cx="9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SzTx/>
                <a:buFontTx/>
                <a:buNone/>
              </a:pPr>
              <a:r>
                <a:rPr lang="en-US" sz="1800">
                  <a:latin typeface="Arial" panose="020B0604020202020204" pitchFamily="34" charset="0"/>
                  <a:cs typeface="Arial" panose="020B0604020202020204" pitchFamily="34" charset="0"/>
                </a:rPr>
                <a:t>network </a:t>
              </a:r>
            </a:p>
            <a:p>
              <a:pPr algn="ctr" eaLnBrk="1" hangingPunct="1">
                <a:spcBef>
                  <a:spcPct val="0"/>
                </a:spcBef>
                <a:buClrTx/>
                <a:buSzTx/>
                <a:buFontTx/>
                <a:buNone/>
              </a:pPr>
              <a:r>
                <a:rPr lang="en-US" sz="1800">
                  <a:latin typeface="Arial" panose="020B0604020202020204" pitchFamily="34" charset="0"/>
                  <a:cs typeface="Arial" panose="020B0604020202020204" pitchFamily="34" charset="0"/>
                </a:rPr>
                <a:t>infrastructure</a:t>
              </a:r>
            </a:p>
          </p:txBody>
        </p:sp>
      </p:grpSp>
    </p:spTree>
    <p:extLst>
      <p:ext uri="{BB962C8B-B14F-4D97-AF65-F5344CB8AC3E}">
        <p14:creationId xmlns:p14="http://schemas.microsoft.com/office/powerpoint/2010/main" val="27396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5"/>
          <p:cNvSpPr>
            <a:spLocks noChangeArrowheads="1"/>
          </p:cNvSpPr>
          <p:nvPr/>
        </p:nvSpPr>
        <p:spPr bwMode="auto">
          <a:xfrm>
            <a:off x="6340475" y="4378326"/>
            <a:ext cx="2152650" cy="2093913"/>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483" name="Oval 11"/>
          <p:cNvSpPr>
            <a:spLocks noChangeArrowheads="1"/>
          </p:cNvSpPr>
          <p:nvPr/>
        </p:nvSpPr>
        <p:spPr bwMode="auto">
          <a:xfrm>
            <a:off x="2174876" y="1290638"/>
            <a:ext cx="2252663" cy="2286000"/>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484" name="Line 22"/>
          <p:cNvSpPr>
            <a:spLocks noChangeShapeType="1"/>
          </p:cNvSpPr>
          <p:nvPr/>
        </p:nvSpPr>
        <p:spPr bwMode="auto">
          <a:xfrm>
            <a:off x="3322639" y="2447925"/>
            <a:ext cx="1277937" cy="655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Oval 23"/>
          <p:cNvSpPr>
            <a:spLocks noChangeArrowheads="1"/>
          </p:cNvSpPr>
          <p:nvPr/>
        </p:nvSpPr>
        <p:spPr bwMode="auto">
          <a:xfrm>
            <a:off x="2900364" y="3581401"/>
            <a:ext cx="1038225" cy="100488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486" name="Line 34"/>
          <p:cNvSpPr>
            <a:spLocks noChangeShapeType="1"/>
          </p:cNvSpPr>
          <p:nvPr/>
        </p:nvSpPr>
        <p:spPr bwMode="auto">
          <a:xfrm flipV="1">
            <a:off x="3721100" y="3636964"/>
            <a:ext cx="1257300" cy="809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Oval 38"/>
          <p:cNvSpPr>
            <a:spLocks noChangeArrowheads="1"/>
          </p:cNvSpPr>
          <p:nvPr/>
        </p:nvSpPr>
        <p:spPr bwMode="auto">
          <a:xfrm>
            <a:off x="4632326" y="4440239"/>
            <a:ext cx="2278063" cy="2052637"/>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488" name="Line 59"/>
          <p:cNvSpPr>
            <a:spLocks noChangeShapeType="1"/>
          </p:cNvSpPr>
          <p:nvPr/>
        </p:nvSpPr>
        <p:spPr bwMode="auto">
          <a:xfrm>
            <a:off x="6884988" y="54244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Line 60"/>
          <p:cNvSpPr>
            <a:spLocks noChangeShapeType="1"/>
          </p:cNvSpPr>
          <p:nvPr/>
        </p:nvSpPr>
        <p:spPr bwMode="auto">
          <a:xfrm flipH="1">
            <a:off x="6397625" y="53276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61"/>
          <p:cNvSpPr>
            <a:spLocks noChangeShapeType="1"/>
          </p:cNvSpPr>
          <p:nvPr/>
        </p:nvSpPr>
        <p:spPr bwMode="auto">
          <a:xfrm flipH="1">
            <a:off x="6411913" y="5403850"/>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62"/>
          <p:cNvSpPr>
            <a:spLocks noChangeShapeType="1"/>
          </p:cNvSpPr>
          <p:nvPr/>
        </p:nvSpPr>
        <p:spPr bwMode="auto">
          <a:xfrm flipH="1">
            <a:off x="6354763" y="547052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63"/>
          <p:cNvSpPr>
            <a:spLocks noChangeShapeType="1"/>
          </p:cNvSpPr>
          <p:nvPr/>
        </p:nvSpPr>
        <p:spPr bwMode="auto">
          <a:xfrm flipH="1" flipV="1">
            <a:off x="6391276" y="4105276"/>
            <a:ext cx="949325" cy="1293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64"/>
          <p:cNvSpPr>
            <a:spLocks noChangeShapeType="1"/>
          </p:cNvSpPr>
          <p:nvPr/>
        </p:nvSpPr>
        <p:spPr bwMode="auto">
          <a:xfrm flipV="1">
            <a:off x="5832475" y="4144963"/>
            <a:ext cx="50800" cy="111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4" name="Group 356"/>
          <p:cNvGrpSpPr>
            <a:grpSpLocks/>
          </p:cNvGrpSpPr>
          <p:nvPr/>
        </p:nvGrpSpPr>
        <p:grpSpPr bwMode="auto">
          <a:xfrm>
            <a:off x="7966075" y="4867275"/>
            <a:ext cx="331788" cy="368300"/>
            <a:chOff x="313" y="1497"/>
            <a:chExt cx="1152" cy="1014"/>
          </a:xfrm>
        </p:grpSpPr>
        <p:pic>
          <p:nvPicPr>
            <p:cNvPr id="20611"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2"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5" name="Group 361"/>
          <p:cNvGrpSpPr>
            <a:grpSpLocks/>
          </p:cNvGrpSpPr>
          <p:nvPr/>
        </p:nvGrpSpPr>
        <p:grpSpPr bwMode="auto">
          <a:xfrm>
            <a:off x="3293942" y="3864594"/>
            <a:ext cx="396875" cy="388937"/>
            <a:chOff x="2967" y="478"/>
            <a:chExt cx="788" cy="625"/>
          </a:xfrm>
        </p:grpSpPr>
        <p:pic>
          <p:nvPicPr>
            <p:cNvPr id="20609"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0"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6" name="Group 92"/>
          <p:cNvGrpSpPr>
            <a:grpSpLocks/>
          </p:cNvGrpSpPr>
          <p:nvPr/>
        </p:nvGrpSpPr>
        <p:grpSpPr bwMode="auto">
          <a:xfrm>
            <a:off x="7192964" y="4957763"/>
            <a:ext cx="458787" cy="620712"/>
            <a:chOff x="5955030" y="3031808"/>
            <a:chExt cx="914400" cy="1398587"/>
          </a:xfrm>
        </p:grpSpPr>
        <p:grpSp>
          <p:nvGrpSpPr>
            <p:cNvPr id="20592" name="Group 398"/>
            <p:cNvGrpSpPr>
              <a:grpSpLocks/>
            </p:cNvGrpSpPr>
            <p:nvPr/>
          </p:nvGrpSpPr>
          <p:grpSpPr bwMode="auto">
            <a:xfrm>
              <a:off x="6097905" y="3403283"/>
              <a:ext cx="596900" cy="1027112"/>
              <a:chOff x="3130" y="3288"/>
              <a:chExt cx="410" cy="742"/>
            </a:xfrm>
          </p:grpSpPr>
          <p:sp>
            <p:nvSpPr>
              <p:cNvPr id="20594"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95"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96"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97"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98"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99"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0"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1"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2"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3"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4"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5"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6"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7"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608"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0593"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7" name="Group 403"/>
          <p:cNvGrpSpPr>
            <a:grpSpLocks/>
          </p:cNvGrpSpPr>
          <p:nvPr/>
        </p:nvGrpSpPr>
        <p:grpSpPr bwMode="auto">
          <a:xfrm>
            <a:off x="4927600" y="5354638"/>
            <a:ext cx="527050" cy="392112"/>
            <a:chOff x="2751" y="1851"/>
            <a:chExt cx="462" cy="478"/>
          </a:xfrm>
        </p:grpSpPr>
        <p:pic>
          <p:nvPicPr>
            <p:cNvPr id="20590"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1"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8" name="Group 113"/>
          <p:cNvGrpSpPr>
            <a:grpSpLocks/>
          </p:cNvGrpSpPr>
          <p:nvPr/>
        </p:nvGrpSpPr>
        <p:grpSpPr bwMode="auto">
          <a:xfrm>
            <a:off x="5618164" y="4987926"/>
            <a:ext cx="458787" cy="620713"/>
            <a:chOff x="5955030" y="3031808"/>
            <a:chExt cx="914400" cy="1398587"/>
          </a:xfrm>
        </p:grpSpPr>
        <p:grpSp>
          <p:nvGrpSpPr>
            <p:cNvPr id="20573" name="Group 398"/>
            <p:cNvGrpSpPr>
              <a:grpSpLocks/>
            </p:cNvGrpSpPr>
            <p:nvPr/>
          </p:nvGrpSpPr>
          <p:grpSpPr bwMode="auto">
            <a:xfrm>
              <a:off x="6097905" y="3403283"/>
              <a:ext cx="596900" cy="1027112"/>
              <a:chOff x="3130" y="3288"/>
              <a:chExt cx="410" cy="742"/>
            </a:xfrm>
          </p:grpSpPr>
          <p:sp>
            <p:nvSpPr>
              <p:cNvPr id="2057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7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7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7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7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8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057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9" name="Group 356"/>
          <p:cNvGrpSpPr>
            <a:grpSpLocks/>
          </p:cNvGrpSpPr>
          <p:nvPr/>
        </p:nvGrpSpPr>
        <p:grpSpPr bwMode="auto">
          <a:xfrm>
            <a:off x="7305675" y="5791200"/>
            <a:ext cx="361950" cy="338138"/>
            <a:chOff x="313" y="1497"/>
            <a:chExt cx="1152" cy="1014"/>
          </a:xfrm>
        </p:grpSpPr>
        <p:pic>
          <p:nvPicPr>
            <p:cNvPr id="20571"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2"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0" name="Group 356"/>
          <p:cNvGrpSpPr>
            <a:grpSpLocks/>
          </p:cNvGrpSpPr>
          <p:nvPr/>
        </p:nvGrpSpPr>
        <p:grpSpPr bwMode="auto">
          <a:xfrm>
            <a:off x="6075364" y="5811838"/>
            <a:ext cx="376237" cy="347662"/>
            <a:chOff x="313" y="1497"/>
            <a:chExt cx="1152" cy="1014"/>
          </a:xfrm>
        </p:grpSpPr>
        <p:pic>
          <p:nvPicPr>
            <p:cNvPr id="20569"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0"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1" name="Group 356"/>
          <p:cNvGrpSpPr>
            <a:grpSpLocks/>
          </p:cNvGrpSpPr>
          <p:nvPr/>
        </p:nvGrpSpPr>
        <p:grpSpPr bwMode="auto">
          <a:xfrm>
            <a:off x="5354639" y="5832476"/>
            <a:ext cx="382587" cy="436563"/>
            <a:chOff x="313" y="1497"/>
            <a:chExt cx="1152" cy="1014"/>
          </a:xfrm>
        </p:grpSpPr>
        <p:pic>
          <p:nvPicPr>
            <p:cNvPr id="2056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2" name="Group 403"/>
          <p:cNvGrpSpPr>
            <a:grpSpLocks/>
          </p:cNvGrpSpPr>
          <p:nvPr/>
        </p:nvGrpSpPr>
        <p:grpSpPr bwMode="auto">
          <a:xfrm>
            <a:off x="5253039" y="4673601"/>
            <a:ext cx="485775" cy="403225"/>
            <a:chOff x="2751" y="1851"/>
            <a:chExt cx="462" cy="478"/>
          </a:xfrm>
        </p:grpSpPr>
        <p:pic>
          <p:nvPicPr>
            <p:cNvPr id="20565"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6"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3" name="Group 403"/>
          <p:cNvGrpSpPr>
            <a:grpSpLocks/>
          </p:cNvGrpSpPr>
          <p:nvPr/>
        </p:nvGrpSpPr>
        <p:grpSpPr bwMode="auto">
          <a:xfrm>
            <a:off x="7813676" y="5334001"/>
            <a:ext cx="525463" cy="392113"/>
            <a:chOff x="2751" y="1851"/>
            <a:chExt cx="462" cy="478"/>
          </a:xfrm>
        </p:grpSpPr>
        <p:pic>
          <p:nvPicPr>
            <p:cNvPr id="20563"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4"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4" name="Group 356"/>
          <p:cNvGrpSpPr>
            <a:grpSpLocks/>
          </p:cNvGrpSpPr>
          <p:nvPr/>
        </p:nvGrpSpPr>
        <p:grpSpPr bwMode="auto">
          <a:xfrm>
            <a:off x="6511925" y="5191125"/>
            <a:ext cx="376238" cy="349250"/>
            <a:chOff x="313" y="1497"/>
            <a:chExt cx="1152" cy="1014"/>
          </a:xfrm>
        </p:grpSpPr>
        <p:pic>
          <p:nvPicPr>
            <p:cNvPr id="20561"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2"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5" name="Group 356"/>
          <p:cNvGrpSpPr>
            <a:grpSpLocks/>
          </p:cNvGrpSpPr>
          <p:nvPr/>
        </p:nvGrpSpPr>
        <p:grpSpPr bwMode="auto">
          <a:xfrm>
            <a:off x="3121668" y="4264203"/>
            <a:ext cx="282575" cy="344487"/>
            <a:chOff x="313" y="1497"/>
            <a:chExt cx="1152" cy="1014"/>
          </a:xfrm>
        </p:grpSpPr>
        <p:pic>
          <p:nvPicPr>
            <p:cNvPr id="20559"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0"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6" name="Group 403"/>
          <p:cNvGrpSpPr>
            <a:grpSpLocks/>
          </p:cNvGrpSpPr>
          <p:nvPr/>
        </p:nvGrpSpPr>
        <p:grpSpPr bwMode="auto">
          <a:xfrm>
            <a:off x="2956032" y="3863764"/>
            <a:ext cx="444500" cy="381000"/>
            <a:chOff x="2751" y="1851"/>
            <a:chExt cx="462" cy="478"/>
          </a:xfrm>
        </p:grpSpPr>
        <p:pic>
          <p:nvPicPr>
            <p:cNvPr id="20557"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8"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7" name="Group 155"/>
          <p:cNvGrpSpPr>
            <a:grpSpLocks/>
          </p:cNvGrpSpPr>
          <p:nvPr/>
        </p:nvGrpSpPr>
        <p:grpSpPr bwMode="auto">
          <a:xfrm>
            <a:off x="3098800" y="1971676"/>
            <a:ext cx="458788" cy="619125"/>
            <a:chOff x="5955030" y="3031808"/>
            <a:chExt cx="914400" cy="1398587"/>
          </a:xfrm>
        </p:grpSpPr>
        <p:grpSp>
          <p:nvGrpSpPr>
            <p:cNvPr id="20540" name="Group 398"/>
            <p:cNvGrpSpPr>
              <a:grpSpLocks/>
            </p:cNvGrpSpPr>
            <p:nvPr/>
          </p:nvGrpSpPr>
          <p:grpSpPr bwMode="auto">
            <a:xfrm>
              <a:off x="6097905" y="3403283"/>
              <a:ext cx="596900" cy="1027112"/>
              <a:chOff x="3130" y="3288"/>
              <a:chExt cx="410" cy="742"/>
            </a:xfrm>
          </p:grpSpPr>
          <p:sp>
            <p:nvSpPr>
              <p:cNvPr id="2054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4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0541"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8" name="Group 356"/>
          <p:cNvGrpSpPr>
            <a:grpSpLocks/>
          </p:cNvGrpSpPr>
          <p:nvPr/>
        </p:nvGrpSpPr>
        <p:grpSpPr bwMode="auto">
          <a:xfrm>
            <a:off x="3636964" y="2103438"/>
            <a:ext cx="465137" cy="481012"/>
            <a:chOff x="313" y="1497"/>
            <a:chExt cx="1152" cy="1014"/>
          </a:xfrm>
        </p:grpSpPr>
        <p:pic>
          <p:nvPicPr>
            <p:cNvPr id="20538"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9"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9" name="Group 356"/>
          <p:cNvGrpSpPr>
            <a:grpSpLocks/>
          </p:cNvGrpSpPr>
          <p:nvPr/>
        </p:nvGrpSpPr>
        <p:grpSpPr bwMode="auto">
          <a:xfrm>
            <a:off x="3529014" y="2901950"/>
            <a:ext cx="333375" cy="368300"/>
            <a:chOff x="313" y="1497"/>
            <a:chExt cx="1152" cy="1014"/>
          </a:xfrm>
        </p:grpSpPr>
        <p:pic>
          <p:nvPicPr>
            <p:cNvPr id="2053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7" name="Picture 355" descr="antenna_stylize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10" name="Group 356"/>
          <p:cNvGrpSpPr>
            <a:grpSpLocks/>
          </p:cNvGrpSpPr>
          <p:nvPr/>
        </p:nvGrpSpPr>
        <p:grpSpPr bwMode="auto">
          <a:xfrm>
            <a:off x="3512196" y="4059062"/>
            <a:ext cx="282575" cy="344488"/>
            <a:chOff x="313" y="1497"/>
            <a:chExt cx="1152" cy="1014"/>
          </a:xfrm>
        </p:grpSpPr>
        <p:pic>
          <p:nvPicPr>
            <p:cNvPr id="20534"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5"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11" name="Group 403"/>
          <p:cNvGrpSpPr>
            <a:grpSpLocks/>
          </p:cNvGrpSpPr>
          <p:nvPr/>
        </p:nvGrpSpPr>
        <p:grpSpPr bwMode="auto">
          <a:xfrm>
            <a:off x="2713038" y="2651125"/>
            <a:ext cx="444500" cy="382588"/>
            <a:chOff x="2751" y="1851"/>
            <a:chExt cx="462" cy="478"/>
          </a:xfrm>
        </p:grpSpPr>
        <p:pic>
          <p:nvPicPr>
            <p:cNvPr id="20532"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3"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12" name="Group 356"/>
          <p:cNvGrpSpPr>
            <a:grpSpLocks/>
          </p:cNvGrpSpPr>
          <p:nvPr/>
        </p:nvGrpSpPr>
        <p:grpSpPr bwMode="auto">
          <a:xfrm>
            <a:off x="3089275" y="1401763"/>
            <a:ext cx="446088" cy="385762"/>
            <a:chOff x="313" y="1497"/>
            <a:chExt cx="1152" cy="1014"/>
          </a:xfrm>
        </p:grpSpPr>
        <p:pic>
          <p:nvPicPr>
            <p:cNvPr id="20530" name="Picture 354" descr="laptop_stylized_small"/>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1" name="Picture 355" descr="antenna_stylized"/>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13" name="Group 403"/>
          <p:cNvGrpSpPr>
            <a:grpSpLocks/>
          </p:cNvGrpSpPr>
          <p:nvPr/>
        </p:nvGrpSpPr>
        <p:grpSpPr bwMode="auto">
          <a:xfrm>
            <a:off x="2286000" y="2530475"/>
            <a:ext cx="446088" cy="381000"/>
            <a:chOff x="2751" y="1851"/>
            <a:chExt cx="462" cy="478"/>
          </a:xfrm>
        </p:grpSpPr>
        <p:pic>
          <p:nvPicPr>
            <p:cNvPr id="2052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051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D989DE1-F21A-4CBE-B2B6-28ACA70DD538}" type="slidenum">
              <a:rPr lang="en-US" sz="1200">
                <a:latin typeface="Arial" panose="020B0604020202020204" pitchFamily="34" charset="0"/>
              </a:rPr>
              <a:pPr>
                <a:spcBef>
                  <a:spcPct val="0"/>
                </a:spcBef>
                <a:buClrTx/>
                <a:buSzTx/>
                <a:buFontTx/>
                <a:buNone/>
              </a:pPr>
              <a:t>17</a:t>
            </a:fld>
            <a:endParaRPr lang="en-US" sz="1200" dirty="0">
              <a:latin typeface="Arial" panose="020B0604020202020204" pitchFamily="34" charset="0"/>
            </a:endParaRPr>
          </a:p>
        </p:txBody>
      </p:sp>
      <p:grpSp>
        <p:nvGrpSpPr>
          <p:cNvPr id="20516" name="Group 87"/>
          <p:cNvGrpSpPr>
            <a:grpSpLocks/>
          </p:cNvGrpSpPr>
          <p:nvPr/>
        </p:nvGrpSpPr>
        <p:grpSpPr bwMode="auto">
          <a:xfrm>
            <a:off x="6121401" y="1362075"/>
            <a:ext cx="4233863" cy="4064000"/>
            <a:chOff x="2896" y="858"/>
            <a:chExt cx="2667" cy="2560"/>
          </a:xfrm>
        </p:grpSpPr>
        <p:sp>
          <p:nvSpPr>
            <p:cNvPr id="20522" name="Rectangle 63"/>
            <p:cNvSpPr>
              <a:spLocks noChangeArrowheads="1"/>
            </p:cNvSpPr>
            <p:nvPr/>
          </p:nvSpPr>
          <p:spPr bwMode="auto">
            <a:xfrm>
              <a:off x="3455" y="981"/>
              <a:ext cx="2108" cy="1464"/>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523" name="Rectangle 64"/>
            <p:cNvSpPr>
              <a:spLocks noChangeArrowheads="1"/>
            </p:cNvSpPr>
            <p:nvPr/>
          </p:nvSpPr>
          <p:spPr bwMode="auto">
            <a:xfrm>
              <a:off x="3489" y="884"/>
              <a:ext cx="1719"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0524" name="Rectangle 65"/>
            <p:cNvSpPr>
              <a:spLocks noChangeArrowheads="1"/>
            </p:cNvSpPr>
            <p:nvPr/>
          </p:nvSpPr>
          <p:spPr bwMode="auto">
            <a:xfrm>
              <a:off x="3488" y="858"/>
              <a:ext cx="1984"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a:t> </a:t>
              </a:r>
              <a:r>
                <a:rPr lang="en-US">
                  <a:latin typeface="Gill Sans MT" charset="0"/>
                </a:rPr>
                <a:t>infrastructure mode</a:t>
              </a:r>
            </a:p>
            <a:p>
              <a:pPr>
                <a:lnSpc>
                  <a:spcPct val="90000"/>
                </a:lnSpc>
                <a:spcBef>
                  <a:spcPct val="20000"/>
                </a:spcBef>
                <a:buClr>
                  <a:srgbClr val="000099"/>
                </a:buClr>
                <a:buSzPct val="75000"/>
                <a:buFont typeface="Wingdings" panose="05000000000000000000" pitchFamily="2" charset="2"/>
                <a:buChar char="v"/>
              </a:pPr>
              <a:r>
                <a:rPr lang="en-US" sz="2000">
                  <a:latin typeface="Gill Sans MT" charset="0"/>
                </a:rPr>
                <a:t>base station connects mobiles into wired network</a:t>
              </a:r>
            </a:p>
            <a:p>
              <a:pPr>
                <a:lnSpc>
                  <a:spcPct val="90000"/>
                </a:lnSpc>
                <a:spcBef>
                  <a:spcPct val="20000"/>
                </a:spcBef>
                <a:buClr>
                  <a:srgbClr val="000099"/>
                </a:buClr>
                <a:buSzPct val="75000"/>
                <a:buFont typeface="Wingdings" panose="05000000000000000000" pitchFamily="2" charset="2"/>
                <a:buChar char="v"/>
              </a:pPr>
              <a:r>
                <a:rPr lang="en-US" sz="2000">
                  <a:latin typeface="Gill Sans MT" charset="0"/>
                </a:rPr>
                <a:t>handoff: mobile changes base station providing connection into wired network</a:t>
              </a:r>
            </a:p>
          </p:txBody>
        </p:sp>
        <p:sp>
          <p:nvSpPr>
            <p:cNvPr id="20525" name="Line 84"/>
            <p:cNvSpPr>
              <a:spLocks noChangeShapeType="1"/>
            </p:cNvSpPr>
            <p:nvPr/>
          </p:nvSpPr>
          <p:spPr bwMode="auto">
            <a:xfrm flipH="1">
              <a:off x="3314" y="2446"/>
              <a:ext cx="1072" cy="88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26" name="Line 85"/>
            <p:cNvSpPr>
              <a:spLocks noChangeShapeType="1"/>
            </p:cNvSpPr>
            <p:nvPr/>
          </p:nvSpPr>
          <p:spPr bwMode="auto">
            <a:xfrm flipH="1">
              <a:off x="3747" y="2445"/>
              <a:ext cx="637" cy="9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27" name="Line 86"/>
            <p:cNvSpPr>
              <a:spLocks noChangeShapeType="1"/>
            </p:cNvSpPr>
            <p:nvPr/>
          </p:nvSpPr>
          <p:spPr bwMode="auto">
            <a:xfrm flipH="1">
              <a:off x="2896" y="2453"/>
              <a:ext cx="1470" cy="96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9254" name="Rectangle 4"/>
          <p:cNvSpPr>
            <a:spLocks noGrp="1" noChangeArrowheads="1"/>
          </p:cNvSpPr>
          <p:nvPr>
            <p:ph type="title"/>
          </p:nvPr>
        </p:nvSpPr>
        <p:spPr>
          <a:xfrm>
            <a:off x="1985963" y="193675"/>
            <a:ext cx="8224837" cy="954088"/>
          </a:xfrm>
        </p:spPr>
        <p:txBody>
          <a:bodyPr/>
          <a:lstStyle/>
          <a:p>
            <a:pPr>
              <a:defRPr/>
            </a:pPr>
            <a:r>
              <a:rPr lang="en-US" dirty="0">
                <a:latin typeface="Gill Sans MT" charset="0"/>
                <a:ea typeface="ＭＳ Ｐゴシック" charset="0"/>
                <a:cs typeface="+mj-cs"/>
              </a:rPr>
              <a:t>Elements of a wireless network</a:t>
            </a:r>
          </a:p>
        </p:txBody>
      </p:sp>
      <p:grpSp>
        <p:nvGrpSpPr>
          <p:cNvPr id="20519" name="Group 6"/>
          <p:cNvGrpSpPr>
            <a:grpSpLocks/>
          </p:cNvGrpSpPr>
          <p:nvPr/>
        </p:nvGrpSpPr>
        <p:grpSpPr bwMode="auto">
          <a:xfrm>
            <a:off x="4562475" y="2557464"/>
            <a:ext cx="2362200" cy="1762125"/>
            <a:chOff x="3839" y="1737"/>
            <a:chExt cx="1488" cy="1110"/>
          </a:xfrm>
        </p:grpSpPr>
        <p:sp>
          <p:nvSpPr>
            <p:cNvPr id="20520" name="Freeform 7"/>
            <p:cNvSpPr>
              <a:spLocks/>
            </p:cNvSpPr>
            <p:nvPr/>
          </p:nvSpPr>
          <p:spPr bwMode="auto">
            <a:xfrm>
              <a:off x="3839" y="1737"/>
              <a:ext cx="1488" cy="1110"/>
            </a:xfrm>
            <a:custGeom>
              <a:avLst/>
              <a:gdLst>
                <a:gd name="T0" fmla="*/ 1 w 2135"/>
                <a:gd name="T1" fmla="*/ 26 h 1662"/>
                <a:gd name="T2" fmla="*/ 6 w 2135"/>
                <a:gd name="T3" fmla="*/ 3 h 1662"/>
                <a:gd name="T4" fmla="*/ 36 w 2135"/>
                <a:gd name="T5" fmla="*/ 7 h 1662"/>
                <a:gd name="T6" fmla="*/ 68 w 2135"/>
                <a:gd name="T7" fmla="*/ 4 h 1662"/>
                <a:gd name="T8" fmla="*/ 112 w 2135"/>
                <a:gd name="T9" fmla="*/ 16 h 1662"/>
                <a:gd name="T10" fmla="*/ 112 w 2135"/>
                <a:gd name="T11" fmla="*/ 45 h 1662"/>
                <a:gd name="T12" fmla="*/ 88 w 2135"/>
                <a:gd name="T13" fmla="*/ 63 h 1662"/>
                <a:gd name="T14" fmla="*/ 45 w 2135"/>
                <a:gd name="T15" fmla="*/ 59 h 1662"/>
                <a:gd name="T16" fmla="*/ 28 w 2135"/>
                <a:gd name="T17" fmla="*/ 50 h 1662"/>
                <a:gd name="T18" fmla="*/ 10 w 2135"/>
                <a:gd name="T19" fmla="*/ 42 h 1662"/>
                <a:gd name="T20" fmla="*/ 1 w 2135"/>
                <a:gd name="T21" fmla="*/ 2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Text Box 8"/>
            <p:cNvSpPr txBox="1">
              <a:spLocks noChangeArrowheads="1"/>
            </p:cNvSpPr>
            <p:nvPr/>
          </p:nvSpPr>
          <p:spPr bwMode="auto">
            <a:xfrm>
              <a:off x="4146" y="2030"/>
              <a:ext cx="9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SzTx/>
                <a:buFontTx/>
                <a:buNone/>
              </a:pPr>
              <a:r>
                <a:rPr lang="en-US" sz="1800">
                  <a:latin typeface="Arial" panose="020B0604020202020204" pitchFamily="34" charset="0"/>
                  <a:cs typeface="Arial" panose="020B0604020202020204" pitchFamily="34" charset="0"/>
                </a:rPr>
                <a:t>network </a:t>
              </a:r>
            </a:p>
            <a:p>
              <a:pPr algn="ctr" eaLnBrk="1" hangingPunct="1">
                <a:spcBef>
                  <a:spcPct val="0"/>
                </a:spcBef>
                <a:buClrTx/>
                <a:buSzTx/>
                <a:buFontTx/>
                <a:buNone/>
              </a:pPr>
              <a:r>
                <a:rPr lang="en-US" sz="1800">
                  <a:latin typeface="Arial" panose="020B0604020202020204" pitchFamily="34" charset="0"/>
                  <a:cs typeface="Arial" panose="020B0604020202020204" pitchFamily="34" charset="0"/>
                </a:rPr>
                <a:t>infrastructure</a:t>
              </a:r>
            </a:p>
          </p:txBody>
        </p:sp>
      </p:grpSp>
    </p:spTree>
    <p:extLst>
      <p:ext uri="{BB962C8B-B14F-4D97-AF65-F5344CB8AC3E}">
        <p14:creationId xmlns:p14="http://schemas.microsoft.com/office/powerpoint/2010/main" val="70390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2531"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0647B41A-656B-4254-9922-545B12F5A176}" type="slidenum">
              <a:rPr lang="en-US" sz="1200">
                <a:latin typeface="Arial" panose="020B0604020202020204" pitchFamily="34" charset="0"/>
              </a:rPr>
              <a:pPr>
                <a:spcBef>
                  <a:spcPct val="0"/>
                </a:spcBef>
                <a:buClrTx/>
                <a:buSzTx/>
                <a:buFontTx/>
                <a:buNone/>
              </a:pPr>
              <a:t>18</a:t>
            </a:fld>
            <a:endParaRPr lang="en-US" sz="1200" dirty="0">
              <a:latin typeface="Arial" panose="020B0604020202020204" pitchFamily="34" charset="0"/>
            </a:endParaRPr>
          </a:p>
        </p:txBody>
      </p:sp>
      <p:sp>
        <p:nvSpPr>
          <p:cNvPr id="22532" name="Rectangle 64"/>
          <p:cNvSpPr>
            <a:spLocks noChangeArrowheads="1"/>
          </p:cNvSpPr>
          <p:nvPr/>
        </p:nvSpPr>
        <p:spPr bwMode="auto">
          <a:xfrm>
            <a:off x="4724400" y="1349376"/>
            <a:ext cx="5562600" cy="4899025"/>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33" name="Rectangle 240"/>
          <p:cNvSpPr>
            <a:spLocks noChangeArrowheads="1"/>
          </p:cNvSpPr>
          <p:nvPr/>
        </p:nvSpPr>
        <p:spPr bwMode="auto">
          <a:xfrm>
            <a:off x="4802187" y="1176337"/>
            <a:ext cx="1752600" cy="31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400592" name="Group 208"/>
          <p:cNvGrpSpPr>
            <a:grpSpLocks/>
          </p:cNvGrpSpPr>
          <p:nvPr/>
        </p:nvGrpSpPr>
        <p:grpSpPr bwMode="auto">
          <a:xfrm>
            <a:off x="1600201" y="1717675"/>
            <a:ext cx="1755775" cy="1625600"/>
            <a:chOff x="1824" y="1076"/>
            <a:chExt cx="1106" cy="1024"/>
          </a:xfrm>
        </p:grpSpPr>
        <p:sp>
          <p:nvSpPr>
            <p:cNvPr id="22579"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80" name="Group 210"/>
            <p:cNvGrpSpPr>
              <a:grpSpLocks/>
            </p:cNvGrpSpPr>
            <p:nvPr/>
          </p:nvGrpSpPr>
          <p:grpSpPr bwMode="auto">
            <a:xfrm>
              <a:off x="2204" y="1436"/>
              <a:ext cx="252" cy="288"/>
              <a:chOff x="2870" y="1518"/>
              <a:chExt cx="292" cy="320"/>
            </a:xfrm>
          </p:grpSpPr>
          <p:graphicFrame>
            <p:nvGraphicFramePr>
              <p:cNvPr id="22581"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1084" name="Clip" r:id="rId4" imgW="826829" imgH="840406" progId="MS_ClipArt_Gallery.2">
                      <p:embed/>
                    </p:oleObj>
                  </mc:Choice>
                  <mc:Fallback>
                    <p:oleObj name="Clip" r:id="rId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82"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1085" name="Clip" r:id="rId6" imgW="1268295" imgH="1199426" progId="MS_ClipArt_Gallery.2">
                      <p:embed/>
                    </p:oleObj>
                  </mc:Choice>
                  <mc:Fallback>
                    <p:oleObj name="Clip" r:id="rId6"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22535" name="Rectangle 66"/>
          <p:cNvSpPr>
            <a:spLocks noChangeArrowheads="1"/>
          </p:cNvSpPr>
          <p:nvPr/>
        </p:nvSpPr>
        <p:spPr bwMode="auto">
          <a:xfrm>
            <a:off x="4776787" y="1154112"/>
            <a:ext cx="5510213" cy="509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350" dirty="0">
                <a:latin typeface="Gill Sans MT" charset="0"/>
              </a:rPr>
              <a:t>ad hoc mode</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no base stations</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connected wirelessly</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nodes can only transmit to other nodes within link coverage</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nodes organize themselves into a network: route among themselves</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continuously self-configuring</a:t>
            </a:r>
          </a:p>
          <a:p>
            <a:pPr>
              <a:lnSpc>
                <a:spcPct val="90000"/>
              </a:lnSpc>
              <a:spcBef>
                <a:spcPct val="20000"/>
              </a:spcBef>
              <a:buClr>
                <a:srgbClr val="000099"/>
              </a:buClr>
              <a:buSzPct val="75000"/>
              <a:buFont typeface="Wingdings" panose="05000000000000000000" pitchFamily="2" charset="2"/>
              <a:buChar char="v"/>
            </a:pPr>
            <a:r>
              <a:rPr lang="en-US" sz="2350" dirty="0">
                <a:latin typeface="Gill Sans MT" charset="0"/>
              </a:rPr>
              <a:t>MANET is free to move independently in any direction, and will therefore change its links to other devices frequently</a:t>
            </a:r>
          </a:p>
          <a:p>
            <a:pPr>
              <a:lnSpc>
                <a:spcPct val="90000"/>
              </a:lnSpc>
              <a:spcBef>
                <a:spcPct val="20000"/>
              </a:spcBef>
              <a:buClr>
                <a:srgbClr val="000099"/>
              </a:buClr>
              <a:buSzPct val="75000"/>
              <a:buFont typeface="Wingdings" panose="05000000000000000000" pitchFamily="2" charset="2"/>
              <a:buChar char="v"/>
            </a:pPr>
            <a:r>
              <a:rPr lang="en-US" sz="2350" dirty="0">
                <a:solidFill>
                  <a:srgbClr val="000000"/>
                </a:solidFill>
                <a:latin typeface="Gill Sans MT" panose="020B0502020104020203" pitchFamily="34" charset="0"/>
              </a:rPr>
              <a:t>Suited for temporary situations such as meetings and conferences. </a:t>
            </a:r>
          </a:p>
          <a:p>
            <a:pPr>
              <a:lnSpc>
                <a:spcPct val="90000"/>
              </a:lnSpc>
              <a:spcBef>
                <a:spcPct val="20000"/>
              </a:spcBef>
              <a:buClr>
                <a:srgbClr val="000099"/>
              </a:buClr>
              <a:buSzPct val="75000"/>
              <a:buFont typeface="Wingdings" panose="05000000000000000000" pitchFamily="2" charset="2"/>
              <a:buChar char="v"/>
            </a:pPr>
            <a:endParaRPr lang="en-US" sz="2350" dirty="0">
              <a:latin typeface="Gill Sans MT" panose="020B0502020104020203" pitchFamily="34" charset="0"/>
            </a:endParaRPr>
          </a:p>
          <a:p>
            <a:pPr>
              <a:lnSpc>
                <a:spcPct val="90000"/>
              </a:lnSpc>
              <a:spcBef>
                <a:spcPct val="20000"/>
              </a:spcBef>
              <a:buClr>
                <a:srgbClr val="000099"/>
              </a:buClr>
              <a:buSzPct val="75000"/>
              <a:buFont typeface="Wingdings" panose="05000000000000000000" pitchFamily="2" charset="2"/>
              <a:buChar char="v"/>
            </a:pPr>
            <a:endParaRPr lang="en-US" sz="2350" dirty="0">
              <a:latin typeface="Gill Sans MT" charset="0"/>
            </a:endParaRPr>
          </a:p>
        </p:txBody>
      </p:sp>
      <p:grpSp>
        <p:nvGrpSpPr>
          <p:cNvPr id="400521" name="Group 137"/>
          <p:cNvGrpSpPr>
            <a:grpSpLocks/>
          </p:cNvGrpSpPr>
          <p:nvPr/>
        </p:nvGrpSpPr>
        <p:grpSpPr bwMode="auto">
          <a:xfrm>
            <a:off x="2905126" y="3041650"/>
            <a:ext cx="1755775" cy="1625600"/>
            <a:chOff x="1824" y="1076"/>
            <a:chExt cx="1106" cy="1024"/>
          </a:xfrm>
        </p:grpSpPr>
        <p:sp>
          <p:nvSpPr>
            <p:cNvPr id="2257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76" name="Group 139"/>
            <p:cNvGrpSpPr>
              <a:grpSpLocks/>
            </p:cNvGrpSpPr>
            <p:nvPr/>
          </p:nvGrpSpPr>
          <p:grpSpPr bwMode="auto">
            <a:xfrm>
              <a:off x="2204" y="1436"/>
              <a:ext cx="252" cy="288"/>
              <a:chOff x="2870" y="1518"/>
              <a:chExt cx="292" cy="320"/>
            </a:xfrm>
          </p:grpSpPr>
          <p:graphicFrame>
            <p:nvGraphicFramePr>
              <p:cNvPr id="2257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1086"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7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1087"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582" name="Group 198"/>
          <p:cNvGrpSpPr>
            <a:grpSpLocks/>
          </p:cNvGrpSpPr>
          <p:nvPr/>
        </p:nvGrpSpPr>
        <p:grpSpPr bwMode="auto">
          <a:xfrm>
            <a:off x="2657476" y="4765675"/>
            <a:ext cx="1755775" cy="1625600"/>
            <a:chOff x="1824" y="1076"/>
            <a:chExt cx="1106" cy="1024"/>
          </a:xfrm>
        </p:grpSpPr>
        <p:sp>
          <p:nvSpPr>
            <p:cNvPr id="22571"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72" name="Group 200"/>
            <p:cNvGrpSpPr>
              <a:grpSpLocks/>
            </p:cNvGrpSpPr>
            <p:nvPr/>
          </p:nvGrpSpPr>
          <p:grpSpPr bwMode="auto">
            <a:xfrm>
              <a:off x="2204" y="1436"/>
              <a:ext cx="252" cy="288"/>
              <a:chOff x="2870" y="1518"/>
              <a:chExt cx="292" cy="320"/>
            </a:xfrm>
          </p:grpSpPr>
          <p:graphicFrame>
            <p:nvGraphicFramePr>
              <p:cNvPr id="22573"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1088"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74"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1089"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587" name="Group 203"/>
          <p:cNvGrpSpPr>
            <a:grpSpLocks/>
          </p:cNvGrpSpPr>
          <p:nvPr/>
        </p:nvGrpSpPr>
        <p:grpSpPr bwMode="auto">
          <a:xfrm>
            <a:off x="1771651" y="2317750"/>
            <a:ext cx="1755775" cy="1625600"/>
            <a:chOff x="1824" y="1076"/>
            <a:chExt cx="1106" cy="1024"/>
          </a:xfrm>
        </p:grpSpPr>
        <p:sp>
          <p:nvSpPr>
            <p:cNvPr id="22567"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68" name="Group 205"/>
            <p:cNvGrpSpPr>
              <a:grpSpLocks/>
            </p:cNvGrpSpPr>
            <p:nvPr/>
          </p:nvGrpSpPr>
          <p:grpSpPr bwMode="auto">
            <a:xfrm>
              <a:off x="2204" y="1436"/>
              <a:ext cx="252" cy="288"/>
              <a:chOff x="2870" y="1518"/>
              <a:chExt cx="292" cy="320"/>
            </a:xfrm>
          </p:grpSpPr>
          <p:graphicFrame>
            <p:nvGraphicFramePr>
              <p:cNvPr id="22569"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1090"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70"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1091"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496" name="Group 112"/>
          <p:cNvGrpSpPr>
            <a:grpSpLocks/>
          </p:cNvGrpSpPr>
          <p:nvPr/>
        </p:nvGrpSpPr>
        <p:grpSpPr bwMode="auto">
          <a:xfrm>
            <a:off x="2344739" y="2741613"/>
            <a:ext cx="1755775" cy="1625600"/>
            <a:chOff x="1824" y="1076"/>
            <a:chExt cx="1106" cy="1024"/>
          </a:xfrm>
        </p:grpSpPr>
        <p:sp>
          <p:nvSpPr>
            <p:cNvPr id="22563"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64" name="Group 114"/>
            <p:cNvGrpSpPr>
              <a:grpSpLocks/>
            </p:cNvGrpSpPr>
            <p:nvPr/>
          </p:nvGrpSpPr>
          <p:grpSpPr bwMode="auto">
            <a:xfrm>
              <a:off x="2204" y="1436"/>
              <a:ext cx="252" cy="288"/>
              <a:chOff x="2870" y="1518"/>
              <a:chExt cx="292" cy="320"/>
            </a:xfrm>
          </p:grpSpPr>
          <p:graphicFrame>
            <p:nvGraphicFramePr>
              <p:cNvPr id="22565"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1092" name="Clip" r:id="rId14" imgW="826829" imgH="840406" progId="MS_ClipArt_Gallery.2">
                      <p:embed/>
                    </p:oleObj>
                  </mc:Choice>
                  <mc:Fallback>
                    <p:oleObj name="Clip" r:id="rId1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66"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1093" name="Clip" r:id="rId15" imgW="1268295" imgH="1199426" progId="MS_ClipArt_Gallery.2">
                      <p:embed/>
                    </p:oleObj>
                  </mc:Choice>
                  <mc:Fallback>
                    <p:oleObj name="Clip" r:id="rId15"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22540" name="Rectangle 65"/>
          <p:cNvSpPr>
            <a:spLocks noChangeArrowheads="1"/>
          </p:cNvSpPr>
          <p:nvPr/>
        </p:nvSpPr>
        <p:spPr bwMode="auto">
          <a:xfrm>
            <a:off x="3417889" y="1468439"/>
            <a:ext cx="1728787"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41" name="Oval 214"/>
          <p:cNvSpPr>
            <a:spLocks noChangeArrowheads="1"/>
          </p:cNvSpPr>
          <p:nvPr/>
        </p:nvSpPr>
        <p:spPr bwMode="auto">
          <a:xfrm>
            <a:off x="1603376" y="1730375"/>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42" name="Oval 219"/>
          <p:cNvSpPr>
            <a:spLocks noChangeArrowheads="1"/>
          </p:cNvSpPr>
          <p:nvPr/>
        </p:nvSpPr>
        <p:spPr bwMode="auto">
          <a:xfrm>
            <a:off x="2908301" y="3054350"/>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43" name="Oval 229"/>
          <p:cNvSpPr>
            <a:spLocks noChangeArrowheads="1"/>
          </p:cNvSpPr>
          <p:nvPr/>
        </p:nvSpPr>
        <p:spPr bwMode="auto">
          <a:xfrm>
            <a:off x="1774826" y="2330450"/>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44" name="Oval 234"/>
          <p:cNvSpPr>
            <a:spLocks noChangeArrowheads="1"/>
          </p:cNvSpPr>
          <p:nvPr/>
        </p:nvSpPr>
        <p:spPr bwMode="auto">
          <a:xfrm>
            <a:off x="2347914" y="2754313"/>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2545" name="Oval 224"/>
          <p:cNvSpPr>
            <a:spLocks noChangeArrowheads="1"/>
          </p:cNvSpPr>
          <p:nvPr/>
        </p:nvSpPr>
        <p:spPr bwMode="auto">
          <a:xfrm>
            <a:off x="2660651" y="4778375"/>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22546" name="Group 356"/>
          <p:cNvGrpSpPr>
            <a:grpSpLocks/>
          </p:cNvGrpSpPr>
          <p:nvPr/>
        </p:nvGrpSpPr>
        <p:grpSpPr bwMode="auto">
          <a:xfrm>
            <a:off x="2278064" y="2184401"/>
            <a:ext cx="465137" cy="481013"/>
            <a:chOff x="313" y="1497"/>
            <a:chExt cx="1152" cy="1014"/>
          </a:xfrm>
        </p:grpSpPr>
        <p:pic>
          <p:nvPicPr>
            <p:cNvPr id="22561"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2"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7" name="Group 356"/>
          <p:cNvGrpSpPr>
            <a:grpSpLocks/>
          </p:cNvGrpSpPr>
          <p:nvPr/>
        </p:nvGrpSpPr>
        <p:grpSpPr bwMode="auto">
          <a:xfrm>
            <a:off x="1978635" y="2998788"/>
            <a:ext cx="463550" cy="479425"/>
            <a:chOff x="313" y="1497"/>
            <a:chExt cx="1152" cy="1014"/>
          </a:xfrm>
        </p:grpSpPr>
        <p:pic>
          <p:nvPicPr>
            <p:cNvPr id="22559"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0"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8" name="Group 356"/>
          <p:cNvGrpSpPr>
            <a:grpSpLocks/>
          </p:cNvGrpSpPr>
          <p:nvPr/>
        </p:nvGrpSpPr>
        <p:grpSpPr bwMode="auto">
          <a:xfrm>
            <a:off x="3538539" y="3576638"/>
            <a:ext cx="465137" cy="481012"/>
            <a:chOff x="313" y="1497"/>
            <a:chExt cx="1152" cy="1014"/>
          </a:xfrm>
        </p:grpSpPr>
        <p:pic>
          <p:nvPicPr>
            <p:cNvPr id="22557"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8"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9" name="Group 356"/>
          <p:cNvGrpSpPr>
            <a:grpSpLocks/>
          </p:cNvGrpSpPr>
          <p:nvPr/>
        </p:nvGrpSpPr>
        <p:grpSpPr bwMode="auto">
          <a:xfrm>
            <a:off x="3244727" y="5260659"/>
            <a:ext cx="465137" cy="479425"/>
            <a:chOff x="313" y="1497"/>
            <a:chExt cx="1152" cy="1014"/>
          </a:xfrm>
        </p:grpSpPr>
        <p:pic>
          <p:nvPicPr>
            <p:cNvPr id="22555"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6"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0" name="Group 356"/>
          <p:cNvGrpSpPr>
            <a:grpSpLocks/>
          </p:cNvGrpSpPr>
          <p:nvPr/>
        </p:nvGrpSpPr>
        <p:grpSpPr bwMode="auto">
          <a:xfrm>
            <a:off x="3019425" y="3260726"/>
            <a:ext cx="465138" cy="481013"/>
            <a:chOff x="313" y="1497"/>
            <a:chExt cx="1152" cy="1014"/>
          </a:xfrm>
        </p:grpSpPr>
        <p:pic>
          <p:nvPicPr>
            <p:cNvPr id="22553"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3" name="Rectangle 4"/>
          <p:cNvSpPr>
            <a:spLocks noGrp="1" noChangeArrowheads="1"/>
          </p:cNvSpPr>
          <p:nvPr>
            <p:ph type="title"/>
          </p:nvPr>
        </p:nvSpPr>
        <p:spPr>
          <a:xfrm>
            <a:off x="1905001" y="76200"/>
            <a:ext cx="8224837" cy="954088"/>
          </a:xfrm>
        </p:spPr>
        <p:txBody>
          <a:bodyPr/>
          <a:lstStyle/>
          <a:p>
            <a:pPr>
              <a:defRPr/>
            </a:pPr>
            <a:r>
              <a:rPr lang="en-US" dirty="0">
                <a:latin typeface="Gill Sans MT" charset="0"/>
                <a:ea typeface="ＭＳ Ｐゴシック" charset="0"/>
                <a:cs typeface="+mj-cs"/>
              </a:rPr>
              <a:t>Elements of a wireless network</a:t>
            </a:r>
          </a:p>
        </p:txBody>
      </p:sp>
    </p:spTree>
    <p:extLst>
      <p:ext uri="{BB962C8B-B14F-4D97-AF65-F5344CB8AC3E}">
        <p14:creationId xmlns:p14="http://schemas.microsoft.com/office/powerpoint/2010/main" val="1982848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496"/>
                                        </p:tgtEl>
                                        <p:attrNameLst>
                                          <p:attrName>style.visibility</p:attrName>
                                        </p:attrNameLst>
                                      </p:cBhvr>
                                      <p:to>
                                        <p:strVal val="visible"/>
                                      </p:to>
                                    </p:set>
                                    <p:animEffect transition="in" filter="dissolve">
                                      <p:cBhvr>
                                        <p:cTn id="7" dur="500"/>
                                        <p:tgtEl>
                                          <p:spTgt spid="40049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00521"/>
                                        </p:tgtEl>
                                        <p:attrNameLst>
                                          <p:attrName>style.visibility</p:attrName>
                                        </p:attrNameLst>
                                      </p:cBhvr>
                                      <p:to>
                                        <p:strVal val="visible"/>
                                      </p:to>
                                    </p:set>
                                    <p:animEffect transition="in" filter="dissolve">
                                      <p:cBhvr>
                                        <p:cTn id="11" dur="500"/>
                                        <p:tgtEl>
                                          <p:spTgt spid="40052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00582"/>
                                        </p:tgtEl>
                                        <p:attrNameLst>
                                          <p:attrName>style.visibility</p:attrName>
                                        </p:attrNameLst>
                                      </p:cBhvr>
                                      <p:to>
                                        <p:strVal val="visible"/>
                                      </p:to>
                                    </p:set>
                                    <p:animEffect transition="in" filter="dissolve">
                                      <p:cBhvr>
                                        <p:cTn id="15" dur="500"/>
                                        <p:tgtEl>
                                          <p:spTgt spid="40058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00587"/>
                                        </p:tgtEl>
                                        <p:attrNameLst>
                                          <p:attrName>style.visibility</p:attrName>
                                        </p:attrNameLst>
                                      </p:cBhvr>
                                      <p:to>
                                        <p:strVal val="visible"/>
                                      </p:to>
                                    </p:set>
                                    <p:animEffect transition="in" filter="dissolve">
                                      <p:cBhvr>
                                        <p:cTn id="19" dur="500"/>
                                        <p:tgtEl>
                                          <p:spTgt spid="400587"/>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00592"/>
                                        </p:tgtEl>
                                        <p:attrNameLst>
                                          <p:attrName>style.visibility</p:attrName>
                                        </p:attrNameLst>
                                      </p:cBhvr>
                                      <p:to>
                                        <p:strVal val="visible"/>
                                      </p:to>
                                    </p:set>
                                    <p:animEffect transition="in" filter="dissolve">
                                      <p:cBhvr>
                                        <p:cTn id="23" dur="500"/>
                                        <p:tgtEl>
                                          <p:spTgt spid="400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09600"/>
            <a:ext cx="8229600" cy="1143000"/>
          </a:xfrm>
        </p:spPr>
        <p:txBody>
          <a:bodyPr/>
          <a:lstStyle/>
          <a:p>
            <a:r>
              <a:rPr lang="en-US" dirty="0" smtClean="0">
                <a:latin typeface="Gill Sans MT" panose="020B0502020104020203" pitchFamily="34" charset="0"/>
              </a:rPr>
              <a:t>Limitations of Wireless Networks</a:t>
            </a:r>
            <a:endParaRPr lang="en-US" dirty="0">
              <a:latin typeface="Gill Sans MT" panose="020B0502020104020203" pitchFamily="34" charset="0"/>
            </a:endParaRPr>
          </a:p>
        </p:txBody>
      </p:sp>
      <p:sp>
        <p:nvSpPr>
          <p:cNvPr id="3" name="Content Placeholder 2"/>
          <p:cNvSpPr>
            <a:spLocks noGrp="1"/>
          </p:cNvSpPr>
          <p:nvPr>
            <p:ph idx="1"/>
          </p:nvPr>
        </p:nvSpPr>
        <p:spPr>
          <a:xfrm>
            <a:off x="2895600" y="1981200"/>
            <a:ext cx="7086600" cy="4114800"/>
          </a:xfrm>
        </p:spPr>
        <p:txBody>
          <a:bodyPr/>
          <a:lstStyle/>
          <a:p>
            <a:r>
              <a:rPr lang="en-US" sz="2400" kern="1200" dirty="0">
                <a:latin typeface="Gill Sans MT" panose="020B0502020104020203" pitchFamily="34" charset="0"/>
              </a:rPr>
              <a:t>Attenuation or Signal Loss</a:t>
            </a:r>
          </a:p>
          <a:p>
            <a:r>
              <a:rPr lang="en-US" sz="2400" dirty="0">
                <a:latin typeface="Gill Sans MT" panose="020B0502020104020203" pitchFamily="34" charset="0"/>
              </a:rPr>
              <a:t>Interference</a:t>
            </a:r>
          </a:p>
          <a:p>
            <a:r>
              <a:rPr lang="en-US" sz="2400" dirty="0">
                <a:latin typeface="Gill Sans MT" panose="020B0502020104020203" pitchFamily="34" charset="0"/>
              </a:rPr>
              <a:t>Multipath fading</a:t>
            </a:r>
          </a:p>
          <a:p>
            <a:r>
              <a:rPr lang="en-US" sz="2400" dirty="0">
                <a:latin typeface="Gill Sans MT" panose="020B0502020104020203" pitchFamily="34" charset="0"/>
              </a:rPr>
              <a:t>Reflection Materials</a:t>
            </a:r>
          </a:p>
          <a:p>
            <a:r>
              <a:rPr lang="en-US" sz="2400" dirty="0">
                <a:latin typeface="Gill Sans MT" panose="020B0502020104020203" pitchFamily="34" charset="0"/>
              </a:rPr>
              <a:t>Hidden node problem</a:t>
            </a:r>
          </a:p>
          <a:p>
            <a:r>
              <a:rPr lang="en-US" sz="2400" dirty="0">
                <a:latin typeface="Gill Sans MT" panose="020B0502020104020203" pitchFamily="34" charset="0"/>
              </a:rPr>
              <a:t>Absorption Wireless Networks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19</a:t>
            </a:fld>
            <a:endParaRPr lang="en-US"/>
          </a:p>
        </p:txBody>
      </p:sp>
    </p:spTree>
    <p:extLst>
      <p:ext uri="{BB962C8B-B14F-4D97-AF65-F5344CB8AC3E}">
        <p14:creationId xmlns:p14="http://schemas.microsoft.com/office/powerpoint/2010/main" val="197260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81000"/>
            <a:ext cx="8724900" cy="1143000"/>
          </a:xfrm>
        </p:spPr>
        <p:txBody>
          <a:bodyPr/>
          <a:lstStyle/>
          <a:p>
            <a:r>
              <a:rPr lang="en-US" dirty="0"/>
              <a:t>Schedule</a:t>
            </a:r>
          </a:p>
        </p:txBody>
      </p:sp>
      <p:sp>
        <p:nvSpPr>
          <p:cNvPr id="3" name="Content Placeholder 2"/>
          <p:cNvSpPr>
            <a:spLocks noGrp="1"/>
          </p:cNvSpPr>
          <p:nvPr>
            <p:ph idx="1"/>
          </p:nvPr>
        </p:nvSpPr>
        <p:spPr>
          <a:xfrm>
            <a:off x="2286000" y="1905000"/>
            <a:ext cx="7848600" cy="3048000"/>
          </a:xfrm>
        </p:spPr>
        <p:txBody>
          <a:bodyPr/>
          <a:lstStyle/>
          <a:p>
            <a:r>
              <a:rPr lang="en-US" dirty="0"/>
              <a:t>Continue from </a:t>
            </a:r>
            <a:r>
              <a:rPr lang="en-US" b="1" dirty="0" smtClean="0"/>
              <a:t>14</a:t>
            </a:r>
            <a:r>
              <a:rPr lang="en-US" b="1" dirty="0"/>
              <a:t>.10.2022--------</a:t>
            </a:r>
          </a:p>
          <a:p>
            <a:pPr lvl="1"/>
            <a:r>
              <a:rPr lang="en-US" dirty="0"/>
              <a:t>Every week</a:t>
            </a:r>
          </a:p>
          <a:p>
            <a:pPr lvl="2"/>
            <a:r>
              <a:rPr lang="en-US" b="1" dirty="0"/>
              <a:t>Friday</a:t>
            </a:r>
          </a:p>
          <a:p>
            <a:pPr lvl="3">
              <a:buFont typeface="Arial" pitchFamily="34" charset="0"/>
              <a:buChar char="•"/>
            </a:pPr>
            <a:r>
              <a:rPr lang="en-US" dirty="0"/>
              <a:t>From </a:t>
            </a:r>
            <a:r>
              <a:rPr lang="en-US" b="1" dirty="0" smtClean="0"/>
              <a:t>11:30 AM-1:00 </a:t>
            </a:r>
            <a:r>
              <a:rPr lang="en-US" b="1" dirty="0"/>
              <a:t>P</a:t>
            </a:r>
            <a:r>
              <a:rPr lang="en-US" b="1" dirty="0" smtClean="0"/>
              <a:t>M </a:t>
            </a:r>
            <a:r>
              <a:rPr lang="en-US" b="1" dirty="0"/>
              <a:t>/ </a:t>
            </a:r>
            <a:r>
              <a:rPr lang="en-US" b="1" dirty="0" smtClean="0"/>
              <a:t>2</a:t>
            </a:r>
            <a:r>
              <a:rPr lang="en-US" b="1" dirty="0"/>
              <a:t>:30 </a:t>
            </a:r>
            <a:r>
              <a:rPr lang="en-US" b="1" dirty="0" smtClean="0"/>
              <a:t>P</a:t>
            </a:r>
            <a:r>
              <a:rPr lang="en-US" b="1" dirty="0"/>
              <a:t>M-4:00 PM</a:t>
            </a:r>
          </a:p>
        </p:txBody>
      </p:sp>
      <p:sp>
        <p:nvSpPr>
          <p:cNvPr id="4" name="TextBox 3"/>
          <p:cNvSpPr txBox="1"/>
          <p:nvPr/>
        </p:nvSpPr>
        <p:spPr>
          <a:xfrm>
            <a:off x="3124200" y="5410201"/>
            <a:ext cx="5791200" cy="461665"/>
          </a:xfrm>
          <a:prstGeom prst="rect">
            <a:avLst/>
          </a:prstGeom>
          <a:noFill/>
        </p:spPr>
        <p:txBody>
          <a:bodyPr wrap="square" rtlCol="0">
            <a:spAutoFit/>
          </a:bodyPr>
          <a:lstStyle/>
          <a:p>
            <a:r>
              <a:rPr lang="en-US" b="1" dirty="0"/>
              <a:t>NB: Schedule may change</a:t>
            </a:r>
          </a:p>
        </p:txBody>
      </p:sp>
    </p:spTree>
    <p:extLst>
      <p:ext uri="{BB962C8B-B14F-4D97-AF65-F5344CB8AC3E}">
        <p14:creationId xmlns:p14="http://schemas.microsoft.com/office/powerpoint/2010/main" val="1275895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Some open research topics </a:t>
            </a:r>
          </a:p>
        </p:txBody>
      </p:sp>
      <p:sp>
        <p:nvSpPr>
          <p:cNvPr id="3" name="Content Placeholder 2"/>
          <p:cNvSpPr>
            <a:spLocks noGrp="1"/>
          </p:cNvSpPr>
          <p:nvPr>
            <p:ph idx="1"/>
          </p:nvPr>
        </p:nvSpPr>
        <p:spPr>
          <a:xfrm>
            <a:off x="914400" y="2133600"/>
            <a:ext cx="10363200" cy="4114800"/>
          </a:xfrm>
        </p:spPr>
        <p:txBody>
          <a:bodyPr/>
          <a:lstStyle/>
          <a:p>
            <a:pPr algn="just"/>
            <a:r>
              <a:rPr lang="en-US" sz="1800" b="1" dirty="0" smtClean="0">
                <a:latin typeface="Gill Sans MT" panose="020B0502020104020203" pitchFamily="34" charset="0"/>
              </a:rPr>
              <a:t>Interference</a:t>
            </a:r>
            <a:r>
              <a:rPr lang="en-US" sz="1800" b="1" dirty="0">
                <a:latin typeface="Gill Sans MT" panose="020B0502020104020203" pitchFamily="34" charset="0"/>
              </a:rPr>
              <a:t>: </a:t>
            </a:r>
            <a:r>
              <a:rPr lang="en-US" sz="1800" dirty="0">
                <a:latin typeface="Gill Sans MT" panose="020B0502020104020203" pitchFamily="34" charset="0"/>
              </a:rPr>
              <a:t>Radio transmission cannot be protected against interference using </a:t>
            </a:r>
            <a:r>
              <a:rPr lang="en-US" sz="1800" dirty="0" smtClean="0">
                <a:latin typeface="Gill Sans MT" panose="020B0502020104020203" pitchFamily="34" charset="0"/>
              </a:rPr>
              <a:t>shielding. </a:t>
            </a:r>
            <a:r>
              <a:rPr lang="en-US" sz="1800" dirty="0">
                <a:latin typeface="Gill Sans MT" panose="020B0502020104020203" pitchFamily="34" charset="0"/>
              </a:rPr>
              <a:t>For example, electrical engines and lightning cause severe interference and result in higher loss rates for transmitted data or higher bit error rates respectively. </a:t>
            </a:r>
            <a:endParaRPr lang="en-US" sz="1800" dirty="0" smtClean="0">
              <a:latin typeface="Gill Sans MT" panose="020B0502020104020203" pitchFamily="34" charset="0"/>
            </a:endParaRPr>
          </a:p>
          <a:p>
            <a:pPr algn="just"/>
            <a:r>
              <a:rPr lang="en-US" sz="1800" b="1" dirty="0" smtClean="0">
                <a:latin typeface="Gill Sans MT" panose="020B0502020104020203" pitchFamily="34" charset="0"/>
              </a:rPr>
              <a:t>Regulations </a:t>
            </a:r>
            <a:r>
              <a:rPr lang="en-US" sz="1800" b="1" dirty="0">
                <a:latin typeface="Gill Sans MT" panose="020B0502020104020203" pitchFamily="34" charset="0"/>
              </a:rPr>
              <a:t>and spectrum: </a:t>
            </a:r>
            <a:r>
              <a:rPr lang="en-US" sz="1800" dirty="0">
                <a:latin typeface="Gill Sans MT" panose="020B0502020104020203" pitchFamily="34" charset="0"/>
              </a:rPr>
              <a:t>Frequencies have to be coordinated, and </a:t>
            </a:r>
            <a:r>
              <a:rPr lang="en-US" sz="1800" dirty="0" smtClean="0">
                <a:latin typeface="Gill Sans MT" panose="020B0502020104020203" pitchFamily="34" charset="0"/>
              </a:rPr>
              <a:t>unfortunately</a:t>
            </a:r>
            <a:r>
              <a:rPr lang="en-US" sz="1800" dirty="0">
                <a:latin typeface="Gill Sans MT" panose="020B0502020104020203" pitchFamily="34" charset="0"/>
              </a:rPr>
              <a:t>, only a very limited amount of frequencies are available (due to technical and political reasons). One research topic involves determining how to use available frequencies more efficiently, e.g., by new modulation </a:t>
            </a:r>
            <a:r>
              <a:rPr lang="en-US" sz="1800" dirty="0" smtClean="0">
                <a:latin typeface="Gill Sans MT" panose="020B0502020104020203" pitchFamily="34" charset="0"/>
              </a:rPr>
              <a:t>or </a:t>
            </a:r>
            <a:r>
              <a:rPr lang="en-US" sz="1800" dirty="0">
                <a:latin typeface="Gill Sans MT" panose="020B0502020104020203" pitchFamily="34" charset="0"/>
              </a:rPr>
              <a:t>demand-driven </a:t>
            </a:r>
            <a:r>
              <a:rPr lang="en-US" sz="1800" dirty="0" smtClean="0">
                <a:latin typeface="Gill Sans MT" panose="020B0502020104020203" pitchFamily="34" charset="0"/>
              </a:rPr>
              <a:t>multiplexing. </a:t>
            </a:r>
          </a:p>
          <a:p>
            <a:pPr algn="just"/>
            <a:r>
              <a:rPr lang="en-US" sz="1800" b="1" dirty="0" smtClean="0">
                <a:latin typeface="Gill Sans MT" panose="020B0502020104020203" pitchFamily="34" charset="0"/>
              </a:rPr>
              <a:t>Low </a:t>
            </a:r>
            <a:r>
              <a:rPr lang="en-US" sz="1800" b="1" dirty="0">
                <a:latin typeface="Gill Sans MT" panose="020B0502020104020203" pitchFamily="34" charset="0"/>
              </a:rPr>
              <a:t>bandwidth: </a:t>
            </a:r>
            <a:r>
              <a:rPr lang="en-US" sz="1800" dirty="0" smtClean="0">
                <a:latin typeface="Gill Sans MT" panose="020B0502020104020203" pitchFamily="34" charset="0"/>
              </a:rPr>
              <a:t>Transmission </a:t>
            </a:r>
            <a:r>
              <a:rPr lang="en-US" sz="1800" dirty="0">
                <a:latin typeface="Gill Sans MT" panose="020B0502020104020203" pitchFamily="34" charset="0"/>
              </a:rPr>
              <a:t>rates are still very </a:t>
            </a:r>
            <a:r>
              <a:rPr lang="en-US" sz="1800" dirty="0" smtClean="0">
                <a:latin typeface="Gill Sans MT" panose="020B0502020104020203" pitchFamily="34" charset="0"/>
              </a:rPr>
              <a:t>low. Researchers </a:t>
            </a:r>
            <a:r>
              <a:rPr lang="en-US" sz="1800" dirty="0">
                <a:latin typeface="Gill Sans MT" panose="020B0502020104020203" pitchFamily="34" charset="0"/>
              </a:rPr>
              <a:t>look for more efficient communication protocols with low overhead.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20</a:t>
            </a:fld>
            <a:endParaRPr lang="en-US"/>
          </a:p>
        </p:txBody>
      </p:sp>
    </p:spTree>
    <p:extLst>
      <p:ext uri="{BB962C8B-B14F-4D97-AF65-F5344CB8AC3E}">
        <p14:creationId xmlns:p14="http://schemas.microsoft.com/office/powerpoint/2010/main" val="297004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57400"/>
            <a:ext cx="10363200" cy="4114800"/>
          </a:xfrm>
        </p:spPr>
        <p:txBody>
          <a:bodyPr/>
          <a:lstStyle/>
          <a:p>
            <a:pPr algn="just"/>
            <a:r>
              <a:rPr lang="en-US" sz="1800" b="1" dirty="0" smtClean="0">
                <a:latin typeface="Gill Sans MT" panose="020B0502020104020203" pitchFamily="34" charset="0"/>
              </a:rPr>
              <a:t>High </a:t>
            </a:r>
            <a:r>
              <a:rPr lang="en-US" sz="1800" b="1" dirty="0">
                <a:latin typeface="Gill Sans MT" panose="020B0502020104020203" pitchFamily="34" charset="0"/>
              </a:rPr>
              <a:t>delays, large delay variation: </a:t>
            </a:r>
            <a:r>
              <a:rPr lang="en-US" sz="1800" dirty="0">
                <a:latin typeface="Gill Sans MT" panose="020B0502020104020203" pitchFamily="34" charset="0"/>
              </a:rPr>
              <a:t>A serious problem for communication protocols used in today’s Internet (TCP/IP) is the big variation in link </a:t>
            </a:r>
            <a:r>
              <a:rPr lang="en-US" sz="1800" dirty="0" smtClean="0">
                <a:latin typeface="Gill Sans MT" panose="020B0502020104020203" pitchFamily="34" charset="0"/>
              </a:rPr>
              <a:t>characteristics</a:t>
            </a:r>
            <a:r>
              <a:rPr lang="en-US" sz="1800" dirty="0">
                <a:latin typeface="Gill Sans MT" panose="020B0502020104020203" pitchFamily="34" charset="0"/>
              </a:rPr>
              <a:t>. In wireless systems, delays of several seconds can occur, and links can be very asymmetrical (i.e., the links offer different service quality depending on the direction to and from the wireless device). Applications must be tolerant and use robust protocols. </a:t>
            </a:r>
            <a:endParaRPr lang="en-US" sz="1800" dirty="0" smtClean="0">
              <a:latin typeface="Gill Sans MT" panose="020B0502020104020203" pitchFamily="34" charset="0"/>
            </a:endParaRPr>
          </a:p>
          <a:p>
            <a:pPr algn="just"/>
            <a:r>
              <a:rPr lang="en-US" sz="1800" b="1" dirty="0" smtClean="0">
                <a:latin typeface="Gill Sans MT" panose="020B0502020104020203" pitchFamily="34" charset="0"/>
              </a:rPr>
              <a:t>Lower </a:t>
            </a:r>
            <a:r>
              <a:rPr lang="en-US" sz="1800" b="1" dirty="0">
                <a:latin typeface="Gill Sans MT" panose="020B0502020104020203" pitchFamily="34" charset="0"/>
              </a:rPr>
              <a:t>security, simpler to attack: </a:t>
            </a:r>
            <a:r>
              <a:rPr lang="en-US" sz="1800" dirty="0">
                <a:latin typeface="Gill Sans MT" panose="020B0502020104020203" pitchFamily="34" charset="0"/>
              </a:rPr>
              <a:t>Not only can portable devices be stolen more easily, but the radio interface is also prone to the dangers of </a:t>
            </a:r>
            <a:r>
              <a:rPr lang="en-US" sz="1800" dirty="0" smtClean="0">
                <a:latin typeface="Gill Sans MT" panose="020B0502020104020203" pitchFamily="34" charset="0"/>
              </a:rPr>
              <a:t>eavesdropping</a:t>
            </a:r>
            <a:r>
              <a:rPr lang="en-US" sz="1800" dirty="0">
                <a:latin typeface="Gill Sans MT" panose="020B0502020104020203" pitchFamily="34" charset="0"/>
              </a:rPr>
              <a:t>. Wireless access must always include encryption, authentication, and other security mechanisms that must be efficient and simple to use. </a:t>
            </a:r>
            <a:endParaRPr lang="en-US" sz="1800" dirty="0" smtClean="0">
              <a:latin typeface="Gill Sans MT" panose="020B0502020104020203" pitchFamily="34" charset="0"/>
            </a:endParaRPr>
          </a:p>
          <a:p>
            <a:pPr algn="just"/>
            <a:r>
              <a:rPr lang="en-US" sz="1800" b="1" dirty="0" smtClean="0">
                <a:latin typeface="Gill Sans MT" panose="020B0502020104020203" pitchFamily="34" charset="0"/>
              </a:rPr>
              <a:t>Shared </a:t>
            </a:r>
            <a:r>
              <a:rPr lang="en-US" sz="1800" b="1" dirty="0">
                <a:latin typeface="Gill Sans MT" panose="020B0502020104020203" pitchFamily="34" charset="0"/>
              </a:rPr>
              <a:t>medium</a:t>
            </a:r>
            <a:r>
              <a:rPr lang="en-US" sz="1800" b="1" dirty="0" smtClean="0">
                <a:latin typeface="Gill Sans MT" panose="020B0502020104020203" pitchFamily="34" charset="0"/>
              </a:rPr>
              <a:t>: </a:t>
            </a:r>
            <a:r>
              <a:rPr lang="en-US" sz="1800" dirty="0" smtClean="0">
                <a:latin typeface="Gill Sans MT" panose="020B0502020104020203" pitchFamily="34" charset="0"/>
              </a:rPr>
              <a:t>Although </a:t>
            </a:r>
            <a:r>
              <a:rPr lang="en-US" sz="1800" dirty="0">
                <a:latin typeface="Gill Sans MT" panose="020B0502020104020203" pitchFamily="34" charset="0"/>
              </a:rPr>
              <a:t>different medium access schemes have been developed, many questions are still unanswered, for example how to provide quality of service efficiently with different </a:t>
            </a:r>
            <a:r>
              <a:rPr lang="en-US" sz="1800" dirty="0" smtClean="0">
                <a:latin typeface="Gill Sans MT" panose="020B0502020104020203" pitchFamily="34" charset="0"/>
              </a:rPr>
              <a:t>combinations </a:t>
            </a:r>
            <a:r>
              <a:rPr lang="en-US" sz="1800" dirty="0">
                <a:latin typeface="Gill Sans MT" panose="020B0502020104020203" pitchFamily="34" charset="0"/>
              </a:rPr>
              <a:t>of access, coding, and multiplexing </a:t>
            </a:r>
            <a:r>
              <a:rPr lang="en-US" sz="1800" dirty="0" smtClean="0">
                <a:latin typeface="Gill Sans MT" panose="020B0502020104020203" pitchFamily="34" charset="0"/>
              </a:rPr>
              <a:t>schemes.</a:t>
            </a:r>
          </a:p>
          <a:p>
            <a:pPr algn="just"/>
            <a:r>
              <a:rPr lang="en-US" sz="1800" b="1" dirty="0">
                <a:latin typeface="Gill Sans MT" panose="020B0502020104020203" pitchFamily="34" charset="0"/>
              </a:rPr>
              <a:t>Ad-hoc networking: </a:t>
            </a:r>
            <a:r>
              <a:rPr lang="en-US" sz="1800" dirty="0">
                <a:latin typeface="Gill Sans MT" panose="020B0502020104020203" pitchFamily="34" charset="0"/>
              </a:rPr>
              <a:t>Wireless and mobile computing allows for spontaneous networking with prior set-up of an infrastructure. However, this raises many new questions for research: routing on the networking and application layer, service discovery, network scalability, reliability, and stability etc. </a:t>
            </a:r>
          </a:p>
          <a:p>
            <a:pPr algn="just"/>
            <a:endParaRPr lang="en-US" sz="1800" dirty="0" smtClean="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21</a:t>
            </a:fld>
            <a:endParaRPr lang="en-US"/>
          </a:p>
        </p:txBody>
      </p:sp>
      <p:sp>
        <p:nvSpPr>
          <p:cNvPr id="5" name="Title 1"/>
          <p:cNvSpPr>
            <a:spLocks noGrp="1"/>
          </p:cNvSpPr>
          <p:nvPr>
            <p:ph type="title"/>
          </p:nvPr>
        </p:nvSpPr>
        <p:spPr/>
        <p:txBody>
          <a:bodyPr/>
          <a:lstStyle/>
          <a:p>
            <a:r>
              <a:rPr lang="en-US" sz="3600" b="1" dirty="0">
                <a:latin typeface="Gill Sans MT" panose="020B0502020104020203" pitchFamily="34" charset="0"/>
              </a:rPr>
              <a:t>Some open research topics </a:t>
            </a:r>
          </a:p>
        </p:txBody>
      </p:sp>
    </p:spTree>
    <p:extLst>
      <p:ext uri="{BB962C8B-B14F-4D97-AF65-F5344CB8AC3E}">
        <p14:creationId xmlns:p14="http://schemas.microsoft.com/office/powerpoint/2010/main" val="2785187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457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EA37201-2738-4FBE-8AEC-680DEF01DDE0}" type="slidenum">
              <a:rPr lang="en-US" sz="1200">
                <a:latin typeface="Arial" panose="020B0604020202020204" pitchFamily="34" charset="0"/>
              </a:rPr>
              <a:pPr>
                <a:spcBef>
                  <a:spcPct val="0"/>
                </a:spcBef>
                <a:buClrTx/>
                <a:buSzTx/>
                <a:buFontTx/>
                <a:buNone/>
              </a:pPr>
              <a:t>22</a:t>
            </a:fld>
            <a:endParaRPr lang="en-US" sz="1200" dirty="0">
              <a:latin typeface="Arial" panose="020B0604020202020204" pitchFamily="34" charset="0"/>
            </a:endParaRPr>
          </a:p>
        </p:txBody>
      </p:sp>
      <p:sp>
        <p:nvSpPr>
          <p:cNvPr id="11268" name="Rectangle 2"/>
          <p:cNvSpPr>
            <a:spLocks noGrp="1" noChangeArrowheads="1"/>
          </p:cNvSpPr>
          <p:nvPr>
            <p:ph type="title"/>
          </p:nvPr>
        </p:nvSpPr>
        <p:spPr>
          <a:xfrm>
            <a:off x="2057400" y="254795"/>
            <a:ext cx="7772400" cy="1143000"/>
          </a:xfrm>
        </p:spPr>
        <p:txBody>
          <a:bodyPr/>
          <a:lstStyle/>
          <a:p>
            <a:pPr>
              <a:defRPr/>
            </a:pPr>
            <a:r>
              <a:rPr lang="en-US" b="1" dirty="0">
                <a:latin typeface="Gill Sans MT" charset="0"/>
                <a:ea typeface="ＭＳ Ｐゴシック" charset="0"/>
              </a:rPr>
              <a:t>Wireless network taxonomy/ classification</a:t>
            </a:r>
          </a:p>
        </p:txBody>
      </p:sp>
      <p:sp>
        <p:nvSpPr>
          <p:cNvPr id="24581" name="Text Box 4"/>
          <p:cNvSpPr txBox="1">
            <a:spLocks noChangeArrowheads="1"/>
          </p:cNvSpPr>
          <p:nvPr/>
        </p:nvSpPr>
        <p:spPr bwMode="auto">
          <a:xfrm>
            <a:off x="4403726" y="1584326"/>
            <a:ext cx="1433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400">
                <a:solidFill>
                  <a:srgbClr val="000099"/>
                </a:solidFill>
              </a:rPr>
              <a:t>single hop</a:t>
            </a:r>
          </a:p>
        </p:txBody>
      </p:sp>
      <p:sp>
        <p:nvSpPr>
          <p:cNvPr id="24582" name="Text Box 5"/>
          <p:cNvSpPr txBox="1">
            <a:spLocks noChangeArrowheads="1"/>
          </p:cNvSpPr>
          <p:nvPr/>
        </p:nvSpPr>
        <p:spPr bwMode="auto">
          <a:xfrm>
            <a:off x="7099301" y="1577976"/>
            <a:ext cx="1858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400" dirty="0">
                <a:solidFill>
                  <a:srgbClr val="000099"/>
                </a:solidFill>
              </a:rPr>
              <a:t>multiple hops</a:t>
            </a:r>
          </a:p>
        </p:txBody>
      </p:sp>
      <p:sp>
        <p:nvSpPr>
          <p:cNvPr id="24583" name="Text Box 7"/>
          <p:cNvSpPr txBox="1">
            <a:spLocks noChangeArrowheads="1"/>
          </p:cNvSpPr>
          <p:nvPr/>
        </p:nvSpPr>
        <p:spPr bwMode="auto">
          <a:xfrm>
            <a:off x="2198689" y="2425700"/>
            <a:ext cx="1749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200">
                <a:solidFill>
                  <a:srgbClr val="000099"/>
                </a:solidFill>
              </a:rPr>
              <a:t>infrastructure</a:t>
            </a:r>
          </a:p>
          <a:p>
            <a:pPr algn="ctr">
              <a:spcBef>
                <a:spcPct val="0"/>
              </a:spcBef>
              <a:buClrTx/>
              <a:buSzTx/>
              <a:buFontTx/>
              <a:buNone/>
            </a:pPr>
            <a:r>
              <a:rPr lang="en-US" sz="2200">
                <a:solidFill>
                  <a:srgbClr val="000099"/>
                </a:solidFill>
              </a:rPr>
              <a:t>(e.g., APs)</a:t>
            </a:r>
          </a:p>
        </p:txBody>
      </p:sp>
      <p:sp>
        <p:nvSpPr>
          <p:cNvPr id="24584" name="Text Box 8"/>
          <p:cNvSpPr txBox="1">
            <a:spLocks noChangeArrowheads="1"/>
          </p:cNvSpPr>
          <p:nvPr/>
        </p:nvSpPr>
        <p:spPr bwMode="auto">
          <a:xfrm>
            <a:off x="2057401" y="4121151"/>
            <a:ext cx="19383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200" dirty="0">
                <a:solidFill>
                  <a:srgbClr val="000099"/>
                </a:solidFill>
              </a:rPr>
              <a:t>no</a:t>
            </a:r>
          </a:p>
          <a:p>
            <a:pPr algn="ctr">
              <a:spcBef>
                <a:spcPct val="0"/>
              </a:spcBef>
              <a:buClrTx/>
              <a:buSzTx/>
              <a:buFontTx/>
              <a:buNone/>
            </a:pPr>
            <a:r>
              <a:rPr lang="en-US" sz="2200" dirty="0">
                <a:solidFill>
                  <a:srgbClr val="000099"/>
                </a:solidFill>
              </a:rPr>
              <a:t>infrastructure</a:t>
            </a:r>
          </a:p>
        </p:txBody>
      </p:sp>
      <p:sp>
        <p:nvSpPr>
          <p:cNvPr id="24585" name="Text Box 14"/>
          <p:cNvSpPr txBox="1">
            <a:spLocks noChangeArrowheads="1"/>
          </p:cNvSpPr>
          <p:nvPr/>
        </p:nvSpPr>
        <p:spPr bwMode="auto">
          <a:xfrm>
            <a:off x="4316413" y="2179638"/>
            <a:ext cx="19669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a:t>host connects to </a:t>
            </a:r>
          </a:p>
          <a:p>
            <a:pPr algn="ctr">
              <a:spcBef>
                <a:spcPct val="0"/>
              </a:spcBef>
              <a:buClrTx/>
              <a:buSzTx/>
              <a:buFontTx/>
              <a:buNone/>
            </a:pPr>
            <a:r>
              <a:rPr lang="en-US" sz="1800"/>
              <a:t>base station (WiFi,</a:t>
            </a:r>
          </a:p>
          <a:p>
            <a:pPr algn="ctr">
              <a:spcBef>
                <a:spcPct val="0"/>
              </a:spcBef>
              <a:buClrTx/>
              <a:buSzTx/>
              <a:buFontTx/>
              <a:buNone/>
            </a:pPr>
            <a:r>
              <a:rPr lang="en-US" sz="1800"/>
              <a:t>WiMAX, cellular) </a:t>
            </a:r>
          </a:p>
          <a:p>
            <a:pPr algn="ctr">
              <a:spcBef>
                <a:spcPct val="0"/>
              </a:spcBef>
              <a:buClrTx/>
              <a:buSzTx/>
              <a:buFontTx/>
              <a:buNone/>
            </a:pPr>
            <a:r>
              <a:rPr lang="en-US" sz="1800"/>
              <a:t>which connects to </a:t>
            </a:r>
          </a:p>
          <a:p>
            <a:pPr algn="ctr">
              <a:spcBef>
                <a:spcPct val="0"/>
              </a:spcBef>
              <a:buClrTx/>
              <a:buSzTx/>
              <a:buFontTx/>
              <a:buNone/>
            </a:pPr>
            <a:r>
              <a:rPr lang="en-US" sz="1800"/>
              <a:t>larger Internet</a:t>
            </a:r>
          </a:p>
        </p:txBody>
      </p:sp>
      <p:sp>
        <p:nvSpPr>
          <p:cNvPr id="24586" name="Text Box 15"/>
          <p:cNvSpPr txBox="1">
            <a:spLocks noChangeArrowheads="1"/>
          </p:cNvSpPr>
          <p:nvPr/>
        </p:nvSpPr>
        <p:spPr bwMode="auto">
          <a:xfrm>
            <a:off x="4246564" y="4121150"/>
            <a:ext cx="2162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(Bluetooth, </a:t>
            </a:r>
          </a:p>
          <a:p>
            <a:pPr algn="ctr">
              <a:spcBef>
                <a:spcPct val="0"/>
              </a:spcBef>
              <a:buClrTx/>
              <a:buSzTx/>
              <a:buFontTx/>
              <a:buNone/>
            </a:pPr>
            <a:r>
              <a:rPr lang="en-US" sz="1800" dirty="0"/>
              <a:t>ad hoc nets)</a:t>
            </a:r>
          </a:p>
        </p:txBody>
      </p:sp>
      <p:sp>
        <p:nvSpPr>
          <p:cNvPr id="24587" name="Text Box 16"/>
          <p:cNvSpPr txBox="1">
            <a:spLocks noChangeArrowheads="1"/>
          </p:cNvSpPr>
          <p:nvPr/>
        </p:nvSpPr>
        <p:spPr bwMode="auto">
          <a:xfrm>
            <a:off x="7004050" y="2133601"/>
            <a:ext cx="21272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may have to</a:t>
            </a:r>
          </a:p>
          <a:p>
            <a:pPr algn="ctr">
              <a:spcBef>
                <a:spcPct val="0"/>
              </a:spcBef>
              <a:buClrTx/>
              <a:buSzTx/>
              <a:buFontTx/>
              <a:buNone/>
            </a:pPr>
            <a:r>
              <a:rPr lang="en-US" sz="1800" dirty="0"/>
              <a:t>relay through several</a:t>
            </a:r>
          </a:p>
          <a:p>
            <a:pPr algn="ctr">
              <a:spcBef>
                <a:spcPct val="0"/>
              </a:spcBef>
              <a:buClrTx/>
              <a:buSzTx/>
              <a:buFontTx/>
              <a:buNone/>
            </a:pPr>
            <a:r>
              <a:rPr lang="en-US" sz="1800" dirty="0"/>
              <a:t>wireless nodes to </a:t>
            </a:r>
          </a:p>
          <a:p>
            <a:pPr algn="ctr">
              <a:spcBef>
                <a:spcPct val="0"/>
              </a:spcBef>
              <a:buClrTx/>
              <a:buSzTx/>
              <a:buFontTx/>
              <a:buNone/>
            </a:pPr>
            <a:r>
              <a:rPr lang="en-US" sz="1800" dirty="0"/>
              <a:t>connect to larger </a:t>
            </a:r>
          </a:p>
          <a:p>
            <a:pPr algn="ctr">
              <a:spcBef>
                <a:spcPct val="0"/>
              </a:spcBef>
              <a:buClrTx/>
              <a:buSzTx/>
              <a:buFontTx/>
              <a:buNone/>
            </a:pPr>
            <a:r>
              <a:rPr lang="en-US" sz="1800" dirty="0"/>
              <a:t>Internet</a:t>
            </a:r>
            <a:endParaRPr lang="en-US" sz="1800" i="1" dirty="0"/>
          </a:p>
        </p:txBody>
      </p:sp>
      <p:sp>
        <p:nvSpPr>
          <p:cNvPr id="24588" name="Text Box 17"/>
          <p:cNvSpPr txBox="1">
            <a:spLocks noChangeArrowheads="1"/>
          </p:cNvSpPr>
          <p:nvPr/>
        </p:nvSpPr>
        <p:spPr bwMode="auto">
          <a:xfrm>
            <a:off x="6516520" y="3759876"/>
            <a:ext cx="369428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May have to</a:t>
            </a:r>
          </a:p>
          <a:p>
            <a:pPr algn="ctr">
              <a:spcBef>
                <a:spcPct val="0"/>
              </a:spcBef>
              <a:buClrTx/>
              <a:buSzTx/>
              <a:buFontTx/>
              <a:buNone/>
            </a:pPr>
            <a:r>
              <a:rPr lang="en-US" sz="1800" dirty="0"/>
              <a:t>relay to reach other </a:t>
            </a:r>
          </a:p>
          <a:p>
            <a:pPr algn="ctr">
              <a:spcBef>
                <a:spcPct val="0"/>
              </a:spcBef>
              <a:buClrTx/>
              <a:buSzTx/>
              <a:buFontTx/>
              <a:buNone/>
            </a:pPr>
            <a:r>
              <a:rPr lang="en-US" sz="1800" dirty="0"/>
              <a:t>a given wireless node</a:t>
            </a:r>
          </a:p>
          <a:p>
            <a:pPr algn="ctr">
              <a:spcBef>
                <a:spcPct val="0"/>
              </a:spcBef>
              <a:buClrTx/>
              <a:buSzTx/>
              <a:buFontTx/>
              <a:buNone/>
            </a:pPr>
            <a:r>
              <a:rPr lang="en-US" sz="1800" dirty="0"/>
              <a:t>MANET(</a:t>
            </a:r>
            <a:r>
              <a:rPr lang="en-US" sz="1800" b="1" dirty="0">
                <a:latin typeface="Times New Roman" pitchFamily="18" charset="0"/>
              </a:rPr>
              <a:t>mobile ad hoc network</a:t>
            </a:r>
            <a:r>
              <a:rPr lang="en-US" sz="1800" dirty="0">
                <a:latin typeface="Times New Roman" pitchFamily="18" charset="0"/>
              </a:rPr>
              <a:t> )</a:t>
            </a:r>
            <a:r>
              <a:rPr lang="en-US" sz="1800" dirty="0"/>
              <a:t>,</a:t>
            </a:r>
          </a:p>
          <a:p>
            <a:pPr algn="ctr">
              <a:spcBef>
                <a:spcPct val="0"/>
              </a:spcBef>
              <a:buClrTx/>
              <a:buSzTx/>
              <a:buFontTx/>
              <a:buNone/>
            </a:pPr>
            <a:r>
              <a:rPr lang="en-US" sz="1800" dirty="0"/>
              <a:t> VANET(</a:t>
            </a:r>
            <a:r>
              <a:rPr lang="en-US" sz="1800" dirty="0">
                <a:latin typeface="Times New Roman" pitchFamily="18" charset="0"/>
              </a:rPr>
              <a:t>Vehicular Ad-Hoc Network)</a:t>
            </a:r>
            <a:endParaRPr lang="en-US" sz="1800" i="1" dirty="0"/>
          </a:p>
        </p:txBody>
      </p:sp>
      <p:sp>
        <p:nvSpPr>
          <p:cNvPr id="24589" name="Rectangle 19"/>
          <p:cNvSpPr>
            <a:spLocks noChangeArrowheads="1"/>
          </p:cNvSpPr>
          <p:nvPr/>
        </p:nvSpPr>
        <p:spPr bwMode="auto">
          <a:xfrm>
            <a:off x="2057400" y="1606550"/>
            <a:ext cx="8458200" cy="4198238"/>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Gill Sans MT" charset="0"/>
            </a:endParaRPr>
          </a:p>
        </p:txBody>
      </p:sp>
      <p:sp>
        <p:nvSpPr>
          <p:cNvPr id="24590" name="Line 20"/>
          <p:cNvSpPr>
            <a:spLocks noChangeShapeType="1"/>
          </p:cNvSpPr>
          <p:nvPr/>
        </p:nvSpPr>
        <p:spPr bwMode="auto">
          <a:xfrm>
            <a:off x="2225675" y="2052638"/>
            <a:ext cx="72326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1" name="Line 21"/>
          <p:cNvSpPr>
            <a:spLocks noChangeShapeType="1"/>
          </p:cNvSpPr>
          <p:nvPr/>
        </p:nvSpPr>
        <p:spPr bwMode="auto">
          <a:xfrm>
            <a:off x="3949700" y="1635124"/>
            <a:ext cx="0" cy="416966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2" name="Line 22"/>
          <p:cNvSpPr>
            <a:spLocks noChangeShapeType="1"/>
          </p:cNvSpPr>
          <p:nvPr/>
        </p:nvSpPr>
        <p:spPr bwMode="auto">
          <a:xfrm>
            <a:off x="6561138" y="1604962"/>
            <a:ext cx="0" cy="416966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424864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Wireless Network Classification</a:t>
            </a:r>
            <a:endParaRPr lang="en-US" sz="3600" b="1" dirty="0"/>
          </a:p>
        </p:txBody>
      </p:sp>
      <p:sp>
        <p:nvSpPr>
          <p:cNvPr id="3" name="Content Placeholder 2"/>
          <p:cNvSpPr>
            <a:spLocks noGrp="1"/>
          </p:cNvSpPr>
          <p:nvPr>
            <p:ph idx="1"/>
          </p:nvPr>
        </p:nvSpPr>
        <p:spPr>
          <a:xfrm>
            <a:off x="2209800" y="1752600"/>
            <a:ext cx="8153400" cy="2057400"/>
          </a:xfrm>
        </p:spPr>
        <p:txBody>
          <a:bodyPr/>
          <a:lstStyle/>
          <a:p>
            <a:pPr marL="0" indent="0">
              <a:buNone/>
            </a:pPr>
            <a:r>
              <a:rPr lang="en-US" sz="1800" dirty="0">
                <a:latin typeface="Gill Sans MT" panose="020B0502020104020203" pitchFamily="34" charset="0"/>
              </a:rPr>
              <a:t>Wireless networks can be classified into four specific groups according to the area of application and the signal range :</a:t>
            </a:r>
          </a:p>
          <a:p>
            <a:r>
              <a:rPr lang="en-US" sz="1800" dirty="0">
                <a:latin typeface="Gill Sans MT" panose="020B0502020104020203" pitchFamily="34" charset="0"/>
              </a:rPr>
              <a:t> Wireless Personal-Area Networks (WPAN),</a:t>
            </a:r>
          </a:p>
          <a:p>
            <a:r>
              <a:rPr lang="en-US" sz="1800" dirty="0">
                <a:latin typeface="Gill Sans MT" panose="020B0502020104020203" pitchFamily="34" charset="0"/>
              </a:rPr>
              <a:t> Wireless Local-Area Networks (WLANs), </a:t>
            </a:r>
          </a:p>
          <a:p>
            <a:r>
              <a:rPr lang="en-US" sz="1800" dirty="0">
                <a:latin typeface="Gill Sans MT" panose="020B0502020104020203" pitchFamily="34" charset="0"/>
              </a:rPr>
              <a:t>Wireless Metropolitan-Area Networks (WMAN), </a:t>
            </a:r>
          </a:p>
          <a:p>
            <a:r>
              <a:rPr lang="en-US" sz="1800" dirty="0">
                <a:latin typeface="Gill Sans MT" panose="020B0502020104020203" pitchFamily="34" charset="0"/>
              </a:rPr>
              <a:t>and Wireless Wide-Area Networks (WWANs).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23</a:t>
            </a:fld>
            <a:endParaRPr lang="en-US"/>
          </a:p>
        </p:txBody>
      </p:sp>
      <p:pic>
        <p:nvPicPr>
          <p:cNvPr id="5" name="Picture 4"/>
          <p:cNvPicPr>
            <a:picLocks noChangeAspect="1"/>
          </p:cNvPicPr>
          <p:nvPr/>
        </p:nvPicPr>
        <p:blipFill>
          <a:blip r:embed="rId3"/>
          <a:stretch>
            <a:fillRect/>
          </a:stretch>
        </p:blipFill>
        <p:spPr>
          <a:xfrm>
            <a:off x="3657600" y="3733800"/>
            <a:ext cx="4419600" cy="3042546"/>
          </a:xfrm>
          <a:prstGeom prst="rect">
            <a:avLst/>
          </a:prstGeom>
        </p:spPr>
      </p:pic>
    </p:spTree>
    <p:extLst>
      <p:ext uri="{BB962C8B-B14F-4D97-AF65-F5344CB8AC3E}">
        <p14:creationId xmlns:p14="http://schemas.microsoft.com/office/powerpoint/2010/main" val="225966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Wireless Network Classification</a:t>
            </a:r>
            <a:endParaRPr lang="en-US" sz="3600" b="1" dirty="0"/>
          </a:p>
        </p:txBody>
      </p:sp>
      <p:sp>
        <p:nvSpPr>
          <p:cNvPr id="3" name="Content Placeholder 2"/>
          <p:cNvSpPr>
            <a:spLocks noGrp="1"/>
          </p:cNvSpPr>
          <p:nvPr>
            <p:ph idx="1"/>
          </p:nvPr>
        </p:nvSpPr>
        <p:spPr>
          <a:xfrm>
            <a:off x="2209800" y="1752600"/>
            <a:ext cx="8153400" cy="2057400"/>
          </a:xfrm>
        </p:spPr>
        <p:txBody>
          <a:bodyPr/>
          <a:lstStyle/>
          <a:p>
            <a:pPr marL="0" indent="0">
              <a:buNone/>
            </a:pPr>
            <a:r>
              <a:rPr lang="en-US" sz="1800" dirty="0">
                <a:latin typeface="Gill Sans MT" panose="020B0502020104020203" pitchFamily="34" charset="0"/>
              </a:rPr>
              <a:t>Wireless networks can be classified into four specific groups according to the area of application and the signal range :</a:t>
            </a:r>
          </a:p>
          <a:p>
            <a:r>
              <a:rPr lang="en-US" sz="1800" dirty="0">
                <a:latin typeface="Gill Sans MT" panose="020B0502020104020203" pitchFamily="34" charset="0"/>
              </a:rPr>
              <a:t> Wireless Personal-Area Networks (WPAN),</a:t>
            </a:r>
          </a:p>
          <a:p>
            <a:r>
              <a:rPr lang="en-US" sz="1800" dirty="0">
                <a:latin typeface="Gill Sans MT" panose="020B0502020104020203" pitchFamily="34" charset="0"/>
              </a:rPr>
              <a:t> Wireless Local-Area Networks (WLANs), </a:t>
            </a:r>
          </a:p>
          <a:p>
            <a:r>
              <a:rPr lang="en-US" sz="1800" dirty="0">
                <a:latin typeface="Gill Sans MT" panose="020B0502020104020203" pitchFamily="34" charset="0"/>
              </a:rPr>
              <a:t>Wireless Metropolitan-Area Networks (WMAN), </a:t>
            </a:r>
          </a:p>
          <a:p>
            <a:r>
              <a:rPr lang="en-US" sz="1800" dirty="0">
                <a:latin typeface="Gill Sans MT" panose="020B0502020104020203" pitchFamily="34" charset="0"/>
              </a:rPr>
              <a:t>and Wireless Wide-Area Networks (WWANs).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pic>
        <p:nvPicPr>
          <p:cNvPr id="5" name="Picture 4"/>
          <p:cNvPicPr>
            <a:picLocks noChangeAspect="1"/>
          </p:cNvPicPr>
          <p:nvPr/>
        </p:nvPicPr>
        <p:blipFill>
          <a:blip r:embed="rId3"/>
          <a:stretch>
            <a:fillRect/>
          </a:stretch>
        </p:blipFill>
        <p:spPr>
          <a:xfrm>
            <a:off x="3657600" y="3733800"/>
            <a:ext cx="4419600" cy="3042546"/>
          </a:xfrm>
          <a:prstGeom prst="rect">
            <a:avLst/>
          </a:prstGeom>
        </p:spPr>
      </p:pic>
    </p:spTree>
    <p:extLst>
      <p:ext uri="{BB962C8B-B14F-4D97-AF65-F5344CB8AC3E}">
        <p14:creationId xmlns:p14="http://schemas.microsoft.com/office/powerpoint/2010/main" val="278801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8839200" cy="1143000"/>
          </a:xfrm>
        </p:spPr>
        <p:txBody>
          <a:bodyPr/>
          <a:lstStyle/>
          <a:p>
            <a:r>
              <a:rPr lang="en-US" b="1" dirty="0">
                <a:latin typeface="Gill Sans MT" panose="020B0502020104020203" pitchFamily="34" charset="0"/>
              </a:rPr>
              <a:t>Wireless Network Classification</a:t>
            </a:r>
            <a:endParaRPr lang="en-US" dirty="0"/>
          </a:p>
        </p:txBody>
      </p:sp>
      <p:sp>
        <p:nvSpPr>
          <p:cNvPr id="3" name="Content Placeholder 2"/>
          <p:cNvSpPr>
            <a:spLocks noGrp="1"/>
          </p:cNvSpPr>
          <p:nvPr>
            <p:ph idx="1"/>
          </p:nvPr>
        </p:nvSpPr>
        <p:spPr>
          <a:xfrm>
            <a:off x="2209800" y="1981200"/>
            <a:ext cx="7772400" cy="4267200"/>
          </a:xfrm>
        </p:spPr>
        <p:txBody>
          <a:bodyPr/>
          <a:lstStyle/>
          <a:p>
            <a:pPr marL="0" indent="0" algn="just">
              <a:buNone/>
            </a:pPr>
            <a:r>
              <a:rPr lang="en-US" sz="2000" b="1" dirty="0">
                <a:latin typeface="Gill Sans MT" panose="020B0502020104020203" pitchFamily="34" charset="0"/>
              </a:rPr>
              <a:t>Short-range wireless Network:</a:t>
            </a:r>
          </a:p>
          <a:p>
            <a:pPr algn="just"/>
            <a:r>
              <a:rPr lang="en-US" sz="2000" dirty="0">
                <a:latin typeface="Gill Sans MT" panose="020B0502020104020203" pitchFamily="34" charset="0"/>
              </a:rPr>
              <a:t>Local area networks (LANs), such as corporate buildings, school campuses, or homes, </a:t>
            </a:r>
          </a:p>
          <a:p>
            <a:pPr algn="just"/>
            <a:r>
              <a:rPr lang="en-US" sz="2000" dirty="0">
                <a:latin typeface="Gill Sans MT" panose="020B0502020104020203" pitchFamily="34" charset="0"/>
              </a:rPr>
              <a:t>Personal area networks (PANs) where portable computers within close proximity to one another need to communicate. </a:t>
            </a:r>
          </a:p>
          <a:p>
            <a:pPr algn="just"/>
            <a:r>
              <a:rPr lang="en-US" sz="2000" dirty="0">
                <a:latin typeface="Gill Sans MT" panose="020B0502020104020203" pitchFamily="34" charset="0"/>
              </a:rPr>
              <a:t>The above two networks typically operate over unlicensed spectrum reserved for industrial, scientific and medical (ISM) usage. The available frequencies differ from country to country. The most common frequency bands are at 2.4 GHz and at 5 GHz, which are available across most of the globe. </a:t>
            </a:r>
          </a:p>
          <a:p>
            <a:pPr algn="just"/>
            <a:r>
              <a:rPr lang="en-US" sz="2000" dirty="0">
                <a:latin typeface="Gill Sans MT" panose="020B0502020104020203" pitchFamily="34" charset="0"/>
              </a:rPr>
              <a:t>The availability of these frequencies allows users to operate wireless networks without obtaining a license, and without charge.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25</a:t>
            </a:fld>
            <a:endParaRPr lang="en-US"/>
          </a:p>
        </p:txBody>
      </p:sp>
    </p:spTree>
    <p:extLst>
      <p:ext uri="{BB962C8B-B14F-4D97-AF65-F5344CB8AC3E}">
        <p14:creationId xmlns:p14="http://schemas.microsoft.com/office/powerpoint/2010/main" val="328130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8839200" cy="1143000"/>
          </a:xfrm>
        </p:spPr>
        <p:txBody>
          <a:bodyPr/>
          <a:lstStyle/>
          <a:p>
            <a:r>
              <a:rPr lang="en-US" b="1" dirty="0">
                <a:latin typeface="Gill Sans MT" panose="020B0502020104020203" pitchFamily="34" charset="0"/>
              </a:rPr>
              <a:t>Wireless Network Classification</a:t>
            </a:r>
            <a:endParaRPr lang="en-US" dirty="0"/>
          </a:p>
        </p:txBody>
      </p:sp>
      <p:sp>
        <p:nvSpPr>
          <p:cNvPr id="3" name="Content Placeholder 2"/>
          <p:cNvSpPr>
            <a:spLocks noGrp="1"/>
          </p:cNvSpPr>
          <p:nvPr>
            <p:ph idx="1"/>
          </p:nvPr>
        </p:nvSpPr>
        <p:spPr>
          <a:xfrm>
            <a:off x="2209800" y="1981200"/>
            <a:ext cx="7772400" cy="4267200"/>
          </a:xfrm>
        </p:spPr>
        <p:txBody>
          <a:bodyPr/>
          <a:lstStyle/>
          <a:p>
            <a:pPr marL="0" indent="0" algn="just">
              <a:buNone/>
            </a:pPr>
            <a:r>
              <a:rPr lang="en-US" sz="2000" b="1" dirty="0">
                <a:latin typeface="Gill Sans MT" panose="020B0502020104020203" pitchFamily="34" charset="0"/>
              </a:rPr>
              <a:t>long-range wireless networks</a:t>
            </a:r>
          </a:p>
          <a:p>
            <a:pPr algn="just"/>
            <a:r>
              <a:rPr lang="en-US" sz="2000" dirty="0">
                <a:latin typeface="Gill Sans MT" panose="020B0502020104020203" pitchFamily="34" charset="0"/>
              </a:rPr>
              <a:t> In long-range networks, connectivity is typically provided by companies that sell the wireless connectivity as a service. </a:t>
            </a:r>
          </a:p>
          <a:p>
            <a:pPr algn="just"/>
            <a:r>
              <a:rPr lang="en-US" sz="2000" dirty="0">
                <a:latin typeface="Gill Sans MT" panose="020B0502020104020203" pitchFamily="34" charset="0"/>
              </a:rPr>
              <a:t>These networks span large areas such as a metropolitan area (WMAN), a state or province, or an entire country. The goal of long-range networks is to provide wireless coverage globally. The most common long-range network is wireless wide area network (WWAN). </a:t>
            </a:r>
          </a:p>
          <a:p>
            <a:pPr algn="just"/>
            <a:r>
              <a:rPr lang="en-US" sz="2000" dirty="0">
                <a:latin typeface="Gill Sans MT" panose="020B0502020104020203" pitchFamily="34" charset="0"/>
              </a:rPr>
              <a:t>When true global coverage is required, satellite networks are also available.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spTree>
    <p:extLst>
      <p:ext uri="{BB962C8B-B14F-4D97-AF65-F5344CB8AC3E}">
        <p14:creationId xmlns:p14="http://schemas.microsoft.com/office/powerpoint/2010/main" val="2504358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Gill Sans MT" panose="020B0502020104020203" pitchFamily="34" charset="0"/>
              </a:rPr>
              <a:t>Wireless Personal-Area Networks (WPAN)</a:t>
            </a:r>
            <a:endParaRPr lang="en-US" sz="4000" b="1" dirty="0"/>
          </a:p>
        </p:txBody>
      </p:sp>
      <p:sp>
        <p:nvSpPr>
          <p:cNvPr id="3" name="Content Placeholder 2"/>
          <p:cNvSpPr>
            <a:spLocks noGrp="1"/>
          </p:cNvSpPr>
          <p:nvPr>
            <p:ph idx="1"/>
          </p:nvPr>
        </p:nvSpPr>
        <p:spPr/>
        <p:txBody>
          <a:bodyPr/>
          <a:lstStyle/>
          <a:p>
            <a:r>
              <a:rPr lang="en-US" sz="1800" dirty="0">
                <a:latin typeface="Gill Sans MT" panose="020B0502020104020203" pitchFamily="34" charset="0"/>
              </a:rPr>
              <a:t>Wireless Personal Area Networks are based on the IEEE 802.15 standard. </a:t>
            </a:r>
          </a:p>
          <a:p>
            <a:r>
              <a:rPr lang="en-US" sz="1800" dirty="0">
                <a:latin typeface="Gill Sans MT" panose="020B0502020104020203" pitchFamily="34" charset="0"/>
              </a:rPr>
              <a:t>Communication in a very short range, of about 10 meters. </a:t>
            </a:r>
          </a:p>
          <a:p>
            <a:r>
              <a:rPr lang="en-US" sz="1800" dirty="0">
                <a:latin typeface="Gill Sans MT" panose="020B0502020104020203" pitchFamily="34" charset="0"/>
              </a:rPr>
              <a:t>A WPAN involves little or no infrastructure or direct connectivity to the world </a:t>
            </a:r>
          </a:p>
          <a:p>
            <a:r>
              <a:rPr lang="en-US" sz="1800" dirty="0">
                <a:latin typeface="Gill Sans MT" panose="020B0502020104020203" pitchFamily="34" charset="0"/>
              </a:rPr>
              <a:t>Small, power-efficient, inexpensive solutions: Smartphone and a PDA. </a:t>
            </a:r>
          </a:p>
          <a:p>
            <a:r>
              <a:rPr lang="en-US" sz="1800" dirty="0">
                <a:latin typeface="Gill Sans MT" panose="020B0502020104020203" pitchFamily="34" charset="0"/>
              </a:rPr>
              <a:t>Low power demands and a low bit rate.</a:t>
            </a:r>
          </a:p>
          <a:p>
            <a:r>
              <a:rPr lang="en-US" sz="1800" dirty="0">
                <a:latin typeface="Gill Sans MT" panose="020B0502020104020203" pitchFamily="34" charset="0"/>
              </a:rPr>
              <a:t>Relay on technologies such as Bluetooth, IrDA, </a:t>
            </a:r>
            <a:r>
              <a:rPr lang="en-US" sz="1800" dirty="0" err="1">
                <a:latin typeface="Gill Sans MT" panose="020B0502020104020203" pitchFamily="34" charset="0"/>
              </a:rPr>
              <a:t>ZigBee</a:t>
            </a:r>
            <a:r>
              <a:rPr lang="en-US" sz="1800" dirty="0">
                <a:latin typeface="Gill Sans MT" panose="020B0502020104020203" pitchFamily="34" charset="0"/>
              </a:rPr>
              <a:t> or UWB.</a:t>
            </a:r>
          </a:p>
          <a:p>
            <a:r>
              <a:rPr lang="en-US" sz="1800" dirty="0">
                <a:latin typeface="Gill Sans MT" panose="020B0502020104020203" pitchFamily="34" charset="0"/>
              </a:rPr>
              <a:t> From an application point of view, Bluetooth is intended for a cordless mouse, keyboard, and hands-free headset, IrDA is intended for point-to-point links between two devices for simple data transfers and file synchronization, </a:t>
            </a:r>
            <a:r>
              <a:rPr lang="en-US" sz="1800" dirty="0" err="1">
                <a:latin typeface="Gill Sans MT" panose="020B0502020104020203" pitchFamily="34" charset="0"/>
              </a:rPr>
              <a:t>ZigBee</a:t>
            </a:r>
            <a:r>
              <a:rPr lang="en-US" sz="1800" dirty="0">
                <a:latin typeface="Gill Sans MT" panose="020B0502020104020203" pitchFamily="34" charset="0"/>
              </a:rPr>
              <a:t> is designed for reliable wirelessly networked monitoring and control networks and, UWB is oriented to high-bandwidth multimedia links.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2792891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Bluetooth</a:t>
            </a:r>
          </a:p>
        </p:txBody>
      </p:sp>
      <p:sp>
        <p:nvSpPr>
          <p:cNvPr id="3" name="Content Placeholder 2"/>
          <p:cNvSpPr>
            <a:spLocks noGrp="1"/>
          </p:cNvSpPr>
          <p:nvPr>
            <p:ph idx="1"/>
          </p:nvPr>
        </p:nvSpPr>
        <p:spPr>
          <a:xfrm>
            <a:off x="2209800" y="1981200"/>
            <a:ext cx="8077200" cy="4572000"/>
          </a:xfrm>
        </p:spPr>
        <p:txBody>
          <a:bodyPr/>
          <a:lstStyle/>
          <a:p>
            <a:r>
              <a:rPr lang="en-US" sz="2000" dirty="0">
                <a:latin typeface="Gill Sans MT" panose="020B0502020104020203" pitchFamily="34" charset="0"/>
              </a:rPr>
              <a:t>Bluetooth corresponds to the IEEE 802.15.1 standard. </a:t>
            </a:r>
          </a:p>
          <a:p>
            <a:r>
              <a:rPr lang="en-US" sz="2000" dirty="0">
                <a:latin typeface="Gill Sans MT" panose="020B0502020104020203" pitchFamily="34" charset="0"/>
              </a:rPr>
              <a:t>Originally Bluetooth was designed for low power consumption, short range and </a:t>
            </a:r>
            <a:r>
              <a:rPr lang="en-US" sz="2000" dirty="0" err="1">
                <a:latin typeface="Gill Sans MT" panose="020B0502020104020203" pitchFamily="34" charset="0"/>
              </a:rPr>
              <a:t>omni</a:t>
            </a:r>
            <a:r>
              <a:rPr lang="en-US" sz="2000" dirty="0">
                <a:latin typeface="Gill Sans MT" panose="020B0502020104020203" pitchFamily="34" charset="0"/>
              </a:rPr>
              <a:t>-directional (point to multipoint) communications, and cheap devices, to be used as a cable replacement, linking devices through an ad hoc connection of radio waves. </a:t>
            </a:r>
          </a:p>
          <a:p>
            <a:r>
              <a:rPr lang="en-US" sz="2000" dirty="0">
                <a:latin typeface="Gill Sans MT" panose="020B0502020104020203" pitchFamily="34" charset="0"/>
              </a:rPr>
              <a:t>Operates for three different classes of devices: Class 1, class 2 and class 3 where the range is about 100 meters, 10 meters and 1 meter respectively.</a:t>
            </a:r>
          </a:p>
          <a:p>
            <a:r>
              <a:rPr lang="en-US" sz="2000" dirty="0">
                <a:latin typeface="Gill Sans MT" panose="020B0502020104020203" pitchFamily="34" charset="0"/>
              </a:rPr>
              <a:t> Using the 2.4 GHz band, two devices within the coverage range of each other can share up to 720 Kbps of capacity or transfer rate. </a:t>
            </a:r>
          </a:p>
          <a:p>
            <a:r>
              <a:rPr lang="en-US" sz="2000" dirty="0">
                <a:latin typeface="Gill Sans MT" panose="020B0502020104020203" pitchFamily="34" charset="0"/>
              </a:rPr>
              <a:t>The most commonly used is class 2.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28</a:t>
            </a:fld>
            <a:endParaRPr lang="en-US"/>
          </a:p>
        </p:txBody>
      </p:sp>
    </p:spTree>
    <p:extLst>
      <p:ext uri="{BB962C8B-B14F-4D97-AF65-F5344CB8AC3E}">
        <p14:creationId xmlns:p14="http://schemas.microsoft.com/office/powerpoint/2010/main" val="3241786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Bluetooth</a:t>
            </a:r>
          </a:p>
        </p:txBody>
      </p:sp>
      <p:sp>
        <p:nvSpPr>
          <p:cNvPr id="3" name="Content Placeholder 2"/>
          <p:cNvSpPr>
            <a:spLocks noGrp="1"/>
          </p:cNvSpPr>
          <p:nvPr>
            <p:ph idx="1"/>
          </p:nvPr>
        </p:nvSpPr>
        <p:spPr>
          <a:xfrm>
            <a:off x="2209800" y="1828800"/>
            <a:ext cx="7848600" cy="4648200"/>
          </a:xfrm>
        </p:spPr>
        <p:txBody>
          <a:bodyPr/>
          <a:lstStyle/>
          <a:p>
            <a:pPr algn="just"/>
            <a:r>
              <a:rPr lang="en-US" sz="2000" dirty="0">
                <a:latin typeface="Gill Sans MT" panose="020B0502020104020203" pitchFamily="34" charset="0"/>
              </a:rPr>
              <a:t>A Bluetooth network is also called a </a:t>
            </a:r>
            <a:r>
              <a:rPr lang="en-US" sz="2000" dirty="0" err="1">
                <a:latin typeface="Gill Sans MT" panose="020B0502020104020203" pitchFamily="34" charset="0"/>
              </a:rPr>
              <a:t>piconet</a:t>
            </a:r>
            <a:r>
              <a:rPr lang="en-US" sz="2000" dirty="0">
                <a:latin typeface="Gill Sans MT" panose="020B0502020104020203" pitchFamily="34" charset="0"/>
              </a:rPr>
              <a:t>, and is composed of up to 8 active devices in a master-slave relationship. </a:t>
            </a:r>
          </a:p>
          <a:p>
            <a:pPr algn="just"/>
            <a:r>
              <a:rPr lang="en-US" sz="2000" dirty="0">
                <a:latin typeface="Gill Sans MT" panose="020B0502020104020203" pitchFamily="34" charset="0"/>
              </a:rPr>
              <a:t>The first Bluetooth device in the </a:t>
            </a:r>
            <a:r>
              <a:rPr lang="en-US" sz="2000" dirty="0" err="1">
                <a:latin typeface="Gill Sans MT" panose="020B0502020104020203" pitchFamily="34" charset="0"/>
              </a:rPr>
              <a:t>piconet</a:t>
            </a:r>
            <a:r>
              <a:rPr lang="en-US" sz="2000" dirty="0">
                <a:latin typeface="Gill Sans MT" panose="020B0502020104020203" pitchFamily="34" charset="0"/>
              </a:rPr>
              <a:t> is the master, and all other devices are slaves that communicate with the master. </a:t>
            </a:r>
          </a:p>
          <a:p>
            <a:pPr algn="just"/>
            <a:r>
              <a:rPr lang="en-US" sz="2000" dirty="0">
                <a:latin typeface="Gill Sans MT" panose="020B0502020104020203" pitchFamily="34" charset="0"/>
              </a:rPr>
              <a:t>A </a:t>
            </a:r>
            <a:r>
              <a:rPr lang="en-US" sz="2000" dirty="0" err="1">
                <a:latin typeface="Gill Sans MT" panose="020B0502020104020203" pitchFamily="34" charset="0"/>
              </a:rPr>
              <a:t>piconet</a:t>
            </a:r>
            <a:r>
              <a:rPr lang="en-US" sz="2000" dirty="0">
                <a:latin typeface="Gill Sans MT" panose="020B0502020104020203" pitchFamily="34" charset="0"/>
              </a:rPr>
              <a:t> typically has a range of 10 meters, although ranges of up to 100 meters can be reached under ideal circumstances. </a:t>
            </a:r>
          </a:p>
          <a:p>
            <a:pPr algn="just"/>
            <a:r>
              <a:rPr lang="en-US" sz="2000" dirty="0">
                <a:latin typeface="Gill Sans MT" panose="020B0502020104020203" pitchFamily="34" charset="0"/>
              </a:rPr>
              <a:t>To provide security, each link is encoded and protected against eavesdropping and interference. </a:t>
            </a:r>
          </a:p>
          <a:p>
            <a:pPr algn="just"/>
            <a:r>
              <a:rPr lang="en-US" sz="2000" dirty="0">
                <a:latin typeface="Gill Sans MT" panose="020B0502020104020203" pitchFamily="34" charset="0"/>
              </a:rPr>
              <a:t>Two </a:t>
            </a:r>
            <a:r>
              <a:rPr lang="en-US" sz="2000" dirty="0" err="1">
                <a:latin typeface="Gill Sans MT" panose="020B0502020104020203" pitchFamily="34" charset="0"/>
              </a:rPr>
              <a:t>piconets</a:t>
            </a:r>
            <a:r>
              <a:rPr lang="en-US" sz="2000" dirty="0">
                <a:latin typeface="Gill Sans MT" panose="020B0502020104020203" pitchFamily="34" charset="0"/>
              </a:rPr>
              <a:t> can be connected to form a </a:t>
            </a:r>
            <a:r>
              <a:rPr lang="en-US" sz="2000" dirty="0" err="1">
                <a:latin typeface="Gill Sans MT" panose="020B0502020104020203" pitchFamily="34" charset="0"/>
              </a:rPr>
              <a:t>scatternet</a:t>
            </a:r>
            <a:r>
              <a:rPr lang="en-US" sz="2000" dirty="0">
                <a:latin typeface="Gill Sans MT" panose="020B0502020104020203" pitchFamily="34" charset="0"/>
              </a:rPr>
              <a:t>. </a:t>
            </a:r>
          </a:p>
          <a:p>
            <a:pPr algn="just"/>
            <a:r>
              <a:rPr lang="en-US" sz="2000" dirty="0">
                <a:latin typeface="Gill Sans MT" panose="020B0502020104020203" pitchFamily="34" charset="0"/>
              </a:rPr>
              <a:t>A Bluetooth device may participate in several </a:t>
            </a:r>
            <a:r>
              <a:rPr lang="en-US" sz="2000" dirty="0" err="1">
                <a:latin typeface="Gill Sans MT" panose="020B0502020104020203" pitchFamily="34" charset="0"/>
              </a:rPr>
              <a:t>piconets</a:t>
            </a:r>
            <a:r>
              <a:rPr lang="en-US" sz="2000" dirty="0">
                <a:latin typeface="Gill Sans MT" panose="020B0502020104020203" pitchFamily="34" charset="0"/>
              </a:rPr>
              <a:t> at the same time, thus allowing for the possibility that information could flow beyond the coverage area of the single </a:t>
            </a:r>
            <a:r>
              <a:rPr lang="en-US" sz="2000" dirty="0" err="1">
                <a:latin typeface="Gill Sans MT" panose="020B0502020104020203" pitchFamily="34" charset="0"/>
              </a:rPr>
              <a:t>piconet</a:t>
            </a:r>
            <a:r>
              <a:rPr lang="en-US" sz="2000" dirty="0">
                <a:latin typeface="Gill Sans MT" panose="020B0502020104020203" pitchFamily="34" charset="0"/>
              </a:rPr>
              <a:t>. </a:t>
            </a:r>
          </a:p>
          <a:p>
            <a:pPr algn="just"/>
            <a:r>
              <a:rPr lang="en-US" sz="2000" dirty="0">
                <a:latin typeface="Gill Sans MT" panose="020B0502020104020203" pitchFamily="34" charset="0"/>
              </a:rPr>
              <a:t>A device in a </a:t>
            </a:r>
            <a:r>
              <a:rPr lang="en-US" sz="2000" dirty="0" err="1">
                <a:latin typeface="Gill Sans MT" panose="020B0502020104020203" pitchFamily="34" charset="0"/>
              </a:rPr>
              <a:t>scatternet</a:t>
            </a:r>
            <a:r>
              <a:rPr lang="en-US" sz="2000" dirty="0">
                <a:latin typeface="Gill Sans MT" panose="020B0502020104020203" pitchFamily="34" charset="0"/>
              </a:rPr>
              <a:t> could be a slave in several </a:t>
            </a:r>
            <a:r>
              <a:rPr lang="en-US" sz="2000" dirty="0" err="1">
                <a:latin typeface="Gill Sans MT" panose="020B0502020104020203" pitchFamily="34" charset="0"/>
              </a:rPr>
              <a:t>piconets</a:t>
            </a:r>
            <a:r>
              <a:rPr lang="en-US" sz="2000" dirty="0">
                <a:latin typeface="Gill Sans MT" panose="020B0502020104020203" pitchFamily="34" charset="0"/>
              </a:rPr>
              <a:t>, but master in only one of them.</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29</a:t>
            </a:fld>
            <a:endParaRPr lang="en-US"/>
          </a:p>
        </p:txBody>
      </p:sp>
    </p:spTree>
    <p:extLst>
      <p:ext uri="{BB962C8B-B14F-4D97-AF65-F5344CB8AC3E}">
        <p14:creationId xmlns:p14="http://schemas.microsoft.com/office/powerpoint/2010/main" val="783059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8724900" cy="1143000"/>
          </a:xfrm>
        </p:spPr>
        <p:txBody>
          <a:bodyPr/>
          <a:lstStyle/>
          <a:p>
            <a:r>
              <a:rPr lang="en-US" dirty="0">
                <a:latin typeface="Gill Sans MT" panose="020B0502020104020203" pitchFamily="34" charset="0"/>
              </a:rPr>
              <a:t>Grading Policy</a:t>
            </a:r>
          </a:p>
        </p:txBody>
      </p:sp>
      <p:sp>
        <p:nvSpPr>
          <p:cNvPr id="3" name="Content Placeholder 2"/>
          <p:cNvSpPr>
            <a:spLocks noGrp="1"/>
          </p:cNvSpPr>
          <p:nvPr>
            <p:ph idx="1"/>
          </p:nvPr>
        </p:nvSpPr>
        <p:spPr/>
        <p:txBody>
          <a:bodyPr/>
          <a:lstStyle/>
          <a:p>
            <a:r>
              <a:rPr lang="en-US" sz="2800" dirty="0">
                <a:latin typeface="Gill Sans MT" panose="020B0502020104020203" pitchFamily="34" charset="0"/>
              </a:rPr>
              <a:t>Attendance				=10%</a:t>
            </a:r>
          </a:p>
          <a:p>
            <a:r>
              <a:rPr lang="en-US" sz="2800" dirty="0">
                <a:latin typeface="Gill Sans MT" panose="020B0502020104020203" pitchFamily="34" charset="0"/>
              </a:rPr>
              <a:t>Exercise test				=10%</a:t>
            </a:r>
          </a:p>
          <a:p>
            <a:pPr lvl="1"/>
            <a:r>
              <a:rPr lang="en-US" sz="2400" dirty="0">
                <a:latin typeface="Gill Sans MT" panose="020B0502020104020203" pitchFamily="34" charset="0"/>
              </a:rPr>
              <a:t>Instant test</a:t>
            </a:r>
          </a:p>
          <a:p>
            <a:pPr lvl="1"/>
            <a:r>
              <a:rPr lang="en-US" sz="2400" dirty="0">
                <a:latin typeface="Gill Sans MT" panose="020B0502020104020203" pitchFamily="34" charset="0"/>
              </a:rPr>
              <a:t>Assignment</a:t>
            </a:r>
          </a:p>
          <a:p>
            <a:pPr lvl="1"/>
            <a:r>
              <a:rPr lang="en-US" sz="2400" dirty="0">
                <a:latin typeface="Gill Sans MT" panose="020B0502020104020203" pitchFamily="34" charset="0"/>
              </a:rPr>
              <a:t>Presentation</a:t>
            </a:r>
          </a:p>
          <a:p>
            <a:r>
              <a:rPr lang="en-US" sz="2800" dirty="0">
                <a:latin typeface="Gill Sans MT" panose="020B0502020104020203" pitchFamily="34" charset="0"/>
              </a:rPr>
              <a:t>Class Test (Average of two)	          =20%</a:t>
            </a:r>
          </a:p>
          <a:p>
            <a:r>
              <a:rPr lang="en-US" sz="2800" dirty="0">
                <a:latin typeface="Gill Sans MT" panose="020B0502020104020203" pitchFamily="34" charset="0"/>
              </a:rPr>
              <a:t>Final Examination			=60%</a:t>
            </a:r>
          </a:p>
          <a:p>
            <a:pPr>
              <a:buNone/>
            </a:pPr>
            <a:r>
              <a:rPr lang="en-US" sz="2800" dirty="0">
                <a:latin typeface="Gill Sans MT" panose="020B0502020104020203" pitchFamily="34" charset="0"/>
              </a:rPr>
              <a:t>================================</a:t>
            </a:r>
          </a:p>
          <a:p>
            <a:pPr>
              <a:buNone/>
            </a:pPr>
            <a:r>
              <a:rPr lang="en-US" sz="2800" dirty="0">
                <a:latin typeface="Gill Sans MT" panose="020B0502020104020203" pitchFamily="34" charset="0"/>
              </a:rPr>
              <a:t>							=100%</a:t>
            </a:r>
          </a:p>
        </p:txBody>
      </p:sp>
    </p:spTree>
    <p:extLst>
      <p:ext uri="{BB962C8B-B14F-4D97-AF65-F5344CB8AC3E}">
        <p14:creationId xmlns:p14="http://schemas.microsoft.com/office/powerpoint/2010/main" val="1624496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Bluetooth</a:t>
            </a:r>
            <a:endParaRPr lang="en-US" b="1" dirty="0"/>
          </a:p>
        </p:txBody>
      </p:sp>
      <p:pic>
        <p:nvPicPr>
          <p:cNvPr id="5" name="Content Placeholder 4"/>
          <p:cNvPicPr>
            <a:picLocks noGrp="1" noChangeAspect="1"/>
          </p:cNvPicPr>
          <p:nvPr>
            <p:ph idx="1"/>
          </p:nvPr>
        </p:nvPicPr>
        <p:blipFill>
          <a:blip r:embed="rId2"/>
          <a:stretch>
            <a:fillRect/>
          </a:stretch>
        </p:blipFill>
        <p:spPr>
          <a:xfrm>
            <a:off x="2362201" y="2379840"/>
            <a:ext cx="6260035" cy="386856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Tree>
    <p:extLst>
      <p:ext uri="{BB962C8B-B14F-4D97-AF65-F5344CB8AC3E}">
        <p14:creationId xmlns:p14="http://schemas.microsoft.com/office/powerpoint/2010/main" val="2351796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772400" cy="1143000"/>
          </a:xfrm>
        </p:spPr>
        <p:txBody>
          <a:bodyPr/>
          <a:lstStyle/>
          <a:p>
            <a:r>
              <a:rPr lang="en-US" b="1" dirty="0">
                <a:latin typeface="Gill Sans MT" panose="020B0502020104020203" pitchFamily="34" charset="0"/>
              </a:rPr>
              <a:t>IrDA</a:t>
            </a:r>
            <a:endParaRPr lang="en-US" b="1" dirty="0"/>
          </a:p>
        </p:txBody>
      </p:sp>
      <p:sp>
        <p:nvSpPr>
          <p:cNvPr id="3" name="Content Placeholder 2"/>
          <p:cNvSpPr>
            <a:spLocks noGrp="1"/>
          </p:cNvSpPr>
          <p:nvPr>
            <p:ph idx="1"/>
          </p:nvPr>
        </p:nvSpPr>
        <p:spPr>
          <a:xfrm>
            <a:off x="1981200" y="1981200"/>
            <a:ext cx="5867400" cy="4724400"/>
          </a:xfrm>
        </p:spPr>
        <p:txBody>
          <a:bodyPr/>
          <a:lstStyle/>
          <a:p>
            <a:pPr algn="just"/>
            <a:r>
              <a:rPr lang="en-US" sz="1800" dirty="0">
                <a:latin typeface="Gill Sans MT" panose="020B0502020104020203" pitchFamily="34" charset="0"/>
              </a:rPr>
              <a:t>The Infrared Data Association (IrDA) specifies a complete set of infrared communications standards.</a:t>
            </a:r>
          </a:p>
          <a:p>
            <a:pPr algn="just"/>
            <a:r>
              <a:rPr lang="en-US" sz="1800" dirty="0">
                <a:latin typeface="Gill Sans MT" panose="020B0502020104020203" pitchFamily="34" charset="0"/>
              </a:rPr>
              <a:t>IrDA is a low-power, low-cost, unidirectional (point to point), narrow angle (&lt; 30º) cone, ad hoc data transmission standard designed to operate over a distance of up to 1 meter and at speeds of 9600 bps to 4 Mbps (currently), 16 Mbps (under development).</a:t>
            </a:r>
          </a:p>
          <a:p>
            <a:pPr algn="just"/>
            <a:r>
              <a:rPr lang="en-US" sz="1800" dirty="0">
                <a:latin typeface="Gill Sans MT" panose="020B0502020104020203" pitchFamily="34" charset="0"/>
              </a:rPr>
              <a:t> Some of the devices that use IrDA are notebooks, PDAs, printers and cameras. </a:t>
            </a:r>
          </a:p>
          <a:p>
            <a:pPr algn="just"/>
            <a:r>
              <a:rPr lang="en-US" sz="1800" dirty="0">
                <a:latin typeface="Gill Sans MT" panose="020B0502020104020203" pitchFamily="34" charset="0"/>
              </a:rPr>
              <a:t>The data transfer takes place between a laptop(computer) and a Mobile when both come into vicinity and line-of-sight of the IR receivers and detectors in each of them.</a:t>
            </a:r>
          </a:p>
          <a:p>
            <a:pPr algn="just"/>
            <a:r>
              <a:rPr lang="en-US" sz="1800" dirty="0">
                <a:latin typeface="Gill Sans MT" panose="020B0502020104020203" pitchFamily="34" charset="0"/>
              </a:rPr>
              <a:t>To Send a document from a notebook computer to a printer.</a:t>
            </a:r>
          </a:p>
          <a:p>
            <a:pPr algn="just"/>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31</a:t>
            </a:fld>
            <a:endParaRPr lang="en-US"/>
          </a:p>
        </p:txBody>
      </p:sp>
      <p:pic>
        <p:nvPicPr>
          <p:cNvPr id="5" name="Picture 4"/>
          <p:cNvPicPr>
            <a:picLocks noChangeAspect="1"/>
          </p:cNvPicPr>
          <p:nvPr/>
        </p:nvPicPr>
        <p:blipFill>
          <a:blip r:embed="rId3"/>
          <a:stretch>
            <a:fillRect/>
          </a:stretch>
        </p:blipFill>
        <p:spPr>
          <a:xfrm>
            <a:off x="7852610" y="2743200"/>
            <a:ext cx="2815390" cy="2286000"/>
          </a:xfrm>
          <a:prstGeom prst="rect">
            <a:avLst/>
          </a:prstGeom>
        </p:spPr>
      </p:pic>
    </p:spTree>
    <p:extLst>
      <p:ext uri="{BB962C8B-B14F-4D97-AF65-F5344CB8AC3E}">
        <p14:creationId xmlns:p14="http://schemas.microsoft.com/office/powerpoint/2010/main" val="2671891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Gill Sans MT" panose="020B0502020104020203" pitchFamily="34" charset="0"/>
              </a:rPr>
              <a:t>Zigbee</a:t>
            </a:r>
            <a:endParaRPr lang="en-US" b="1" dirty="0"/>
          </a:p>
        </p:txBody>
      </p:sp>
      <p:sp>
        <p:nvSpPr>
          <p:cNvPr id="3" name="Content Placeholder 2"/>
          <p:cNvSpPr>
            <a:spLocks noGrp="1"/>
          </p:cNvSpPr>
          <p:nvPr>
            <p:ph idx="1"/>
          </p:nvPr>
        </p:nvSpPr>
        <p:spPr>
          <a:xfrm>
            <a:off x="2209800" y="1828800"/>
            <a:ext cx="7924800" cy="4724400"/>
          </a:xfrm>
        </p:spPr>
        <p:txBody>
          <a:bodyPr/>
          <a:lstStyle/>
          <a:p>
            <a:r>
              <a:rPr lang="en-US" sz="1800" dirty="0" err="1">
                <a:latin typeface="Gill Sans MT" panose="020B0502020104020203" pitchFamily="34" charset="0"/>
              </a:rPr>
              <a:t>ZigBee</a:t>
            </a:r>
            <a:r>
              <a:rPr lang="en-US" sz="1800" dirty="0">
                <a:latin typeface="Gill Sans MT" panose="020B0502020104020203" pitchFamily="34" charset="0"/>
              </a:rPr>
              <a:t> is based on the IEEE 802.15.4 standard</a:t>
            </a:r>
          </a:p>
          <a:p>
            <a:r>
              <a:rPr lang="en-US" sz="1800" dirty="0" err="1">
                <a:latin typeface="Gill Sans MT" panose="020B0502020104020203" pitchFamily="34" charset="0"/>
              </a:rPr>
              <a:t>Zigbee</a:t>
            </a:r>
            <a:r>
              <a:rPr lang="en-US" sz="1800" dirty="0">
                <a:latin typeface="Gill Sans MT" panose="020B0502020104020203" pitchFamily="34" charset="0"/>
              </a:rPr>
              <a:t> is a low-power, low data rate, and close proximity (i.e., personal area) wireless ad hoc network.</a:t>
            </a:r>
          </a:p>
          <a:p>
            <a:r>
              <a:rPr lang="en-US" sz="1800" dirty="0">
                <a:latin typeface="Gill Sans MT" panose="020B0502020104020203" pitchFamily="34" charset="0"/>
              </a:rPr>
              <a:t>The unlicensed bands including 2.4 GHz, at a maximum transfer rate of 250 Kbps</a:t>
            </a:r>
          </a:p>
          <a:p>
            <a:r>
              <a:rPr lang="en-US" sz="1800" dirty="0">
                <a:latin typeface="Gill Sans MT" panose="020B0502020104020203" pitchFamily="34" charset="0"/>
              </a:rPr>
              <a:t>Typical application areas include:</a:t>
            </a:r>
          </a:p>
          <a:p>
            <a:pPr lvl="1"/>
            <a:r>
              <a:rPr lang="en-US" sz="1800" dirty="0">
                <a:latin typeface="Gill Sans MT" panose="020B0502020104020203" pitchFamily="34" charset="0"/>
              </a:rPr>
              <a:t>Home automation</a:t>
            </a:r>
          </a:p>
          <a:p>
            <a:pPr lvl="1"/>
            <a:r>
              <a:rPr lang="en-US" sz="1800" dirty="0">
                <a:latin typeface="Gill Sans MT" panose="020B0502020104020203" pitchFamily="34" charset="0"/>
              </a:rPr>
              <a:t>Wireless sensor networks</a:t>
            </a:r>
          </a:p>
          <a:p>
            <a:pPr lvl="1"/>
            <a:r>
              <a:rPr lang="en-US" sz="1800" dirty="0">
                <a:latin typeface="Gill Sans MT" panose="020B0502020104020203" pitchFamily="34" charset="0"/>
              </a:rPr>
              <a:t>Industrial control systems</a:t>
            </a:r>
          </a:p>
          <a:p>
            <a:pPr lvl="1"/>
            <a:r>
              <a:rPr lang="en-US" sz="1800" dirty="0">
                <a:latin typeface="Gill Sans MT" panose="020B0502020104020203" pitchFamily="34" charset="0"/>
              </a:rPr>
              <a:t>Embedded sensing</a:t>
            </a:r>
          </a:p>
          <a:p>
            <a:pPr lvl="1"/>
            <a:r>
              <a:rPr lang="en-US" sz="1800" dirty="0">
                <a:latin typeface="Gill Sans MT" panose="020B0502020104020203" pitchFamily="34" charset="0"/>
              </a:rPr>
              <a:t>Medical data collection</a:t>
            </a:r>
          </a:p>
          <a:p>
            <a:pPr lvl="1"/>
            <a:r>
              <a:rPr lang="en-US" sz="1800" dirty="0">
                <a:latin typeface="Gill Sans MT" panose="020B0502020104020203" pitchFamily="34" charset="0"/>
              </a:rPr>
              <a:t>Smoke and intruder warning</a:t>
            </a:r>
          </a:p>
          <a:p>
            <a:pPr lvl="1"/>
            <a:r>
              <a:rPr lang="en-US" sz="1800" dirty="0">
                <a:latin typeface="Gill Sans MT" panose="020B0502020104020203" pitchFamily="34" charset="0"/>
              </a:rPr>
              <a:t>Building automation</a:t>
            </a:r>
          </a:p>
          <a:p>
            <a:pPr lvl="1"/>
            <a:r>
              <a:rPr lang="en-US" sz="1800" dirty="0">
                <a:latin typeface="Gill Sans MT" panose="020B0502020104020203" pitchFamily="34" charset="0"/>
              </a:rPr>
              <a:t>Remote wireless microphone configuration</a:t>
            </a:r>
          </a:p>
          <a:p>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32</a:t>
            </a:fld>
            <a:endParaRPr lang="en-US"/>
          </a:p>
        </p:txBody>
      </p:sp>
    </p:spTree>
    <p:extLst>
      <p:ext uri="{BB962C8B-B14F-4D97-AF65-F5344CB8AC3E}">
        <p14:creationId xmlns:p14="http://schemas.microsoft.com/office/powerpoint/2010/main" val="4248276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UWB</a:t>
            </a:r>
            <a:endParaRPr lang="en-US" b="1" dirty="0"/>
          </a:p>
        </p:txBody>
      </p:sp>
      <p:sp>
        <p:nvSpPr>
          <p:cNvPr id="3" name="Content Placeholder 2"/>
          <p:cNvSpPr>
            <a:spLocks noGrp="1"/>
          </p:cNvSpPr>
          <p:nvPr>
            <p:ph idx="1"/>
          </p:nvPr>
        </p:nvSpPr>
        <p:spPr>
          <a:xfrm>
            <a:off x="2362200" y="1981200"/>
            <a:ext cx="7620000" cy="4114800"/>
          </a:xfrm>
        </p:spPr>
        <p:txBody>
          <a:bodyPr/>
          <a:lstStyle/>
          <a:p>
            <a:pPr algn="just"/>
            <a:r>
              <a:rPr lang="en-US" sz="2000" dirty="0">
                <a:latin typeface="Gill Sans MT" panose="020B0502020104020203" pitchFamily="34" charset="0"/>
              </a:rPr>
              <a:t>UWB Based on the IEEE 802.15.3 standard, </a:t>
            </a:r>
          </a:p>
          <a:p>
            <a:pPr algn="just"/>
            <a:r>
              <a:rPr lang="en-US" sz="2000" dirty="0">
                <a:latin typeface="Gill Sans MT" panose="020B0502020104020203" pitchFamily="34" charset="0"/>
              </a:rPr>
              <a:t>Ultra Wide Band (UWB) technology has recently attracted much attention as an indoor short-range high-speed wireless communications. </a:t>
            </a:r>
          </a:p>
          <a:p>
            <a:pPr algn="just"/>
            <a:r>
              <a:rPr lang="en-US" sz="2000" dirty="0">
                <a:latin typeface="Gill Sans MT" panose="020B0502020104020203" pitchFamily="34" charset="0"/>
              </a:rPr>
              <a:t>UWB enables the movement of massive files at high data rates over short distances. </a:t>
            </a:r>
          </a:p>
          <a:p>
            <a:pPr algn="just"/>
            <a:r>
              <a:rPr lang="en-US" sz="2000" dirty="0">
                <a:latin typeface="Gill Sans MT" panose="020B0502020104020203" pitchFamily="34" charset="0"/>
              </a:rPr>
              <a:t>UWB has a data transfer over 110 Mbps up to 480 Mbps at distances up to few meters which can satisfy most of the multimedia applications such as audio and video delivery in home networking and it can also act as a wireless cable replacement of high speed serial bus such as USB 2.0 and IEEE 1394.</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33</a:t>
            </a:fld>
            <a:endParaRPr lang="en-US"/>
          </a:p>
        </p:txBody>
      </p:sp>
    </p:spTree>
    <p:extLst>
      <p:ext uri="{BB962C8B-B14F-4D97-AF65-F5344CB8AC3E}">
        <p14:creationId xmlns:p14="http://schemas.microsoft.com/office/powerpoint/2010/main" val="2068545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Wireless Local-Area Network (WLAN)</a:t>
            </a:r>
          </a:p>
        </p:txBody>
      </p:sp>
      <p:sp>
        <p:nvSpPr>
          <p:cNvPr id="3" name="Content Placeholder 2"/>
          <p:cNvSpPr>
            <a:spLocks noGrp="1"/>
          </p:cNvSpPr>
          <p:nvPr>
            <p:ph idx="1"/>
          </p:nvPr>
        </p:nvSpPr>
        <p:spPr>
          <a:xfrm>
            <a:off x="2209800" y="1981200"/>
            <a:ext cx="7924800" cy="3886200"/>
          </a:xfrm>
        </p:spPr>
        <p:txBody>
          <a:bodyPr/>
          <a:lstStyle/>
          <a:p>
            <a:r>
              <a:rPr lang="en-US" sz="2000" dirty="0">
                <a:latin typeface="Gill Sans MT" panose="020B0502020104020203" pitchFamily="34" charset="0"/>
              </a:rPr>
              <a:t>Typical range up to 100 meters </a:t>
            </a:r>
          </a:p>
          <a:p>
            <a:r>
              <a:rPr lang="en-US" sz="2000" dirty="0">
                <a:latin typeface="Gill Sans MT" panose="020B0502020104020203" pitchFamily="34" charset="0"/>
              </a:rPr>
              <a:t>Are used mostly in home, school, computer laboratory, or office environments </a:t>
            </a:r>
          </a:p>
          <a:p>
            <a:r>
              <a:rPr lang="en-US" sz="2000" dirty="0">
                <a:latin typeface="Gill Sans MT" panose="020B0502020104020203" pitchFamily="34" charset="0"/>
              </a:rPr>
              <a:t>This gives users the ability to move around within a local coverage area and still be connected to the network.</a:t>
            </a:r>
          </a:p>
          <a:p>
            <a:r>
              <a:rPr lang="en-US" sz="2000" dirty="0">
                <a:latin typeface="Gill Sans MT" panose="020B0502020104020203" pitchFamily="34" charset="0"/>
              </a:rPr>
              <a:t>WLANs are based on IEEE 802.11standards, marketed under the Wi-Fi brand name.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34</a:t>
            </a:fld>
            <a:endParaRPr lang="en-US"/>
          </a:p>
        </p:txBody>
      </p:sp>
      <p:pic>
        <p:nvPicPr>
          <p:cNvPr id="5" name="Picture 4"/>
          <p:cNvPicPr>
            <a:picLocks noChangeAspect="1"/>
          </p:cNvPicPr>
          <p:nvPr/>
        </p:nvPicPr>
        <p:blipFill>
          <a:blip r:embed="rId3"/>
          <a:stretch>
            <a:fillRect/>
          </a:stretch>
        </p:blipFill>
        <p:spPr>
          <a:xfrm>
            <a:off x="4495800" y="4267200"/>
            <a:ext cx="3139712" cy="2446232"/>
          </a:xfrm>
          <a:prstGeom prst="rect">
            <a:avLst/>
          </a:prstGeom>
        </p:spPr>
      </p:pic>
    </p:spTree>
    <p:extLst>
      <p:ext uri="{BB962C8B-B14F-4D97-AF65-F5344CB8AC3E}">
        <p14:creationId xmlns:p14="http://schemas.microsoft.com/office/powerpoint/2010/main" val="4194221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Gill Sans MT" panose="020B0502020104020203" pitchFamily="34" charset="0"/>
              </a:rPr>
              <a:t>Wireless Local-Area Network </a:t>
            </a:r>
            <a:br>
              <a:rPr lang="en-US" sz="3200" b="1" dirty="0">
                <a:latin typeface="Gill Sans MT" panose="020B0502020104020203" pitchFamily="34" charset="0"/>
              </a:rPr>
            </a:br>
            <a:r>
              <a:rPr lang="en-US" sz="3200" b="1" dirty="0">
                <a:latin typeface="Gill Sans MT" panose="020B0502020104020203" pitchFamily="34" charset="0"/>
              </a:rPr>
              <a:t>(WLAN)</a:t>
            </a:r>
          </a:p>
        </p:txBody>
      </p:sp>
      <p:sp>
        <p:nvSpPr>
          <p:cNvPr id="3" name="Content Placeholder 2"/>
          <p:cNvSpPr>
            <a:spLocks noGrp="1"/>
          </p:cNvSpPr>
          <p:nvPr>
            <p:ph idx="1"/>
          </p:nvPr>
        </p:nvSpPr>
        <p:spPr>
          <a:xfrm>
            <a:off x="2209800" y="1828800"/>
            <a:ext cx="8229600" cy="5029200"/>
          </a:xfrm>
        </p:spPr>
        <p:txBody>
          <a:bodyPr/>
          <a:lstStyle/>
          <a:p>
            <a:pPr algn="just"/>
            <a:r>
              <a:rPr lang="en-US" sz="2000" dirty="0">
                <a:latin typeface="Gill Sans MT" panose="020B0502020104020203" pitchFamily="34" charset="0"/>
              </a:rPr>
              <a:t>The IEEE 802.11 is a family of different standards for wireless local area networks. </a:t>
            </a:r>
          </a:p>
          <a:p>
            <a:pPr algn="just"/>
            <a:r>
              <a:rPr lang="en-US" sz="2000" dirty="0">
                <a:latin typeface="Gill Sans MT" panose="020B0502020104020203" pitchFamily="34" charset="0"/>
              </a:rPr>
              <a:t>The IEEE 802.11b was the first accepted standard, supporting up to 11 Mbps in the 2.4 GHz unlicensed spectrum band. </a:t>
            </a:r>
          </a:p>
          <a:p>
            <a:pPr algn="just"/>
            <a:r>
              <a:rPr lang="en-US" sz="2000" dirty="0">
                <a:latin typeface="Gill Sans MT" panose="020B0502020104020203" pitchFamily="34" charset="0"/>
              </a:rPr>
              <a:t>Then, the IEEE 802.11g standard was designed as a higher-bandwidth successor to the IEEE 802.11b. </a:t>
            </a:r>
          </a:p>
          <a:p>
            <a:pPr algn="just"/>
            <a:r>
              <a:rPr lang="en-US" sz="2000" dirty="0">
                <a:latin typeface="Gill Sans MT" panose="020B0502020104020203" pitchFamily="34" charset="0"/>
              </a:rPr>
              <a:t>An IEEE 802.11g access point will support 802.11b and 802.11g clients. </a:t>
            </a:r>
          </a:p>
          <a:p>
            <a:pPr algn="just"/>
            <a:r>
              <a:rPr lang="en-US" sz="2000" dirty="0">
                <a:latin typeface="Gill Sans MT" panose="020B0502020104020203" pitchFamily="34" charset="0"/>
              </a:rPr>
              <a:t>Similarly, a laptop with an IEEE 802.11g card will be able to access existing 802.11b access points as well as new 802.11g access points. </a:t>
            </a:r>
          </a:p>
          <a:p>
            <a:pPr algn="just"/>
            <a:r>
              <a:rPr lang="en-US" sz="2000" dirty="0">
                <a:latin typeface="Gill Sans MT" panose="020B0502020104020203" pitchFamily="34" charset="0"/>
              </a:rPr>
              <a:t>The maximum transfer rate for the IEEE 802.11g wireless link is 54 Mbps, but it will automatically back down from 54 Mbps when the radio signal is weak or when interference is detected.</a:t>
            </a:r>
          </a:p>
          <a:p>
            <a:pPr algn="just"/>
            <a:endParaRPr lang="en-US" sz="2000" dirty="0"/>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35</a:t>
            </a:fld>
            <a:endParaRPr lang="en-US"/>
          </a:p>
        </p:txBody>
      </p:sp>
    </p:spTree>
    <p:extLst>
      <p:ext uri="{BB962C8B-B14F-4D97-AF65-F5344CB8AC3E}">
        <p14:creationId xmlns:p14="http://schemas.microsoft.com/office/powerpoint/2010/main" val="260864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E043EF07-F42B-41AC-9E8D-DCCBF6650F1D}" type="slidenum">
              <a:rPr lang="en-US" smtClean="0"/>
              <a:pPr/>
              <a:t>36</a:t>
            </a:fld>
            <a:endParaRPr lang="en-US"/>
          </a:p>
        </p:txBody>
      </p:sp>
      <p:sp>
        <p:nvSpPr>
          <p:cNvPr id="12291" name="Text Box 2"/>
          <p:cNvSpPr txBox="1">
            <a:spLocks noChangeArrowheads="1"/>
          </p:cNvSpPr>
          <p:nvPr/>
        </p:nvSpPr>
        <p:spPr bwMode="auto">
          <a:xfrm>
            <a:off x="1828800" y="2032099"/>
            <a:ext cx="8534400" cy="2554545"/>
          </a:xfrm>
          <a:prstGeom prst="rect">
            <a:avLst/>
          </a:prstGeom>
          <a:noFill/>
          <a:ln w="9525">
            <a:noFill/>
            <a:miter lim="800000"/>
            <a:headEnd/>
            <a:tailEnd/>
          </a:ln>
        </p:spPr>
        <p:txBody>
          <a:bodyPr>
            <a:spAutoFit/>
          </a:bodyPr>
          <a:lstStyle/>
          <a:p>
            <a:pPr marL="342900" indent="-342900" algn="justLow">
              <a:buFont typeface="Arial" panose="020B0604020202020204" pitchFamily="34" charset="0"/>
              <a:buChar char="•"/>
            </a:pPr>
            <a:r>
              <a:rPr lang="en-US" sz="2000" dirty="0">
                <a:latin typeface="Gill Sans MT" panose="020B0502020104020203" pitchFamily="34" charset="0"/>
              </a:rPr>
              <a:t>In WLAN, wireless adapters provide the interface between the network operating system and an antenna to create a transparent connection to the network.</a:t>
            </a:r>
          </a:p>
          <a:p>
            <a:pPr marL="342900" indent="-342900" algn="justLow">
              <a:buFont typeface="Arial" panose="020B0604020202020204" pitchFamily="34" charset="0"/>
              <a:buChar char="•"/>
            </a:pPr>
            <a:r>
              <a:rPr lang="en-US" sz="2000" dirty="0">
                <a:latin typeface="Gill Sans MT" panose="020B0502020104020203" pitchFamily="34" charset="0"/>
              </a:rPr>
              <a:t>Ethernet is widely used</a:t>
            </a:r>
          </a:p>
          <a:p>
            <a:pPr marL="342900" indent="-342900" algn="justLow">
              <a:buFont typeface="Arial" panose="020B0604020202020204" pitchFamily="34" charset="0"/>
              <a:buChar char="•"/>
            </a:pPr>
            <a:r>
              <a:rPr lang="en-US" sz="2000" dirty="0">
                <a:latin typeface="Gill Sans MT" panose="020B0502020104020203" pitchFamily="34" charset="0"/>
              </a:rPr>
              <a:t>Wireless LANs can operate in one of two configurations, </a:t>
            </a:r>
          </a:p>
          <a:p>
            <a:pPr marL="914400" lvl="1" indent="-457200" algn="justLow">
              <a:buFont typeface="+mj-lt"/>
              <a:buAutoNum type="alphaLcParenR"/>
            </a:pPr>
            <a:r>
              <a:rPr lang="en-US" sz="2000" dirty="0">
                <a:latin typeface="Gill Sans MT" panose="020B0502020104020203" pitchFamily="34" charset="0"/>
              </a:rPr>
              <a:t>W</a:t>
            </a:r>
            <a:r>
              <a:rPr lang="en-US" sz="2000" dirty="0" smtClean="0">
                <a:latin typeface="Gill Sans MT" panose="020B0502020104020203" pitchFamily="34" charset="0"/>
              </a:rPr>
              <a:t>ith </a:t>
            </a:r>
            <a:r>
              <a:rPr lang="en-US" sz="2000" dirty="0">
                <a:latin typeface="Gill Sans MT" panose="020B0502020104020203" pitchFamily="34" charset="0"/>
              </a:rPr>
              <a:t>a base </a:t>
            </a:r>
            <a:r>
              <a:rPr lang="en-US" sz="2000" dirty="0" smtClean="0">
                <a:latin typeface="Gill Sans MT" panose="020B0502020104020203" pitchFamily="34" charset="0"/>
              </a:rPr>
              <a:t>station is known as infrastructure-based </a:t>
            </a:r>
            <a:r>
              <a:rPr lang="en-US" sz="2000" dirty="0">
                <a:latin typeface="Gill Sans MT" panose="020B0502020104020203" pitchFamily="34" charset="0"/>
              </a:rPr>
              <a:t>wireless networks</a:t>
            </a:r>
            <a:r>
              <a:rPr lang="en-US" sz="2000" dirty="0" smtClean="0">
                <a:latin typeface="Gill Sans MT" panose="020B0502020104020203" pitchFamily="34" charset="0"/>
              </a:rPr>
              <a:t> </a:t>
            </a:r>
            <a:endParaRPr lang="en-US" sz="2000" dirty="0">
              <a:latin typeface="Gill Sans MT" panose="020B0502020104020203" pitchFamily="34" charset="0"/>
            </a:endParaRPr>
          </a:p>
          <a:p>
            <a:pPr marL="914400" lvl="1" indent="-457200" algn="justLow">
              <a:buFont typeface="+mj-lt"/>
              <a:buAutoNum type="alphaLcParenR"/>
            </a:pPr>
            <a:r>
              <a:rPr lang="en-US" sz="2000" dirty="0">
                <a:latin typeface="Gill Sans MT" panose="020B0502020104020203" pitchFamily="34" charset="0"/>
              </a:rPr>
              <a:t>W</a:t>
            </a:r>
            <a:r>
              <a:rPr lang="en-US" sz="2000" dirty="0" smtClean="0">
                <a:latin typeface="Gill Sans MT" panose="020B0502020104020203" pitchFamily="34" charset="0"/>
              </a:rPr>
              <a:t>ithout </a:t>
            </a:r>
            <a:r>
              <a:rPr lang="en-US" sz="2000" dirty="0">
                <a:latin typeface="Gill Sans MT" panose="020B0502020104020203" pitchFamily="34" charset="0"/>
              </a:rPr>
              <a:t>a base station </a:t>
            </a:r>
            <a:r>
              <a:rPr lang="en-US" sz="2000" dirty="0" smtClean="0">
                <a:latin typeface="Gill Sans MT" panose="020B0502020104020203" pitchFamily="34" charset="0"/>
              </a:rPr>
              <a:t>is known as </a:t>
            </a:r>
            <a:r>
              <a:rPr lang="en-US" sz="2000" dirty="0">
                <a:latin typeface="Gill Sans MT" panose="020B0502020104020203" pitchFamily="34" charset="0"/>
              </a:rPr>
              <a:t>Ad hoc networking </a:t>
            </a:r>
            <a:r>
              <a:rPr lang="en-US" sz="2000" dirty="0" smtClean="0">
                <a:latin typeface="Gill Sans MT" panose="020B0502020104020203" pitchFamily="34" charset="0"/>
              </a:rPr>
              <a:t>. </a:t>
            </a:r>
            <a:endParaRPr lang="en-US" sz="2000" dirty="0">
              <a:latin typeface="Gill Sans MT" panose="020B0502020104020203" pitchFamily="34" charset="0"/>
            </a:endParaRPr>
          </a:p>
          <a:p>
            <a:pPr algn="justLow">
              <a:buFont typeface="Wingdings" pitchFamily="2" charset="2"/>
              <a:buChar char="ü"/>
            </a:pPr>
            <a:endParaRPr lang="en-US" sz="2000" dirty="0">
              <a:latin typeface="Gill Sans MT" panose="020B0502020104020203" pitchFamily="34" charset="0"/>
            </a:endParaRPr>
          </a:p>
        </p:txBody>
      </p:sp>
      <p:sp>
        <p:nvSpPr>
          <p:cNvPr id="6" name="Title 1"/>
          <p:cNvSpPr txBox="1">
            <a:spLocks/>
          </p:cNvSpPr>
          <p:nvPr/>
        </p:nvSpPr>
        <p:spPr bwMode="auto">
          <a:xfrm>
            <a:off x="1752600" y="622399"/>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kern="0" dirty="0">
                <a:latin typeface="Gill Sans MT" panose="020B0502020104020203" pitchFamily="34" charset="0"/>
              </a:rPr>
              <a:t>Wireless Local-Area Network </a:t>
            </a:r>
            <a:r>
              <a:rPr lang="en-US" b="1" kern="0" dirty="0" smtClean="0">
                <a:latin typeface="Gill Sans MT" panose="020B0502020104020203" pitchFamily="34" charset="0"/>
              </a:rPr>
              <a:t>(</a:t>
            </a:r>
            <a:r>
              <a:rPr lang="en-US" b="1" kern="0" dirty="0">
                <a:latin typeface="Gill Sans MT" panose="020B0502020104020203" pitchFamily="34" charset="0"/>
              </a:rPr>
              <a:t>WLAN)</a:t>
            </a:r>
          </a:p>
        </p:txBody>
      </p:sp>
    </p:spTree>
    <p:extLst>
      <p:ext uri="{BB962C8B-B14F-4D97-AF65-F5344CB8AC3E}">
        <p14:creationId xmlns:p14="http://schemas.microsoft.com/office/powerpoint/2010/main" val="4062243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37</a:t>
            </a:fld>
            <a:endParaRPr lang="en-US"/>
          </a:p>
        </p:txBody>
      </p:sp>
      <p:pic>
        <p:nvPicPr>
          <p:cNvPr id="4" name="Picture 3"/>
          <p:cNvPicPr>
            <a:picLocks noChangeAspect="1"/>
          </p:cNvPicPr>
          <p:nvPr/>
        </p:nvPicPr>
        <p:blipFill>
          <a:blip r:embed="rId2"/>
          <a:stretch>
            <a:fillRect/>
          </a:stretch>
        </p:blipFill>
        <p:spPr>
          <a:xfrm>
            <a:off x="2666476" y="1578837"/>
            <a:ext cx="6045200" cy="2383563"/>
          </a:xfrm>
          <a:prstGeom prst="rect">
            <a:avLst/>
          </a:prstGeom>
        </p:spPr>
      </p:pic>
      <p:sp>
        <p:nvSpPr>
          <p:cNvPr id="5" name="Title 1"/>
          <p:cNvSpPr txBox="1">
            <a:spLocks/>
          </p:cNvSpPr>
          <p:nvPr/>
        </p:nvSpPr>
        <p:spPr bwMode="auto">
          <a:xfrm>
            <a:off x="1219200" y="609600"/>
            <a:ext cx="9982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dirty="0" smtClean="0">
                <a:latin typeface="Gill Sans MT" panose="020B0502020104020203" pitchFamily="34" charset="0"/>
              </a:rPr>
              <a:t>Infrastructure-based </a:t>
            </a:r>
            <a:r>
              <a:rPr lang="en-US" b="1" dirty="0">
                <a:latin typeface="Gill Sans MT" panose="020B0502020104020203" pitchFamily="34" charset="0"/>
              </a:rPr>
              <a:t>wireless networks</a:t>
            </a:r>
            <a:endParaRPr lang="en-US" b="1" kern="0" dirty="0">
              <a:latin typeface="Gill Sans MT" panose="020B0502020104020203" pitchFamily="34" charset="0"/>
            </a:endParaRPr>
          </a:p>
        </p:txBody>
      </p:sp>
      <p:sp>
        <p:nvSpPr>
          <p:cNvPr id="6" name="Text Box 2"/>
          <p:cNvSpPr txBox="1">
            <a:spLocks noChangeArrowheads="1"/>
          </p:cNvSpPr>
          <p:nvPr/>
        </p:nvSpPr>
        <p:spPr bwMode="auto">
          <a:xfrm>
            <a:off x="762000" y="3962400"/>
            <a:ext cx="10134600" cy="2554545"/>
          </a:xfrm>
          <a:prstGeom prst="rect">
            <a:avLst/>
          </a:prstGeom>
          <a:noFill/>
          <a:ln w="9525">
            <a:noFill/>
            <a:miter lim="800000"/>
            <a:headEnd/>
            <a:tailEnd/>
          </a:ln>
        </p:spPr>
        <p:txBody>
          <a:bodyPr wrap="square">
            <a:spAutoFit/>
          </a:bodyPr>
          <a:lstStyle/>
          <a:p>
            <a:pPr marL="800100" lvl="1" indent="-342900">
              <a:buFont typeface="Arial" panose="020B0604020202020204" pitchFamily="34" charset="0"/>
              <a:buChar char="•"/>
            </a:pPr>
            <a:r>
              <a:rPr lang="en-US" sz="2000" dirty="0" smtClean="0">
                <a:latin typeface="Gill Sans MT" panose="020B0502020104020203" pitchFamily="34" charset="0"/>
              </a:rPr>
              <a:t>The </a:t>
            </a:r>
            <a:r>
              <a:rPr lang="en-US" sz="2000" dirty="0">
                <a:latin typeface="Gill Sans MT" panose="020B0502020104020203" pitchFamily="34" charset="0"/>
              </a:rPr>
              <a:t>last link with the users is wireless, to give a network connection to all users in a building or campus. </a:t>
            </a:r>
          </a:p>
          <a:p>
            <a:pPr marL="800100" lvl="1" indent="-342900">
              <a:buFont typeface="Arial" panose="020B0604020202020204" pitchFamily="34" charset="0"/>
              <a:buChar char="•"/>
            </a:pPr>
            <a:r>
              <a:rPr lang="en-US" sz="2000" dirty="0">
                <a:latin typeface="Gill Sans MT" panose="020B0502020104020203" pitchFamily="34" charset="0"/>
              </a:rPr>
              <a:t>The backbone network usually uses </a:t>
            </a:r>
            <a:r>
              <a:rPr lang="en-US" sz="2000" dirty="0" smtClean="0">
                <a:latin typeface="Gill Sans MT" panose="020B0502020104020203" pitchFamily="34" charset="0"/>
              </a:rPr>
              <a:t>cables</a:t>
            </a:r>
          </a:p>
          <a:p>
            <a:pPr marL="800100" lvl="1" indent="-342900">
              <a:buFont typeface="Arial" panose="020B0604020202020204" pitchFamily="34" charset="0"/>
              <a:buChar char="•"/>
            </a:pPr>
            <a:r>
              <a:rPr lang="en-US" sz="2000" dirty="0">
                <a:latin typeface="Gill Sans MT" panose="020B0502020104020203" pitchFamily="34" charset="0"/>
              </a:rPr>
              <a:t>Infrastructure networks not only provide access to other networks, but also include forwarding functions, medium access control etc. </a:t>
            </a:r>
          </a:p>
          <a:p>
            <a:pPr marL="800100" lvl="1" indent="-342900">
              <a:buFont typeface="Arial" panose="020B0604020202020204" pitchFamily="34" charset="0"/>
              <a:buChar char="•"/>
            </a:pPr>
            <a:r>
              <a:rPr lang="en-US" sz="2000" dirty="0" smtClean="0">
                <a:latin typeface="Gill Sans MT" panose="020B0502020104020203" pitchFamily="34" charset="0"/>
              </a:rPr>
              <a:t>In the </a:t>
            </a:r>
            <a:r>
              <a:rPr lang="en-US" sz="2000" dirty="0">
                <a:latin typeface="Gill Sans MT" panose="020B0502020104020203" pitchFamily="34" charset="0"/>
              </a:rPr>
              <a:t>infrastructure-based wireless networks, </a:t>
            </a:r>
            <a:r>
              <a:rPr lang="en-US" sz="2000" dirty="0" smtClean="0">
                <a:latin typeface="Gill Sans MT" panose="020B0502020104020203" pitchFamily="34" charset="0"/>
              </a:rPr>
              <a:t>communication </a:t>
            </a:r>
            <a:r>
              <a:rPr lang="en-US" sz="2000" dirty="0">
                <a:latin typeface="Gill Sans MT" panose="020B0502020104020203" pitchFamily="34" charset="0"/>
              </a:rPr>
              <a:t>typically takes place only between the wireless nodes and the access </a:t>
            </a:r>
            <a:r>
              <a:rPr lang="en-US" sz="2000" dirty="0" smtClean="0">
                <a:latin typeface="Gill Sans MT" panose="020B0502020104020203" pitchFamily="34" charset="0"/>
              </a:rPr>
              <a:t>point, </a:t>
            </a:r>
            <a:r>
              <a:rPr lang="en-US" sz="2000" dirty="0">
                <a:latin typeface="Gill Sans MT" panose="020B0502020104020203" pitchFamily="34" charset="0"/>
              </a:rPr>
              <a:t>but not directly between the wireless nodes</a:t>
            </a:r>
            <a:r>
              <a:rPr lang="en-US" sz="2000" dirty="0" smtClean="0">
                <a:latin typeface="Gill Sans MT" panose="020B0502020104020203" pitchFamily="34" charset="0"/>
              </a:rPr>
              <a:t>.</a:t>
            </a:r>
          </a:p>
        </p:txBody>
      </p:sp>
    </p:spTree>
    <p:extLst>
      <p:ext uri="{BB962C8B-B14F-4D97-AF65-F5344CB8AC3E}">
        <p14:creationId xmlns:p14="http://schemas.microsoft.com/office/powerpoint/2010/main" val="4165386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38</a:t>
            </a:fld>
            <a:endParaRPr lang="en-US"/>
          </a:p>
        </p:txBody>
      </p:sp>
      <p:sp>
        <p:nvSpPr>
          <p:cNvPr id="5" name="Title 1"/>
          <p:cNvSpPr txBox="1">
            <a:spLocks/>
          </p:cNvSpPr>
          <p:nvPr/>
        </p:nvSpPr>
        <p:spPr bwMode="auto">
          <a:xfrm>
            <a:off x="1219200" y="685800"/>
            <a:ext cx="9982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dirty="0">
                <a:latin typeface="Gill Sans MT" panose="020B0502020104020203" pitchFamily="34" charset="0"/>
              </a:rPr>
              <a:t>Infrastructure-based wireless networks</a:t>
            </a:r>
            <a:endParaRPr lang="en-US" b="1" kern="0" dirty="0">
              <a:latin typeface="Gill Sans MT" panose="020B0502020104020203" pitchFamily="34" charset="0"/>
            </a:endParaRPr>
          </a:p>
        </p:txBody>
      </p:sp>
      <p:sp>
        <p:nvSpPr>
          <p:cNvPr id="6" name="Text Box 2"/>
          <p:cNvSpPr txBox="1">
            <a:spLocks noChangeArrowheads="1"/>
          </p:cNvSpPr>
          <p:nvPr/>
        </p:nvSpPr>
        <p:spPr bwMode="auto">
          <a:xfrm>
            <a:off x="762000" y="2133600"/>
            <a:ext cx="10134600" cy="3170099"/>
          </a:xfrm>
          <a:prstGeom prst="rect">
            <a:avLst/>
          </a:prstGeom>
          <a:noFill/>
          <a:ln w="9525">
            <a:noFill/>
            <a:miter lim="800000"/>
            <a:headEnd/>
            <a:tailEnd/>
          </a:ln>
        </p:spPr>
        <p:txBody>
          <a:bodyPr wrap="square">
            <a:spAutoFit/>
          </a:bodyPr>
          <a:lstStyle/>
          <a:p>
            <a:pPr marL="800100" lvl="1" indent="-342900">
              <a:buFont typeface="Arial" panose="020B0604020202020204" pitchFamily="34" charset="0"/>
              <a:buChar char="•"/>
            </a:pPr>
            <a:r>
              <a:rPr lang="en-US" sz="2000" dirty="0" smtClean="0">
                <a:latin typeface="Gill Sans MT" panose="020B0502020104020203" pitchFamily="34" charset="0"/>
              </a:rPr>
              <a:t>The </a:t>
            </a:r>
            <a:r>
              <a:rPr lang="en-US" sz="2000" dirty="0">
                <a:latin typeface="Gill Sans MT" panose="020B0502020104020203" pitchFamily="34" charset="0"/>
              </a:rPr>
              <a:t>access point does not just control medium access, but also acts as a bridge to other wireless or wired networks. </a:t>
            </a:r>
            <a:endParaRPr lang="en-US" sz="2000" dirty="0" smtClean="0">
              <a:latin typeface="Gill Sans MT" panose="020B0502020104020203" pitchFamily="34" charset="0"/>
            </a:endParaRPr>
          </a:p>
          <a:p>
            <a:pPr marL="800100" lvl="1" indent="-342900">
              <a:buFont typeface="Arial" panose="020B0604020202020204" pitchFamily="34" charset="0"/>
              <a:buChar char="•"/>
            </a:pPr>
            <a:r>
              <a:rPr lang="en-US" sz="2000" dirty="0" smtClean="0">
                <a:latin typeface="Gill Sans MT" panose="020B0502020104020203" pitchFamily="34" charset="0"/>
              </a:rPr>
              <a:t>Figure </a:t>
            </a:r>
            <a:r>
              <a:rPr lang="en-US" sz="2000" dirty="0">
                <a:latin typeface="Gill Sans MT" panose="020B0502020104020203" pitchFamily="34" charset="0"/>
              </a:rPr>
              <a:t>7.1 shows three access points with their three wireless networks and a wired network. </a:t>
            </a:r>
            <a:endParaRPr lang="en-US" sz="2000" dirty="0" smtClean="0">
              <a:latin typeface="Gill Sans MT" panose="020B0502020104020203" pitchFamily="34" charset="0"/>
            </a:endParaRPr>
          </a:p>
          <a:p>
            <a:pPr marL="800100" lvl="1" indent="-342900">
              <a:buFont typeface="Arial" panose="020B0604020202020204" pitchFamily="34" charset="0"/>
              <a:buChar char="•"/>
            </a:pPr>
            <a:r>
              <a:rPr lang="en-US" sz="2000" dirty="0" smtClean="0">
                <a:latin typeface="Gill Sans MT" panose="020B0502020104020203" pitchFamily="34" charset="0"/>
              </a:rPr>
              <a:t>Several </a:t>
            </a:r>
            <a:r>
              <a:rPr lang="en-US" sz="2000" dirty="0">
                <a:latin typeface="Gill Sans MT" panose="020B0502020104020203" pitchFamily="34" charset="0"/>
              </a:rPr>
              <a:t>wireless </a:t>
            </a:r>
            <a:r>
              <a:rPr lang="en-US" sz="2000" dirty="0" smtClean="0">
                <a:latin typeface="Gill Sans MT" panose="020B0502020104020203" pitchFamily="34" charset="0"/>
              </a:rPr>
              <a:t>networks </a:t>
            </a:r>
            <a:r>
              <a:rPr lang="en-US" sz="2000" dirty="0">
                <a:latin typeface="Gill Sans MT" panose="020B0502020104020203" pitchFamily="34" charset="0"/>
              </a:rPr>
              <a:t>may form one logical wireless network, so the access points together with the fixed network in between can connect several wireless networks to form a larger network beyond actual radio coverage</a:t>
            </a:r>
            <a:r>
              <a:rPr lang="en-US" sz="2000" dirty="0" smtClean="0">
                <a:latin typeface="Gill Sans MT" panose="020B0502020104020203" pitchFamily="34" charset="0"/>
              </a:rPr>
              <a:t>.</a:t>
            </a:r>
          </a:p>
          <a:p>
            <a:pPr marL="800100" lvl="1" indent="-342900">
              <a:buFont typeface="Arial" panose="020B0604020202020204" pitchFamily="34" charset="0"/>
              <a:buChar char="•"/>
            </a:pPr>
            <a:r>
              <a:rPr lang="en-US" sz="2000" dirty="0" smtClean="0">
                <a:latin typeface="Gill Sans MT" panose="020B0502020104020203" pitchFamily="34" charset="0"/>
              </a:rPr>
              <a:t>This type of </a:t>
            </a:r>
            <a:r>
              <a:rPr lang="en-US" sz="2000" dirty="0">
                <a:latin typeface="Gill Sans MT" panose="020B0502020104020203" pitchFamily="34" charset="0"/>
              </a:rPr>
              <a:t>network is reminiscent of switched Ethernet or other star-based networks, where a central element (e.g., a switch) controls network flow. </a:t>
            </a:r>
          </a:p>
          <a:p>
            <a:pPr marL="800100" lvl="1" indent="-342900">
              <a:buFont typeface="Arial" panose="020B0604020202020204" pitchFamily="34" charset="0"/>
              <a:buChar char="•"/>
            </a:pPr>
            <a:endParaRPr lang="en-US" sz="2000" dirty="0">
              <a:latin typeface="Gill Sans MT" panose="020B0502020104020203" pitchFamily="34" charset="0"/>
            </a:endParaRPr>
          </a:p>
        </p:txBody>
      </p:sp>
    </p:spTree>
    <p:extLst>
      <p:ext uri="{BB962C8B-B14F-4D97-AF65-F5344CB8AC3E}">
        <p14:creationId xmlns:p14="http://schemas.microsoft.com/office/powerpoint/2010/main" val="210741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39</a:t>
            </a:fld>
            <a:endParaRPr lang="en-US"/>
          </a:p>
        </p:txBody>
      </p:sp>
      <p:sp>
        <p:nvSpPr>
          <p:cNvPr id="5" name="Title 1"/>
          <p:cNvSpPr txBox="1">
            <a:spLocks/>
          </p:cNvSpPr>
          <p:nvPr/>
        </p:nvSpPr>
        <p:spPr bwMode="auto">
          <a:xfrm>
            <a:off x="1280474" y="685800"/>
            <a:ext cx="9982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dirty="0">
                <a:latin typeface="Gill Sans MT" panose="020B0502020104020203" pitchFamily="34" charset="0"/>
              </a:rPr>
              <a:t>Infrastructure-based wireless networks</a:t>
            </a:r>
            <a:endParaRPr lang="en-US" b="1" kern="0" dirty="0">
              <a:latin typeface="Gill Sans MT" panose="020B0502020104020203" pitchFamily="34" charset="0"/>
            </a:endParaRPr>
          </a:p>
        </p:txBody>
      </p:sp>
      <p:sp>
        <p:nvSpPr>
          <p:cNvPr id="6" name="Text Box 2"/>
          <p:cNvSpPr txBox="1">
            <a:spLocks noChangeArrowheads="1"/>
          </p:cNvSpPr>
          <p:nvPr/>
        </p:nvSpPr>
        <p:spPr bwMode="auto">
          <a:xfrm>
            <a:off x="838200" y="2090678"/>
            <a:ext cx="10134600" cy="2862322"/>
          </a:xfrm>
          <a:prstGeom prst="rect">
            <a:avLst/>
          </a:prstGeom>
          <a:noFill/>
          <a:ln w="9525">
            <a:noFill/>
            <a:miter lim="800000"/>
            <a:headEnd/>
            <a:tailEnd/>
          </a:ln>
        </p:spPr>
        <p:txBody>
          <a:bodyPr wrap="square">
            <a:spAutoFit/>
          </a:bodyPr>
          <a:lstStyle/>
          <a:p>
            <a:pPr marL="800100" lvl="1" indent="-342900">
              <a:buFont typeface="Arial" panose="020B0604020202020204" pitchFamily="34" charset="0"/>
              <a:buChar char="•"/>
            </a:pPr>
            <a:r>
              <a:rPr lang="en-US" sz="2000" dirty="0" smtClean="0">
                <a:latin typeface="Gill Sans MT" panose="020B0502020104020203" pitchFamily="34" charset="0"/>
              </a:rPr>
              <a:t>This </a:t>
            </a:r>
            <a:r>
              <a:rPr lang="en-US" sz="2000" dirty="0">
                <a:latin typeface="Gill Sans MT" panose="020B0502020104020203" pitchFamily="34" charset="0"/>
              </a:rPr>
              <a:t>type of network can use different access schemes with or without collision. Collisions may occur if medium access of the wireless nodes and the access point is not coordinated. However, if only the access point controls medium access, no collisions are possible. </a:t>
            </a:r>
            <a:r>
              <a:rPr lang="en-US" sz="2000" dirty="0" smtClean="0">
                <a:latin typeface="Gill Sans MT" panose="020B0502020104020203" pitchFamily="34" charset="0"/>
              </a:rPr>
              <a:t>This </a:t>
            </a:r>
            <a:r>
              <a:rPr lang="en-US" sz="2000" dirty="0">
                <a:latin typeface="Gill Sans MT" panose="020B0502020104020203" pitchFamily="34" charset="0"/>
              </a:rPr>
              <a:t>setting may be useful for quality of service guarantees such as minimum bandwidth for certain nodes</a:t>
            </a:r>
            <a:r>
              <a:rPr lang="en-US" sz="2000" dirty="0" smtClean="0">
                <a:latin typeface="Gill Sans MT" panose="020B0502020104020203" pitchFamily="34" charset="0"/>
              </a:rPr>
              <a:t>.</a:t>
            </a:r>
          </a:p>
          <a:p>
            <a:pPr marL="800100" lvl="1" indent="-342900">
              <a:buFont typeface="Arial" panose="020B0604020202020204" pitchFamily="34" charset="0"/>
              <a:buChar char="•"/>
            </a:pPr>
            <a:r>
              <a:rPr lang="en-US" sz="2000" dirty="0" smtClean="0">
                <a:latin typeface="Gill Sans MT" panose="020B0502020104020203" pitchFamily="34" charset="0"/>
              </a:rPr>
              <a:t>Infrastructure-based </a:t>
            </a:r>
            <a:r>
              <a:rPr lang="en-US" sz="2000" dirty="0">
                <a:latin typeface="Gill Sans MT" panose="020B0502020104020203" pitchFamily="34" charset="0"/>
              </a:rPr>
              <a:t>networks </a:t>
            </a:r>
            <a:r>
              <a:rPr lang="en-US" sz="2000" dirty="0" smtClean="0">
                <a:latin typeface="Gill Sans MT" panose="020B0502020104020203" pitchFamily="34" charset="0"/>
              </a:rPr>
              <a:t>cannot </a:t>
            </a:r>
            <a:r>
              <a:rPr lang="en-US" sz="2000" dirty="0">
                <a:latin typeface="Gill Sans MT" panose="020B0502020104020203" pitchFamily="34" charset="0"/>
              </a:rPr>
              <a:t>be used for disaster relief in cases where no </a:t>
            </a:r>
            <a:r>
              <a:rPr lang="en-US" sz="2000" dirty="0" smtClean="0">
                <a:latin typeface="Gill Sans MT" panose="020B0502020104020203" pitchFamily="34" charset="0"/>
              </a:rPr>
              <a:t>infrastructure </a:t>
            </a:r>
            <a:r>
              <a:rPr lang="en-US" sz="2000" dirty="0">
                <a:latin typeface="Gill Sans MT" panose="020B0502020104020203" pitchFamily="34" charset="0"/>
              </a:rPr>
              <a:t>is left. </a:t>
            </a:r>
            <a:endParaRPr lang="en-US" sz="2000" dirty="0" smtClean="0">
              <a:latin typeface="Gill Sans MT" panose="020B0502020104020203" pitchFamily="34" charset="0"/>
            </a:endParaRPr>
          </a:p>
          <a:p>
            <a:pPr marL="800100" lvl="1" indent="-342900">
              <a:buFont typeface="Arial" panose="020B0604020202020204" pitchFamily="34" charset="0"/>
              <a:buChar char="•"/>
            </a:pPr>
            <a:r>
              <a:rPr lang="en-US" sz="2000" dirty="0" smtClean="0">
                <a:latin typeface="Gill Sans MT" panose="020B0502020104020203" pitchFamily="34" charset="0"/>
              </a:rPr>
              <a:t>Typical </a:t>
            </a:r>
            <a:r>
              <a:rPr lang="en-US" sz="2000" dirty="0">
                <a:latin typeface="Gill Sans MT" panose="020B0502020104020203" pitchFamily="34" charset="0"/>
              </a:rPr>
              <a:t>cellular phone networks are infrastructure-based networks for a wide </a:t>
            </a:r>
            <a:r>
              <a:rPr lang="en-US" sz="2000" dirty="0" smtClean="0">
                <a:latin typeface="Gill Sans MT" panose="020B0502020104020203" pitchFamily="34" charset="0"/>
              </a:rPr>
              <a:t>area.  Also </a:t>
            </a:r>
            <a:r>
              <a:rPr lang="en-US" sz="2000" dirty="0">
                <a:latin typeface="Gill Sans MT" panose="020B0502020104020203" pitchFamily="34" charset="0"/>
              </a:rPr>
              <a:t>satellite-based cellular phones have an infrastructure – the </a:t>
            </a:r>
            <a:r>
              <a:rPr lang="en-US" sz="2000" dirty="0" smtClean="0">
                <a:latin typeface="Gill Sans MT" panose="020B0502020104020203" pitchFamily="34" charset="0"/>
              </a:rPr>
              <a:t>satellites.</a:t>
            </a:r>
            <a:endParaRPr lang="en-US" sz="2000" dirty="0">
              <a:latin typeface="Gill Sans MT" panose="020B0502020104020203" pitchFamily="34" charset="0"/>
            </a:endParaRPr>
          </a:p>
        </p:txBody>
      </p:sp>
    </p:spTree>
    <p:extLst>
      <p:ext uri="{BB962C8B-B14F-4D97-AF65-F5344CB8AC3E}">
        <p14:creationId xmlns:p14="http://schemas.microsoft.com/office/powerpoint/2010/main" val="201191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972" y="619432"/>
            <a:ext cx="2819400" cy="1981200"/>
          </a:xfrm>
        </p:spPr>
        <p:txBody>
          <a:bodyPr/>
          <a:lstStyle/>
          <a:p>
            <a:pPr algn="ctr"/>
            <a:r>
              <a:rPr lang="en-US" sz="2800" u="sng" dirty="0">
                <a:solidFill>
                  <a:schemeClr val="tx1"/>
                </a:solidFill>
                <a:latin typeface="Times New Roman" pitchFamily="18" charset="0"/>
                <a:cs typeface="Times New Roman" pitchFamily="18" charset="0"/>
              </a:rPr>
              <a:t>Text Book </a:t>
            </a:r>
            <a:r>
              <a:rPr lang="en-US" sz="2000" u="sng" dirty="0">
                <a:solidFill>
                  <a:schemeClr val="tx1"/>
                </a:solidFill>
                <a:latin typeface="Times New Roman" pitchFamily="18" charset="0"/>
                <a:cs typeface="Times New Roman" pitchFamily="18" charset="0"/>
              </a:rPr>
              <a:t/>
            </a:r>
            <a:br>
              <a:rPr lang="en-US" sz="2000" u="sng"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Wireless Communications and Networking</a:t>
            </a:r>
            <a:br>
              <a:rPr lang="en-US" sz="2000"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Vijay K. </a:t>
            </a:r>
            <a:r>
              <a:rPr lang="en-US" sz="2000" dirty="0" err="1">
                <a:solidFill>
                  <a:schemeClr val="tx1"/>
                </a:solidFill>
                <a:latin typeface="Times New Roman" pitchFamily="18" charset="0"/>
                <a:cs typeface="Times New Roman" pitchFamily="18" charset="0"/>
              </a:rPr>
              <a:t>Garg</a:t>
            </a:r>
            <a:endParaRPr lang="en-US" sz="2000"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1524000" y="2600632"/>
            <a:ext cx="3062874" cy="3419168"/>
          </a:xfrm>
          <a:prstGeom prst="rect">
            <a:avLst/>
          </a:prstGeom>
        </p:spPr>
      </p:pic>
      <p:sp>
        <p:nvSpPr>
          <p:cNvPr id="4" name="Title 1"/>
          <p:cNvSpPr txBox="1">
            <a:spLocks/>
          </p:cNvSpPr>
          <p:nvPr/>
        </p:nvSpPr>
        <p:spPr>
          <a:xfrm>
            <a:off x="4191001" y="619432"/>
            <a:ext cx="2943225" cy="1981200"/>
          </a:xfrm>
          <a:prstGeom prst="rect">
            <a:avLst/>
          </a:prstGeom>
          <a:ln>
            <a:noFill/>
          </a:ln>
          <a:effectLst>
            <a:outerShdw blurRad="107950" dist="12700" dir="5400000" algn="ctr">
              <a:srgbClr val="000000"/>
            </a:outerShdw>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a:lstStyle>
          <a:p>
            <a:pPr algn="ctr"/>
            <a:r>
              <a:rPr lang="en-US" sz="2800" u="sng" dirty="0">
                <a:solidFill>
                  <a:schemeClr val="tx1"/>
                </a:solidFill>
              </a:rPr>
              <a:t>Text Book </a:t>
            </a:r>
            <a:r>
              <a:rPr lang="en-US" sz="2000" u="sng" dirty="0">
                <a:solidFill>
                  <a:schemeClr val="tx1"/>
                </a:solidFill>
              </a:rPr>
              <a:t/>
            </a:r>
            <a:br>
              <a:rPr lang="en-US" sz="2000" u="sng" dirty="0">
                <a:solidFill>
                  <a:schemeClr val="tx1"/>
                </a:solidFill>
              </a:rPr>
            </a:br>
            <a:r>
              <a:rPr lang="en-US" sz="2000" dirty="0">
                <a:solidFill>
                  <a:schemeClr val="tx1"/>
                </a:solidFill>
              </a:rPr>
              <a:t>Wireless Communications</a:t>
            </a:r>
            <a:br>
              <a:rPr lang="en-US" sz="2000" dirty="0">
                <a:solidFill>
                  <a:schemeClr val="tx1"/>
                </a:solidFill>
              </a:rPr>
            </a:br>
            <a:r>
              <a:rPr lang="en-US" sz="2000" dirty="0">
                <a:solidFill>
                  <a:schemeClr val="tx1"/>
                </a:solidFill>
              </a:rPr>
              <a:t>Rappaport</a:t>
            </a:r>
          </a:p>
        </p:txBody>
      </p:sp>
      <p:pic>
        <p:nvPicPr>
          <p:cNvPr id="1026" name="Picture 2" descr="Wireless Communications: Principles and Practice: Amazon.co.uk: Rappaport,  Theodore S.: 9780780311671: Boo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598174"/>
            <a:ext cx="2830901" cy="34216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6e_cov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67601" y="2625212"/>
            <a:ext cx="2964959" cy="356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7315201" y="914401"/>
            <a:ext cx="3534585" cy="21259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800" i="1" dirty="0">
                <a:solidFill>
                  <a:srgbClr val="008000"/>
                </a:solidFill>
                <a:latin typeface="Gill Sans MT" charset="0"/>
                <a:ea typeface="ＭＳ Ｐゴシック" charset="0"/>
                <a:cs typeface="Arial" charset="0"/>
              </a:rPr>
              <a:t>Computer Networking: A Top Down Approach </a:t>
            </a:r>
            <a:r>
              <a:rPr lang="en-US" sz="2800" dirty="0">
                <a:solidFill>
                  <a:srgbClr val="008000"/>
                </a:solidFill>
                <a:latin typeface="Gill Sans MT" charset="0"/>
                <a:ea typeface="ＭＳ Ｐゴシック" charset="0"/>
                <a:cs typeface="Arial" charset="0"/>
              </a:rPr>
              <a:t/>
            </a:r>
            <a:br>
              <a:rPr lang="en-US" sz="28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6</a:t>
            </a:r>
            <a:r>
              <a:rPr lang="en-US" sz="2000" baseline="30000" dirty="0">
                <a:solidFill>
                  <a:srgbClr val="008000"/>
                </a:solidFill>
                <a:latin typeface="Gill Sans MT" charset="0"/>
                <a:ea typeface="ＭＳ Ｐゴシック" charset="0"/>
                <a:cs typeface="Arial" charset="0"/>
              </a:rPr>
              <a:t>th</a:t>
            </a:r>
            <a:r>
              <a:rPr lang="en-US" sz="2000" dirty="0">
                <a:solidFill>
                  <a:srgbClr val="008000"/>
                </a:solidFill>
                <a:latin typeface="Gill Sans MT" charset="0"/>
                <a:ea typeface="ＭＳ Ｐゴシック" charset="0"/>
                <a:cs typeface="Arial" charset="0"/>
              </a:rPr>
              <a:t> edition </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Jim Kurose, Keith Ross</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Addison-Wesley</a:t>
            </a:r>
            <a:br>
              <a:rPr lang="en-US" sz="2000" dirty="0">
                <a:solidFill>
                  <a:srgbClr val="008000"/>
                </a:solidFill>
                <a:latin typeface="Gill Sans MT" charset="0"/>
                <a:ea typeface="ＭＳ Ｐゴシック" charset="0"/>
                <a:cs typeface="Arial" charset="0"/>
              </a:rPr>
            </a:br>
            <a:endParaRPr lang="en-US" sz="2000" dirty="0">
              <a:solidFill>
                <a:srgbClr val="008000"/>
              </a:solidFill>
              <a:latin typeface="Gill Sans MT" charset="0"/>
              <a:ea typeface="ＭＳ Ｐゴシック" charset="0"/>
              <a:cs typeface="Arial" charset="0"/>
            </a:endParaRPr>
          </a:p>
        </p:txBody>
      </p:sp>
    </p:spTree>
    <p:extLst>
      <p:ext uri="{BB962C8B-B14F-4D97-AF65-F5344CB8AC3E}">
        <p14:creationId xmlns:p14="http://schemas.microsoft.com/office/powerpoint/2010/main" val="2199460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40</a:t>
            </a:fld>
            <a:endParaRPr lang="en-US"/>
          </a:p>
        </p:txBody>
      </p:sp>
      <p:sp>
        <p:nvSpPr>
          <p:cNvPr id="13315" name="Text Box 2"/>
          <p:cNvSpPr txBox="1">
            <a:spLocks noChangeArrowheads="1"/>
          </p:cNvSpPr>
          <p:nvPr/>
        </p:nvSpPr>
        <p:spPr bwMode="auto">
          <a:xfrm>
            <a:off x="978555" y="3505200"/>
            <a:ext cx="10033000" cy="3170099"/>
          </a:xfrm>
          <a:prstGeom prst="rect">
            <a:avLst/>
          </a:prstGeom>
          <a:noFill/>
          <a:ln w="9525">
            <a:noFill/>
            <a:miter lim="800000"/>
            <a:headEnd/>
            <a:tailEnd/>
          </a:ln>
        </p:spPr>
        <p:txBody>
          <a:bodyPr wrap="square">
            <a:spAutoFit/>
          </a:bodyPr>
          <a:lstStyle/>
          <a:p>
            <a:pPr marL="800100" lvl="1" indent="-342900" algn="justLow">
              <a:spcBef>
                <a:spcPct val="50000"/>
              </a:spcBef>
              <a:buFont typeface="Arial" panose="020B0604020202020204" pitchFamily="34" charset="0"/>
              <a:buChar char="•"/>
            </a:pPr>
            <a:r>
              <a:rPr lang="en-US" sz="2000" dirty="0" smtClean="0">
                <a:latin typeface="Gill Sans MT" panose="020B0502020104020203" pitchFamily="34" charset="0"/>
              </a:rPr>
              <a:t>Each </a:t>
            </a:r>
            <a:r>
              <a:rPr lang="en-US" sz="2000" dirty="0">
                <a:latin typeface="Gill Sans MT" panose="020B0502020104020203" pitchFamily="34" charset="0"/>
              </a:rPr>
              <a:t>user in the wireless network communicates directly with all others, without a backbone network sometimes called </a:t>
            </a:r>
            <a:r>
              <a:rPr lang="en-US" sz="2000" b="1" dirty="0">
                <a:solidFill>
                  <a:schemeClr val="accent2"/>
                </a:solidFill>
                <a:latin typeface="Gill Sans MT" panose="020B0502020104020203" pitchFamily="34" charset="0"/>
              </a:rPr>
              <a:t>ad-hoc network</a:t>
            </a:r>
            <a:r>
              <a:rPr lang="en-US" sz="2000" dirty="0">
                <a:latin typeface="Gill Sans MT" panose="020B0502020104020203" pitchFamily="34" charset="0"/>
              </a:rPr>
              <a:t>. </a:t>
            </a:r>
            <a:r>
              <a:rPr lang="en-US" sz="2000" dirty="0" smtClean="0">
                <a:latin typeface="Gill Sans MT" panose="020B0502020104020203" pitchFamily="34" charset="0"/>
              </a:rPr>
              <a:t>This type of network do </a:t>
            </a:r>
            <a:r>
              <a:rPr lang="en-US" sz="2000" dirty="0">
                <a:latin typeface="Gill Sans MT" panose="020B0502020104020203" pitchFamily="34" charset="0"/>
              </a:rPr>
              <a:t>not need any infrastructure to work. </a:t>
            </a:r>
            <a:r>
              <a:rPr lang="en-US" sz="2000" dirty="0" smtClean="0">
                <a:latin typeface="Gill Sans MT" panose="020B0502020104020203" pitchFamily="34" charset="0"/>
              </a:rPr>
              <a:t>So </a:t>
            </a:r>
            <a:r>
              <a:rPr lang="en-US" sz="2000" dirty="0">
                <a:latin typeface="Gill Sans MT" panose="020B0502020104020203" pitchFamily="34" charset="0"/>
              </a:rPr>
              <a:t>no access point </a:t>
            </a:r>
            <a:r>
              <a:rPr lang="en-US" sz="2000" dirty="0" smtClean="0">
                <a:latin typeface="Gill Sans MT" panose="020B0502020104020203" pitchFamily="34" charset="0"/>
              </a:rPr>
              <a:t>controlling </a:t>
            </a:r>
            <a:r>
              <a:rPr lang="en-US" sz="2000" dirty="0">
                <a:latin typeface="Gill Sans MT" panose="020B0502020104020203" pitchFamily="34" charset="0"/>
              </a:rPr>
              <a:t>medium access is necessary. </a:t>
            </a:r>
            <a:endParaRPr lang="en-US" sz="2000" dirty="0" smtClean="0">
              <a:latin typeface="Gill Sans MT" panose="020B0502020104020203" pitchFamily="34" charset="0"/>
            </a:endParaRPr>
          </a:p>
          <a:p>
            <a:pPr marL="800100" lvl="1" indent="-342900" algn="justLow">
              <a:spcBef>
                <a:spcPct val="50000"/>
              </a:spcBef>
              <a:buFont typeface="Arial" panose="020B0604020202020204" pitchFamily="34" charset="0"/>
              <a:buChar char="•"/>
            </a:pPr>
            <a:r>
              <a:rPr lang="en-US" sz="2000" dirty="0" smtClean="0">
                <a:latin typeface="Gill Sans MT" panose="020B0502020104020203" pitchFamily="34" charset="0"/>
              </a:rPr>
              <a:t>Figure </a:t>
            </a:r>
            <a:r>
              <a:rPr lang="en-US" sz="2000" dirty="0">
                <a:latin typeface="Gill Sans MT" panose="020B0502020104020203" pitchFamily="34" charset="0"/>
              </a:rPr>
              <a:t>shows two ad-hoc networks with three nodes each. Nodes within an ad-hoc network can only communicate if they can reach each other physically, i.e., if they are within each other’s radio </a:t>
            </a:r>
            <a:r>
              <a:rPr lang="en-US" sz="2000" dirty="0" smtClean="0">
                <a:latin typeface="Gill Sans MT" panose="020B0502020104020203" pitchFamily="34" charset="0"/>
              </a:rPr>
              <a:t>range.</a:t>
            </a:r>
          </a:p>
          <a:p>
            <a:pPr marL="800100" lvl="1" indent="-342900" algn="justLow">
              <a:spcBef>
                <a:spcPct val="50000"/>
              </a:spcBef>
              <a:buFont typeface="Arial" panose="020B0604020202020204" pitchFamily="34" charset="0"/>
              <a:buChar char="•"/>
            </a:pPr>
            <a:r>
              <a:rPr lang="en-US" sz="2000" dirty="0" smtClean="0">
                <a:latin typeface="Gill Sans MT" panose="020B0502020104020203" pitchFamily="34" charset="0"/>
              </a:rPr>
              <a:t> </a:t>
            </a:r>
            <a:r>
              <a:rPr lang="en-US" sz="2000" dirty="0">
                <a:latin typeface="Gill Sans MT" panose="020B0502020104020203" pitchFamily="34" charset="0"/>
              </a:rPr>
              <a:t>Nodes from the two networks shown in </a:t>
            </a:r>
            <a:r>
              <a:rPr lang="en-US" sz="2000" dirty="0" smtClean="0">
                <a:latin typeface="Gill Sans MT" panose="020B0502020104020203" pitchFamily="34" charset="0"/>
              </a:rPr>
              <a:t>the figure cannot communicate </a:t>
            </a:r>
            <a:r>
              <a:rPr lang="en-US" sz="2000" dirty="0">
                <a:latin typeface="Gill Sans MT" panose="020B0502020104020203" pitchFamily="34" charset="0"/>
              </a:rPr>
              <a:t>with each other </a:t>
            </a:r>
            <a:r>
              <a:rPr lang="en-US" sz="2000" dirty="0" smtClean="0">
                <a:latin typeface="Gill Sans MT" panose="020B0502020104020203" pitchFamily="34" charset="0"/>
              </a:rPr>
              <a:t>as </a:t>
            </a:r>
            <a:r>
              <a:rPr lang="en-US" sz="2000" dirty="0">
                <a:latin typeface="Gill Sans MT" panose="020B0502020104020203" pitchFamily="34" charset="0"/>
              </a:rPr>
              <a:t>they are not within the same radio range</a:t>
            </a:r>
            <a:r>
              <a:rPr lang="en-US" sz="2000" dirty="0" smtClean="0">
                <a:latin typeface="Gill Sans MT" panose="020B0502020104020203" pitchFamily="34" charset="0"/>
              </a:rPr>
              <a:t>.</a:t>
            </a:r>
          </a:p>
        </p:txBody>
      </p:sp>
      <p:sp>
        <p:nvSpPr>
          <p:cNvPr id="6" name="Title 1"/>
          <p:cNvSpPr txBox="1">
            <a:spLocks/>
          </p:cNvSpPr>
          <p:nvPr/>
        </p:nvSpPr>
        <p:spPr bwMode="auto">
          <a:xfrm>
            <a:off x="1765955" y="533400"/>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gn="ctr">
              <a:spcBef>
                <a:spcPct val="50000"/>
              </a:spcBef>
              <a:buNone/>
            </a:pPr>
            <a:r>
              <a:rPr lang="en-US" sz="3600" b="1" dirty="0" smtClean="0">
                <a:latin typeface="Gill Sans MT" panose="020B0502020104020203" pitchFamily="34" charset="0"/>
              </a:rPr>
              <a:t>Ad-hoc </a:t>
            </a:r>
            <a:r>
              <a:rPr lang="en-US" sz="3600" b="1" dirty="0">
                <a:latin typeface="Gill Sans MT" panose="020B0502020104020203" pitchFamily="34" charset="0"/>
              </a:rPr>
              <a:t>network</a:t>
            </a:r>
            <a:r>
              <a:rPr lang="en-US" sz="3600" dirty="0">
                <a:latin typeface="Gill Sans MT" panose="020B0502020104020203" pitchFamily="34" charset="0"/>
              </a:rPr>
              <a:t>. </a:t>
            </a:r>
          </a:p>
        </p:txBody>
      </p:sp>
      <p:pic>
        <p:nvPicPr>
          <p:cNvPr id="2" name="Picture 1"/>
          <p:cNvPicPr>
            <a:picLocks noChangeAspect="1"/>
          </p:cNvPicPr>
          <p:nvPr/>
        </p:nvPicPr>
        <p:blipFill>
          <a:blip r:embed="rId2"/>
          <a:stretch>
            <a:fillRect/>
          </a:stretch>
        </p:blipFill>
        <p:spPr>
          <a:xfrm>
            <a:off x="3166712" y="1371600"/>
            <a:ext cx="6671729" cy="2041938"/>
          </a:xfrm>
          <a:prstGeom prst="rect">
            <a:avLst/>
          </a:prstGeom>
        </p:spPr>
      </p:pic>
    </p:spTree>
    <p:extLst>
      <p:ext uri="{BB962C8B-B14F-4D97-AF65-F5344CB8AC3E}">
        <p14:creationId xmlns:p14="http://schemas.microsoft.com/office/powerpoint/2010/main" val="3286721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41</a:t>
            </a:fld>
            <a:endParaRPr lang="en-US"/>
          </a:p>
        </p:txBody>
      </p:sp>
      <p:sp>
        <p:nvSpPr>
          <p:cNvPr id="13315" name="Text Box 2"/>
          <p:cNvSpPr txBox="1">
            <a:spLocks noChangeArrowheads="1"/>
          </p:cNvSpPr>
          <p:nvPr/>
        </p:nvSpPr>
        <p:spPr bwMode="auto">
          <a:xfrm>
            <a:off x="978555" y="1676400"/>
            <a:ext cx="10033000" cy="3170099"/>
          </a:xfrm>
          <a:prstGeom prst="rect">
            <a:avLst/>
          </a:prstGeom>
          <a:noFill/>
          <a:ln w="9525">
            <a:noFill/>
            <a:miter lim="800000"/>
            <a:headEnd/>
            <a:tailEnd/>
          </a:ln>
        </p:spPr>
        <p:txBody>
          <a:bodyPr wrap="square">
            <a:spAutoFit/>
          </a:bodyPr>
          <a:lstStyle/>
          <a:p>
            <a:pPr marL="800100" lvl="1" indent="-342900" algn="justLow">
              <a:spcBef>
                <a:spcPct val="50000"/>
              </a:spcBef>
              <a:buFont typeface="Arial" panose="020B0604020202020204" pitchFamily="34" charset="0"/>
              <a:buChar char="•"/>
            </a:pPr>
            <a:r>
              <a:rPr lang="en-US" sz="2000" dirty="0" smtClean="0">
                <a:latin typeface="Gill Sans MT" panose="020B0502020104020203" pitchFamily="34" charset="0"/>
              </a:rPr>
              <a:t>In </a:t>
            </a:r>
            <a:r>
              <a:rPr lang="en-US" sz="2000" dirty="0">
                <a:latin typeface="Gill Sans MT" panose="020B0502020104020203" pitchFamily="34" charset="0"/>
              </a:rPr>
              <a:t>ad-hoc networks, the complexity of each node is higher because every node has to implement medium access mechanisms, mechanisms to handle hidden or exposed terminal problems, and perhaps priority mechanisms, to </a:t>
            </a:r>
            <a:r>
              <a:rPr lang="en-US" sz="2000" dirty="0" smtClean="0">
                <a:latin typeface="Gill Sans MT" panose="020B0502020104020203" pitchFamily="34" charset="0"/>
              </a:rPr>
              <a:t>provide </a:t>
            </a:r>
            <a:r>
              <a:rPr lang="en-US" sz="2000" dirty="0">
                <a:latin typeface="Gill Sans MT" panose="020B0502020104020203" pitchFamily="34" charset="0"/>
              </a:rPr>
              <a:t>a certain quality of service. </a:t>
            </a:r>
            <a:endParaRPr lang="en-US" sz="2000" dirty="0" smtClean="0">
              <a:latin typeface="Gill Sans MT" panose="020B0502020104020203" pitchFamily="34" charset="0"/>
            </a:endParaRPr>
          </a:p>
          <a:p>
            <a:pPr marL="800100" lvl="1" indent="-342900" algn="justLow">
              <a:spcBef>
                <a:spcPct val="50000"/>
              </a:spcBef>
              <a:buFont typeface="Arial" panose="020B0604020202020204" pitchFamily="34" charset="0"/>
              <a:buChar char="•"/>
            </a:pPr>
            <a:r>
              <a:rPr lang="en-US" sz="2000" dirty="0" smtClean="0">
                <a:latin typeface="Gill Sans MT" panose="020B0502020104020203" pitchFamily="34" charset="0"/>
              </a:rPr>
              <a:t>This </a:t>
            </a:r>
            <a:r>
              <a:rPr lang="en-US" sz="2000" dirty="0">
                <a:latin typeface="Gill Sans MT" panose="020B0502020104020203" pitchFamily="34" charset="0"/>
              </a:rPr>
              <a:t>type of wireless network exhibits the greatest possible flexibility as it is, for example, needed for unexpected </a:t>
            </a:r>
            <a:r>
              <a:rPr lang="en-US" sz="2000" dirty="0" smtClean="0">
                <a:latin typeface="Gill Sans MT" panose="020B0502020104020203" pitchFamily="34" charset="0"/>
              </a:rPr>
              <a:t>meetings</a:t>
            </a:r>
            <a:r>
              <a:rPr lang="en-US" sz="2000" dirty="0">
                <a:latin typeface="Gill Sans MT" panose="020B0502020104020203" pitchFamily="34" charset="0"/>
              </a:rPr>
              <a:t>, quick replacements of infrastructure or communication scenarios far away from any infrastructure</a:t>
            </a:r>
            <a:r>
              <a:rPr lang="en-US" sz="2000" dirty="0" smtClean="0">
                <a:latin typeface="Gill Sans MT" panose="020B0502020104020203" pitchFamily="34" charset="0"/>
              </a:rPr>
              <a:t>.</a:t>
            </a:r>
          </a:p>
          <a:p>
            <a:pPr marL="800100" lvl="1" indent="-342900" algn="justLow">
              <a:spcBef>
                <a:spcPct val="50000"/>
              </a:spcBef>
              <a:buFont typeface="Arial" panose="020B0604020202020204" pitchFamily="34" charset="0"/>
              <a:buChar char="•"/>
            </a:pPr>
            <a:r>
              <a:rPr lang="en-US" sz="2000" dirty="0">
                <a:latin typeface="Gill Sans MT" panose="020B0502020104020203" pitchFamily="34" charset="0"/>
              </a:rPr>
              <a:t>However, ad-hoc networks might only have selected nodes with the capabilities of forwarding data. </a:t>
            </a:r>
            <a:endParaRPr lang="en-US" sz="2000" dirty="0" smtClean="0">
              <a:latin typeface="Gill Sans MT" panose="020B0502020104020203" pitchFamily="34" charset="0"/>
            </a:endParaRPr>
          </a:p>
        </p:txBody>
      </p:sp>
      <p:sp>
        <p:nvSpPr>
          <p:cNvPr id="6" name="Title 1"/>
          <p:cNvSpPr txBox="1">
            <a:spLocks/>
          </p:cNvSpPr>
          <p:nvPr/>
        </p:nvSpPr>
        <p:spPr bwMode="auto">
          <a:xfrm>
            <a:off x="1765955" y="533400"/>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gn="ctr">
              <a:spcBef>
                <a:spcPct val="50000"/>
              </a:spcBef>
              <a:buNone/>
            </a:pPr>
            <a:r>
              <a:rPr lang="en-US" sz="3600" b="1" dirty="0" smtClean="0">
                <a:latin typeface="Gill Sans MT" panose="020B0502020104020203" pitchFamily="34" charset="0"/>
              </a:rPr>
              <a:t>Ad-hoc </a:t>
            </a:r>
            <a:r>
              <a:rPr lang="en-US" sz="3600" b="1" dirty="0">
                <a:latin typeface="Gill Sans MT" panose="020B0502020104020203" pitchFamily="34" charset="0"/>
              </a:rPr>
              <a:t>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1799235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42</a:t>
            </a:fld>
            <a:endParaRPr lang="en-US"/>
          </a:p>
        </p:txBody>
      </p:sp>
      <p:sp>
        <p:nvSpPr>
          <p:cNvPr id="4" name="TextBox 3"/>
          <p:cNvSpPr txBox="1"/>
          <p:nvPr/>
        </p:nvSpPr>
        <p:spPr>
          <a:xfrm>
            <a:off x="1143000" y="1853148"/>
            <a:ext cx="6324600" cy="3785652"/>
          </a:xfrm>
          <a:prstGeom prst="rect">
            <a:avLst/>
          </a:prstGeom>
          <a:noFill/>
        </p:spPr>
        <p:txBody>
          <a:bodyPr wrap="square" rtlCol="0">
            <a:spAutoFit/>
          </a:bodyPr>
          <a:lstStyle/>
          <a:p>
            <a:pPr marL="342900" lvl="1" indent="-342900" algn="just">
              <a:buFont typeface="Arial" panose="020B0604020202020204" pitchFamily="34" charset="0"/>
              <a:buChar char="•"/>
            </a:pPr>
            <a:r>
              <a:rPr lang="en-US" sz="2000" dirty="0">
                <a:latin typeface="Gill Sans MT" panose="020B0502020104020203" pitchFamily="34" charset="0"/>
              </a:rPr>
              <a:t>Most of the nodes have to connect to such a special node first to transmit data if the receiver is out of their range. </a:t>
            </a:r>
            <a:endParaRPr lang="en-US" sz="2000" dirty="0" smtClean="0">
              <a:latin typeface="Gill Sans MT" panose="020B0502020104020203" pitchFamily="34" charset="0"/>
            </a:endParaRPr>
          </a:p>
          <a:p>
            <a:pPr marL="0" lvl="1" algn="just"/>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smtClean="0">
                <a:latin typeface="Gill Sans MT" panose="020B0502020104020203" pitchFamily="34" charset="0"/>
              </a:rPr>
              <a:t>An </a:t>
            </a:r>
            <a:r>
              <a:rPr lang="en-US" sz="2000" dirty="0">
                <a:latin typeface="Gill Sans MT" panose="020B0502020104020203" pitchFamily="34" charset="0"/>
              </a:rPr>
              <a:t>ad hoc wireless network is a collection of wireless mobile nodes that self-configure to form a network without the aid of any established </a:t>
            </a:r>
            <a:r>
              <a:rPr lang="en-US" sz="2000" dirty="0" smtClean="0">
                <a:latin typeface="Gill Sans MT" panose="020B0502020104020203" pitchFamily="34" charset="0"/>
              </a:rPr>
              <a:t>infrastructure.</a:t>
            </a:r>
          </a:p>
          <a:p>
            <a:pPr algn="just"/>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Without an inherent infrastructure, the mobiles handle the necessary control and networking tasks by themselves, generally through the use of distributed control algorithms.</a:t>
            </a:r>
          </a:p>
        </p:txBody>
      </p:sp>
      <p:pic>
        <p:nvPicPr>
          <p:cNvPr id="76802" name="Picture 2"/>
          <p:cNvPicPr>
            <a:picLocks noChangeAspect="1" noChangeArrowheads="1"/>
          </p:cNvPicPr>
          <p:nvPr/>
        </p:nvPicPr>
        <p:blipFill>
          <a:blip r:embed="rId2"/>
          <a:srcRect/>
          <a:stretch>
            <a:fillRect/>
          </a:stretch>
        </p:blipFill>
        <p:spPr bwMode="auto">
          <a:xfrm>
            <a:off x="8090556" y="1748677"/>
            <a:ext cx="3427772" cy="3890123"/>
          </a:xfrm>
          <a:prstGeom prst="rect">
            <a:avLst/>
          </a:prstGeom>
          <a:noFill/>
          <a:ln w="9525">
            <a:noFill/>
            <a:miter lim="800000"/>
            <a:headEnd/>
            <a:tailEnd/>
          </a:ln>
          <a:effectLst/>
        </p:spPr>
      </p:pic>
      <p:sp>
        <p:nvSpPr>
          <p:cNvPr id="5" name="Title 1"/>
          <p:cNvSpPr txBox="1">
            <a:spLocks/>
          </p:cNvSpPr>
          <p:nvPr/>
        </p:nvSpPr>
        <p:spPr bwMode="auto">
          <a:xfrm>
            <a:off x="1765955" y="533400"/>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gn="ctr">
              <a:spcBef>
                <a:spcPct val="50000"/>
              </a:spcBef>
              <a:buNone/>
            </a:pPr>
            <a:r>
              <a:rPr lang="en-US" sz="3600" b="1" dirty="0" smtClean="0">
                <a:latin typeface="Gill Sans MT" panose="020B0502020104020203" pitchFamily="34" charset="0"/>
              </a:rPr>
              <a:t>Ad-hoc </a:t>
            </a:r>
            <a:r>
              <a:rPr lang="en-US" sz="3600" b="1" dirty="0">
                <a:latin typeface="Gill Sans MT" panose="020B0502020104020203" pitchFamily="34" charset="0"/>
              </a:rPr>
              <a:t>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1952029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p:spPr>
        <p:txBody>
          <a:bodyPr/>
          <a:lstStyle/>
          <a:p>
            <a:fld id="{E495B43A-13D4-4EEB-839C-428596EFD0D7}" type="slidenum">
              <a:rPr lang="en-US" smtClean="0"/>
              <a:pPr/>
              <a:t>43</a:t>
            </a:fld>
            <a:endParaRPr lang="en-US"/>
          </a:p>
        </p:txBody>
      </p:sp>
      <p:sp>
        <p:nvSpPr>
          <p:cNvPr id="16387" name="TextBox 3"/>
          <p:cNvSpPr txBox="1">
            <a:spLocks noChangeArrowheads="1"/>
          </p:cNvSpPr>
          <p:nvPr/>
        </p:nvSpPr>
        <p:spPr bwMode="auto">
          <a:xfrm>
            <a:off x="1600200" y="671513"/>
            <a:ext cx="8839200" cy="5755422"/>
          </a:xfrm>
          <a:prstGeom prst="rect">
            <a:avLst/>
          </a:prstGeom>
          <a:noFill/>
          <a:ln w="9525">
            <a:noFill/>
            <a:miter lim="800000"/>
            <a:headEnd/>
            <a:tailEnd/>
          </a:ln>
        </p:spPr>
        <p:txBody>
          <a:bodyPr>
            <a:spAutoFit/>
          </a:bodyPr>
          <a:lstStyle/>
          <a:p>
            <a:r>
              <a:rPr lang="en-US" sz="3600" b="1" dirty="0">
                <a:solidFill>
                  <a:srgbClr val="FF0000"/>
                </a:solidFill>
                <a:latin typeface="Gill Sans MT" panose="020B0502020104020203" pitchFamily="34" charset="0"/>
              </a:rPr>
              <a:t>Benefits of Wireless LANs</a:t>
            </a:r>
          </a:p>
          <a:p>
            <a:pPr algn="ctr"/>
            <a:endParaRPr lang="en-US" b="1" dirty="0">
              <a:solidFill>
                <a:srgbClr val="FF0000"/>
              </a:solidFill>
              <a:latin typeface="Gill Sans MT" panose="020B0502020104020203" pitchFamily="34" charset="0"/>
            </a:endParaRPr>
          </a:p>
          <a:p>
            <a:pPr algn="ctr"/>
            <a:endParaRPr lang="en-US" b="1" dirty="0">
              <a:solidFill>
                <a:srgbClr val="FF0000"/>
              </a:solidFill>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People can access the network from where they want; they are no longer limited by the length of the cable.</a:t>
            </a:r>
          </a:p>
          <a:p>
            <a:pPr marL="342900" indent="-342900" algn="just">
              <a:buFont typeface="Arial" panose="020B0604020202020204" pitchFamily="34" charset="0"/>
              <a:buChar char="•"/>
            </a:pPr>
            <a:r>
              <a:rPr lang="en-US" sz="2000" dirty="0">
                <a:latin typeface="Gill Sans MT" panose="020B0502020104020203" pitchFamily="34" charset="0"/>
              </a:rPr>
              <a:t>Some cities have started to offer Wireless LANs. This means that people can access the internet even outside their normal work environment, for example when they ride the train.</a:t>
            </a:r>
          </a:p>
          <a:p>
            <a:pPr marL="342900" indent="-342900" algn="just">
              <a:buFont typeface="Arial" panose="020B0604020202020204" pitchFamily="34" charset="0"/>
              <a:buChar char="•"/>
            </a:pPr>
            <a:r>
              <a:rPr lang="en-US" sz="2000" dirty="0">
                <a:latin typeface="Gill Sans MT" panose="020B0502020104020203" pitchFamily="34" charset="0"/>
              </a:rPr>
              <a:t>Setting up a wireless LAN can be done with one box (called </a:t>
            </a:r>
            <a:r>
              <a:rPr lang="en-US" sz="2000" i="1" dirty="0">
                <a:latin typeface="Gill Sans MT" panose="020B0502020104020203" pitchFamily="34" charset="0"/>
              </a:rPr>
              <a:t>Access point</a:t>
            </a:r>
            <a:r>
              <a:rPr lang="en-US" sz="2000" dirty="0">
                <a:latin typeface="Gill Sans MT" panose="020B0502020104020203" pitchFamily="34" charset="0"/>
              </a:rPr>
              <a:t>). This box can handle a varying number of connections at the same time. Wired networks require cables to be laid. This can be difficult for certain places.</a:t>
            </a:r>
          </a:p>
          <a:p>
            <a:pPr marL="342900" indent="-342900" algn="just">
              <a:buFont typeface="Arial" panose="020B0604020202020204" pitchFamily="34" charset="0"/>
              <a:buChar char="•"/>
            </a:pPr>
            <a:r>
              <a:rPr lang="en-US" sz="2000" dirty="0">
                <a:latin typeface="Gill Sans MT" panose="020B0502020104020203" pitchFamily="34" charset="0"/>
              </a:rPr>
              <a:t>Access points can serve a varying number of computers using DHCP.</a:t>
            </a:r>
          </a:p>
          <a:p>
            <a:pPr marL="800100" lvl="1" indent="-342900" algn="just">
              <a:buFont typeface="Gill Sans MT" panose="020B0502020104020203" pitchFamily="34" charset="0"/>
              <a:buChar char="—"/>
            </a:pPr>
            <a:r>
              <a:rPr lang="en-US" sz="2000" b="1" dirty="0">
                <a:latin typeface="Gill Sans MT" panose="020B0502020104020203" pitchFamily="34" charset="0"/>
              </a:rPr>
              <a:t>Dynamic Host Configuration Protocol</a:t>
            </a:r>
            <a:r>
              <a:rPr lang="en-US" sz="2000" dirty="0">
                <a:latin typeface="Gill Sans MT" panose="020B0502020104020203" pitchFamily="34" charset="0"/>
              </a:rPr>
              <a:t> (DHCP) is a protocol for assigning dynamic IP addresses to devices on a network. With dynamic addressing, a device can have a different IP address every time it connects to the network</a:t>
            </a:r>
          </a:p>
          <a:p>
            <a:pPr algn="just">
              <a:buFont typeface="Wingdings" pitchFamily="2" charset="2"/>
              <a:buChar char="ü"/>
            </a:pPr>
            <a:endParaRPr lang="en-US" dirty="0">
              <a:latin typeface="Gill Sans MT" panose="020B0502020104020203" pitchFamily="34" charset="0"/>
            </a:endParaRPr>
          </a:p>
        </p:txBody>
      </p:sp>
      <p:pic>
        <p:nvPicPr>
          <p:cNvPr id="16388" name="Picture 2" descr="http://www.wildpackets.com/images/compendium/Wire-1.jpg"/>
          <p:cNvPicPr>
            <a:picLocks noChangeAspect="1" noChangeArrowheads="1"/>
          </p:cNvPicPr>
          <p:nvPr/>
        </p:nvPicPr>
        <p:blipFill>
          <a:blip r:embed="rId3"/>
          <a:srcRect/>
          <a:stretch>
            <a:fillRect/>
          </a:stretch>
        </p:blipFill>
        <p:spPr bwMode="auto">
          <a:xfrm>
            <a:off x="7772400" y="1"/>
            <a:ext cx="2895600" cy="1990725"/>
          </a:xfrm>
          <a:prstGeom prst="rect">
            <a:avLst/>
          </a:prstGeom>
          <a:noFill/>
          <a:ln w="9525">
            <a:noFill/>
            <a:miter lim="800000"/>
            <a:headEnd/>
            <a:tailEnd/>
          </a:ln>
        </p:spPr>
      </p:pic>
    </p:spTree>
    <p:extLst>
      <p:ext uri="{BB962C8B-B14F-4D97-AF65-F5344CB8AC3E}">
        <p14:creationId xmlns:p14="http://schemas.microsoft.com/office/powerpoint/2010/main" val="25431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Wireless Metropolitan-Area Network (WMAN) </a:t>
            </a:r>
          </a:p>
        </p:txBody>
      </p:sp>
      <p:sp>
        <p:nvSpPr>
          <p:cNvPr id="3" name="Content Placeholder 2"/>
          <p:cNvSpPr>
            <a:spLocks noGrp="1"/>
          </p:cNvSpPr>
          <p:nvPr>
            <p:ph idx="1"/>
          </p:nvPr>
        </p:nvSpPr>
        <p:spPr>
          <a:xfrm>
            <a:off x="2209800" y="1981200"/>
            <a:ext cx="5105400" cy="4724400"/>
          </a:xfrm>
        </p:spPr>
        <p:txBody>
          <a:bodyPr/>
          <a:lstStyle/>
          <a:p>
            <a:pPr algn="just"/>
            <a:r>
              <a:rPr lang="en-US" sz="2000" dirty="0">
                <a:latin typeface="Gill Sans MT" panose="020B0502020104020203" pitchFamily="34" charset="0"/>
              </a:rPr>
              <a:t>Wireless Metropolitan Area Networks (WMANs) are based on IEEE 802.16 standard which is often called </a:t>
            </a:r>
            <a:r>
              <a:rPr lang="en-US" sz="2000" dirty="0" err="1">
                <a:latin typeface="Gill Sans MT" panose="020B0502020104020203" pitchFamily="34" charset="0"/>
              </a:rPr>
              <a:t>WiMAX</a:t>
            </a:r>
            <a:r>
              <a:rPr lang="en-US" sz="2000" dirty="0">
                <a:latin typeface="Gill Sans MT" panose="020B0502020104020203" pitchFamily="34" charset="0"/>
              </a:rPr>
              <a:t> (Worldwide Interoperability for Microwave Access).</a:t>
            </a:r>
          </a:p>
          <a:p>
            <a:pPr algn="just"/>
            <a:r>
              <a:rPr lang="en-US" sz="2000" dirty="0">
                <a:latin typeface="Gill Sans MT" panose="020B0502020104020203" pitchFamily="34" charset="0"/>
              </a:rPr>
              <a:t>Supports point to multipoint architecture</a:t>
            </a:r>
          </a:p>
          <a:p>
            <a:pPr algn="just"/>
            <a:r>
              <a:rPr lang="en-US" sz="2000" dirty="0">
                <a:latin typeface="Gill Sans MT" panose="020B0502020104020203" pitchFamily="34" charset="0"/>
              </a:rPr>
              <a:t>Provides high-speed wireless data over metropolitan area networks</a:t>
            </a:r>
          </a:p>
          <a:p>
            <a:pPr algn="just"/>
            <a:r>
              <a:rPr lang="en-US" sz="2000" dirty="0">
                <a:latin typeface="Gill Sans MT" panose="020B0502020104020203" pitchFamily="34" charset="0"/>
              </a:rPr>
              <a:t>Smaller wireless LANs to be interconnected by </a:t>
            </a:r>
            <a:r>
              <a:rPr lang="en-US" sz="2000" dirty="0" err="1">
                <a:latin typeface="Gill Sans MT" panose="020B0502020104020203" pitchFamily="34" charset="0"/>
              </a:rPr>
              <a:t>WiMAX</a:t>
            </a:r>
            <a:r>
              <a:rPr lang="en-US" sz="2000" dirty="0">
                <a:latin typeface="Gill Sans MT" panose="020B0502020104020203" pitchFamily="34" charset="0"/>
              </a:rPr>
              <a:t> creating a large WMAN. </a:t>
            </a:r>
          </a:p>
          <a:p>
            <a:pPr algn="just"/>
            <a:r>
              <a:rPr lang="en-US" sz="2000" dirty="0" err="1">
                <a:latin typeface="Gill Sans MT" panose="020B0502020104020203" pitchFamily="34" charset="0"/>
              </a:rPr>
              <a:t>WiMAX</a:t>
            </a:r>
            <a:r>
              <a:rPr lang="en-US" sz="2000" dirty="0">
                <a:latin typeface="Gill Sans MT" panose="020B0502020104020203" pitchFamily="34" charset="0"/>
              </a:rPr>
              <a:t> is similar to Wi-Fi, but provides coverage over greater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44</a:t>
            </a:fld>
            <a:endParaRPr lang="en-US"/>
          </a:p>
        </p:txBody>
      </p:sp>
      <p:pic>
        <p:nvPicPr>
          <p:cNvPr id="5" name="Picture 4"/>
          <p:cNvPicPr>
            <a:picLocks noChangeAspect="1"/>
          </p:cNvPicPr>
          <p:nvPr/>
        </p:nvPicPr>
        <p:blipFill>
          <a:blip r:embed="rId2"/>
          <a:stretch>
            <a:fillRect/>
          </a:stretch>
        </p:blipFill>
        <p:spPr>
          <a:xfrm>
            <a:off x="7315201" y="2514600"/>
            <a:ext cx="3326537" cy="2590800"/>
          </a:xfrm>
          <a:prstGeom prst="rect">
            <a:avLst/>
          </a:prstGeom>
        </p:spPr>
      </p:pic>
    </p:spTree>
    <p:extLst>
      <p:ext uri="{BB962C8B-B14F-4D97-AF65-F5344CB8AC3E}">
        <p14:creationId xmlns:p14="http://schemas.microsoft.com/office/powerpoint/2010/main" val="3452265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Wireless Metropolitan-Area Network (WMAN) </a:t>
            </a:r>
          </a:p>
        </p:txBody>
      </p:sp>
      <p:sp>
        <p:nvSpPr>
          <p:cNvPr id="3" name="Content Placeholder 2"/>
          <p:cNvSpPr>
            <a:spLocks noGrp="1"/>
          </p:cNvSpPr>
          <p:nvPr>
            <p:ph idx="1"/>
          </p:nvPr>
        </p:nvSpPr>
        <p:spPr>
          <a:xfrm>
            <a:off x="2209800" y="1828800"/>
            <a:ext cx="7848600" cy="4724400"/>
          </a:xfrm>
        </p:spPr>
        <p:txBody>
          <a:bodyPr/>
          <a:lstStyle/>
          <a:p>
            <a:r>
              <a:rPr lang="en-US" sz="2000" dirty="0" err="1">
                <a:latin typeface="Gill Sans MT" panose="020B0502020104020203" pitchFamily="34" charset="0"/>
              </a:rPr>
              <a:t>WiMAX</a:t>
            </a:r>
            <a:r>
              <a:rPr lang="en-US" sz="2000" dirty="0">
                <a:latin typeface="Gill Sans MT" panose="020B0502020104020203" pitchFamily="34" charset="0"/>
              </a:rPr>
              <a:t> operates on two frequency bands, a mixture of licensed and unlicensed band, from 2 GHz to 11 GHz and from 10 GHz to 66 GHz, </a:t>
            </a:r>
          </a:p>
          <a:p>
            <a:r>
              <a:rPr lang="en-US" sz="2000" dirty="0">
                <a:latin typeface="Gill Sans MT" panose="020B0502020104020203" pitchFamily="34" charset="0"/>
              </a:rPr>
              <a:t>Transfer around 70 Mbps over a distance of 50 km to thousands of users from a single base station</a:t>
            </a:r>
          </a:p>
          <a:p>
            <a:r>
              <a:rPr lang="en-US" sz="2000" dirty="0">
                <a:latin typeface="Gill Sans MT" panose="020B0502020104020203" pitchFamily="34" charset="0"/>
              </a:rPr>
              <a:t>Work by line-of-sight and non-line-of-sight. </a:t>
            </a:r>
          </a:p>
          <a:p>
            <a:r>
              <a:rPr lang="en-US" sz="2000" dirty="0">
                <a:latin typeface="Gill Sans MT" panose="020B0502020104020203" pitchFamily="34" charset="0"/>
              </a:rPr>
              <a:t>At the 2 to 11GHz frequency range it works by non-line-of-sight, where a computer inside a building communicates with a tower/antenna outside the building. </a:t>
            </a:r>
          </a:p>
          <a:p>
            <a:r>
              <a:rPr lang="en-US" sz="2000" dirty="0">
                <a:latin typeface="Gill Sans MT" panose="020B0502020104020203" pitchFamily="34" charset="0"/>
              </a:rPr>
              <a:t>Higher frequency transmissions are used for line-of-sight service. This enables to towers/antennae to communicate with each other over a greater distance.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45</a:t>
            </a:fld>
            <a:endParaRPr lang="en-US"/>
          </a:p>
        </p:txBody>
      </p:sp>
    </p:spTree>
    <p:extLst>
      <p:ext uri="{BB962C8B-B14F-4D97-AF65-F5344CB8AC3E}">
        <p14:creationId xmlns:p14="http://schemas.microsoft.com/office/powerpoint/2010/main" val="3547418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46</a:t>
            </a:fld>
            <a:endParaRPr lang="en-US"/>
          </a:p>
        </p:txBody>
      </p:sp>
      <p:sp>
        <p:nvSpPr>
          <p:cNvPr id="4" name="TextBox 3"/>
          <p:cNvSpPr txBox="1"/>
          <p:nvPr/>
        </p:nvSpPr>
        <p:spPr>
          <a:xfrm>
            <a:off x="1219200" y="2194679"/>
            <a:ext cx="8915400" cy="313932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Gill Sans MT" panose="020B0502020104020203" pitchFamily="34" charset="0"/>
              </a:rPr>
              <a:t>There may be several RSs (Relay Stations) in the coverage area of one </a:t>
            </a:r>
            <a:r>
              <a:rPr lang="en-US" sz="2200" dirty="0" err="1">
                <a:latin typeface="Gill Sans MT" panose="020B0502020104020203" pitchFamily="34" charset="0"/>
              </a:rPr>
              <a:t>WiMAX</a:t>
            </a:r>
            <a:r>
              <a:rPr lang="en-US" sz="2200" dirty="0">
                <a:latin typeface="Gill Sans MT" panose="020B0502020104020203" pitchFamily="34" charset="0"/>
              </a:rPr>
              <a:t> BS. </a:t>
            </a:r>
          </a:p>
          <a:p>
            <a:pPr marL="342900" indent="-342900" algn="just">
              <a:buFont typeface="Arial" panose="020B0604020202020204" pitchFamily="34" charset="0"/>
              <a:buChar char="•"/>
            </a:pPr>
            <a:r>
              <a:rPr lang="en-US" sz="2200" dirty="0">
                <a:latin typeface="Gill Sans MT" panose="020B0502020104020203" pitchFamily="34" charset="0"/>
              </a:rPr>
              <a:t>Each RS can establish a communication link with its BS and can serve several MSs in its signal coverage. </a:t>
            </a:r>
          </a:p>
          <a:p>
            <a:pPr marL="342900" indent="-342900" algn="just">
              <a:buFont typeface="Arial" panose="020B0604020202020204" pitchFamily="34" charset="0"/>
              <a:buChar char="•"/>
            </a:pPr>
            <a:r>
              <a:rPr lang="en-US" sz="2200" dirty="0">
                <a:latin typeface="Gill Sans MT" panose="020B0502020104020203" pitchFamily="34" charset="0"/>
              </a:rPr>
              <a:t>In addition, a RS can connect to multiple APs through </a:t>
            </a:r>
            <a:r>
              <a:rPr lang="en-US" sz="2200" dirty="0" err="1">
                <a:latin typeface="Gill Sans MT" panose="020B0502020104020203" pitchFamily="34" charset="0"/>
              </a:rPr>
              <a:t>wirelines</a:t>
            </a:r>
            <a:r>
              <a:rPr lang="en-US" sz="2200" dirty="0">
                <a:latin typeface="Gill Sans MT" panose="020B0502020104020203" pitchFamily="34" charset="0"/>
              </a:rPr>
              <a:t> (such as Ethernet, Fiber, etc.), that is, this RS serves as the access network of these APs.</a:t>
            </a:r>
          </a:p>
          <a:p>
            <a:pPr marL="342900" indent="-342900" algn="just">
              <a:buFont typeface="Arial" panose="020B0604020202020204" pitchFamily="34" charset="0"/>
              <a:buChar char="•"/>
            </a:pPr>
            <a:r>
              <a:rPr lang="en-US" sz="2200" dirty="0" smtClean="0">
                <a:latin typeface="Gill Sans MT" panose="020B0502020104020203" pitchFamily="34" charset="0"/>
              </a:rPr>
              <a:t>A </a:t>
            </a:r>
            <a:r>
              <a:rPr lang="en-US" sz="2200" dirty="0">
                <a:latin typeface="Gill Sans MT" panose="020B0502020104020203" pitchFamily="34" charset="0"/>
              </a:rPr>
              <a:t>dual-mode MS may connect to an AP or establish a communication link with a RS. </a:t>
            </a:r>
          </a:p>
        </p:txBody>
      </p:sp>
      <p:sp>
        <p:nvSpPr>
          <p:cNvPr id="5" name="TextBox 4"/>
          <p:cNvSpPr txBox="1"/>
          <p:nvPr/>
        </p:nvSpPr>
        <p:spPr>
          <a:xfrm>
            <a:off x="2133600" y="609601"/>
            <a:ext cx="7543800" cy="954107"/>
          </a:xfrm>
          <a:prstGeom prst="rect">
            <a:avLst/>
          </a:prstGeom>
          <a:noFill/>
        </p:spPr>
        <p:txBody>
          <a:bodyPr wrap="square" rtlCol="0">
            <a:spAutoFit/>
          </a:bodyPr>
          <a:lstStyle/>
          <a:p>
            <a:pPr algn="ctr"/>
            <a:r>
              <a:rPr lang="en-US" sz="2800" b="1" dirty="0"/>
              <a:t>Architecture of the LAN and MAN (</a:t>
            </a:r>
            <a:r>
              <a:rPr lang="en-US" sz="2800" b="1" dirty="0" err="1"/>
              <a:t>WiFi</a:t>
            </a:r>
            <a:r>
              <a:rPr lang="en-US" sz="2800" b="1" dirty="0"/>
              <a:t>- and </a:t>
            </a:r>
            <a:r>
              <a:rPr lang="en-US" sz="2800" b="1" dirty="0" err="1"/>
              <a:t>WiMAX</a:t>
            </a:r>
            <a:r>
              <a:rPr lang="en-US" sz="2800" b="1" dirty="0"/>
              <a:t>) integrated network</a:t>
            </a:r>
          </a:p>
        </p:txBody>
      </p:sp>
    </p:spTree>
    <p:extLst>
      <p:ext uri="{BB962C8B-B14F-4D97-AF65-F5344CB8AC3E}">
        <p14:creationId xmlns:p14="http://schemas.microsoft.com/office/powerpoint/2010/main" val="2966123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47</a:t>
            </a:fld>
            <a:endParaRPr lang="en-US"/>
          </a:p>
        </p:txBody>
      </p:sp>
      <p:pic>
        <p:nvPicPr>
          <p:cNvPr id="76805" name="Picture 5"/>
          <p:cNvPicPr>
            <a:picLocks noChangeAspect="1" noChangeArrowheads="1"/>
          </p:cNvPicPr>
          <p:nvPr/>
        </p:nvPicPr>
        <p:blipFill>
          <a:blip r:embed="rId2"/>
          <a:srcRect/>
          <a:stretch>
            <a:fillRect/>
          </a:stretch>
        </p:blipFill>
        <p:spPr bwMode="auto">
          <a:xfrm>
            <a:off x="2209801" y="228600"/>
            <a:ext cx="7584151" cy="4240186"/>
          </a:xfrm>
          <a:prstGeom prst="rect">
            <a:avLst/>
          </a:prstGeom>
          <a:noFill/>
          <a:ln w="9525">
            <a:noFill/>
            <a:miter lim="800000"/>
            <a:headEnd/>
            <a:tailEnd/>
          </a:ln>
          <a:effectLst/>
        </p:spPr>
      </p:pic>
      <p:sp>
        <p:nvSpPr>
          <p:cNvPr id="8" name="TextBox 7"/>
          <p:cNvSpPr txBox="1"/>
          <p:nvPr/>
        </p:nvSpPr>
        <p:spPr>
          <a:xfrm>
            <a:off x="1828800" y="5486400"/>
            <a:ext cx="8382000" cy="369332"/>
          </a:xfrm>
          <a:prstGeom prst="rect">
            <a:avLst/>
          </a:prstGeom>
          <a:noFill/>
        </p:spPr>
        <p:txBody>
          <a:bodyPr wrap="square" rtlCol="0">
            <a:spAutoFit/>
          </a:bodyPr>
          <a:lstStyle/>
          <a:p>
            <a:r>
              <a:rPr lang="en-US" sz="1800" b="1" dirty="0">
                <a:latin typeface="Gill Sans MT" panose="020B0502020104020203" pitchFamily="34" charset="0"/>
              </a:rPr>
              <a:t>Architecture of the LAN and MAN (</a:t>
            </a:r>
            <a:r>
              <a:rPr lang="en-US" sz="1800" b="1" dirty="0" err="1">
                <a:latin typeface="Gill Sans MT" panose="020B0502020104020203" pitchFamily="34" charset="0"/>
              </a:rPr>
              <a:t>WiFi</a:t>
            </a:r>
            <a:r>
              <a:rPr lang="en-US" sz="1800" b="1" dirty="0">
                <a:latin typeface="Gill Sans MT" panose="020B0502020104020203" pitchFamily="34" charset="0"/>
              </a:rPr>
              <a:t>- and </a:t>
            </a:r>
            <a:r>
              <a:rPr lang="en-US" sz="1800" b="1" dirty="0" err="1">
                <a:latin typeface="Gill Sans MT" panose="020B0502020104020203" pitchFamily="34" charset="0"/>
              </a:rPr>
              <a:t>WiMAX</a:t>
            </a:r>
            <a:r>
              <a:rPr lang="en-US" sz="1800" b="1" dirty="0">
                <a:latin typeface="Gill Sans MT" panose="020B0502020104020203" pitchFamily="34" charset="0"/>
              </a:rPr>
              <a:t>) integrated network</a:t>
            </a:r>
            <a:endParaRPr lang="en-US" sz="1800" dirty="0">
              <a:latin typeface="Gill Sans MT" panose="020B0502020104020203" pitchFamily="34" charset="0"/>
            </a:endParaRPr>
          </a:p>
        </p:txBody>
      </p:sp>
      <p:sp>
        <p:nvSpPr>
          <p:cNvPr id="9" name="Rectangle 8"/>
          <p:cNvSpPr/>
          <p:nvPr/>
        </p:nvSpPr>
        <p:spPr>
          <a:xfrm>
            <a:off x="1828801" y="4648201"/>
            <a:ext cx="1667251" cy="584775"/>
          </a:xfrm>
          <a:prstGeom prst="rect">
            <a:avLst/>
          </a:prstGeom>
          <a:noFill/>
        </p:spPr>
        <p:txBody>
          <a:bodyPr wrap="none">
            <a:spAutoFit/>
          </a:bodyPr>
          <a:lstStyle/>
          <a:p>
            <a:r>
              <a:rPr lang="en-US" sz="1600" dirty="0">
                <a:latin typeface="Gill Sans MT" panose="020B0502020104020203" pitchFamily="34" charset="0"/>
              </a:rPr>
              <a:t>Relay Station (RS)</a:t>
            </a:r>
          </a:p>
          <a:p>
            <a:r>
              <a:rPr lang="en-US" sz="1600" dirty="0">
                <a:latin typeface="Gill Sans MT" panose="020B0502020104020203" pitchFamily="34" charset="0"/>
              </a:rPr>
              <a:t>AP Access Point</a:t>
            </a:r>
          </a:p>
        </p:txBody>
      </p:sp>
    </p:spTree>
    <p:extLst>
      <p:ext uri="{BB962C8B-B14F-4D97-AF65-F5344CB8AC3E}">
        <p14:creationId xmlns:p14="http://schemas.microsoft.com/office/powerpoint/2010/main" val="4057997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2209800" y="2057400"/>
            <a:ext cx="7772400" cy="4114800"/>
          </a:xfrm>
        </p:spPr>
        <p:txBody>
          <a:bodyPr/>
          <a:lstStyle/>
          <a:p>
            <a:pPr algn="just"/>
            <a:r>
              <a:rPr lang="en-US" sz="2000" dirty="0">
                <a:latin typeface="Gill Sans MT" panose="020B0502020104020203" pitchFamily="34" charset="0"/>
              </a:rPr>
              <a:t>Wireless Wide Area Networks extend beyond 50 kilometers and typically use licensed frequencies. </a:t>
            </a:r>
          </a:p>
          <a:p>
            <a:pPr algn="just"/>
            <a:r>
              <a:rPr lang="en-US" sz="2000" dirty="0">
                <a:latin typeface="Gill Sans MT" panose="020B0502020104020203" pitchFamily="34" charset="0"/>
              </a:rPr>
              <a:t>Over large areas, such as cities or countries, via multiple satellite systems or antenna sites are looked after by an internet services provider. </a:t>
            </a:r>
          </a:p>
          <a:p>
            <a:pPr algn="just"/>
            <a:r>
              <a:rPr lang="en-US" sz="2000" dirty="0">
                <a:latin typeface="Gill Sans MT" panose="020B0502020104020203" pitchFamily="34" charset="0"/>
              </a:rPr>
              <a:t>There are mainly two available technologies: Digital cellular telephony and Satellites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48</a:t>
            </a:fld>
            <a:endParaRPr lang="en-US"/>
          </a:p>
        </p:txBody>
      </p:sp>
    </p:spTree>
    <p:extLst>
      <p:ext uri="{BB962C8B-B14F-4D97-AF65-F5344CB8AC3E}">
        <p14:creationId xmlns:p14="http://schemas.microsoft.com/office/powerpoint/2010/main" val="1746581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Wireless Wide-Area Network (WWAN) </a:t>
            </a:r>
          </a:p>
        </p:txBody>
      </p:sp>
      <p:sp>
        <p:nvSpPr>
          <p:cNvPr id="3" name="Content Placeholder 2"/>
          <p:cNvSpPr>
            <a:spLocks noGrp="1"/>
          </p:cNvSpPr>
          <p:nvPr>
            <p:ph idx="1"/>
          </p:nvPr>
        </p:nvSpPr>
        <p:spPr/>
        <p:txBody>
          <a:bodyPr/>
          <a:lstStyle/>
          <a:p>
            <a:pPr marL="0" indent="0" algn="just">
              <a:buNone/>
            </a:pPr>
            <a:r>
              <a:rPr lang="en-US" sz="2000" b="1" dirty="0">
                <a:latin typeface="Gill Sans MT" panose="020B0502020104020203" pitchFamily="34" charset="0"/>
              </a:rPr>
              <a:t>Cellular telephone networks</a:t>
            </a:r>
          </a:p>
          <a:p>
            <a:pPr algn="just"/>
            <a:r>
              <a:rPr lang="en-US" sz="2000" dirty="0">
                <a:latin typeface="Gill Sans MT" panose="020B0502020104020203" pitchFamily="34" charset="0"/>
              </a:rPr>
              <a:t> In the cellular system, the coverage area is divided into cells. A cell transmitter, at center of the cell, is designed to serve an individual cell. </a:t>
            </a:r>
          </a:p>
          <a:p>
            <a:pPr algn="just"/>
            <a:r>
              <a:rPr lang="en-US" sz="2000" dirty="0">
                <a:latin typeface="Gill Sans MT" panose="020B0502020104020203" pitchFamily="34" charset="0"/>
              </a:rPr>
              <a:t>All transmitters are connected to a base station and these latter to a mobile telecommunications switching office which links the cellular and the wired telephone network.</a:t>
            </a:r>
          </a:p>
          <a:p>
            <a:pPr algn="just"/>
            <a:r>
              <a:rPr lang="en-US" sz="2000" dirty="0">
                <a:latin typeface="Gill Sans MT" panose="020B0502020104020203" pitchFamily="34" charset="0"/>
              </a:rPr>
              <a:t> The system seeks to make efficient use of available channels by using low-power transmitters to allow frequency reuse at much smaller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49</a:t>
            </a:fld>
            <a:endParaRPr lang="en-US"/>
          </a:p>
        </p:txBody>
      </p:sp>
    </p:spTree>
    <p:extLst>
      <p:ext uri="{BB962C8B-B14F-4D97-AF65-F5344CB8AC3E}">
        <p14:creationId xmlns:p14="http://schemas.microsoft.com/office/powerpoint/2010/main" val="870163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09800" y="2130426"/>
            <a:ext cx="8153400" cy="2212975"/>
          </a:xfrm>
        </p:spPr>
        <p:txBody>
          <a:bodyPr/>
          <a:lstStyle/>
          <a:p>
            <a:r>
              <a:rPr lang="en-US" b="1" dirty="0">
                <a:latin typeface="Gill Sans MT" panose="020B0502020104020203" pitchFamily="34" charset="0"/>
              </a:rPr>
              <a:t>Lecture 01</a:t>
            </a:r>
            <a:br>
              <a:rPr lang="en-US" b="1" dirty="0">
                <a:latin typeface="Gill Sans MT" panose="020B0502020104020203" pitchFamily="34" charset="0"/>
              </a:rPr>
            </a:br>
            <a:r>
              <a:rPr lang="en-US" sz="3600" b="1" dirty="0">
                <a:latin typeface="Gill Sans MT" panose="020B0502020104020203" pitchFamily="34" charset="0"/>
              </a:rPr>
              <a:t>Introduction to Wireless Network</a:t>
            </a:r>
          </a:p>
        </p:txBody>
      </p:sp>
    </p:spTree>
    <p:extLst>
      <p:ext uri="{BB962C8B-B14F-4D97-AF65-F5344CB8AC3E}">
        <p14:creationId xmlns:p14="http://schemas.microsoft.com/office/powerpoint/2010/main" val="1677570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lstStyle/>
          <a:p>
            <a:r>
              <a:rPr lang="en-US" sz="28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2209800" y="1600200"/>
            <a:ext cx="7848600" cy="4419600"/>
          </a:xfrm>
        </p:spPr>
        <p:txBody>
          <a:bodyPr/>
          <a:lstStyle/>
          <a:p>
            <a:r>
              <a:rPr lang="en-US" sz="1800" dirty="0">
                <a:latin typeface="Gill Sans MT" panose="020B0502020104020203" pitchFamily="34" charset="0"/>
              </a:rPr>
              <a:t>Different cellular generations have been developed since early 1980s. First generation, 1G, was analog and, conceived and designed purely for voice calls with almost no consideration of data services, with a speed of up to 2.4 kbps. </a:t>
            </a:r>
          </a:p>
          <a:p>
            <a:r>
              <a:rPr lang="en-US" sz="1800" dirty="0">
                <a:latin typeface="Gill Sans MT" panose="020B0502020104020203" pitchFamily="34" charset="0"/>
              </a:rPr>
              <a:t>The second generation, 2G, was based on digital technology and network infrastructure (GSM), enabling text messages, and with a data speed of up to 64 Kbps. </a:t>
            </a:r>
          </a:p>
          <a:p>
            <a:r>
              <a:rPr lang="en-US" sz="1800" dirty="0">
                <a:latin typeface="Gill Sans MT" panose="020B0502020104020203" pitchFamily="34" charset="0"/>
              </a:rPr>
              <a:t>The 2.5G generation was between the second and the third. Sometimes it has been referred as 2G + GPRS, it is an enhanced version of 2G, with a speed of up to 144 Kbps. </a:t>
            </a:r>
          </a:p>
          <a:p>
            <a:r>
              <a:rPr lang="en-US" sz="1800" dirty="0">
                <a:latin typeface="Gill Sans MT" panose="020B0502020104020203" pitchFamily="34" charset="0"/>
              </a:rPr>
              <a:t>The 3G generation was introduced in year 2000, with a data speed of up to 2 Mbps. </a:t>
            </a:r>
          </a:p>
          <a:p>
            <a:r>
              <a:rPr lang="en-US" sz="1800" dirty="0">
                <a:latin typeface="Gill Sans MT" panose="020B0502020104020203" pitchFamily="34" charset="0"/>
              </a:rPr>
              <a:t>The 3.5G is an enhanced version of the 3G that uses HSDPA to speed data transfers up to 14 Mbps. </a:t>
            </a:r>
          </a:p>
          <a:p>
            <a:r>
              <a:rPr lang="en-US" sz="1800" dirty="0">
                <a:latin typeface="Gill Sans MT" panose="020B0502020104020203" pitchFamily="34" charset="0"/>
              </a:rPr>
              <a:t>Finally the fourth generation, 4G, is capable of providing up to 1 </a:t>
            </a:r>
            <a:r>
              <a:rPr lang="en-US" sz="1800" dirty="0" err="1">
                <a:latin typeface="Gill Sans MT" panose="020B0502020104020203" pitchFamily="34" charset="0"/>
              </a:rPr>
              <a:t>Gbps</a:t>
            </a:r>
            <a:r>
              <a:rPr lang="en-US" sz="1800" dirty="0">
                <a:latin typeface="Gill Sans MT" panose="020B0502020104020203" pitchFamily="34" charset="0"/>
              </a:rPr>
              <a:t> speed and any kind of service at any time as per user requirements, anywhere. </a:t>
            </a:r>
          </a:p>
          <a:p>
            <a:r>
              <a:rPr lang="en-US" sz="1800" dirty="0">
                <a:latin typeface="Gill Sans MT" panose="020B0502020104020203" pitchFamily="34" charset="0"/>
              </a:rPr>
              <a:t>The 5G generation is expected by year 2020.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50</a:t>
            </a:fld>
            <a:endParaRPr lang="en-US"/>
          </a:p>
        </p:txBody>
      </p:sp>
    </p:spTree>
    <p:extLst>
      <p:ext uri="{BB962C8B-B14F-4D97-AF65-F5344CB8AC3E}">
        <p14:creationId xmlns:p14="http://schemas.microsoft.com/office/powerpoint/2010/main" val="2415483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ill Sans MT" panose="020B0502020104020203" pitchFamily="34" charset="0"/>
              </a:rPr>
              <a:t>Wireless Wide-Area Network (WWAN) </a:t>
            </a:r>
          </a:p>
        </p:txBody>
      </p:sp>
      <p:sp>
        <p:nvSpPr>
          <p:cNvPr id="3" name="Content Placeholder 2"/>
          <p:cNvSpPr>
            <a:spLocks noGrp="1"/>
          </p:cNvSpPr>
          <p:nvPr>
            <p:ph idx="1"/>
          </p:nvPr>
        </p:nvSpPr>
        <p:spPr/>
        <p:txBody>
          <a:bodyPr/>
          <a:lstStyle/>
          <a:p>
            <a:r>
              <a:rPr lang="en-US" sz="1800" dirty="0">
                <a:latin typeface="Gill Sans MT" panose="020B0502020104020203" pitchFamily="34" charset="0"/>
              </a:rPr>
              <a:t>Satellite Wireless communications can also be developed via satellite. </a:t>
            </a:r>
          </a:p>
          <a:p>
            <a:r>
              <a:rPr lang="en-US" sz="1800" dirty="0">
                <a:latin typeface="Gill Sans MT" panose="020B0502020104020203" pitchFamily="34" charset="0"/>
              </a:rPr>
              <a:t>Due to its high altitude, satellite transmissions can cover a wide area over the surface of the earth.</a:t>
            </a:r>
          </a:p>
          <a:p>
            <a:r>
              <a:rPr lang="en-US" sz="1800" dirty="0">
                <a:latin typeface="Gill Sans MT" panose="020B0502020104020203" pitchFamily="34" charset="0"/>
              </a:rPr>
              <a:t>This can be very useful for users who are located in remote areas or islands where no submarine cables are in service. In these cases, satellite telephones are needed. </a:t>
            </a:r>
          </a:p>
          <a:p>
            <a:pPr algn="just"/>
            <a:r>
              <a:rPr lang="en-US" sz="1800" dirty="0">
                <a:latin typeface="Gill Sans MT" panose="020B0502020104020203" pitchFamily="34" charset="0"/>
              </a:rPr>
              <a:t>Each satellite is equipped with various transponders consisting of a transceiver and an antenna. The incoming signal is amplified and then rebroadcast on a different frequency.</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51</a:t>
            </a:fld>
            <a:endParaRPr lang="en-US"/>
          </a:p>
        </p:txBody>
      </p:sp>
      <p:pic>
        <p:nvPicPr>
          <p:cNvPr id="5" name="Picture 4"/>
          <p:cNvPicPr>
            <a:picLocks noChangeAspect="1"/>
          </p:cNvPicPr>
          <p:nvPr/>
        </p:nvPicPr>
        <p:blipFill>
          <a:blip r:embed="rId2"/>
          <a:stretch>
            <a:fillRect/>
          </a:stretch>
        </p:blipFill>
        <p:spPr>
          <a:xfrm>
            <a:off x="4412542" y="4771976"/>
            <a:ext cx="3366917" cy="2086024"/>
          </a:xfrm>
          <a:prstGeom prst="rect">
            <a:avLst/>
          </a:prstGeom>
        </p:spPr>
      </p:pic>
    </p:spTree>
    <p:extLst>
      <p:ext uri="{BB962C8B-B14F-4D97-AF65-F5344CB8AC3E}">
        <p14:creationId xmlns:p14="http://schemas.microsoft.com/office/powerpoint/2010/main" val="1260358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C9BB74F1-FC8D-49BD-A4FC-29A4E4BD74D2}" type="slidenum">
              <a:rPr lang="en-US" smtClean="0"/>
              <a:pPr/>
              <a:t>52</a:t>
            </a:fld>
            <a:endParaRPr lang="en-US"/>
          </a:p>
        </p:txBody>
      </p:sp>
      <p:sp>
        <p:nvSpPr>
          <p:cNvPr id="15363" name="TextBox 3"/>
          <p:cNvSpPr txBox="1">
            <a:spLocks noChangeArrowheads="1"/>
          </p:cNvSpPr>
          <p:nvPr/>
        </p:nvSpPr>
        <p:spPr bwMode="auto">
          <a:xfrm>
            <a:off x="1905000" y="584538"/>
            <a:ext cx="7848600" cy="1015663"/>
          </a:xfrm>
          <a:prstGeom prst="rect">
            <a:avLst/>
          </a:prstGeom>
          <a:noFill/>
          <a:ln w="9525">
            <a:noFill/>
            <a:miter lim="800000"/>
            <a:headEnd/>
            <a:tailEnd/>
          </a:ln>
        </p:spPr>
        <p:txBody>
          <a:bodyPr wrap="square">
            <a:spAutoFit/>
          </a:bodyPr>
          <a:lstStyle/>
          <a:p>
            <a:pPr algn="just">
              <a:buFont typeface="Wingdings" pitchFamily="2" charset="2"/>
              <a:buChar char="ü"/>
            </a:pPr>
            <a:r>
              <a:rPr lang="en-US" sz="2000" dirty="0">
                <a:latin typeface="Gill Sans MT" panose="020B0502020104020203" pitchFamily="34" charset="0"/>
              </a:rPr>
              <a:t>Four prominent wireless technologies: Bluetooth, Wi-Fi (more formally known as 802.11), </a:t>
            </a:r>
            <a:r>
              <a:rPr lang="en-US" sz="2000" dirty="0" err="1">
                <a:latin typeface="Gill Sans MT" panose="020B0502020104020203" pitchFamily="34" charset="0"/>
              </a:rPr>
              <a:t>WiMAX</a:t>
            </a:r>
            <a:r>
              <a:rPr lang="en-US" sz="2000" dirty="0">
                <a:latin typeface="Gill Sans MT" panose="020B0502020104020203" pitchFamily="34" charset="0"/>
              </a:rPr>
              <a:t> (802.16), and third-generation or 3G cellular wireless.</a:t>
            </a:r>
          </a:p>
        </p:txBody>
      </p:sp>
      <p:pic>
        <p:nvPicPr>
          <p:cNvPr id="15364" name="Picture 5"/>
          <p:cNvPicPr>
            <a:picLocks noChangeAspect="1" noChangeArrowheads="1"/>
          </p:cNvPicPr>
          <p:nvPr/>
        </p:nvPicPr>
        <p:blipFill>
          <a:blip r:embed="rId3"/>
          <a:srcRect/>
          <a:stretch>
            <a:fillRect/>
          </a:stretch>
        </p:blipFill>
        <p:spPr bwMode="auto">
          <a:xfrm>
            <a:off x="2590800" y="1828800"/>
            <a:ext cx="6019800" cy="3652838"/>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7696200" y="4953264"/>
            <a:ext cx="3200400" cy="1704355"/>
          </a:xfrm>
          <a:prstGeom prst="rect">
            <a:avLst/>
          </a:prstGeom>
        </p:spPr>
      </p:pic>
      <p:pic>
        <p:nvPicPr>
          <p:cNvPr id="98306" name="Picture 2" descr="92-100 M Coaxial Cable for RF Signal Transmission, Rs 200 /meter | ID:  198895164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702" y="5481639"/>
            <a:ext cx="2147629" cy="12112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4083535" y="5645152"/>
            <a:ext cx="1184666" cy="1012467"/>
          </a:xfrm>
          <a:prstGeom prst="rect">
            <a:avLst/>
          </a:prstGeom>
        </p:spPr>
      </p:pic>
    </p:spTree>
    <p:extLst>
      <p:ext uri="{BB962C8B-B14F-4D97-AF65-F5344CB8AC3E}">
        <p14:creationId xmlns:p14="http://schemas.microsoft.com/office/powerpoint/2010/main" val="2084693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53</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54</a:t>
            </a:fld>
            <a:endParaRPr lang="en-US"/>
          </a:p>
        </p:txBody>
      </p:sp>
      <p:pic>
        <p:nvPicPr>
          <p:cNvPr id="99330" name="Picture 2" descr="P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38200"/>
            <a:ext cx="6705600" cy="502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57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Pen-based </a:t>
            </a:r>
            <a:r>
              <a:rPr lang="en-US" dirty="0"/>
              <a:t>computing</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55</a:t>
            </a:fld>
            <a:endParaRPr lang="en-US"/>
          </a:p>
        </p:txBody>
      </p:sp>
      <p:pic>
        <p:nvPicPr>
          <p:cNvPr id="100354" name="Picture 2" descr="Pen-based computing | Article about Pen-based computing by The Free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85257"/>
            <a:ext cx="3920424" cy="504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67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56</a:t>
            </a:fld>
            <a:endParaRPr lang="en-US"/>
          </a:p>
        </p:txBody>
      </p:sp>
      <p:pic>
        <p:nvPicPr>
          <p:cNvPr id="100354" name="Picture 2" descr="Zigbee | Complete IOT Solution - CSA-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622" y="457200"/>
            <a:ext cx="5410200" cy="556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31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err="1">
                <a:latin typeface="Gill Sans MT" panose="020B0502020104020203" pitchFamily="34" charset="0"/>
              </a:rPr>
              <a:t>Zigbee</a:t>
            </a:r>
            <a:endParaRPr lang="en-US" dirty="0"/>
          </a:p>
        </p:txBody>
      </p:sp>
      <p:sp>
        <p:nvSpPr>
          <p:cNvPr id="3" name="Content Placeholder 2"/>
          <p:cNvSpPr>
            <a:spLocks noGrp="1"/>
          </p:cNvSpPr>
          <p:nvPr>
            <p:ph idx="1"/>
          </p:nvPr>
        </p:nvSpPr>
        <p:spPr>
          <a:xfrm>
            <a:off x="2209800" y="1371600"/>
            <a:ext cx="8001000" cy="3810000"/>
          </a:xfrm>
        </p:spPr>
        <p:txBody>
          <a:bodyPr/>
          <a:lstStyle/>
          <a:p>
            <a:r>
              <a:rPr lang="en-US" sz="2000" dirty="0">
                <a:latin typeface="Gill Sans MT" panose="020B0502020104020203" pitchFamily="34" charset="0"/>
              </a:rPr>
              <a:t>Two different device types can participate in a </a:t>
            </a:r>
            <a:r>
              <a:rPr lang="en-US" sz="2000" dirty="0" err="1">
                <a:latin typeface="Gill Sans MT" panose="020B0502020104020203" pitchFamily="34" charset="0"/>
              </a:rPr>
              <a:t>ZigBee</a:t>
            </a:r>
            <a:r>
              <a:rPr lang="en-US" sz="2000" dirty="0">
                <a:latin typeface="Gill Sans MT" panose="020B0502020104020203" pitchFamily="34" charset="0"/>
              </a:rPr>
              <a:t> network: Full function devices (FFD) and reduced-function devices (RFD).</a:t>
            </a:r>
          </a:p>
          <a:p>
            <a:r>
              <a:rPr lang="en-US" sz="2000" dirty="0">
                <a:latin typeface="Gill Sans MT" panose="020B0502020104020203" pitchFamily="34" charset="0"/>
              </a:rPr>
              <a:t> FFDs can operate in three modes serving as a WPAN coordinator, coordinator or device. </a:t>
            </a:r>
          </a:p>
          <a:p>
            <a:r>
              <a:rPr lang="en-US" sz="2000" dirty="0">
                <a:latin typeface="Gill Sans MT" panose="020B0502020104020203" pitchFamily="34" charset="0"/>
              </a:rPr>
              <a:t>RFD is only intended for applications that are extremely simple, such as a light switch. </a:t>
            </a:r>
          </a:p>
          <a:p>
            <a:r>
              <a:rPr lang="en-US" sz="2000" dirty="0" err="1">
                <a:latin typeface="Gill Sans MT" panose="020B0502020104020203" pitchFamily="34" charset="0"/>
              </a:rPr>
              <a:t>ZigBee</a:t>
            </a:r>
            <a:r>
              <a:rPr lang="en-US" sz="2000" dirty="0">
                <a:latin typeface="Gill Sans MT" panose="020B0502020104020203" pitchFamily="34" charset="0"/>
              </a:rPr>
              <a:t> supports three different topologies: star, mesh, and cluster tree,</a:t>
            </a:r>
          </a:p>
          <a:p>
            <a:r>
              <a:rPr lang="en-US" sz="2000" dirty="0" err="1">
                <a:latin typeface="Gill Sans MT" panose="020B0502020104020203" pitchFamily="34" charset="0"/>
              </a:rPr>
              <a:t>Zigbee</a:t>
            </a:r>
            <a:r>
              <a:rPr lang="en-US" sz="2000" dirty="0">
                <a:latin typeface="Gill Sans MT" panose="020B0502020104020203" pitchFamily="34" charset="0"/>
              </a:rPr>
              <a:t> is not for situations with high mobility among nodes. Hence, it is not suitable for planned ad hoc radio networks in the battlefield, where high data rate and high mobility is present and needed.</a:t>
            </a: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57</a:t>
            </a:fld>
            <a:endParaRPr lang="en-US"/>
          </a:p>
        </p:txBody>
      </p:sp>
      <p:pic>
        <p:nvPicPr>
          <p:cNvPr id="5" name="Picture 4"/>
          <p:cNvPicPr>
            <a:picLocks noChangeAspect="1"/>
          </p:cNvPicPr>
          <p:nvPr/>
        </p:nvPicPr>
        <p:blipFill>
          <a:blip r:embed="rId2"/>
          <a:stretch>
            <a:fillRect/>
          </a:stretch>
        </p:blipFill>
        <p:spPr>
          <a:xfrm>
            <a:off x="4272005" y="4800600"/>
            <a:ext cx="3647991" cy="1905000"/>
          </a:xfrm>
          <a:prstGeom prst="rect">
            <a:avLst/>
          </a:prstGeom>
        </p:spPr>
      </p:pic>
    </p:spTree>
    <p:extLst>
      <p:ext uri="{BB962C8B-B14F-4D97-AF65-F5344CB8AC3E}">
        <p14:creationId xmlns:p14="http://schemas.microsoft.com/office/powerpoint/2010/main" val="255022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15627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Gill Sans MT" panose="020B0502020104020203" pitchFamily="34" charset="0"/>
              </a:rPr>
              <a:t>Wireless Networking</a:t>
            </a:r>
          </a:p>
          <a:p>
            <a:pPr lvl="1"/>
            <a:r>
              <a:rPr lang="en-US" sz="2400" dirty="0" smtClean="0">
                <a:latin typeface="Gill Sans MT" panose="020B0502020104020203" pitchFamily="34" charset="0"/>
              </a:rPr>
              <a:t>Wireless </a:t>
            </a:r>
            <a:r>
              <a:rPr lang="en-US" sz="2400" dirty="0">
                <a:latin typeface="Gill Sans MT" panose="020B0502020104020203" pitchFamily="34" charset="0"/>
              </a:rPr>
              <a:t>Network </a:t>
            </a:r>
          </a:p>
          <a:p>
            <a:pPr lvl="1"/>
            <a:r>
              <a:rPr lang="en-US" sz="2400" dirty="0">
                <a:latin typeface="Gill Sans MT" panose="020B0502020104020203" pitchFamily="34" charset="0"/>
              </a:rPr>
              <a:t>Elements</a:t>
            </a:r>
            <a:r>
              <a:rPr lang="en-US" sz="2400" dirty="0">
                <a:latin typeface="Gill Sans MT" panose="020B0502020104020203" pitchFamily="34" charset="0"/>
                <a:ea typeface="ＭＳ Ｐゴシック" charset="0"/>
              </a:rPr>
              <a:t> of a wireless </a:t>
            </a:r>
            <a:r>
              <a:rPr lang="en-US" sz="2400" dirty="0" smtClean="0">
                <a:latin typeface="Gill Sans MT" panose="020B0502020104020203" pitchFamily="34" charset="0"/>
                <a:ea typeface="ＭＳ Ｐゴシック" charset="0"/>
              </a:rPr>
              <a:t>network</a:t>
            </a:r>
          </a:p>
          <a:p>
            <a:pPr lvl="1"/>
            <a:r>
              <a:rPr lang="en-US" sz="2400" dirty="0">
                <a:latin typeface="Gill Sans MT" panose="020B0502020104020203" pitchFamily="34" charset="0"/>
              </a:rPr>
              <a:t>Limitations of </a:t>
            </a:r>
            <a:r>
              <a:rPr lang="en-US" sz="2400" dirty="0" smtClean="0">
                <a:latin typeface="Gill Sans MT" panose="020B0502020104020203" pitchFamily="34" charset="0"/>
              </a:rPr>
              <a:t>wireless </a:t>
            </a:r>
            <a:r>
              <a:rPr lang="en-US" sz="2400" dirty="0">
                <a:latin typeface="Gill Sans MT" panose="020B0502020104020203" pitchFamily="34" charset="0"/>
              </a:rPr>
              <a:t>n</a:t>
            </a:r>
            <a:r>
              <a:rPr lang="en-US" sz="2400" dirty="0" smtClean="0">
                <a:latin typeface="Gill Sans MT" panose="020B0502020104020203" pitchFamily="34" charset="0"/>
              </a:rPr>
              <a:t>etworks</a:t>
            </a:r>
          </a:p>
          <a:p>
            <a:pPr lvl="1"/>
            <a:r>
              <a:rPr lang="en-US" sz="2400" dirty="0">
                <a:latin typeface="Gill Sans MT" panose="020B0502020104020203" pitchFamily="34" charset="0"/>
              </a:rPr>
              <a:t>Some open research topics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Wireless </a:t>
            </a:r>
            <a:r>
              <a:rPr lang="en-US" sz="2400" dirty="0" smtClean="0">
                <a:latin typeface="Gill Sans MT" panose="020B0502020104020203" pitchFamily="34" charset="0"/>
              </a:rPr>
              <a:t>network </a:t>
            </a:r>
            <a:r>
              <a:rPr lang="en-US" sz="2400" dirty="0">
                <a:latin typeface="Gill Sans MT" panose="020B0502020104020203" pitchFamily="34" charset="0"/>
              </a:rPr>
              <a:t>Classification</a:t>
            </a:r>
          </a:p>
          <a:p>
            <a:pPr marL="457200" lvl="1" indent="0">
              <a:buNone/>
            </a:pPr>
            <a:endParaRPr lang="en-US" dirty="0">
              <a:latin typeface="Gill Sans MT" panose="020B0502020104020203" pitchFamily="34" charset="0"/>
              <a:ea typeface="ＭＳ Ｐゴシック"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4037242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latin typeface="Gill Sans MT" panose="020B0502020104020203" pitchFamily="34" charset="0"/>
              </a:rPr>
              <a:t>Wireless Network </a:t>
            </a:r>
          </a:p>
        </p:txBody>
      </p:sp>
      <p:sp>
        <p:nvSpPr>
          <p:cNvPr id="3" name="Content Placeholder 2"/>
          <p:cNvSpPr>
            <a:spLocks noGrp="1"/>
          </p:cNvSpPr>
          <p:nvPr>
            <p:ph idx="1"/>
          </p:nvPr>
        </p:nvSpPr>
        <p:spPr>
          <a:xfrm>
            <a:off x="1905001" y="2133600"/>
            <a:ext cx="8305801" cy="3124200"/>
          </a:xfrm>
        </p:spPr>
        <p:txBody>
          <a:bodyPr/>
          <a:lstStyle/>
          <a:p>
            <a:pPr algn="just"/>
            <a:r>
              <a:rPr lang="en-US" sz="2200" dirty="0">
                <a:latin typeface="Gill Sans MT" panose="020B0502020104020203" pitchFamily="34" charset="0"/>
              </a:rPr>
              <a:t>Wireless networks are networks that use radio waves to connect devices , without the necessity of using cables of any kind. </a:t>
            </a:r>
          </a:p>
          <a:p>
            <a:pPr algn="just"/>
            <a:r>
              <a:rPr lang="en-US" sz="2200" dirty="0">
                <a:latin typeface="Gill Sans MT" panose="020B0502020104020203" pitchFamily="34" charset="0"/>
              </a:rPr>
              <a:t>The basis of wireless systems are radio waves, an implementation that takes place at the physical level of network structure.</a:t>
            </a:r>
          </a:p>
          <a:p>
            <a:pPr algn="just"/>
            <a:r>
              <a:rPr lang="en-US" sz="2200" dirty="0">
                <a:latin typeface="Gill Sans MT" panose="020B0502020104020203" pitchFamily="34" charset="0"/>
              </a:rPr>
              <a:t>Radio frequency (RF) is any of the electromagnetic wave frequencies that lie in the range extending from around 3 kHz to 300 GHz</a:t>
            </a:r>
          </a:p>
          <a:p>
            <a:pPr marL="342900" lvl="1" indent="-342900" algn="just">
              <a:buFontTx/>
              <a:buChar char="•"/>
            </a:pPr>
            <a:r>
              <a:rPr lang="en-US" sz="2200" dirty="0">
                <a:latin typeface="Gill Sans MT" panose="020B0502020104020203" pitchFamily="34" charset="0"/>
              </a:rPr>
              <a:t>In radio and electronics, an antenna is an electrical device which converts electric power into radio waves, and vice versa. </a:t>
            </a:r>
          </a:p>
          <a:p>
            <a:pPr algn="just"/>
            <a:endParaRPr lang="en-US" sz="2200" dirty="0">
              <a:latin typeface="Gill Sans MT" panose="020B0502020104020203" pitchFamily="34" charset="0"/>
            </a:endParaRPr>
          </a:p>
          <a:p>
            <a:pPr algn="just"/>
            <a:endParaRPr lang="en-US" sz="2200" dirty="0">
              <a:latin typeface="Gill Sans MT" panose="020B0502020104020203" pitchFamily="34" charset="0"/>
            </a:endParaRPr>
          </a:p>
          <a:p>
            <a:pPr algn="just"/>
            <a:endParaRPr lang="en-US" sz="2200" dirty="0">
              <a:latin typeface="Gill Sans MT" panose="020B0502020104020203" pitchFamily="34" charset="0"/>
            </a:endParaRPr>
          </a:p>
          <a:p>
            <a:pPr algn="just"/>
            <a:endParaRPr lang="en-US" sz="2200" dirty="0">
              <a:latin typeface="Gill Sans MT" panose="020B0502020104020203" pitchFamily="34" charset="0"/>
            </a:endParaRPr>
          </a:p>
          <a:p>
            <a:pPr algn="just"/>
            <a:endParaRPr lang="en-US" sz="22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8</a:t>
            </a:fld>
            <a:endParaRPr lang="en-US"/>
          </a:p>
        </p:txBody>
      </p:sp>
    </p:spTree>
    <p:extLst>
      <p:ext uri="{BB962C8B-B14F-4D97-AF65-F5344CB8AC3E}">
        <p14:creationId xmlns:p14="http://schemas.microsoft.com/office/powerpoint/2010/main" val="3498545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057400"/>
            <a:ext cx="8458200" cy="4114800"/>
          </a:xfrm>
        </p:spPr>
        <p:txBody>
          <a:bodyPr/>
          <a:lstStyle/>
          <a:p>
            <a:pPr lvl="1" algn="just">
              <a:buFont typeface="Arial" panose="020B0604020202020204" pitchFamily="34" charset="0"/>
              <a:buChar char="•"/>
            </a:pPr>
            <a:r>
              <a:rPr lang="en-US" sz="2200" dirty="0">
                <a:latin typeface="Gill Sans MT" panose="020B0502020104020203" pitchFamily="34" charset="0"/>
              </a:rPr>
              <a:t>Radio waves propagate through space as travelling electromagnetic waves. The energy of signals exists in the form of electrical and magnetic fields. Both electrical and magnetic fields vary </a:t>
            </a:r>
            <a:r>
              <a:rPr lang="en-US" sz="2200" dirty="0" err="1">
                <a:latin typeface="Gill Sans MT" panose="020B0502020104020203" pitchFamily="34" charset="0"/>
              </a:rPr>
              <a:t>sinusoidally</a:t>
            </a:r>
            <a:r>
              <a:rPr lang="en-US" sz="2200" dirty="0">
                <a:latin typeface="Gill Sans MT" panose="020B0502020104020203" pitchFamily="34" charset="0"/>
              </a:rPr>
              <a:t> with time. </a:t>
            </a:r>
          </a:p>
          <a:p>
            <a:pPr lvl="1" algn="just">
              <a:buFont typeface="Arial" panose="020B0604020202020204" pitchFamily="34" charset="0"/>
              <a:buChar char="•"/>
            </a:pPr>
            <a:r>
              <a:rPr lang="en-US" sz="2200" dirty="0">
                <a:latin typeface="Gill Sans MT" panose="020B0502020104020203" pitchFamily="34" charset="0"/>
              </a:rPr>
              <a:t>The two fields always exist together because a change in electrical field generates a magnetic field and a change in magnetic field develops an electrical field. Thus there is continuous flow of energy from one field to the other.</a:t>
            </a:r>
          </a:p>
          <a:p>
            <a:pPr algn="just">
              <a:buFont typeface="Wingdings" pitchFamily="2" charset="2"/>
              <a:buChar char="ü"/>
            </a:pPr>
            <a:endParaRPr lang="en-US" sz="2200" dirty="0">
              <a:latin typeface="Gill Sans MT" panose="020B0502020104020203" pitchFamily="34" charset="0"/>
            </a:endParaRPr>
          </a:p>
          <a:p>
            <a:pPr>
              <a:buFont typeface="Arial" panose="020B0604020202020204" pitchFamily="34" charset="0"/>
              <a:buChar char="•"/>
            </a:pPr>
            <a:endParaRPr lang="en-US" sz="22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a:t>
            </a:fld>
            <a:endParaRPr lang="en-US"/>
          </a:p>
        </p:txBody>
      </p:sp>
      <p:sp>
        <p:nvSpPr>
          <p:cNvPr id="5" name="Title 1"/>
          <p:cNvSpPr>
            <a:spLocks noGrp="1"/>
          </p:cNvSpPr>
          <p:nvPr>
            <p:ph type="title"/>
          </p:nvPr>
        </p:nvSpPr>
        <p:spPr/>
        <p:txBody>
          <a:bodyPr/>
          <a:lstStyle/>
          <a:p>
            <a:pPr lvl="1"/>
            <a:r>
              <a:rPr lang="en-US" b="1" dirty="0">
                <a:latin typeface="Gill Sans MT" panose="020B0502020104020203" pitchFamily="34" charset="0"/>
              </a:rPr>
              <a:t>Wireless Network </a:t>
            </a:r>
          </a:p>
        </p:txBody>
      </p:sp>
    </p:spTree>
    <p:extLst>
      <p:ext uri="{BB962C8B-B14F-4D97-AF65-F5344CB8AC3E}">
        <p14:creationId xmlns:p14="http://schemas.microsoft.com/office/powerpoint/2010/main" val="294720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7843</TotalTime>
  <Words>4643</Words>
  <Application>Microsoft Office PowerPoint</Application>
  <PresentationFormat>Widescreen</PresentationFormat>
  <Paragraphs>455</Paragraphs>
  <Slides>57</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MS PGothic</vt:lpstr>
      <vt:lpstr>MS PGothic</vt:lpstr>
      <vt:lpstr>Arial</vt:lpstr>
      <vt:lpstr>Comic Sans MS</vt:lpstr>
      <vt:lpstr>Gill Sans MT</vt:lpstr>
      <vt:lpstr>Times New Roman</vt:lpstr>
      <vt:lpstr>Wingdings</vt:lpstr>
      <vt:lpstr>Default Design</vt:lpstr>
      <vt:lpstr>Clip</vt:lpstr>
      <vt:lpstr>PowerPoint Presentation</vt:lpstr>
      <vt:lpstr>Schedule</vt:lpstr>
      <vt:lpstr>Grading Policy</vt:lpstr>
      <vt:lpstr>Text Book  Wireless Communications and Networking Vijay K. Garg</vt:lpstr>
      <vt:lpstr>Lecture 01 Introduction to Wireless Network</vt:lpstr>
      <vt:lpstr>Contents</vt:lpstr>
      <vt:lpstr>Outline</vt:lpstr>
      <vt:lpstr>Wireless Network </vt:lpstr>
      <vt:lpstr>Wireless Network </vt:lpstr>
      <vt:lpstr>Wireless Network </vt:lpstr>
      <vt:lpstr>Devices commonly used for wireless networking</vt:lpstr>
      <vt:lpstr>PowerPoint Presentation</vt:lpstr>
      <vt:lpstr>Why Wireless?</vt:lpstr>
      <vt:lpstr>Elements of a wireless network</vt:lpstr>
      <vt:lpstr>Elements of a wireless network</vt:lpstr>
      <vt:lpstr>Elements of a wireless network</vt:lpstr>
      <vt:lpstr>Elements of a wireless network</vt:lpstr>
      <vt:lpstr>Elements of a wireless network</vt:lpstr>
      <vt:lpstr>Limitations of Wireless Networks</vt:lpstr>
      <vt:lpstr>Some open research topics </vt:lpstr>
      <vt:lpstr>Some open research topics </vt:lpstr>
      <vt:lpstr>Wireless network taxonomy/ classification</vt:lpstr>
      <vt:lpstr>Wireless Network Classification</vt:lpstr>
      <vt:lpstr>Wireless Network Classification</vt:lpstr>
      <vt:lpstr>Wireless Network Classification</vt:lpstr>
      <vt:lpstr>Wireless Network Classification</vt:lpstr>
      <vt:lpstr>Wireless Personal-Area Networks (WPAN)</vt:lpstr>
      <vt:lpstr>Bluetooth</vt:lpstr>
      <vt:lpstr>Bluetooth</vt:lpstr>
      <vt:lpstr>Bluetooth</vt:lpstr>
      <vt:lpstr>IrDA</vt:lpstr>
      <vt:lpstr>Zigbee</vt:lpstr>
      <vt:lpstr>UWB</vt:lpstr>
      <vt:lpstr>Wireless Local-Area Network (WLAN)</vt:lpstr>
      <vt:lpstr>Wireless Local-Area Network  (WLAN)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Metropolitan-Area Network (WMAN) </vt:lpstr>
      <vt:lpstr>Wireless Metropolitan-Area Network (WMAN) </vt:lpstr>
      <vt:lpstr>PowerPoint Presentation</vt:lpstr>
      <vt:lpstr>PowerPoint Presentation</vt:lpstr>
      <vt:lpstr>Wireless Wide-Area Network (WWAN) </vt:lpstr>
      <vt:lpstr>Wireless Wide-Area Network (WWAN) </vt:lpstr>
      <vt:lpstr>Wireless Wide-Area Network (WWAN) </vt:lpstr>
      <vt:lpstr>Wireless Wide-Area Network (WWAN) </vt:lpstr>
      <vt:lpstr>PowerPoint Presentation</vt:lpstr>
      <vt:lpstr>Thank You</vt:lpstr>
      <vt:lpstr>PowerPoint Presentation</vt:lpstr>
      <vt:lpstr>Pen-based computing</vt:lpstr>
      <vt:lpstr>PowerPoint Presentation</vt:lpstr>
      <vt:lpstr>Zigbee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742</cp:revision>
  <dcterms:created xsi:type="dcterms:W3CDTF">1601-01-01T00:00:00Z</dcterms:created>
  <dcterms:modified xsi:type="dcterms:W3CDTF">2022-10-20T18:03:16Z</dcterms:modified>
</cp:coreProperties>
</file>