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10274300" cx="18288000"/>
  <p:notesSz cx="18288000" cy="10274300"/>
  <p:embeddedFontLst>
    <p:embeddedFont>
      <p:font typeface="Open Sans ExtraBold"/>
      <p:bold r:id="rId30"/>
      <p:boldItalic r:id="rId31"/>
    </p:embeddedFont>
    <p:embeddedFont>
      <p:font typeface="Barlow ExtraBold"/>
      <p:bold r:id="rId32"/>
      <p:boldItalic r:id="rId33"/>
    </p:embeddedFont>
    <p:embeddedFont>
      <p:font typeface="Antonio"/>
      <p:bold r:id="rId34"/>
    </p:embeddedFont>
    <p:embeddedFont>
      <p:font typeface="Barlow"/>
      <p:bold r:id="rId35"/>
      <p:boldItalic r:id="rId36"/>
    </p:embeddedFont>
    <p:embeddedFont>
      <p:font typeface="Open Sans"/>
      <p:bold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ExtraBold-boldItalic.fntdata"/><Relationship Id="rId30" Type="http://schemas.openxmlformats.org/officeDocument/2006/relationships/font" Target="fonts/OpenSansExtraBold-bold.fntdata"/><Relationship Id="rId11" Type="http://schemas.openxmlformats.org/officeDocument/2006/relationships/slide" Target="slides/slide6.xml"/><Relationship Id="rId33" Type="http://schemas.openxmlformats.org/officeDocument/2006/relationships/font" Target="fonts/BarlowExtraBold-boldItalic.fntdata"/><Relationship Id="rId10" Type="http://schemas.openxmlformats.org/officeDocument/2006/relationships/slide" Target="slides/slide5.xml"/><Relationship Id="rId32" Type="http://schemas.openxmlformats.org/officeDocument/2006/relationships/font" Target="fonts/BarlowExtraBold-bold.fntdata"/><Relationship Id="rId13" Type="http://schemas.openxmlformats.org/officeDocument/2006/relationships/slide" Target="slides/slide8.xml"/><Relationship Id="rId35" Type="http://schemas.openxmlformats.org/officeDocument/2006/relationships/font" Target="fonts/Barlow-bold.fntdata"/><Relationship Id="rId12" Type="http://schemas.openxmlformats.org/officeDocument/2006/relationships/slide" Target="slides/slide7.xml"/><Relationship Id="rId34" Type="http://schemas.openxmlformats.org/officeDocument/2006/relationships/font" Target="fonts/Antonio-bold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Barlow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0550"/>
            <a:ext cx="12192600" cy="3852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0275"/>
            <a:ext cx="14630400" cy="4623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1828800" y="4880275"/>
            <a:ext cx="14630400" cy="4623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3048600" y="770550"/>
            <a:ext cx="12192600" cy="3852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1828800" y="4880275"/>
            <a:ext cx="14630400" cy="4623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3048600" y="770550"/>
            <a:ext cx="12192600" cy="3852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1828800" y="4880275"/>
            <a:ext cx="14630400" cy="4623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3048600" y="770550"/>
            <a:ext cx="12192600" cy="3852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1828800" y="4880275"/>
            <a:ext cx="14630400" cy="4623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3048600" y="770550"/>
            <a:ext cx="12192600" cy="3852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1828800" y="4880275"/>
            <a:ext cx="14630400" cy="4623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3048600" y="770550"/>
            <a:ext cx="12192600" cy="3852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1828800" y="4880275"/>
            <a:ext cx="14630400" cy="4623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3048600" y="770550"/>
            <a:ext cx="12192600" cy="3852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1828800" y="4880275"/>
            <a:ext cx="14630400" cy="4623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3048600" y="770550"/>
            <a:ext cx="12192600" cy="3852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1828800" y="4880275"/>
            <a:ext cx="14630400" cy="4623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3048600" y="770550"/>
            <a:ext cx="12192600" cy="3852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1828800" y="4880275"/>
            <a:ext cx="14630400" cy="4623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3048600" y="770550"/>
            <a:ext cx="12192600" cy="3852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1828800" y="4880275"/>
            <a:ext cx="14630400" cy="4623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3048600" y="770550"/>
            <a:ext cx="12192600" cy="3852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1828800" y="4880275"/>
            <a:ext cx="14630400" cy="4623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3048600" y="770550"/>
            <a:ext cx="12192600" cy="3852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/>
          <p:nvPr>
            <p:ph idx="1" type="body"/>
          </p:nvPr>
        </p:nvSpPr>
        <p:spPr>
          <a:xfrm>
            <a:off x="1828800" y="4880275"/>
            <a:ext cx="14630400" cy="4623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:notes"/>
          <p:cNvSpPr/>
          <p:nvPr>
            <p:ph idx="2" type="sldImg"/>
          </p:nvPr>
        </p:nvSpPr>
        <p:spPr>
          <a:xfrm>
            <a:off x="3048600" y="770550"/>
            <a:ext cx="12192600" cy="3852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1828800" y="4880275"/>
            <a:ext cx="14630400" cy="4623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3048600" y="770550"/>
            <a:ext cx="12192600" cy="3852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/>
          <p:nvPr>
            <p:ph idx="1" type="body"/>
          </p:nvPr>
        </p:nvSpPr>
        <p:spPr>
          <a:xfrm>
            <a:off x="1828800" y="4880275"/>
            <a:ext cx="14630400" cy="4623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:notes"/>
          <p:cNvSpPr/>
          <p:nvPr>
            <p:ph idx="2" type="sldImg"/>
          </p:nvPr>
        </p:nvSpPr>
        <p:spPr>
          <a:xfrm>
            <a:off x="3048600" y="770550"/>
            <a:ext cx="12192600" cy="3852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/>
          <p:nvPr>
            <p:ph idx="1" type="body"/>
          </p:nvPr>
        </p:nvSpPr>
        <p:spPr>
          <a:xfrm>
            <a:off x="1828800" y="4880275"/>
            <a:ext cx="14630400" cy="4623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:notes"/>
          <p:cNvSpPr/>
          <p:nvPr>
            <p:ph idx="2" type="sldImg"/>
          </p:nvPr>
        </p:nvSpPr>
        <p:spPr>
          <a:xfrm>
            <a:off x="3048600" y="770550"/>
            <a:ext cx="12192600" cy="3852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 txBox="1"/>
          <p:nvPr>
            <p:ph idx="1" type="body"/>
          </p:nvPr>
        </p:nvSpPr>
        <p:spPr>
          <a:xfrm>
            <a:off x="1828800" y="4880275"/>
            <a:ext cx="14630400" cy="4623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:notes"/>
          <p:cNvSpPr/>
          <p:nvPr>
            <p:ph idx="2" type="sldImg"/>
          </p:nvPr>
        </p:nvSpPr>
        <p:spPr>
          <a:xfrm>
            <a:off x="3048600" y="770550"/>
            <a:ext cx="12192600" cy="3852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 txBox="1"/>
          <p:nvPr>
            <p:ph idx="1" type="body"/>
          </p:nvPr>
        </p:nvSpPr>
        <p:spPr>
          <a:xfrm>
            <a:off x="1828800" y="4880275"/>
            <a:ext cx="14630400" cy="4623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:notes"/>
          <p:cNvSpPr/>
          <p:nvPr>
            <p:ph idx="2" type="sldImg"/>
          </p:nvPr>
        </p:nvSpPr>
        <p:spPr>
          <a:xfrm>
            <a:off x="3048600" y="770550"/>
            <a:ext cx="12192600" cy="3852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/>
          <p:nvPr>
            <p:ph idx="1" type="body"/>
          </p:nvPr>
        </p:nvSpPr>
        <p:spPr>
          <a:xfrm>
            <a:off x="1828800" y="4880275"/>
            <a:ext cx="14630400" cy="4623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:notes"/>
          <p:cNvSpPr/>
          <p:nvPr>
            <p:ph idx="2" type="sldImg"/>
          </p:nvPr>
        </p:nvSpPr>
        <p:spPr>
          <a:xfrm>
            <a:off x="3048600" y="770550"/>
            <a:ext cx="12192600" cy="3852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:notes"/>
          <p:cNvSpPr txBox="1"/>
          <p:nvPr>
            <p:ph idx="1" type="body"/>
          </p:nvPr>
        </p:nvSpPr>
        <p:spPr>
          <a:xfrm>
            <a:off x="1828800" y="4880275"/>
            <a:ext cx="14630400" cy="4623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:notes"/>
          <p:cNvSpPr/>
          <p:nvPr>
            <p:ph idx="2" type="sldImg"/>
          </p:nvPr>
        </p:nvSpPr>
        <p:spPr>
          <a:xfrm>
            <a:off x="3048600" y="770550"/>
            <a:ext cx="12192600" cy="3852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 txBox="1"/>
          <p:nvPr>
            <p:ph idx="1" type="body"/>
          </p:nvPr>
        </p:nvSpPr>
        <p:spPr>
          <a:xfrm>
            <a:off x="1828800" y="4880275"/>
            <a:ext cx="14630400" cy="4623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:notes"/>
          <p:cNvSpPr/>
          <p:nvPr>
            <p:ph idx="2" type="sldImg"/>
          </p:nvPr>
        </p:nvSpPr>
        <p:spPr>
          <a:xfrm>
            <a:off x="3048600" y="770550"/>
            <a:ext cx="12192600" cy="3852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1828800" y="4880275"/>
            <a:ext cx="14630400" cy="4623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:notes"/>
          <p:cNvSpPr/>
          <p:nvPr>
            <p:ph idx="2" type="sldImg"/>
          </p:nvPr>
        </p:nvSpPr>
        <p:spPr>
          <a:xfrm>
            <a:off x="3048600" y="770550"/>
            <a:ext cx="12192600" cy="3852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1828800" y="4880275"/>
            <a:ext cx="14630400" cy="4623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3048600" y="770550"/>
            <a:ext cx="12192600" cy="3852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1828800" y="4880275"/>
            <a:ext cx="14630400" cy="4623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048600" y="770550"/>
            <a:ext cx="12192600" cy="3852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1828800" y="4880275"/>
            <a:ext cx="14630400" cy="4623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048600" y="770550"/>
            <a:ext cx="12192600" cy="3852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18287998" cy="102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" name="Google Shape;22;p3"/>
          <p:cNvSpPr txBox="1"/>
          <p:nvPr/>
        </p:nvSpPr>
        <p:spPr>
          <a:xfrm>
            <a:off x="3546099" y="2076553"/>
            <a:ext cx="11348513" cy="262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100">
                <a:solidFill>
                  <a:srgbClr val="21BE98"/>
                </a:solidFill>
                <a:latin typeface="Antonio"/>
                <a:ea typeface="Antonio"/>
                <a:cs typeface="Antonio"/>
                <a:sym typeface="Antonio"/>
              </a:rPr>
              <a:t>IMPLEMENTATION</a:t>
            </a:r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4001066" y="4234994"/>
            <a:ext cx="10438389" cy="29158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3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700">
                <a:solidFill>
                  <a:srgbClr val="412C9B"/>
                </a:solidFill>
                <a:latin typeface="Antonio"/>
                <a:ea typeface="Antonio"/>
                <a:cs typeface="Antonio"/>
                <a:sym typeface="Antonio"/>
              </a:rPr>
              <a:t>OF HOLOCHAIN</a:t>
            </a:r>
            <a:endParaRPr/>
          </a:p>
        </p:txBody>
      </p:sp>
      <p:sp>
        <p:nvSpPr>
          <p:cNvPr id="24" name="Google Shape;24;p3"/>
          <p:cNvSpPr txBox="1"/>
          <p:nvPr/>
        </p:nvSpPr>
        <p:spPr>
          <a:xfrm>
            <a:off x="6056139" y="7000802"/>
            <a:ext cx="6327910" cy="528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5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50">
                <a:solidFill>
                  <a:srgbClr val="21BE98"/>
                </a:solidFill>
                <a:latin typeface="Open Sans"/>
                <a:ea typeface="Open Sans"/>
                <a:cs typeface="Open Sans"/>
                <a:sym typeface="Open Sans"/>
              </a:rPr>
              <a:t>THINK OUTSIDE THE BLOCKS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/>
          <p:nvPr/>
        </p:nvSpPr>
        <p:spPr>
          <a:xfrm>
            <a:off x="0" y="0"/>
            <a:ext cx="18287998" cy="102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" name="Google Shape;130;p12"/>
          <p:cNvSpPr txBox="1"/>
          <p:nvPr/>
        </p:nvSpPr>
        <p:spPr>
          <a:xfrm>
            <a:off x="3022401" y="1463832"/>
            <a:ext cx="12537557" cy="1964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461981" marR="0" rtl="0" algn="l">
              <a:lnSpc>
                <a:spcPct val="1438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50">
                <a:solidFill>
                  <a:srgbClr val="412C9B"/>
                </a:solidFill>
                <a:latin typeface="Antonio"/>
                <a:ea typeface="Antonio"/>
                <a:cs typeface="Antonio"/>
                <a:sym typeface="Antonio"/>
              </a:rPr>
              <a:t>IMPLEMENTATION OF HOLOCHAIN</a:t>
            </a:r>
            <a:endParaRPr/>
          </a:p>
          <a:p>
            <a:pPr indent="0" lvl="0" marL="0" marR="0" rtl="0" algn="l">
              <a:lnSpc>
                <a:spcPct val="136144"/>
              </a:lnSpc>
              <a:spcBef>
                <a:spcPts val="383"/>
              </a:spcBef>
              <a:spcAft>
                <a:spcPts val="0"/>
              </a:spcAft>
              <a:buNone/>
            </a:pPr>
            <a:r>
              <a:rPr b="1" lang="en-US" sz="4150">
                <a:solidFill>
                  <a:srgbClr val="21BE98"/>
                </a:solidFill>
                <a:latin typeface="Open Sans"/>
                <a:ea typeface="Open Sans"/>
                <a:cs typeface="Open Sans"/>
                <a:sym typeface="Open Sans"/>
              </a:rPr>
              <a:t>1. DEFINING THE APPLICATION REQUIREMENTS</a:t>
            </a:r>
            <a:endParaRPr/>
          </a:p>
        </p:txBody>
      </p:sp>
      <p:sp>
        <p:nvSpPr>
          <p:cNvPr id="131" name="Google Shape;131;p12"/>
          <p:cNvSpPr txBox="1"/>
          <p:nvPr/>
        </p:nvSpPr>
        <p:spPr>
          <a:xfrm>
            <a:off x="2401246" y="4032350"/>
            <a:ext cx="8216418" cy="1686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8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Identify the specific use case and</a:t>
            </a:r>
            <a:endParaRPr/>
          </a:p>
          <a:p>
            <a:pPr indent="0" lvl="0" marL="0" marR="0" rtl="0" algn="l">
              <a:lnSpc>
                <a:spcPct val="135841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b="1"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functionality </a:t>
            </a: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that the decentralized App</a:t>
            </a:r>
            <a:endParaRPr/>
          </a:p>
          <a:p>
            <a:pPr indent="0" lvl="0" marL="0" marR="0" rtl="0" algn="l">
              <a:lnSpc>
                <a:spcPct val="135841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needs to perform.</a:t>
            </a:r>
            <a:endParaRPr/>
          </a:p>
        </p:txBody>
      </p:sp>
      <p:sp>
        <p:nvSpPr>
          <p:cNvPr id="132" name="Google Shape;132;p12"/>
          <p:cNvSpPr txBox="1"/>
          <p:nvPr/>
        </p:nvSpPr>
        <p:spPr>
          <a:xfrm>
            <a:off x="2401246" y="6242150"/>
            <a:ext cx="8676182" cy="2238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8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This includes </a:t>
            </a:r>
            <a:r>
              <a:rPr b="1"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designing the data</a:t>
            </a:r>
            <a:endParaRPr/>
          </a:p>
          <a:p>
            <a:pPr indent="0" lvl="0" marL="0" marR="0" rtl="0" algn="l">
              <a:lnSpc>
                <a:spcPct val="135841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b="1"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structures, defining the validation rules,</a:t>
            </a:r>
            <a:endParaRPr/>
          </a:p>
          <a:p>
            <a:pPr indent="0" lvl="0" marL="0" marR="0" rtl="0" algn="l">
              <a:lnSpc>
                <a:spcPct val="135841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b="1"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and specifying the interaction patterns</a:t>
            </a:r>
            <a:endParaRPr/>
          </a:p>
          <a:p>
            <a:pPr indent="0" lvl="0" marL="0" marR="0" rtl="0" algn="l">
              <a:lnSpc>
                <a:spcPct val="135841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between users.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/>
          <p:nvPr/>
        </p:nvSpPr>
        <p:spPr>
          <a:xfrm>
            <a:off x="0" y="0"/>
            <a:ext cx="18287998" cy="102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8" name="Google Shape;138;p13"/>
          <p:cNvSpPr txBox="1"/>
          <p:nvPr/>
        </p:nvSpPr>
        <p:spPr>
          <a:xfrm>
            <a:off x="4484382" y="1463831"/>
            <a:ext cx="9471684" cy="11986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38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50">
                <a:solidFill>
                  <a:srgbClr val="412C9B"/>
                </a:solidFill>
                <a:latin typeface="Antonio"/>
                <a:ea typeface="Antonio"/>
                <a:cs typeface="Antonio"/>
                <a:sym typeface="Antonio"/>
              </a:rPr>
              <a:t>IMPLEMENTATION OF HOLOCHAIN</a:t>
            </a:r>
            <a:endParaRPr/>
          </a:p>
        </p:txBody>
      </p:sp>
      <p:sp>
        <p:nvSpPr>
          <p:cNvPr id="139" name="Google Shape;139;p13"/>
          <p:cNvSpPr txBox="1"/>
          <p:nvPr/>
        </p:nvSpPr>
        <p:spPr>
          <a:xfrm>
            <a:off x="4816524" y="2673099"/>
            <a:ext cx="8949329" cy="755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1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50">
                <a:solidFill>
                  <a:srgbClr val="21BE98"/>
                </a:solidFill>
                <a:latin typeface="Open Sans"/>
                <a:ea typeface="Open Sans"/>
                <a:cs typeface="Open Sans"/>
                <a:sym typeface="Open Sans"/>
              </a:rPr>
              <a:t>2. CREATE THE APPLICATION DNA</a:t>
            </a:r>
            <a:endParaRPr/>
          </a:p>
        </p:txBody>
      </p:sp>
      <p:sp>
        <p:nvSpPr>
          <p:cNvPr id="140" name="Google Shape;140;p13"/>
          <p:cNvSpPr txBox="1"/>
          <p:nvPr/>
        </p:nvSpPr>
        <p:spPr>
          <a:xfrm>
            <a:off x="2376338" y="4193950"/>
            <a:ext cx="6315411" cy="581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8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The Holochain application </a:t>
            </a:r>
            <a:r>
              <a:rPr b="1"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DNA</a:t>
            </a:r>
            <a:endParaRPr/>
          </a:p>
        </p:txBody>
      </p:sp>
      <p:sp>
        <p:nvSpPr>
          <p:cNvPr id="141" name="Google Shape;141;p13"/>
          <p:cNvSpPr txBox="1"/>
          <p:nvPr/>
        </p:nvSpPr>
        <p:spPr>
          <a:xfrm>
            <a:off x="2376338" y="4746400"/>
            <a:ext cx="8893039" cy="1686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8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(Distributed Network Application) is a set</a:t>
            </a:r>
            <a:endParaRPr/>
          </a:p>
          <a:p>
            <a:pPr indent="0" lvl="0" marL="0" marR="0" rtl="0" algn="l">
              <a:lnSpc>
                <a:spcPct val="135841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b="1"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of code and configuration files that</a:t>
            </a:r>
            <a:endParaRPr/>
          </a:p>
          <a:p>
            <a:pPr indent="0" lvl="0" marL="0" marR="0" rtl="0" algn="l">
              <a:lnSpc>
                <a:spcPct val="135841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b="1"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define the behavior </a:t>
            </a: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of the application.</a:t>
            </a:r>
            <a:endParaRPr/>
          </a:p>
        </p:txBody>
      </p:sp>
      <p:sp>
        <p:nvSpPr>
          <p:cNvPr id="142" name="Google Shape;142;p13"/>
          <p:cNvSpPr txBox="1"/>
          <p:nvPr/>
        </p:nvSpPr>
        <p:spPr>
          <a:xfrm>
            <a:off x="2376338" y="6956200"/>
            <a:ext cx="7547733" cy="11340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8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It includes the </a:t>
            </a:r>
            <a:r>
              <a:rPr b="1"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validation rules, data</a:t>
            </a:r>
            <a:endParaRPr/>
          </a:p>
          <a:p>
            <a:pPr indent="0" lvl="0" marL="0" marR="0" rtl="0" algn="l">
              <a:lnSpc>
                <a:spcPct val="135841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b="1"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schemas, and entry types</a:t>
            </a: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0" y="0"/>
            <a:ext cx="18287998" cy="102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" name="Google Shape;148;p14"/>
          <p:cNvSpPr txBox="1"/>
          <p:nvPr/>
        </p:nvSpPr>
        <p:spPr>
          <a:xfrm>
            <a:off x="4484382" y="1463832"/>
            <a:ext cx="9471684" cy="11986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38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50">
                <a:solidFill>
                  <a:srgbClr val="412C9B"/>
                </a:solidFill>
                <a:latin typeface="Antonio"/>
                <a:ea typeface="Antonio"/>
                <a:cs typeface="Antonio"/>
                <a:sym typeface="Antonio"/>
              </a:rPr>
              <a:t>IMPLEMENTATION OF HOLOCHAIN</a:t>
            </a:r>
            <a:endParaRPr/>
          </a:p>
        </p:txBody>
      </p:sp>
      <p:sp>
        <p:nvSpPr>
          <p:cNvPr id="149" name="Google Shape;149;p14"/>
          <p:cNvSpPr txBox="1"/>
          <p:nvPr/>
        </p:nvSpPr>
        <p:spPr>
          <a:xfrm>
            <a:off x="7081241" y="2673099"/>
            <a:ext cx="4277919" cy="755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1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50">
                <a:solidFill>
                  <a:srgbClr val="21BE98"/>
                </a:solidFill>
                <a:latin typeface="Open Sans"/>
                <a:ea typeface="Open Sans"/>
                <a:cs typeface="Open Sans"/>
                <a:sym typeface="Open Sans"/>
              </a:rPr>
              <a:t>3. BUILD THE UI</a:t>
            </a:r>
            <a:endParaRPr/>
          </a:p>
        </p:txBody>
      </p:sp>
      <p:sp>
        <p:nvSpPr>
          <p:cNvPr id="150" name="Google Shape;150;p14"/>
          <p:cNvSpPr txBox="1"/>
          <p:nvPr/>
        </p:nvSpPr>
        <p:spPr>
          <a:xfrm>
            <a:off x="2322707" y="4193952"/>
            <a:ext cx="8931302" cy="1686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8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The user interface </a:t>
            </a: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of the decentralized App</a:t>
            </a:r>
            <a:endParaRPr/>
          </a:p>
          <a:p>
            <a:pPr indent="0" lvl="0" marL="0" marR="0" rtl="0" algn="l">
              <a:lnSpc>
                <a:spcPct val="135841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can be created using any web development</a:t>
            </a:r>
            <a:endParaRPr/>
          </a:p>
          <a:p>
            <a:pPr indent="0" lvl="0" marL="0" marR="0" rtl="0" algn="l">
              <a:lnSpc>
                <a:spcPct val="135841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framework.</a:t>
            </a:r>
            <a:endParaRPr/>
          </a:p>
        </p:txBody>
      </p:sp>
      <p:sp>
        <p:nvSpPr>
          <p:cNvPr id="151" name="Google Shape;151;p14"/>
          <p:cNvSpPr txBox="1"/>
          <p:nvPr/>
        </p:nvSpPr>
        <p:spPr>
          <a:xfrm>
            <a:off x="2322707" y="6403752"/>
            <a:ext cx="8369395" cy="1686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8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The UI communicates with the Holochain</a:t>
            </a:r>
            <a:endParaRPr/>
          </a:p>
          <a:p>
            <a:pPr indent="0" lvl="0" marL="0" marR="0" rtl="0" algn="l">
              <a:lnSpc>
                <a:spcPct val="135841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backend using a library called </a:t>
            </a:r>
            <a:r>
              <a:rPr b="1"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Holochain-</a:t>
            </a:r>
            <a:endParaRPr/>
          </a:p>
          <a:p>
            <a:pPr indent="0" lvl="0" marL="0" marR="0" rtl="0" algn="l">
              <a:lnSpc>
                <a:spcPct val="135841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b="1"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Redux.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/>
          <p:nvPr/>
        </p:nvSpPr>
        <p:spPr>
          <a:xfrm>
            <a:off x="0" y="0"/>
            <a:ext cx="18287998" cy="102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" name="Google Shape;157;p15"/>
          <p:cNvSpPr txBox="1"/>
          <p:nvPr/>
        </p:nvSpPr>
        <p:spPr>
          <a:xfrm>
            <a:off x="4484382" y="1463832"/>
            <a:ext cx="9471684" cy="11986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38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50">
                <a:solidFill>
                  <a:srgbClr val="412C9B"/>
                </a:solidFill>
                <a:latin typeface="Antonio"/>
                <a:ea typeface="Antonio"/>
                <a:cs typeface="Antonio"/>
                <a:sym typeface="Antonio"/>
              </a:rPr>
              <a:t>IMPLEMENTATION OF HOLOCHAIN</a:t>
            </a:r>
            <a:endParaRPr/>
          </a:p>
        </p:txBody>
      </p:sp>
      <p:sp>
        <p:nvSpPr>
          <p:cNvPr id="158" name="Google Shape;158;p15"/>
          <p:cNvSpPr txBox="1"/>
          <p:nvPr/>
        </p:nvSpPr>
        <p:spPr>
          <a:xfrm>
            <a:off x="5128319" y="2673102"/>
            <a:ext cx="8183753" cy="755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1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50">
                <a:solidFill>
                  <a:srgbClr val="21BE98"/>
                </a:solidFill>
                <a:latin typeface="Open Sans"/>
                <a:ea typeface="Open Sans"/>
                <a:cs typeface="Open Sans"/>
                <a:sym typeface="Open Sans"/>
              </a:rPr>
              <a:t>4. DEVELOP THE CONDUCTORS</a:t>
            </a:r>
            <a:endParaRPr/>
          </a:p>
        </p:txBody>
      </p:sp>
      <p:sp>
        <p:nvSpPr>
          <p:cNvPr id="159" name="Google Shape;159;p15"/>
          <p:cNvSpPr txBox="1"/>
          <p:nvPr/>
        </p:nvSpPr>
        <p:spPr>
          <a:xfrm>
            <a:off x="2204386" y="4193482"/>
            <a:ext cx="8972017" cy="1686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8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Conductors </a:t>
            </a: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are the local instances of the</a:t>
            </a:r>
            <a:endParaRPr/>
          </a:p>
          <a:p>
            <a:pPr indent="0" lvl="0" marL="0" marR="0" rtl="0" algn="l">
              <a:lnSpc>
                <a:spcPct val="135841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Holochain nodes that are responsible for</a:t>
            </a:r>
            <a:endParaRPr/>
          </a:p>
          <a:p>
            <a:pPr indent="0" lvl="0" marL="0" marR="0" rtl="0" algn="l">
              <a:lnSpc>
                <a:spcPct val="135841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b="1"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hosting and executing </a:t>
            </a: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the application DNA.</a:t>
            </a:r>
            <a:endParaRPr/>
          </a:p>
        </p:txBody>
      </p:sp>
      <p:sp>
        <p:nvSpPr>
          <p:cNvPr id="160" name="Google Shape;160;p15"/>
          <p:cNvSpPr txBox="1"/>
          <p:nvPr/>
        </p:nvSpPr>
        <p:spPr>
          <a:xfrm>
            <a:off x="2204386" y="6403283"/>
            <a:ext cx="8494238" cy="11340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5489" marR="0" rtl="0" algn="l">
              <a:lnSpc>
                <a:spcPct val="1358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The Holochain development kit </a:t>
            </a:r>
            <a:r>
              <a:rPr b="1"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provides</a:t>
            </a:r>
            <a:endParaRPr/>
          </a:p>
          <a:p>
            <a:pPr indent="0" lvl="0" marL="0" marR="0" rtl="0" algn="l">
              <a:lnSpc>
                <a:spcPct val="135841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b="1"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tools to create and manage conductors.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/>
          <p:nvPr/>
        </p:nvSpPr>
        <p:spPr>
          <a:xfrm>
            <a:off x="0" y="0"/>
            <a:ext cx="18287998" cy="102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" name="Google Shape;166;p16"/>
          <p:cNvSpPr txBox="1"/>
          <p:nvPr/>
        </p:nvSpPr>
        <p:spPr>
          <a:xfrm>
            <a:off x="4484382" y="1463829"/>
            <a:ext cx="9471684" cy="11986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38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50">
                <a:solidFill>
                  <a:srgbClr val="412C9B"/>
                </a:solidFill>
                <a:latin typeface="Antonio"/>
                <a:ea typeface="Antonio"/>
                <a:cs typeface="Antonio"/>
                <a:sym typeface="Antonio"/>
              </a:rPr>
              <a:t>IMPLEMENTATION OF HOLOCHAIN</a:t>
            </a:r>
            <a:endParaRPr/>
          </a:p>
        </p:txBody>
      </p:sp>
      <p:sp>
        <p:nvSpPr>
          <p:cNvPr id="167" name="Google Shape;167;p16"/>
          <p:cNvSpPr txBox="1"/>
          <p:nvPr/>
        </p:nvSpPr>
        <p:spPr>
          <a:xfrm>
            <a:off x="5794027" y="2673099"/>
            <a:ext cx="6852245" cy="755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1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50">
                <a:solidFill>
                  <a:srgbClr val="21BE98"/>
                </a:solidFill>
                <a:latin typeface="Open Sans"/>
                <a:ea typeface="Open Sans"/>
                <a:cs typeface="Open Sans"/>
                <a:sym typeface="Open Sans"/>
              </a:rPr>
              <a:t>5. TEST THE APPLICATION</a:t>
            </a:r>
            <a:endParaRPr/>
          </a:p>
        </p:txBody>
      </p:sp>
      <p:sp>
        <p:nvSpPr>
          <p:cNvPr id="168" name="Google Shape;168;p16"/>
          <p:cNvSpPr txBox="1"/>
          <p:nvPr/>
        </p:nvSpPr>
        <p:spPr>
          <a:xfrm>
            <a:off x="2503285" y="4193481"/>
            <a:ext cx="8082912" cy="1686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8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Test the application </a:t>
            </a: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DNA and the UI by</a:t>
            </a:r>
            <a:endParaRPr/>
          </a:p>
          <a:p>
            <a:pPr indent="0" lvl="0" marL="0" marR="0" rtl="0" algn="l">
              <a:lnSpc>
                <a:spcPct val="135841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b="1"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running the conductors and</a:t>
            </a:r>
            <a:endParaRPr/>
          </a:p>
          <a:p>
            <a:pPr indent="0" lvl="0" marL="0" marR="0" rtl="0" algn="l">
              <a:lnSpc>
                <a:spcPct val="135841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b="1"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simulating </a:t>
            </a: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different scenarios.</a:t>
            </a:r>
            <a:endParaRPr/>
          </a:p>
        </p:txBody>
      </p:sp>
      <p:sp>
        <p:nvSpPr>
          <p:cNvPr id="169" name="Google Shape;169;p16"/>
          <p:cNvSpPr txBox="1"/>
          <p:nvPr/>
        </p:nvSpPr>
        <p:spPr>
          <a:xfrm>
            <a:off x="2503285" y="6403281"/>
            <a:ext cx="7631033" cy="11340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8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This will </a:t>
            </a:r>
            <a:r>
              <a:rPr b="1"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help to identify and resolve</a:t>
            </a:r>
            <a:endParaRPr/>
          </a:p>
          <a:p>
            <a:pPr indent="0" lvl="0" marL="0" marR="0" rtl="0" algn="l">
              <a:lnSpc>
                <a:spcPct val="135841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b="1"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any bugs or issues </a:t>
            </a: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in the code.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/>
          <p:nvPr/>
        </p:nvSpPr>
        <p:spPr>
          <a:xfrm>
            <a:off x="0" y="0"/>
            <a:ext cx="18287998" cy="102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" name="Google Shape;175;p17"/>
          <p:cNvSpPr txBox="1"/>
          <p:nvPr/>
        </p:nvSpPr>
        <p:spPr>
          <a:xfrm>
            <a:off x="4484382" y="1463832"/>
            <a:ext cx="9471684" cy="11986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38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50">
                <a:solidFill>
                  <a:srgbClr val="412C9B"/>
                </a:solidFill>
                <a:latin typeface="Antonio"/>
                <a:ea typeface="Antonio"/>
                <a:cs typeface="Antonio"/>
                <a:sym typeface="Antonio"/>
              </a:rPr>
              <a:t>IMPLEMENTATION OF HOLOCHAIN</a:t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5355728" y="2673102"/>
            <a:ext cx="7728951" cy="755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1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50">
                <a:solidFill>
                  <a:srgbClr val="21BE98"/>
                </a:solidFill>
                <a:latin typeface="Open Sans"/>
                <a:ea typeface="Open Sans"/>
                <a:cs typeface="Open Sans"/>
                <a:sym typeface="Open Sans"/>
              </a:rPr>
              <a:t>6. DEPLOY THE APPLICATION</a:t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2713031" y="4193483"/>
            <a:ext cx="7450928" cy="1686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8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Once the application is fully tested, it</a:t>
            </a:r>
            <a:endParaRPr/>
          </a:p>
          <a:p>
            <a:pPr indent="0" lvl="0" marL="0" marR="0" rtl="0" algn="l">
              <a:lnSpc>
                <a:spcPct val="135841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can be </a:t>
            </a:r>
            <a:r>
              <a:rPr b="1"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deployed </a:t>
            </a: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to the Holochain</a:t>
            </a:r>
            <a:endParaRPr/>
          </a:p>
          <a:p>
            <a:pPr indent="0" lvl="0" marL="0" marR="0" rtl="0" algn="l">
              <a:lnSpc>
                <a:spcPct val="135841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network.</a:t>
            </a:r>
            <a:endParaRPr/>
          </a:p>
        </p:txBody>
      </p:sp>
      <p:sp>
        <p:nvSpPr>
          <p:cNvPr id="178" name="Google Shape;178;p17"/>
          <p:cNvSpPr txBox="1"/>
          <p:nvPr/>
        </p:nvSpPr>
        <p:spPr>
          <a:xfrm>
            <a:off x="2713031" y="6403283"/>
            <a:ext cx="8007746" cy="1686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8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The Holochain network is a collection of</a:t>
            </a:r>
            <a:endParaRPr/>
          </a:p>
          <a:p>
            <a:pPr indent="0" lvl="0" marL="0" marR="0" rtl="0" algn="l">
              <a:lnSpc>
                <a:spcPct val="135841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nodes that run the Holochain software</a:t>
            </a:r>
            <a:endParaRPr/>
          </a:p>
          <a:p>
            <a:pPr indent="0" lvl="0" marL="0" marR="0" rtl="0" algn="l">
              <a:lnSpc>
                <a:spcPct val="135841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and host different dApps.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/>
          <p:nvPr/>
        </p:nvSpPr>
        <p:spPr>
          <a:xfrm>
            <a:off x="0" y="0"/>
            <a:ext cx="18287998" cy="102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" name="Google Shape;184;p18"/>
          <p:cNvSpPr txBox="1"/>
          <p:nvPr/>
        </p:nvSpPr>
        <p:spPr>
          <a:xfrm>
            <a:off x="4484382" y="1463831"/>
            <a:ext cx="9471684" cy="11986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38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50">
                <a:solidFill>
                  <a:srgbClr val="412C9B"/>
                </a:solidFill>
                <a:latin typeface="Antonio"/>
                <a:ea typeface="Antonio"/>
                <a:cs typeface="Antonio"/>
                <a:sym typeface="Antonio"/>
              </a:rPr>
              <a:t>IMPLEMENTATION OF HOLOCHAIN</a:t>
            </a:r>
            <a:endParaRPr/>
          </a:p>
        </p:txBody>
      </p:sp>
      <p:sp>
        <p:nvSpPr>
          <p:cNvPr id="185" name="Google Shape;185;p18"/>
          <p:cNvSpPr txBox="1"/>
          <p:nvPr/>
        </p:nvSpPr>
        <p:spPr>
          <a:xfrm>
            <a:off x="5014167" y="2673099"/>
            <a:ext cx="8412205" cy="755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1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50">
                <a:solidFill>
                  <a:srgbClr val="21BE98"/>
                </a:solidFill>
                <a:latin typeface="Open Sans"/>
                <a:ea typeface="Open Sans"/>
                <a:cs typeface="Open Sans"/>
                <a:sym typeface="Open Sans"/>
              </a:rPr>
              <a:t>7. MAINTAIN THE APPLICATION</a:t>
            </a:r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2713031" y="4113149"/>
            <a:ext cx="8560818" cy="1686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8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Once the application is deployed, it will</a:t>
            </a:r>
            <a:endParaRPr/>
          </a:p>
          <a:p>
            <a:pPr indent="0" lvl="0" marL="0" marR="0" rtl="0" algn="l">
              <a:lnSpc>
                <a:spcPct val="135841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need to be </a:t>
            </a:r>
            <a:r>
              <a:rPr b="1"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maintained and updated </a:t>
            </a: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over</a:t>
            </a:r>
            <a:endParaRPr/>
          </a:p>
          <a:p>
            <a:pPr indent="0" lvl="0" marL="0" marR="0" rtl="0" algn="l">
              <a:lnSpc>
                <a:spcPct val="135841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time.</a:t>
            </a:r>
            <a:endParaRPr/>
          </a:p>
        </p:txBody>
      </p:sp>
      <p:sp>
        <p:nvSpPr>
          <p:cNvPr id="187" name="Google Shape;187;p18"/>
          <p:cNvSpPr txBox="1"/>
          <p:nvPr/>
        </p:nvSpPr>
        <p:spPr>
          <a:xfrm>
            <a:off x="2713031" y="6322950"/>
            <a:ext cx="8421817" cy="1686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8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Holochain </a:t>
            </a:r>
            <a:r>
              <a:rPr b="1"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provides tools for monitoring</a:t>
            </a:r>
            <a:endParaRPr/>
          </a:p>
          <a:p>
            <a:pPr indent="0" lvl="0" marL="0" marR="0" rtl="0" algn="l">
              <a:lnSpc>
                <a:spcPct val="135841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b="1"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the performance </a:t>
            </a: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of the application and</a:t>
            </a:r>
            <a:endParaRPr/>
          </a:p>
          <a:p>
            <a:pPr indent="0" lvl="0" marL="0" marR="0" rtl="0" algn="l">
              <a:lnSpc>
                <a:spcPct val="135841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sz="31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fixing any issues that may arise.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3" name="Google Shape;193;p19"/>
          <p:cNvSpPr txBox="1"/>
          <p:nvPr/>
        </p:nvSpPr>
        <p:spPr>
          <a:xfrm>
            <a:off x="2544557" y="1457845"/>
            <a:ext cx="13351330" cy="1271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39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750">
                <a:solidFill>
                  <a:srgbClr val="412C9B"/>
                </a:solidFill>
                <a:latin typeface="Antonio"/>
                <a:ea typeface="Antonio"/>
                <a:cs typeface="Antonio"/>
                <a:sym typeface="Antonio"/>
              </a:rPr>
              <a:t>EXAMPLE OF HOLOCHAIN IMPLEMENTATIONS</a:t>
            </a:r>
            <a:endParaRPr/>
          </a:p>
        </p:txBody>
      </p:sp>
      <p:sp>
        <p:nvSpPr>
          <p:cNvPr id="194" name="Google Shape;194;p19"/>
          <p:cNvSpPr txBox="1"/>
          <p:nvPr/>
        </p:nvSpPr>
        <p:spPr>
          <a:xfrm>
            <a:off x="6849218" y="2673099"/>
            <a:ext cx="4742053" cy="755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1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50">
                <a:solidFill>
                  <a:srgbClr val="21BE98"/>
                </a:solidFill>
                <a:latin typeface="Open Sans"/>
                <a:ea typeface="Open Sans"/>
                <a:cs typeface="Open Sans"/>
                <a:sym typeface="Open Sans"/>
              </a:rPr>
              <a:t>HOLO PLATFORM</a:t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1282962" y="4353095"/>
            <a:ext cx="8396580" cy="1054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3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The Holo infrastructure supports </a:t>
            </a:r>
            <a:r>
              <a:rPr b="1"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three main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44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players.</a:t>
            </a:r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1282962" y="5896145"/>
            <a:ext cx="8909108" cy="2083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3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App Publishers </a:t>
            </a: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pay Hosts in HoloFuel to rent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44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their extra data storage and compute power.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94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App Users </a:t>
            </a: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are served distributed apps from the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44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Hosts.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/>
          <p:nvPr/>
        </p:nvSpPr>
        <p:spPr>
          <a:xfrm>
            <a:off x="0" y="0"/>
            <a:ext cx="18287998" cy="102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2" name="Google Shape;202;p20"/>
          <p:cNvSpPr txBox="1"/>
          <p:nvPr/>
        </p:nvSpPr>
        <p:spPr>
          <a:xfrm>
            <a:off x="2544557" y="1457846"/>
            <a:ext cx="13351330" cy="1271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39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750">
                <a:solidFill>
                  <a:srgbClr val="412C9B"/>
                </a:solidFill>
                <a:latin typeface="Antonio"/>
                <a:ea typeface="Antonio"/>
                <a:cs typeface="Antonio"/>
                <a:sym typeface="Antonio"/>
              </a:rPr>
              <a:t>EXAMPLE OF HOLOCHAIN IMPLEMENTATIONS</a:t>
            </a: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6800551" y="2673102"/>
            <a:ext cx="4839395" cy="755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1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50">
                <a:solidFill>
                  <a:srgbClr val="21BE98"/>
                </a:solidFill>
                <a:latin typeface="Open Sans"/>
                <a:ea typeface="Open Sans"/>
                <a:cs typeface="Open Sans"/>
                <a:sym typeface="Open Sans"/>
              </a:rPr>
              <a:t>ELEMENTAL CHAT</a:t>
            </a: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1876468" y="4200201"/>
            <a:ext cx="8829054" cy="1054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3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Elemental Chat is a </a:t>
            </a:r>
            <a:r>
              <a:rPr b="1"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secure and private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44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messaging app </a:t>
            </a: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that runs on the Holo platform.</a:t>
            </a:r>
            <a:endParaRPr/>
          </a:p>
        </p:txBody>
      </p:sp>
      <p:sp>
        <p:nvSpPr>
          <p:cNvPr id="205" name="Google Shape;205;p20"/>
          <p:cNvSpPr txBox="1"/>
          <p:nvPr/>
        </p:nvSpPr>
        <p:spPr>
          <a:xfrm>
            <a:off x="1876468" y="5743251"/>
            <a:ext cx="8821579" cy="2083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3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It uses Holochain's </a:t>
            </a:r>
            <a:r>
              <a:rPr b="1"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distributed computing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44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capabilities </a:t>
            </a: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to provide a more resilient and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94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secure messaging system, as there is no central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44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server that can be hacked or compromised.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1" name="Google Shape;211;p21"/>
          <p:cNvSpPr txBox="1"/>
          <p:nvPr/>
        </p:nvSpPr>
        <p:spPr>
          <a:xfrm>
            <a:off x="2544557" y="1457845"/>
            <a:ext cx="13351330" cy="1271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39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750">
                <a:solidFill>
                  <a:srgbClr val="412C9B"/>
                </a:solidFill>
                <a:latin typeface="Antonio"/>
                <a:ea typeface="Antonio"/>
                <a:cs typeface="Antonio"/>
                <a:sym typeface="Antonio"/>
              </a:rPr>
              <a:t>EXAMPLE OF HOLOCHAIN IMPLEMENTATIONS</a:t>
            </a:r>
            <a:endParaRPr/>
          </a:p>
        </p:txBody>
      </p:sp>
      <p:sp>
        <p:nvSpPr>
          <p:cNvPr id="212" name="Google Shape;212;p21"/>
          <p:cNvSpPr txBox="1"/>
          <p:nvPr/>
        </p:nvSpPr>
        <p:spPr>
          <a:xfrm>
            <a:off x="8270675" y="2673099"/>
            <a:ext cx="1898925" cy="755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1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50">
                <a:solidFill>
                  <a:srgbClr val="21BE98"/>
                </a:solidFill>
                <a:latin typeface="Open Sans"/>
                <a:ea typeface="Open Sans"/>
                <a:cs typeface="Open Sans"/>
                <a:sym typeface="Open Sans"/>
              </a:rPr>
              <a:t>JUNTO</a:t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1876468" y="4200200"/>
            <a:ext cx="7689684" cy="1054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3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Junto is a </a:t>
            </a:r>
            <a:r>
              <a:rPr b="1"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social media platform </a:t>
            </a: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built on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44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Holochain.</a:t>
            </a:r>
            <a:endParaRPr/>
          </a:p>
        </p:txBody>
      </p:sp>
      <p:sp>
        <p:nvSpPr>
          <p:cNvPr id="214" name="Google Shape;214;p21"/>
          <p:cNvSpPr txBox="1"/>
          <p:nvPr/>
        </p:nvSpPr>
        <p:spPr>
          <a:xfrm>
            <a:off x="1876468" y="5743250"/>
            <a:ext cx="9361324" cy="2083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3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It aims to provide users with </a:t>
            </a:r>
            <a:r>
              <a:rPr b="1"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greater control over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44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their data and privacy</a:t>
            </a: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, while also fostering more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94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meaningful and authentic interactions </a:t>
            </a: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between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44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users.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0"/>
            <a:ext cx="18287998" cy="102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4"/>
          <p:cNvSpPr txBox="1"/>
          <p:nvPr/>
        </p:nvSpPr>
        <p:spPr>
          <a:xfrm>
            <a:off x="1601731" y="2189085"/>
            <a:ext cx="4611475" cy="1699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6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rgbClr val="412C9B"/>
                </a:solidFill>
                <a:latin typeface="Barlow"/>
                <a:ea typeface="Barlow"/>
                <a:cs typeface="Barlow"/>
                <a:sym typeface="Barlow"/>
              </a:rPr>
              <a:t>Presented By:</a:t>
            </a:r>
            <a:endParaRPr/>
          </a:p>
          <a:p>
            <a:pPr indent="0" lvl="0" marL="0" marR="0" rtl="0" algn="l">
              <a:lnSpc>
                <a:spcPct val="1208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50">
                <a:solidFill>
                  <a:srgbClr val="412C9B"/>
                </a:solidFill>
                <a:latin typeface="Barlow"/>
                <a:ea typeface="Barlow"/>
                <a:cs typeface="Barlow"/>
                <a:sym typeface="Barlow"/>
              </a:rPr>
              <a:t>Group - 09</a:t>
            </a:r>
            <a:endParaRPr/>
          </a:p>
        </p:txBody>
      </p:sp>
      <p:sp>
        <p:nvSpPr>
          <p:cNvPr id="31" name="Google Shape;31;p4"/>
          <p:cNvSpPr txBox="1"/>
          <p:nvPr/>
        </p:nvSpPr>
        <p:spPr>
          <a:xfrm>
            <a:off x="1815372" y="4083920"/>
            <a:ext cx="782809" cy="4760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2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412C9B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Roll</a:t>
            </a:r>
            <a:endParaRPr/>
          </a:p>
        </p:txBody>
      </p:sp>
      <p:sp>
        <p:nvSpPr>
          <p:cNvPr id="32" name="Google Shape;32;p4"/>
          <p:cNvSpPr txBox="1"/>
          <p:nvPr/>
        </p:nvSpPr>
        <p:spPr>
          <a:xfrm>
            <a:off x="4256125" y="4083920"/>
            <a:ext cx="1141272" cy="4760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2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412C9B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Name</a:t>
            </a:r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1601731" y="4564950"/>
            <a:ext cx="4926081" cy="1596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2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1972 - Nadia Sultana</a:t>
            </a:r>
            <a:endParaRPr/>
          </a:p>
          <a:p>
            <a:pPr indent="0" lvl="0" marL="0" marR="0" rtl="0" algn="l">
              <a:lnSpc>
                <a:spcPct val="136237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b="1" lang="en-US" sz="29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1973 - Sidratul Afrida</a:t>
            </a:r>
            <a:endParaRPr/>
          </a:p>
          <a:p>
            <a:pPr indent="0" lvl="0" marL="0" marR="0" rtl="0" algn="l">
              <a:lnSpc>
                <a:spcPct val="136237"/>
              </a:lnSpc>
              <a:spcBef>
                <a:spcPts val="155"/>
              </a:spcBef>
              <a:spcAft>
                <a:spcPts val="0"/>
              </a:spcAft>
              <a:buNone/>
            </a:pPr>
            <a:r>
              <a:rPr b="1" lang="en-US" sz="29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1977 - Pinky Akhter</a:t>
            </a:r>
            <a:endParaRPr/>
          </a:p>
        </p:txBody>
      </p:sp>
      <p:sp>
        <p:nvSpPr>
          <p:cNvPr id="34" name="Google Shape;34;p4"/>
          <p:cNvSpPr txBox="1"/>
          <p:nvPr/>
        </p:nvSpPr>
        <p:spPr>
          <a:xfrm>
            <a:off x="1601731" y="6136575"/>
            <a:ext cx="4582625" cy="54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2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1989 - Tasnia Jahan</a:t>
            </a:r>
            <a:endParaRPr/>
          </a:p>
        </p:txBody>
      </p:sp>
      <p:sp>
        <p:nvSpPr>
          <p:cNvPr id="35" name="Google Shape;35;p4"/>
          <p:cNvSpPr txBox="1"/>
          <p:nvPr/>
        </p:nvSpPr>
        <p:spPr>
          <a:xfrm>
            <a:off x="1601731" y="6660450"/>
            <a:ext cx="6557925" cy="1596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2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1991 - Jannatun Akhter Sheli</a:t>
            </a:r>
            <a:endParaRPr/>
          </a:p>
          <a:p>
            <a:pPr indent="0" lvl="0" marL="0" marR="0" rtl="0" algn="l">
              <a:lnSpc>
                <a:spcPct val="136237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b="1" lang="en-US" sz="29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1993 - Jannatul Ferdous Muna</a:t>
            </a:r>
            <a:endParaRPr/>
          </a:p>
          <a:p>
            <a:pPr indent="0" lvl="0" marL="0" marR="0" rtl="0" algn="l">
              <a:lnSpc>
                <a:spcPct val="136237"/>
              </a:lnSpc>
              <a:spcBef>
                <a:spcPts val="155"/>
              </a:spcBef>
              <a:spcAft>
                <a:spcPts val="0"/>
              </a:spcAft>
              <a:buNone/>
            </a:pPr>
            <a:r>
              <a:rPr b="1" lang="en-US" sz="29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2089 - Praya Khisa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/>
          <p:nvPr/>
        </p:nvSpPr>
        <p:spPr>
          <a:xfrm>
            <a:off x="0" y="0"/>
            <a:ext cx="18287998" cy="102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0" name="Google Shape;220;p22"/>
          <p:cNvSpPr txBox="1"/>
          <p:nvPr/>
        </p:nvSpPr>
        <p:spPr>
          <a:xfrm>
            <a:off x="2544557" y="1457848"/>
            <a:ext cx="13351330" cy="1271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39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750">
                <a:solidFill>
                  <a:srgbClr val="412C9B"/>
                </a:solidFill>
                <a:latin typeface="Antonio"/>
                <a:ea typeface="Antonio"/>
                <a:cs typeface="Antonio"/>
                <a:sym typeface="Antonio"/>
              </a:rPr>
              <a:t>EXAMPLE OF HOLOCHAIN IMPLEMENTATIONS</a:t>
            </a:r>
            <a:endParaRPr/>
          </a:p>
        </p:txBody>
      </p:sp>
      <p:sp>
        <p:nvSpPr>
          <p:cNvPr id="221" name="Google Shape;221;p22"/>
          <p:cNvSpPr txBox="1"/>
          <p:nvPr/>
        </p:nvSpPr>
        <p:spPr>
          <a:xfrm>
            <a:off x="8411616" y="2673102"/>
            <a:ext cx="1617109" cy="755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1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50">
                <a:solidFill>
                  <a:srgbClr val="21BE98"/>
                </a:solidFill>
                <a:latin typeface="Open Sans"/>
                <a:ea typeface="Open Sans"/>
                <a:cs typeface="Open Sans"/>
                <a:sym typeface="Open Sans"/>
              </a:rPr>
              <a:t>HYLO</a:t>
            </a:r>
            <a:endParaRPr/>
          </a:p>
        </p:txBody>
      </p:sp>
      <p:sp>
        <p:nvSpPr>
          <p:cNvPr id="222" name="Google Shape;222;p22"/>
          <p:cNvSpPr txBox="1"/>
          <p:nvPr/>
        </p:nvSpPr>
        <p:spPr>
          <a:xfrm>
            <a:off x="1876468" y="3906130"/>
            <a:ext cx="8859169" cy="15691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3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Hylo is a </a:t>
            </a:r>
            <a:r>
              <a:rPr b="1"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community building platform </a:t>
            </a: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that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44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uses Holochain to provide a more decentralized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94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and resilient network for community building.</a:t>
            </a:r>
            <a:endParaRPr/>
          </a:p>
        </p:txBody>
      </p:sp>
      <p:sp>
        <p:nvSpPr>
          <p:cNvPr id="223" name="Google Shape;223;p22"/>
          <p:cNvSpPr txBox="1"/>
          <p:nvPr/>
        </p:nvSpPr>
        <p:spPr>
          <a:xfrm>
            <a:off x="1876468" y="5963530"/>
            <a:ext cx="8126927" cy="15691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3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It allows users to </a:t>
            </a:r>
            <a:r>
              <a:rPr b="1"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create and join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44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communities, organize events, and share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94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resources and knowledge.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/>
          <p:nvPr/>
        </p:nvSpPr>
        <p:spPr>
          <a:xfrm>
            <a:off x="0" y="0"/>
            <a:ext cx="18287998" cy="102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9" name="Google Shape;229;p23"/>
          <p:cNvSpPr txBox="1"/>
          <p:nvPr/>
        </p:nvSpPr>
        <p:spPr>
          <a:xfrm>
            <a:off x="2544557" y="1457844"/>
            <a:ext cx="13351330" cy="1271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39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750">
                <a:solidFill>
                  <a:srgbClr val="412C9B"/>
                </a:solidFill>
                <a:latin typeface="Antonio"/>
                <a:ea typeface="Antonio"/>
                <a:cs typeface="Antonio"/>
                <a:sym typeface="Antonio"/>
              </a:rPr>
              <a:t>EXAMPLE OF HOLOCHAIN IMPLEMENTATIONS</a:t>
            </a:r>
            <a:endParaRPr/>
          </a:p>
        </p:txBody>
      </p:sp>
      <p:sp>
        <p:nvSpPr>
          <p:cNvPr id="230" name="Google Shape;230;p23"/>
          <p:cNvSpPr txBox="1"/>
          <p:nvPr/>
        </p:nvSpPr>
        <p:spPr>
          <a:xfrm>
            <a:off x="6976019" y="2673099"/>
            <a:ext cx="4488256" cy="755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1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50">
                <a:solidFill>
                  <a:srgbClr val="21BE98"/>
                </a:solidFill>
                <a:latin typeface="Open Sans"/>
                <a:ea typeface="Open Sans"/>
                <a:cs typeface="Open Sans"/>
                <a:sym typeface="Open Sans"/>
              </a:rPr>
              <a:t>METACURRENCY</a:t>
            </a:r>
            <a:endParaRPr/>
          </a:p>
        </p:txBody>
      </p:sp>
      <p:sp>
        <p:nvSpPr>
          <p:cNvPr id="231" name="Google Shape;231;p23"/>
          <p:cNvSpPr txBox="1"/>
          <p:nvPr/>
        </p:nvSpPr>
        <p:spPr>
          <a:xfrm>
            <a:off x="2364315" y="3943102"/>
            <a:ext cx="8401589" cy="15691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3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Metacurrency is a project that aims to build a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44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more equitable and sustainable economic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94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system </a:t>
            </a: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using Holochain.</a:t>
            </a:r>
            <a:endParaRPr/>
          </a:p>
        </p:txBody>
      </p:sp>
      <p:sp>
        <p:nvSpPr>
          <p:cNvPr id="232" name="Google Shape;232;p23"/>
          <p:cNvSpPr txBox="1"/>
          <p:nvPr/>
        </p:nvSpPr>
        <p:spPr>
          <a:xfrm>
            <a:off x="2364315" y="6000502"/>
            <a:ext cx="9282686" cy="2083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3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It provides a framework for building decentralized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44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applications and platforms that can support new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94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economic models, such as </a:t>
            </a:r>
            <a:r>
              <a:rPr b="1"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gift economies and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44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mutual credit systems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/>
          <p:nvPr/>
        </p:nvSpPr>
        <p:spPr>
          <a:xfrm>
            <a:off x="0" y="0"/>
            <a:ext cx="18287998" cy="102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8" name="Google Shape;238;p24"/>
          <p:cNvSpPr txBox="1"/>
          <p:nvPr/>
        </p:nvSpPr>
        <p:spPr>
          <a:xfrm>
            <a:off x="2544557" y="1457845"/>
            <a:ext cx="13351330" cy="1271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39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750">
                <a:solidFill>
                  <a:srgbClr val="171562"/>
                </a:solidFill>
                <a:latin typeface="Antonio"/>
                <a:ea typeface="Antonio"/>
                <a:cs typeface="Antonio"/>
                <a:sym typeface="Antonio"/>
              </a:rPr>
              <a:t>EXAMPLE OF HOLOCHAIN IMPLEMENTATIONS</a:t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7526535" y="2673099"/>
            <a:ext cx="3387240" cy="755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1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50">
                <a:solidFill>
                  <a:srgbClr val="21BE98"/>
                </a:solidFill>
                <a:latin typeface="Open Sans"/>
                <a:ea typeface="Open Sans"/>
                <a:cs typeface="Open Sans"/>
                <a:sym typeface="Open Sans"/>
              </a:rPr>
              <a:t>OWNCLOUD</a:t>
            </a: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1876468" y="3868378"/>
            <a:ext cx="8161455" cy="2083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3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OwnCloud is a </a:t>
            </a:r>
            <a:r>
              <a:rPr b="1"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cloud storage platform </a:t>
            </a: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that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44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uses Holochain to provide a decentralized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94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alternative to centralized cloud storage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44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providers.</a:t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1876468" y="6440127"/>
            <a:ext cx="8215755" cy="20835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3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It allows users </a:t>
            </a:r>
            <a:r>
              <a:rPr b="1"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to store and share files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44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securely, without relying on third-party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94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providers that may be vulnerable to security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44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breaches or data leaks.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7" name="Google Shape;247;p25"/>
          <p:cNvSpPr txBox="1"/>
          <p:nvPr/>
        </p:nvSpPr>
        <p:spPr>
          <a:xfrm>
            <a:off x="2544557" y="1457846"/>
            <a:ext cx="13351330" cy="1271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39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750">
                <a:solidFill>
                  <a:srgbClr val="171562"/>
                </a:solidFill>
                <a:latin typeface="Antonio"/>
                <a:ea typeface="Antonio"/>
                <a:cs typeface="Antonio"/>
                <a:sym typeface="Antonio"/>
              </a:rPr>
              <a:t>EXAMPLE OF HOLOCHAIN IMPLEMENTATIONS</a:t>
            </a:r>
            <a:endParaRPr/>
          </a:p>
        </p:txBody>
      </p:sp>
      <p:sp>
        <p:nvSpPr>
          <p:cNvPr id="248" name="Google Shape;248;p25"/>
          <p:cNvSpPr txBox="1"/>
          <p:nvPr/>
        </p:nvSpPr>
        <p:spPr>
          <a:xfrm>
            <a:off x="8119615" y="2673102"/>
            <a:ext cx="2201052" cy="755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1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50">
                <a:solidFill>
                  <a:srgbClr val="21BE98"/>
                </a:solidFill>
                <a:latin typeface="Open Sans"/>
                <a:ea typeface="Open Sans"/>
                <a:cs typeface="Open Sans"/>
                <a:sym typeface="Open Sans"/>
              </a:rPr>
              <a:t>AGORIC</a:t>
            </a:r>
            <a:endParaRPr/>
          </a:p>
        </p:txBody>
      </p:sp>
      <p:sp>
        <p:nvSpPr>
          <p:cNvPr id="249" name="Google Shape;249;p25"/>
          <p:cNvSpPr txBox="1"/>
          <p:nvPr/>
        </p:nvSpPr>
        <p:spPr>
          <a:xfrm>
            <a:off x="1876468" y="3868378"/>
            <a:ext cx="8951701" cy="15691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3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Agoric is a project that uses Holochain to build a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44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more secure and scalable </a:t>
            </a:r>
            <a:r>
              <a:rPr b="1"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smart contract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94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platform.</a:t>
            </a:r>
            <a:endParaRPr/>
          </a:p>
        </p:txBody>
      </p:sp>
      <p:sp>
        <p:nvSpPr>
          <p:cNvPr id="250" name="Google Shape;250;p25"/>
          <p:cNvSpPr txBox="1"/>
          <p:nvPr/>
        </p:nvSpPr>
        <p:spPr>
          <a:xfrm>
            <a:off x="1876468" y="5925778"/>
            <a:ext cx="8961666" cy="2597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3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It provides a framework for </a:t>
            </a:r>
            <a:r>
              <a:rPr b="1"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building and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44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executing smart contracts </a:t>
            </a: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in a more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94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distributed and resilient network, without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44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relying on a central authority or a single point of</a:t>
            </a:r>
            <a:endParaRPr/>
          </a:p>
          <a:p>
            <a:pPr indent="0" lvl="0" marL="0" marR="0" rtl="0" algn="l">
              <a:lnSpc>
                <a:spcPct val="136379"/>
              </a:lnSpc>
              <a:spcBef>
                <a:spcPts val="94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failure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/>
          <p:nvPr/>
        </p:nvSpPr>
        <p:spPr>
          <a:xfrm>
            <a:off x="0" y="0"/>
            <a:ext cx="18287998" cy="102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6" name="Google Shape;256;p26"/>
          <p:cNvSpPr txBox="1"/>
          <p:nvPr/>
        </p:nvSpPr>
        <p:spPr>
          <a:xfrm>
            <a:off x="4453552" y="3158407"/>
            <a:ext cx="9533333" cy="34995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2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900">
                <a:solidFill>
                  <a:srgbClr val="412C9B"/>
                </a:solidFill>
                <a:latin typeface="Antonio"/>
                <a:ea typeface="Antonio"/>
                <a:cs typeface="Antonio"/>
                <a:sym typeface="Antonio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0"/>
            <a:ext cx="18287998" cy="102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5"/>
          <p:cNvSpPr txBox="1"/>
          <p:nvPr/>
        </p:nvSpPr>
        <p:spPr>
          <a:xfrm>
            <a:off x="5528177" y="1298449"/>
            <a:ext cx="7384062" cy="2045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3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950">
                <a:solidFill>
                  <a:srgbClr val="412C9B"/>
                </a:solidFill>
                <a:latin typeface="Antonio"/>
                <a:ea typeface="Antonio"/>
                <a:cs typeface="Antonio"/>
                <a:sym typeface="Antonio"/>
              </a:rPr>
              <a:t>INTRODUCTION</a:t>
            </a:r>
            <a:endParaRPr/>
          </a:p>
        </p:txBody>
      </p:sp>
      <p:sp>
        <p:nvSpPr>
          <p:cNvPr id="42" name="Google Shape;42;p5"/>
          <p:cNvSpPr txBox="1"/>
          <p:nvPr/>
        </p:nvSpPr>
        <p:spPr>
          <a:xfrm>
            <a:off x="1877333" y="3892110"/>
            <a:ext cx="9271231" cy="17680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4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Holochain is a </a:t>
            </a:r>
            <a:r>
              <a:rPr b="1" lang="en-US" sz="33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distributed peer-to-peer</a:t>
            </a:r>
            <a:endParaRPr/>
          </a:p>
          <a:p>
            <a:pPr indent="0" lvl="0" marL="0" marR="0" rtl="0" algn="l">
              <a:lnSpc>
                <a:spcPct val="135484"/>
              </a:lnSpc>
              <a:spcBef>
                <a:spcPts val="53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application </a:t>
            </a:r>
            <a:r>
              <a:rPr lang="en-US" sz="33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platform that allows developers to</a:t>
            </a:r>
            <a:endParaRPr/>
          </a:p>
          <a:p>
            <a:pPr indent="0" lvl="0" marL="0" marR="0" rtl="0" algn="l">
              <a:lnSpc>
                <a:spcPct val="135484"/>
              </a:lnSpc>
              <a:spcBef>
                <a:spcPts val="103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build </a:t>
            </a:r>
            <a:r>
              <a:rPr b="1" lang="en-US" sz="33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decentralized </a:t>
            </a:r>
            <a:r>
              <a:rPr lang="en-US" sz="33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applications.</a:t>
            </a:r>
            <a:endParaRPr/>
          </a:p>
        </p:txBody>
      </p:sp>
      <p:sp>
        <p:nvSpPr>
          <p:cNvPr id="43" name="Google Shape;43;p5"/>
          <p:cNvSpPr txBox="1"/>
          <p:nvPr/>
        </p:nvSpPr>
        <p:spPr>
          <a:xfrm>
            <a:off x="1877333" y="6216210"/>
            <a:ext cx="9974819" cy="17680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4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Holochain uses a </a:t>
            </a:r>
            <a:r>
              <a:rPr b="1" lang="en-US" sz="33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validation approach </a:t>
            </a:r>
            <a:r>
              <a:rPr lang="en-US" sz="33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based on a</a:t>
            </a:r>
            <a:endParaRPr/>
          </a:p>
          <a:p>
            <a:pPr indent="0" lvl="0" marL="0" marR="0" rtl="0" algn="l">
              <a:lnSpc>
                <a:spcPct val="135484"/>
              </a:lnSpc>
              <a:spcBef>
                <a:spcPts val="53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shared </a:t>
            </a:r>
            <a:r>
              <a:rPr b="1" lang="en-US" sz="33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set of rules </a:t>
            </a:r>
            <a:r>
              <a:rPr lang="en-US" sz="33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agreed upon by the</a:t>
            </a:r>
            <a:endParaRPr/>
          </a:p>
          <a:p>
            <a:pPr indent="0" lvl="0" marL="0" marR="0" rtl="0" algn="l">
              <a:lnSpc>
                <a:spcPct val="135484"/>
              </a:lnSpc>
              <a:spcBef>
                <a:spcPts val="103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participants in the network.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0" y="0"/>
            <a:ext cx="18287998" cy="102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" name="Google Shape;49;p6"/>
          <p:cNvSpPr txBox="1"/>
          <p:nvPr/>
        </p:nvSpPr>
        <p:spPr>
          <a:xfrm>
            <a:off x="4272885" y="1108656"/>
            <a:ext cx="10139975" cy="2074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60675" marR="0" rtl="0" algn="l">
              <a:lnSpc>
                <a:spcPct val="1442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400">
                <a:solidFill>
                  <a:srgbClr val="412C9B"/>
                </a:solidFill>
                <a:latin typeface="Antonio"/>
                <a:ea typeface="Antonio"/>
                <a:cs typeface="Antonio"/>
                <a:sym typeface="Antonio"/>
              </a:rPr>
              <a:t>HOLOCHAIN FEATURES</a:t>
            </a:r>
            <a:endParaRPr/>
          </a:p>
          <a:p>
            <a:pPr indent="0" lvl="0" marL="0" marR="0" rtl="0" algn="l">
              <a:lnSpc>
                <a:spcPct val="136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1BE98"/>
                </a:solidFill>
                <a:latin typeface="Open Sans"/>
                <a:ea typeface="Open Sans"/>
                <a:cs typeface="Open Sans"/>
                <a:sym typeface="Open Sans"/>
              </a:rPr>
              <a:t>Holochain's features make it a powerful and versatile platform for building</a:t>
            </a:r>
            <a:endParaRPr/>
          </a:p>
          <a:p>
            <a:pPr indent="0" lvl="0" marL="54471" marR="0" rtl="0" algn="l">
              <a:lnSpc>
                <a:spcPct val="136142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1BE98"/>
                </a:solidFill>
                <a:latin typeface="Open Sans"/>
                <a:ea typeface="Open Sans"/>
                <a:cs typeface="Open Sans"/>
                <a:sym typeface="Open Sans"/>
              </a:rPr>
              <a:t>decentralized applications that are scalable, flexible, secure, and efficient.</a:t>
            </a:r>
            <a:endParaRPr/>
          </a:p>
        </p:txBody>
      </p:sp>
      <p:sp>
        <p:nvSpPr>
          <p:cNvPr id="50" name="Google Shape;50;p6"/>
          <p:cNvSpPr txBox="1"/>
          <p:nvPr/>
        </p:nvSpPr>
        <p:spPr>
          <a:xfrm>
            <a:off x="2824664" y="5335507"/>
            <a:ext cx="2100326" cy="487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1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>
                <a:solidFill>
                  <a:srgbClr val="412C9B"/>
                </a:solidFill>
                <a:latin typeface="Arial"/>
                <a:ea typeface="Arial"/>
                <a:cs typeface="Arial"/>
                <a:sym typeface="Arial"/>
              </a:rPr>
              <a:t>Scalability</a:t>
            </a:r>
            <a:endParaRPr/>
          </a:p>
        </p:txBody>
      </p:sp>
      <p:sp>
        <p:nvSpPr>
          <p:cNvPr id="51" name="Google Shape;51;p6"/>
          <p:cNvSpPr txBox="1"/>
          <p:nvPr/>
        </p:nvSpPr>
        <p:spPr>
          <a:xfrm>
            <a:off x="6646922" y="5335507"/>
            <a:ext cx="1951016" cy="487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1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>
                <a:solidFill>
                  <a:srgbClr val="412C9B"/>
                </a:solidFill>
                <a:latin typeface="Arial"/>
                <a:ea typeface="Arial"/>
                <a:cs typeface="Arial"/>
                <a:sym typeface="Arial"/>
              </a:rPr>
              <a:t>Flexibility</a:t>
            </a:r>
            <a:endParaRPr/>
          </a:p>
        </p:txBody>
      </p:sp>
      <p:sp>
        <p:nvSpPr>
          <p:cNvPr id="52" name="Google Shape;52;p6"/>
          <p:cNvSpPr txBox="1"/>
          <p:nvPr/>
        </p:nvSpPr>
        <p:spPr>
          <a:xfrm>
            <a:off x="10194018" y="5335507"/>
            <a:ext cx="2319749" cy="487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1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>
                <a:solidFill>
                  <a:srgbClr val="412C9B"/>
                </a:solidFill>
                <a:latin typeface="Arial"/>
                <a:ea typeface="Arial"/>
                <a:cs typeface="Arial"/>
                <a:sym typeface="Arial"/>
              </a:rPr>
              <a:t>Lightweight</a:t>
            </a:r>
            <a:endParaRPr/>
          </a:p>
        </p:txBody>
      </p:sp>
      <p:sp>
        <p:nvSpPr>
          <p:cNvPr id="53" name="Google Shape;53;p6"/>
          <p:cNvSpPr txBox="1"/>
          <p:nvPr/>
        </p:nvSpPr>
        <p:spPr>
          <a:xfrm>
            <a:off x="13728038" y="5335507"/>
            <a:ext cx="2750240" cy="487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1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>
                <a:solidFill>
                  <a:srgbClr val="412C9B"/>
                </a:solidFill>
                <a:latin typeface="Arial"/>
                <a:ea typeface="Arial"/>
                <a:cs typeface="Arial"/>
                <a:sym typeface="Arial"/>
              </a:rPr>
              <a:t>Decentralized</a:t>
            </a:r>
            <a:endParaRPr/>
          </a:p>
        </p:txBody>
      </p:sp>
      <p:sp>
        <p:nvSpPr>
          <p:cNvPr id="54" name="Google Shape;54;p6"/>
          <p:cNvSpPr txBox="1"/>
          <p:nvPr/>
        </p:nvSpPr>
        <p:spPr>
          <a:xfrm>
            <a:off x="2505528" y="5964986"/>
            <a:ext cx="2737766" cy="18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04626" marR="0" rtl="0" algn="l">
              <a:lnSpc>
                <a:spcPct val="1355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It is highly scalable,</a:t>
            </a:r>
            <a:endParaRPr/>
          </a:p>
          <a:p>
            <a:pPr indent="0" lvl="0" marL="0" marR="0" rtl="0" algn="l">
              <a:lnSpc>
                <a:spcPct val="135512"/>
              </a:lnSpc>
              <a:spcBef>
                <a:spcPts val="21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allows large numbers</a:t>
            </a:r>
            <a:endParaRPr/>
          </a:p>
          <a:p>
            <a:pPr indent="0" lvl="0" marL="324296" marR="0" rtl="0" algn="l">
              <a:lnSpc>
                <a:spcPct val="135512"/>
              </a:lnSpc>
              <a:spcBef>
                <a:spcPts val="71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of </a:t>
            </a:r>
            <a:r>
              <a:rPr b="1"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transactions</a:t>
            </a:r>
            <a:endParaRPr/>
          </a:p>
          <a:p>
            <a:pPr indent="0" lvl="0" marL="599182" marR="0" rtl="0" algn="l">
              <a:lnSpc>
                <a:spcPct val="135512"/>
              </a:lnSpc>
              <a:spcBef>
                <a:spcPts val="21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without the</a:t>
            </a:r>
            <a:endParaRPr/>
          </a:p>
          <a:p>
            <a:pPr indent="0" lvl="0" marL="102989" marR="0" rtl="0" algn="l">
              <a:lnSpc>
                <a:spcPct val="135512"/>
              </a:lnSpc>
              <a:spcBef>
                <a:spcPts val="71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performance issues</a:t>
            </a:r>
            <a:endParaRPr/>
          </a:p>
        </p:txBody>
      </p:sp>
      <p:sp>
        <p:nvSpPr>
          <p:cNvPr id="55" name="Google Shape;55;p6"/>
          <p:cNvSpPr txBox="1"/>
          <p:nvPr/>
        </p:nvSpPr>
        <p:spPr>
          <a:xfrm>
            <a:off x="6309529" y="5964986"/>
            <a:ext cx="2625371" cy="1114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8622" marR="0" rtl="0" algn="l">
              <a:lnSpc>
                <a:spcPct val="1355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It is more flexible,</a:t>
            </a:r>
            <a:endParaRPr/>
          </a:p>
          <a:p>
            <a:pPr indent="0" lvl="0" marL="0" marR="0" rtl="0" algn="l">
              <a:lnSpc>
                <a:spcPct val="135512"/>
              </a:lnSpc>
              <a:spcBef>
                <a:spcPts val="21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allows developers to</a:t>
            </a:r>
            <a:endParaRPr/>
          </a:p>
          <a:p>
            <a:pPr indent="0" lvl="0" marL="378023" marR="0" rtl="0" algn="l">
              <a:lnSpc>
                <a:spcPct val="135512"/>
              </a:lnSpc>
              <a:spcBef>
                <a:spcPts val="71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create custom</a:t>
            </a:r>
            <a:endParaRPr/>
          </a:p>
        </p:txBody>
      </p:sp>
      <p:sp>
        <p:nvSpPr>
          <p:cNvPr id="56" name="Google Shape;56;p6"/>
          <p:cNvSpPr txBox="1"/>
          <p:nvPr/>
        </p:nvSpPr>
        <p:spPr>
          <a:xfrm>
            <a:off x="13708698" y="5990897"/>
            <a:ext cx="2685122" cy="1114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5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It </a:t>
            </a:r>
            <a:r>
              <a:rPr b="1"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does not rely on a</a:t>
            </a:r>
            <a:endParaRPr/>
          </a:p>
          <a:p>
            <a:pPr indent="0" lvl="0" marL="1339" marR="0" rtl="0" algn="l">
              <a:lnSpc>
                <a:spcPct val="135512"/>
              </a:lnSpc>
              <a:spcBef>
                <a:spcPts val="21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central authority </a:t>
            </a:r>
            <a:r>
              <a:rPr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endParaRPr/>
          </a:p>
          <a:p>
            <a:pPr indent="0" lvl="0" marL="40481" marR="0" rtl="0" algn="l">
              <a:lnSpc>
                <a:spcPct val="135512"/>
              </a:lnSpc>
              <a:spcBef>
                <a:spcPts val="71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control the network.</a:t>
            </a:r>
            <a:endParaRPr/>
          </a:p>
        </p:txBody>
      </p:sp>
      <p:sp>
        <p:nvSpPr>
          <p:cNvPr id="57" name="Google Shape;57;p6"/>
          <p:cNvSpPr txBox="1"/>
          <p:nvPr/>
        </p:nvSpPr>
        <p:spPr>
          <a:xfrm>
            <a:off x="9919333" y="6076235"/>
            <a:ext cx="2943051" cy="14767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99442" marR="0" rtl="0" algn="l">
              <a:lnSpc>
                <a:spcPct val="1355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It can </a:t>
            </a:r>
            <a:r>
              <a:rPr b="1"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run on low-</a:t>
            </a:r>
            <a:endParaRPr/>
          </a:p>
          <a:p>
            <a:pPr indent="0" lvl="0" marL="0" marR="0" rtl="0" algn="l">
              <a:lnSpc>
                <a:spcPct val="135512"/>
              </a:lnSpc>
              <a:spcBef>
                <a:spcPts val="21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powered devices </a:t>
            </a:r>
            <a:r>
              <a:rPr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such</a:t>
            </a:r>
            <a:endParaRPr/>
          </a:p>
          <a:p>
            <a:pPr indent="0" lvl="0" marL="159692" marR="0" rtl="0" algn="l">
              <a:lnSpc>
                <a:spcPct val="135512"/>
              </a:lnSpc>
              <a:spcBef>
                <a:spcPts val="71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as smartphones and</a:t>
            </a:r>
            <a:endParaRPr/>
          </a:p>
          <a:p>
            <a:pPr indent="0" lvl="0" marL="695622" marR="0" rtl="0" algn="l">
              <a:lnSpc>
                <a:spcPct val="135512"/>
              </a:lnSpc>
              <a:spcBef>
                <a:spcPts val="21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IoT devices.</a:t>
            </a:r>
            <a:endParaRPr/>
          </a:p>
        </p:txBody>
      </p:sp>
      <p:sp>
        <p:nvSpPr>
          <p:cNvPr id="58" name="Google Shape;58;p6"/>
          <p:cNvSpPr txBox="1"/>
          <p:nvPr/>
        </p:nvSpPr>
        <p:spPr>
          <a:xfrm>
            <a:off x="6095217" y="7050837"/>
            <a:ext cx="3053982" cy="1114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2365" marR="0" rtl="0" algn="l">
              <a:lnSpc>
                <a:spcPct val="1355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application logic and</a:t>
            </a:r>
            <a:endParaRPr/>
          </a:p>
          <a:p>
            <a:pPr indent="0" lvl="0" marL="173980" marR="0" rtl="0" algn="l">
              <a:lnSpc>
                <a:spcPct val="135512"/>
              </a:lnSpc>
              <a:spcBef>
                <a:spcPts val="21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data structures </a:t>
            </a:r>
            <a:r>
              <a:rPr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that</a:t>
            </a:r>
            <a:endParaRPr/>
          </a:p>
          <a:p>
            <a:pPr indent="0" lvl="0" marL="0" marR="0" rtl="0" algn="l">
              <a:lnSpc>
                <a:spcPct val="135512"/>
              </a:lnSpc>
              <a:spcBef>
                <a:spcPts val="71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suit their specific needs.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0" y="0"/>
            <a:ext cx="18287998" cy="102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7"/>
          <p:cNvSpPr txBox="1"/>
          <p:nvPr/>
        </p:nvSpPr>
        <p:spPr>
          <a:xfrm>
            <a:off x="4272885" y="1108664"/>
            <a:ext cx="10139975" cy="20741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60675" marR="0" rtl="0" algn="l">
              <a:lnSpc>
                <a:spcPct val="1442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400">
                <a:solidFill>
                  <a:srgbClr val="412C9B"/>
                </a:solidFill>
                <a:latin typeface="Antonio"/>
                <a:ea typeface="Antonio"/>
                <a:cs typeface="Antonio"/>
                <a:sym typeface="Antonio"/>
              </a:rPr>
              <a:t>HOLOCHAIN FEATURES</a:t>
            </a:r>
            <a:endParaRPr/>
          </a:p>
          <a:p>
            <a:pPr indent="0" lvl="0" marL="0" marR="0" rtl="0" algn="l">
              <a:lnSpc>
                <a:spcPct val="136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1BE98"/>
                </a:solidFill>
                <a:latin typeface="Open Sans"/>
                <a:ea typeface="Open Sans"/>
                <a:cs typeface="Open Sans"/>
                <a:sym typeface="Open Sans"/>
              </a:rPr>
              <a:t>Holochain's features make it a powerful and versatile platform for building</a:t>
            </a:r>
            <a:endParaRPr/>
          </a:p>
          <a:p>
            <a:pPr indent="0" lvl="0" marL="54471" marR="0" rtl="0" algn="l">
              <a:lnSpc>
                <a:spcPct val="136142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1BE98"/>
                </a:solidFill>
                <a:latin typeface="Open Sans"/>
                <a:ea typeface="Open Sans"/>
                <a:cs typeface="Open Sans"/>
                <a:sym typeface="Open Sans"/>
              </a:rPr>
              <a:t>decentralized applications that are scalable, flexible, secure, and efficient.</a:t>
            </a:r>
            <a:endParaRPr/>
          </a:p>
        </p:txBody>
      </p:sp>
      <p:sp>
        <p:nvSpPr>
          <p:cNvPr id="65" name="Google Shape;65;p7"/>
          <p:cNvSpPr txBox="1"/>
          <p:nvPr/>
        </p:nvSpPr>
        <p:spPr>
          <a:xfrm>
            <a:off x="4594542" y="5335513"/>
            <a:ext cx="1706889" cy="487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1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>
                <a:solidFill>
                  <a:srgbClr val="412C9B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8439274" y="5335513"/>
            <a:ext cx="1512896" cy="487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1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>
                <a:solidFill>
                  <a:srgbClr val="412C9B"/>
                </a:solidFill>
                <a:latin typeface="Arial"/>
                <a:ea typeface="Arial"/>
                <a:cs typeface="Arial"/>
                <a:sym typeface="Arial"/>
              </a:rPr>
              <a:t>Privacy</a:t>
            </a:r>
            <a:endParaRPr/>
          </a:p>
        </p:txBody>
      </p:sp>
      <p:sp>
        <p:nvSpPr>
          <p:cNvPr id="67" name="Google Shape;67;p7"/>
          <p:cNvSpPr txBox="1"/>
          <p:nvPr/>
        </p:nvSpPr>
        <p:spPr>
          <a:xfrm>
            <a:off x="11593463" y="5335513"/>
            <a:ext cx="2667411" cy="487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1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>
                <a:solidFill>
                  <a:srgbClr val="412C9B"/>
                </a:solidFill>
                <a:latin typeface="Arial"/>
                <a:ea typeface="Arial"/>
                <a:cs typeface="Arial"/>
                <a:sym typeface="Arial"/>
              </a:rPr>
              <a:t>Sustainability</a:t>
            </a:r>
            <a:endParaRPr/>
          </a:p>
        </p:txBody>
      </p:sp>
      <p:sp>
        <p:nvSpPr>
          <p:cNvPr id="68" name="Google Shape;68;p7"/>
          <p:cNvSpPr txBox="1"/>
          <p:nvPr/>
        </p:nvSpPr>
        <p:spPr>
          <a:xfrm>
            <a:off x="3972540" y="5964986"/>
            <a:ext cx="3079944" cy="2200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5341" marR="0" rtl="0" algn="l">
              <a:lnSpc>
                <a:spcPct val="1355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It provides a high level</a:t>
            </a:r>
            <a:endParaRPr/>
          </a:p>
          <a:p>
            <a:pPr indent="0" lvl="0" marL="316110" marR="0" rtl="0" algn="l">
              <a:lnSpc>
                <a:spcPct val="135512"/>
              </a:lnSpc>
              <a:spcBef>
                <a:spcPts val="21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of security through</a:t>
            </a:r>
            <a:endParaRPr/>
          </a:p>
          <a:p>
            <a:pPr indent="0" lvl="0" marL="563165" marR="0" rtl="0" algn="l">
              <a:lnSpc>
                <a:spcPct val="135512"/>
              </a:lnSpc>
              <a:spcBef>
                <a:spcPts val="71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cryptographic</a:t>
            </a:r>
            <a:endParaRPr/>
          </a:p>
          <a:p>
            <a:pPr indent="0" lvl="0" marL="373260" marR="0" rtl="0" algn="l">
              <a:lnSpc>
                <a:spcPct val="135512"/>
              </a:lnSpc>
              <a:spcBef>
                <a:spcPts val="21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mechanisms </a:t>
            </a:r>
            <a:r>
              <a:rPr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that</a:t>
            </a:r>
            <a:endParaRPr/>
          </a:p>
          <a:p>
            <a:pPr indent="0" lvl="0" marL="0" marR="0" rtl="0" algn="l">
              <a:lnSpc>
                <a:spcPct val="135512"/>
              </a:lnSpc>
              <a:spcBef>
                <a:spcPts val="71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protect the integrity and</a:t>
            </a:r>
            <a:endParaRPr/>
          </a:p>
          <a:p>
            <a:pPr indent="0" lvl="0" marL="150911" marR="0" rtl="0" algn="l">
              <a:lnSpc>
                <a:spcPct val="135512"/>
              </a:lnSpc>
              <a:spcBef>
                <a:spcPts val="21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confidentiality of data</a:t>
            </a:r>
            <a:endParaRPr/>
          </a:p>
        </p:txBody>
      </p:sp>
      <p:sp>
        <p:nvSpPr>
          <p:cNvPr id="69" name="Google Shape;69;p7"/>
          <p:cNvSpPr txBox="1"/>
          <p:nvPr/>
        </p:nvSpPr>
        <p:spPr>
          <a:xfrm>
            <a:off x="7721179" y="5964986"/>
            <a:ext cx="2948440" cy="14767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27259" marR="0" rtl="0" algn="l">
              <a:lnSpc>
                <a:spcPct val="1355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There is </a:t>
            </a:r>
            <a:r>
              <a:rPr b="1"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no central</a:t>
            </a:r>
            <a:endParaRPr/>
          </a:p>
          <a:p>
            <a:pPr indent="0" lvl="0" marL="93612" marR="0" rtl="0" algn="l">
              <a:lnSpc>
                <a:spcPct val="135512"/>
              </a:lnSpc>
              <a:spcBef>
                <a:spcPts val="21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database </a:t>
            </a:r>
            <a:r>
              <a:rPr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that can be</a:t>
            </a:r>
            <a:endParaRPr/>
          </a:p>
          <a:p>
            <a:pPr indent="0" lvl="0" marL="0" marR="0" rtl="0" algn="l">
              <a:lnSpc>
                <a:spcPct val="135512"/>
              </a:lnSpc>
              <a:spcBef>
                <a:spcPts val="71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hacked or exploited, so</a:t>
            </a:r>
            <a:endParaRPr/>
          </a:p>
          <a:p>
            <a:pPr indent="0" lvl="0" marL="86469" marR="0" rtl="0" algn="l">
              <a:lnSpc>
                <a:spcPct val="135512"/>
              </a:lnSpc>
              <a:spcBef>
                <a:spcPts val="21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privacy is maintained.</a:t>
            </a:r>
            <a:endParaRPr/>
          </a:p>
        </p:txBody>
      </p:sp>
      <p:sp>
        <p:nvSpPr>
          <p:cNvPr id="70" name="Google Shape;70;p7"/>
          <p:cNvSpPr txBox="1"/>
          <p:nvPr/>
        </p:nvSpPr>
        <p:spPr>
          <a:xfrm>
            <a:off x="11453565" y="6076238"/>
            <a:ext cx="2871802" cy="18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60027" marR="0" rtl="0" algn="l">
              <a:lnSpc>
                <a:spcPct val="1355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It is sustainable</a:t>
            </a:r>
            <a:endParaRPr/>
          </a:p>
          <a:p>
            <a:pPr indent="0" lvl="0" marL="114002" marR="0" rtl="0" algn="l">
              <a:lnSpc>
                <a:spcPct val="135512"/>
              </a:lnSpc>
              <a:spcBef>
                <a:spcPts val="21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because, it </a:t>
            </a:r>
            <a:r>
              <a:rPr b="1"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uses less</a:t>
            </a:r>
            <a:endParaRPr/>
          </a:p>
          <a:p>
            <a:pPr indent="0" lvl="0" marL="637133" marR="0" rtl="0" algn="l">
              <a:lnSpc>
                <a:spcPct val="135512"/>
              </a:lnSpc>
              <a:spcBef>
                <a:spcPts val="71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energy and</a:t>
            </a:r>
            <a:endParaRPr/>
          </a:p>
          <a:p>
            <a:pPr indent="0" lvl="0" marL="0" marR="0" rtl="0" algn="l">
              <a:lnSpc>
                <a:spcPct val="135512"/>
              </a:lnSpc>
              <a:spcBef>
                <a:spcPts val="21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computing resources</a:t>
            </a:r>
            <a:endParaRPr/>
          </a:p>
          <a:p>
            <a:pPr indent="0" lvl="0" marL="728662" marR="0" rtl="0" algn="l">
              <a:lnSpc>
                <a:spcPct val="135512"/>
              </a:lnSpc>
              <a:spcBef>
                <a:spcPts val="71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to operate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/>
          <p:nvPr/>
        </p:nvSpPr>
        <p:spPr>
          <a:xfrm>
            <a:off x="0" y="0"/>
            <a:ext cx="18287998" cy="102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8"/>
          <p:cNvSpPr txBox="1"/>
          <p:nvPr/>
        </p:nvSpPr>
        <p:spPr>
          <a:xfrm>
            <a:off x="3439929" y="1623832"/>
            <a:ext cx="11560576" cy="23563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65504" marR="0" rtl="0" algn="l">
              <a:lnSpc>
                <a:spcPct val="1445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800">
                <a:solidFill>
                  <a:srgbClr val="412C9B"/>
                </a:solidFill>
                <a:latin typeface="Antonio"/>
                <a:ea typeface="Antonio"/>
                <a:cs typeface="Antonio"/>
                <a:sym typeface="Antonio"/>
              </a:rPr>
              <a:t>HOW HOLOCHAIN WORKS?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1BE98"/>
                </a:solidFill>
                <a:latin typeface="Open Sans"/>
                <a:ea typeface="Open Sans"/>
                <a:cs typeface="Open Sans"/>
                <a:sym typeface="Open Sans"/>
              </a:rPr>
              <a:t>Holochain works by providing a way for individual nodes to run a copy of</a:t>
            </a:r>
            <a:endParaRPr/>
          </a:p>
          <a:p>
            <a:pPr indent="0" lvl="0" marL="1563737" marR="0" rtl="0" algn="l">
              <a:lnSpc>
                <a:spcPct val="135000"/>
              </a:lnSpc>
              <a:spcBef>
                <a:spcPts val="74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1BE98"/>
                </a:solidFill>
                <a:latin typeface="Open Sans"/>
                <a:ea typeface="Open Sans"/>
                <a:cs typeface="Open Sans"/>
                <a:sym typeface="Open Sans"/>
              </a:rPr>
              <a:t>the dApp and communicate directly with each other.</a:t>
            </a:r>
            <a:endParaRPr/>
          </a:p>
        </p:txBody>
      </p:sp>
      <p:sp>
        <p:nvSpPr>
          <p:cNvPr id="77" name="Google Shape;77;p8"/>
          <p:cNvSpPr txBox="1"/>
          <p:nvPr/>
        </p:nvSpPr>
        <p:spPr>
          <a:xfrm>
            <a:off x="3745516" y="4666705"/>
            <a:ext cx="3025133" cy="805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036" marR="0" rtl="0" algn="l">
              <a:lnSpc>
                <a:spcPct val="1375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Application DNA defines the data</a:t>
            </a:r>
            <a:endParaRPr/>
          </a:p>
          <a:p>
            <a:pPr indent="0" lvl="0" marL="52536" marR="0" rtl="0" algn="l">
              <a:lnSpc>
                <a:spcPct val="137586"/>
              </a:lnSpc>
              <a:spcBef>
                <a:spcPts val="2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structures, validation rules, and</a:t>
            </a:r>
            <a:endParaRPr/>
          </a:p>
          <a:p>
            <a:pPr indent="0" lvl="0" marL="0" marR="0" rtl="0" algn="l">
              <a:lnSpc>
                <a:spcPct val="137586"/>
              </a:lnSpc>
              <a:spcBef>
                <a:spcPts val="2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interaction patterns of the dApp.</a:t>
            </a:r>
            <a:endParaRPr/>
          </a:p>
        </p:txBody>
      </p:sp>
      <p:sp>
        <p:nvSpPr>
          <p:cNvPr id="78" name="Google Shape;78;p8"/>
          <p:cNvSpPr txBox="1"/>
          <p:nvPr/>
        </p:nvSpPr>
        <p:spPr>
          <a:xfrm>
            <a:off x="8777782" y="4666705"/>
            <a:ext cx="3414494" cy="805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00322" marR="0" rtl="0" algn="l">
              <a:lnSpc>
                <a:spcPct val="1375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Validated data is hashed &amp; stored</a:t>
            </a:r>
            <a:endParaRPr/>
          </a:p>
          <a:p>
            <a:pPr indent="0" lvl="0" marL="0" marR="0" rtl="0" algn="l">
              <a:lnSpc>
                <a:spcPct val="137586"/>
              </a:lnSpc>
              <a:spcBef>
                <a:spcPts val="2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locally on the node's device, making it</a:t>
            </a:r>
            <a:endParaRPr/>
          </a:p>
          <a:p>
            <a:pPr indent="0" lvl="0" marL="15923" marR="0" rtl="0" algn="l">
              <a:lnSpc>
                <a:spcPct val="137586"/>
              </a:lnSpc>
              <a:spcBef>
                <a:spcPts val="2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easy to identify and retrieve the data.</a:t>
            </a:r>
            <a:endParaRPr/>
          </a:p>
        </p:txBody>
      </p:sp>
      <p:sp>
        <p:nvSpPr>
          <p:cNvPr id="79" name="Google Shape;79;p8"/>
          <p:cNvSpPr txBox="1"/>
          <p:nvPr/>
        </p:nvSpPr>
        <p:spPr>
          <a:xfrm>
            <a:off x="12035349" y="6279652"/>
            <a:ext cx="1781863" cy="1257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12C9B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Distributed</a:t>
            </a:r>
            <a:endParaRPr/>
          </a:p>
          <a:p>
            <a:pPr indent="0" lvl="0" marL="25449" marR="0" rtl="0" algn="l">
              <a:lnSpc>
                <a:spcPct val="125166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12C9B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Hash Table</a:t>
            </a:r>
            <a:endParaRPr/>
          </a:p>
          <a:p>
            <a:pPr indent="0" lvl="0" marL="241845" marR="0" rtl="0" algn="l">
              <a:lnSpc>
                <a:spcPct val="125166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12C9B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Storage</a:t>
            </a:r>
            <a:endParaRPr/>
          </a:p>
        </p:txBody>
      </p:sp>
      <p:sp>
        <p:nvSpPr>
          <p:cNvPr id="80" name="Google Shape;80;p8"/>
          <p:cNvSpPr txBox="1"/>
          <p:nvPr/>
        </p:nvSpPr>
        <p:spPr>
          <a:xfrm>
            <a:off x="4195676" y="6433563"/>
            <a:ext cx="2084835" cy="838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1266" marR="0" rtl="0" algn="l">
              <a:lnSpc>
                <a:spcPct val="125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12C9B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Application</a:t>
            </a:r>
            <a:endParaRPr/>
          </a:p>
          <a:p>
            <a:pPr indent="0" lvl="0" marL="0" marR="0" rtl="0" algn="l">
              <a:lnSpc>
                <a:spcPct val="125166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12C9B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DNA Creation</a:t>
            </a:r>
            <a:endParaRPr/>
          </a:p>
        </p:txBody>
      </p:sp>
      <p:sp>
        <p:nvSpPr>
          <p:cNvPr id="81" name="Google Shape;81;p8"/>
          <p:cNvSpPr txBox="1"/>
          <p:nvPr/>
        </p:nvSpPr>
        <p:spPr>
          <a:xfrm>
            <a:off x="7039722" y="6489202"/>
            <a:ext cx="1620014" cy="838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39923" marR="0" rtl="0" algn="l">
              <a:lnSpc>
                <a:spcPct val="125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12C9B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Local</a:t>
            </a:r>
            <a:endParaRPr/>
          </a:p>
          <a:p>
            <a:pPr indent="0" lvl="0" marL="0" marR="0" rtl="0" algn="l">
              <a:lnSpc>
                <a:spcPct val="125166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12C9B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Validation</a:t>
            </a:r>
            <a:endParaRPr/>
          </a:p>
        </p:txBody>
      </p:sp>
      <p:sp>
        <p:nvSpPr>
          <p:cNvPr id="82" name="Google Shape;82;p8"/>
          <p:cNvSpPr txBox="1"/>
          <p:nvPr/>
        </p:nvSpPr>
        <p:spPr>
          <a:xfrm>
            <a:off x="9508873" y="6489202"/>
            <a:ext cx="1901954" cy="838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12C9B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Hashing and</a:t>
            </a:r>
            <a:endParaRPr/>
          </a:p>
          <a:p>
            <a:pPr indent="0" lvl="0" marL="4464" marR="0" rtl="0" algn="l">
              <a:lnSpc>
                <a:spcPct val="125166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12C9B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Persistence</a:t>
            </a:r>
            <a:endParaRPr/>
          </a:p>
        </p:txBody>
      </p:sp>
      <p:sp>
        <p:nvSpPr>
          <p:cNvPr id="83" name="Google Shape;83;p8"/>
          <p:cNvSpPr txBox="1"/>
          <p:nvPr/>
        </p:nvSpPr>
        <p:spPr>
          <a:xfrm>
            <a:off x="6218960" y="8040499"/>
            <a:ext cx="3075718" cy="10630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4980" marR="0" rtl="0" algn="l">
              <a:lnSpc>
                <a:spcPct val="1375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Each node in the network runs a</a:t>
            </a:r>
            <a:endParaRPr/>
          </a:p>
          <a:p>
            <a:pPr indent="0" lvl="0" marL="65484" marR="0" rtl="0" algn="l">
              <a:lnSpc>
                <a:spcPct val="137586"/>
              </a:lnSpc>
              <a:spcBef>
                <a:spcPts val="2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copy of the application DNA and</a:t>
            </a:r>
            <a:endParaRPr/>
          </a:p>
          <a:p>
            <a:pPr indent="0" lvl="0" marL="0" marR="0" rtl="0" algn="l">
              <a:lnSpc>
                <a:spcPct val="137586"/>
              </a:lnSpc>
              <a:spcBef>
                <a:spcPts val="2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validates the data it receives from</a:t>
            </a:r>
            <a:endParaRPr/>
          </a:p>
          <a:p>
            <a:pPr indent="0" lvl="0" marL="909488" marR="0" rtl="0" algn="l">
              <a:lnSpc>
                <a:spcPct val="137586"/>
              </a:lnSpc>
              <a:spcBef>
                <a:spcPts val="7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other nodes.</a:t>
            </a:r>
            <a:endParaRPr/>
          </a:p>
        </p:txBody>
      </p:sp>
      <p:sp>
        <p:nvSpPr>
          <p:cNvPr id="84" name="Google Shape;84;p8"/>
          <p:cNvSpPr txBox="1"/>
          <p:nvPr/>
        </p:nvSpPr>
        <p:spPr>
          <a:xfrm>
            <a:off x="11370647" y="8040499"/>
            <a:ext cx="3446097" cy="805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80243" marR="0" rtl="0" algn="l">
              <a:lnSpc>
                <a:spcPct val="1375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Each node maintains a DHT that</a:t>
            </a:r>
            <a:endParaRPr/>
          </a:p>
          <a:p>
            <a:pPr indent="0" lvl="0" marL="275332" marR="0" rtl="0" algn="l">
              <a:lnSpc>
                <a:spcPct val="137586"/>
              </a:lnSpc>
              <a:spcBef>
                <a:spcPts val="2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stores metadata about the data</a:t>
            </a:r>
            <a:endParaRPr/>
          </a:p>
          <a:p>
            <a:pPr indent="0" lvl="0" marL="0" marR="0" rtl="0" algn="l">
              <a:lnSpc>
                <a:spcPct val="137586"/>
              </a:lnSpc>
              <a:spcBef>
                <a:spcPts val="2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stored on other nodes in the network.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/>
          <p:nvPr/>
        </p:nvSpPr>
        <p:spPr>
          <a:xfrm>
            <a:off x="0" y="0"/>
            <a:ext cx="18287998" cy="102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" name="Google Shape;90;p9"/>
          <p:cNvSpPr txBox="1"/>
          <p:nvPr/>
        </p:nvSpPr>
        <p:spPr>
          <a:xfrm>
            <a:off x="3439929" y="1623832"/>
            <a:ext cx="11560576" cy="2356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165504" marR="0" rtl="0" algn="l">
              <a:lnSpc>
                <a:spcPct val="1445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800">
                <a:solidFill>
                  <a:srgbClr val="412C9B"/>
                </a:solidFill>
                <a:latin typeface="Antonio"/>
                <a:ea typeface="Antonio"/>
                <a:cs typeface="Antonio"/>
                <a:sym typeface="Antonio"/>
              </a:rPr>
              <a:t>HOW HOLOCHAIN WORKS?</a:t>
            </a:r>
            <a:endParaRPr/>
          </a:p>
          <a:p>
            <a:pPr indent="0" lvl="0" marL="0" marR="0" rtl="0" algn="l">
              <a:lnSpc>
                <a:spcPct val="135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1BE98"/>
                </a:solidFill>
                <a:latin typeface="Open Sans"/>
                <a:ea typeface="Open Sans"/>
                <a:cs typeface="Open Sans"/>
                <a:sym typeface="Open Sans"/>
              </a:rPr>
              <a:t>Holochain works by providing a way for individual nodes to run a copy of</a:t>
            </a:r>
            <a:endParaRPr/>
          </a:p>
          <a:p>
            <a:pPr indent="0" lvl="0" marL="1563737" marR="0" rtl="0" algn="l">
              <a:lnSpc>
                <a:spcPct val="135000"/>
              </a:lnSpc>
              <a:spcBef>
                <a:spcPts val="74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1BE98"/>
                </a:solidFill>
                <a:latin typeface="Open Sans"/>
                <a:ea typeface="Open Sans"/>
                <a:cs typeface="Open Sans"/>
                <a:sym typeface="Open Sans"/>
              </a:rPr>
              <a:t>the dApp and communicate directly with each other.</a:t>
            </a:r>
            <a:endParaRPr/>
          </a:p>
        </p:txBody>
      </p:sp>
      <p:sp>
        <p:nvSpPr>
          <p:cNvPr id="91" name="Google Shape;91;p9"/>
          <p:cNvSpPr txBox="1"/>
          <p:nvPr/>
        </p:nvSpPr>
        <p:spPr>
          <a:xfrm>
            <a:off x="10553554" y="4471421"/>
            <a:ext cx="3113825" cy="805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12228" marR="0" rtl="0" algn="l">
              <a:lnSpc>
                <a:spcPct val="1375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Each dApp can define its own</a:t>
            </a:r>
            <a:endParaRPr/>
          </a:p>
          <a:p>
            <a:pPr indent="0" lvl="0" marL="0" marR="0" rtl="0" algn="l">
              <a:lnSpc>
                <a:spcPct val="137586"/>
              </a:lnSpc>
              <a:spcBef>
                <a:spcPts val="2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consensus algorithm and rules for</a:t>
            </a:r>
            <a:endParaRPr/>
          </a:p>
          <a:p>
            <a:pPr indent="0" lvl="0" marL="740122" marR="0" rtl="0" algn="l">
              <a:lnSpc>
                <a:spcPct val="137586"/>
              </a:lnSpc>
              <a:spcBef>
                <a:spcPts val="2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data agreement..</a:t>
            </a:r>
            <a:endParaRPr/>
          </a:p>
        </p:txBody>
      </p:sp>
      <p:sp>
        <p:nvSpPr>
          <p:cNvPr id="92" name="Google Shape;92;p9"/>
          <p:cNvSpPr txBox="1"/>
          <p:nvPr/>
        </p:nvSpPr>
        <p:spPr>
          <a:xfrm>
            <a:off x="4745235" y="4569161"/>
            <a:ext cx="3846435" cy="805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Agent-centric communication mode allows</a:t>
            </a:r>
            <a:endParaRPr/>
          </a:p>
          <a:p>
            <a:pPr indent="0" lvl="0" marL="68758" marR="0" rtl="0" algn="l">
              <a:lnSpc>
                <a:spcPct val="137586"/>
              </a:lnSpc>
              <a:spcBef>
                <a:spcPts val="2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nodes to communicate directly with each</a:t>
            </a:r>
            <a:endParaRPr/>
          </a:p>
          <a:p>
            <a:pPr indent="0" lvl="0" marL="549026" marR="0" rtl="0" algn="l">
              <a:lnSpc>
                <a:spcPct val="137586"/>
              </a:lnSpc>
              <a:spcBef>
                <a:spcPts val="2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other without intermediaries.</a:t>
            </a:r>
            <a:endParaRPr/>
          </a:p>
        </p:txBody>
      </p:sp>
      <p:sp>
        <p:nvSpPr>
          <p:cNvPr id="93" name="Google Shape;93;p9"/>
          <p:cNvSpPr txBox="1"/>
          <p:nvPr/>
        </p:nvSpPr>
        <p:spPr>
          <a:xfrm>
            <a:off x="6257469" y="5978867"/>
            <a:ext cx="1211886" cy="838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49" marR="0" rtl="0" algn="l">
              <a:lnSpc>
                <a:spcPct val="125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12C9B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Agent-</a:t>
            </a:r>
            <a:endParaRPr/>
          </a:p>
          <a:p>
            <a:pPr indent="0" lvl="0" marL="0" marR="0" rtl="0" algn="l">
              <a:lnSpc>
                <a:spcPct val="125166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12C9B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Centric</a:t>
            </a:r>
            <a:endParaRPr/>
          </a:p>
        </p:txBody>
      </p:sp>
      <p:sp>
        <p:nvSpPr>
          <p:cNvPr id="94" name="Google Shape;94;p9"/>
          <p:cNvSpPr txBox="1"/>
          <p:nvPr/>
        </p:nvSpPr>
        <p:spPr>
          <a:xfrm>
            <a:off x="8780668" y="6293920"/>
            <a:ext cx="1388975" cy="8388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5880" marR="0" rtl="0" algn="l">
              <a:lnSpc>
                <a:spcPct val="125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12C9B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Gossip</a:t>
            </a:r>
            <a:endParaRPr/>
          </a:p>
          <a:p>
            <a:pPr indent="0" lvl="0" marL="0" marR="0" rtl="0" algn="l">
              <a:lnSpc>
                <a:spcPct val="125166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12C9B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Protocol</a:t>
            </a:r>
            <a:endParaRPr/>
          </a:p>
        </p:txBody>
      </p:sp>
      <p:sp>
        <p:nvSpPr>
          <p:cNvPr id="95" name="Google Shape;95;p9"/>
          <p:cNvSpPr txBox="1"/>
          <p:nvPr/>
        </p:nvSpPr>
        <p:spPr>
          <a:xfrm>
            <a:off x="11225561" y="6537349"/>
            <a:ext cx="1719378" cy="419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12C9B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Consensus</a:t>
            </a:r>
            <a:endParaRPr/>
          </a:p>
        </p:txBody>
      </p:sp>
      <p:sp>
        <p:nvSpPr>
          <p:cNvPr id="96" name="Google Shape;96;p9"/>
          <p:cNvSpPr txBox="1"/>
          <p:nvPr/>
        </p:nvSpPr>
        <p:spPr>
          <a:xfrm>
            <a:off x="5894477" y="6803192"/>
            <a:ext cx="1939854" cy="340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1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12C9B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Communication</a:t>
            </a:r>
            <a:endParaRPr/>
          </a:p>
        </p:txBody>
      </p:sp>
      <p:sp>
        <p:nvSpPr>
          <p:cNvPr id="97" name="Google Shape;97;p9"/>
          <p:cNvSpPr txBox="1"/>
          <p:nvPr/>
        </p:nvSpPr>
        <p:spPr>
          <a:xfrm>
            <a:off x="7711363" y="7845215"/>
            <a:ext cx="3341664" cy="10630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9011" marR="0" rtl="0" algn="l">
              <a:lnSpc>
                <a:spcPct val="1375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In this protocol, nodes exchange</a:t>
            </a:r>
            <a:endParaRPr/>
          </a:p>
          <a:p>
            <a:pPr indent="0" lvl="0" marL="114895" marR="0" rtl="0" algn="l">
              <a:lnSpc>
                <a:spcPct val="137586"/>
              </a:lnSpc>
              <a:spcBef>
                <a:spcPts val="2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validated data with other nodes in</a:t>
            </a:r>
            <a:endParaRPr/>
          </a:p>
          <a:p>
            <a:pPr indent="0" lvl="0" marL="0" marR="0" rtl="0" algn="l">
              <a:lnSpc>
                <a:spcPct val="137586"/>
              </a:lnSpc>
              <a:spcBef>
                <a:spcPts val="2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the network, propagating the data to</a:t>
            </a:r>
            <a:endParaRPr/>
          </a:p>
          <a:p>
            <a:pPr indent="0" lvl="0" marL="1180058" marR="0" rtl="0" algn="l">
              <a:lnSpc>
                <a:spcPct val="137586"/>
              </a:lnSpc>
              <a:spcBef>
                <a:spcPts val="7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all nodes.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0" y="0"/>
            <a:ext cx="18287998" cy="102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" name="Google Shape;103;p10"/>
          <p:cNvSpPr txBox="1"/>
          <p:nvPr/>
        </p:nvSpPr>
        <p:spPr>
          <a:xfrm>
            <a:off x="3629717" y="1623834"/>
            <a:ext cx="11180981" cy="1469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5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800">
                <a:solidFill>
                  <a:srgbClr val="412C9B"/>
                </a:solidFill>
                <a:latin typeface="Antonio"/>
                <a:ea typeface="Antonio"/>
                <a:cs typeface="Antonio"/>
                <a:sym typeface="Antonio"/>
              </a:rPr>
              <a:t>HOW CAN HOLOCHAIN BE USED?</a:t>
            </a:r>
            <a:endParaRPr/>
          </a:p>
        </p:txBody>
      </p:sp>
      <p:sp>
        <p:nvSpPr>
          <p:cNvPr id="104" name="Google Shape;104;p10"/>
          <p:cNvSpPr txBox="1"/>
          <p:nvPr/>
        </p:nvSpPr>
        <p:spPr>
          <a:xfrm>
            <a:off x="3942469" y="3062825"/>
            <a:ext cx="10378530" cy="55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1BE98"/>
                </a:solidFill>
                <a:latin typeface="Open Sans"/>
                <a:ea typeface="Open Sans"/>
                <a:cs typeface="Open Sans"/>
                <a:sym typeface="Open Sans"/>
              </a:rPr>
              <a:t>Holochain can be used to create different kind of apps</a:t>
            </a:r>
            <a:endParaRPr/>
          </a:p>
        </p:txBody>
      </p:sp>
      <p:sp>
        <p:nvSpPr>
          <p:cNvPr id="105" name="Google Shape;105;p10"/>
          <p:cNvSpPr txBox="1"/>
          <p:nvPr/>
        </p:nvSpPr>
        <p:spPr>
          <a:xfrm>
            <a:off x="10666883" y="5742726"/>
            <a:ext cx="1965531" cy="408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4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Supply chain</a:t>
            </a:r>
            <a:endParaRPr/>
          </a:p>
        </p:txBody>
      </p:sp>
      <p:sp>
        <p:nvSpPr>
          <p:cNvPr id="106" name="Google Shape;106;p10"/>
          <p:cNvSpPr txBox="1"/>
          <p:nvPr/>
        </p:nvSpPr>
        <p:spPr>
          <a:xfrm>
            <a:off x="5777786" y="5901097"/>
            <a:ext cx="1935290" cy="779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4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Social Media</a:t>
            </a:r>
            <a:endParaRPr/>
          </a:p>
          <a:p>
            <a:pPr indent="0" lvl="0" marL="597098" marR="0" rtl="0" algn="l">
              <a:lnSpc>
                <a:spcPct val="135441"/>
              </a:lnSpc>
              <a:spcBef>
                <a:spcPts val="12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apps</a:t>
            </a:r>
            <a:endParaRPr/>
          </a:p>
        </p:txBody>
      </p:sp>
      <p:sp>
        <p:nvSpPr>
          <p:cNvPr id="107" name="Google Shape;107;p10"/>
          <p:cNvSpPr txBox="1"/>
          <p:nvPr/>
        </p:nvSpPr>
        <p:spPr>
          <a:xfrm>
            <a:off x="15652728" y="6053782"/>
            <a:ext cx="1745386" cy="779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4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DF4"/>
                </a:solidFill>
                <a:latin typeface="Open Sans"/>
                <a:ea typeface="Open Sans"/>
                <a:cs typeface="Open Sans"/>
                <a:sym typeface="Open Sans"/>
              </a:rPr>
              <a:t>Reputation</a:t>
            </a:r>
            <a:endParaRPr/>
          </a:p>
          <a:p>
            <a:pPr indent="0" lvl="0" marL="212526" marR="0" rtl="0" algn="l">
              <a:lnSpc>
                <a:spcPct val="135441"/>
              </a:lnSpc>
              <a:spcBef>
                <a:spcPts val="12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DF4"/>
                </a:solidFill>
                <a:latin typeface="Open Sans"/>
                <a:ea typeface="Open Sans"/>
                <a:cs typeface="Open Sans"/>
                <a:sym typeface="Open Sans"/>
              </a:rPr>
              <a:t>Systems</a:t>
            </a:r>
            <a:endParaRPr/>
          </a:p>
        </p:txBody>
      </p:sp>
      <p:sp>
        <p:nvSpPr>
          <p:cNvPr id="108" name="Google Shape;108;p10"/>
          <p:cNvSpPr txBox="1"/>
          <p:nvPr/>
        </p:nvSpPr>
        <p:spPr>
          <a:xfrm>
            <a:off x="882688" y="6104339"/>
            <a:ext cx="2064527" cy="779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4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Collaborative</a:t>
            </a:r>
            <a:endParaRPr/>
          </a:p>
          <a:p>
            <a:pPr indent="0" lvl="0" marL="622399" marR="0" rtl="0" algn="l">
              <a:lnSpc>
                <a:spcPct val="135441"/>
              </a:lnSpc>
              <a:spcBef>
                <a:spcPts val="12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apps</a:t>
            </a:r>
            <a:endParaRPr/>
          </a:p>
        </p:txBody>
      </p:sp>
      <p:sp>
        <p:nvSpPr>
          <p:cNvPr id="109" name="Google Shape;109;p10"/>
          <p:cNvSpPr txBox="1"/>
          <p:nvPr/>
        </p:nvSpPr>
        <p:spPr>
          <a:xfrm>
            <a:off x="10963199" y="6114201"/>
            <a:ext cx="1373122" cy="779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4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oriented</a:t>
            </a:r>
            <a:endParaRPr/>
          </a:p>
          <a:p>
            <a:pPr indent="0" lvl="0" marL="276671" marR="0" rtl="0" algn="l">
              <a:lnSpc>
                <a:spcPct val="135441"/>
              </a:lnSpc>
              <a:spcBef>
                <a:spcPts val="12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apps</a:t>
            </a:r>
            <a:endParaRPr/>
          </a:p>
        </p:txBody>
      </p:sp>
      <p:sp>
        <p:nvSpPr>
          <p:cNvPr id="110" name="Google Shape;110;p10"/>
          <p:cNvSpPr txBox="1"/>
          <p:nvPr/>
        </p:nvSpPr>
        <p:spPr>
          <a:xfrm>
            <a:off x="3597999" y="6986637"/>
            <a:ext cx="1503804" cy="115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4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Platform-</a:t>
            </a:r>
            <a:endParaRPr/>
          </a:p>
          <a:p>
            <a:pPr indent="0" lvl="0" marL="121443" marR="0" rtl="0" algn="l">
              <a:lnSpc>
                <a:spcPct val="135441"/>
              </a:lnSpc>
              <a:spcBef>
                <a:spcPts val="12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related</a:t>
            </a:r>
            <a:endParaRPr/>
          </a:p>
          <a:p>
            <a:pPr indent="0" lvl="0" marL="342007" marR="0" rtl="0" algn="l">
              <a:lnSpc>
                <a:spcPct val="135441"/>
              </a:lnSpc>
              <a:spcBef>
                <a:spcPts val="62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apps</a:t>
            </a:r>
            <a:endParaRPr/>
          </a:p>
        </p:txBody>
      </p:sp>
      <p:sp>
        <p:nvSpPr>
          <p:cNvPr id="111" name="Google Shape;111;p10"/>
          <p:cNvSpPr txBox="1"/>
          <p:nvPr/>
        </p:nvSpPr>
        <p:spPr>
          <a:xfrm>
            <a:off x="8247382" y="7067224"/>
            <a:ext cx="1944576" cy="115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4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Relationship</a:t>
            </a:r>
            <a:endParaRPr/>
          </a:p>
          <a:p>
            <a:pPr indent="0" lvl="0" marL="38248" marR="0" rtl="0" algn="l">
              <a:lnSpc>
                <a:spcPct val="135441"/>
              </a:lnSpc>
              <a:spcBef>
                <a:spcPts val="12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managment</a:t>
            </a:r>
            <a:endParaRPr/>
          </a:p>
          <a:p>
            <a:pPr indent="0" lvl="0" marL="562421" marR="0" rtl="0" algn="l">
              <a:lnSpc>
                <a:spcPct val="135441"/>
              </a:lnSpc>
              <a:spcBef>
                <a:spcPts val="62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apps</a:t>
            </a:r>
            <a:endParaRPr/>
          </a:p>
        </p:txBody>
      </p:sp>
      <p:sp>
        <p:nvSpPr>
          <p:cNvPr id="112" name="Google Shape;112;p10"/>
          <p:cNvSpPr txBox="1"/>
          <p:nvPr/>
        </p:nvSpPr>
        <p:spPr>
          <a:xfrm>
            <a:off x="13076538" y="7067224"/>
            <a:ext cx="2026006" cy="115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85750" marR="0" rtl="0" algn="l">
              <a:lnSpc>
                <a:spcPct val="1354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Resource</a:t>
            </a:r>
            <a:endParaRPr/>
          </a:p>
          <a:p>
            <a:pPr indent="0" lvl="0" marL="0" marR="0" rtl="0" algn="l">
              <a:lnSpc>
                <a:spcPct val="135441"/>
              </a:lnSpc>
              <a:spcBef>
                <a:spcPts val="12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Management</a:t>
            </a:r>
            <a:endParaRPr/>
          </a:p>
          <a:p>
            <a:pPr indent="0" lvl="0" marL="603051" marR="0" rtl="0" algn="l">
              <a:lnSpc>
                <a:spcPct val="135441"/>
              </a:lnSpc>
              <a:spcBef>
                <a:spcPts val="62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/>
          <p:nvPr/>
        </p:nvSpPr>
        <p:spPr>
          <a:xfrm>
            <a:off x="0" y="0"/>
            <a:ext cx="18287998" cy="102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" name="Google Shape;118;p11"/>
          <p:cNvSpPr txBox="1"/>
          <p:nvPr/>
        </p:nvSpPr>
        <p:spPr>
          <a:xfrm>
            <a:off x="3065548" y="1435406"/>
            <a:ext cx="12309192" cy="15519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4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250">
                <a:solidFill>
                  <a:srgbClr val="412C9B"/>
                </a:solidFill>
                <a:latin typeface="Antonio"/>
                <a:ea typeface="Antonio"/>
                <a:cs typeface="Antonio"/>
                <a:sym typeface="Antonio"/>
              </a:rPr>
              <a:t>IMPLEMENTATION OF HOLOCHAIN</a:t>
            </a:r>
            <a:endParaRPr/>
          </a:p>
        </p:txBody>
      </p:sp>
      <p:sp>
        <p:nvSpPr>
          <p:cNvPr id="119" name="Google Shape;119;p11"/>
          <p:cNvSpPr txBox="1"/>
          <p:nvPr/>
        </p:nvSpPr>
        <p:spPr>
          <a:xfrm>
            <a:off x="3992168" y="3003014"/>
            <a:ext cx="10455848" cy="83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1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1BE98"/>
                </a:solidFill>
                <a:latin typeface="Open Sans"/>
                <a:ea typeface="Open Sans"/>
                <a:cs typeface="Open Sans"/>
                <a:sym typeface="Open Sans"/>
              </a:rPr>
              <a:t>The implementation of Holochain involves significant steps. It requires</a:t>
            </a:r>
            <a:endParaRPr/>
          </a:p>
          <a:p>
            <a:pPr indent="0" lvl="0" marL="8185" marR="0" rtl="0" algn="l">
              <a:lnSpc>
                <a:spcPct val="136130"/>
              </a:lnSpc>
              <a:spcBef>
                <a:spcPts val="68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1BE98"/>
                </a:solidFill>
                <a:latin typeface="Open Sans"/>
                <a:ea typeface="Open Sans"/>
                <a:cs typeface="Open Sans"/>
                <a:sym typeface="Open Sans"/>
              </a:rPr>
              <a:t>knowledge of distributed computing, programming, and cryptography.</a:t>
            </a:r>
            <a:endParaRPr/>
          </a:p>
        </p:txBody>
      </p:sp>
      <p:sp>
        <p:nvSpPr>
          <p:cNvPr id="120" name="Google Shape;120;p11"/>
          <p:cNvSpPr txBox="1"/>
          <p:nvPr/>
        </p:nvSpPr>
        <p:spPr>
          <a:xfrm>
            <a:off x="4939169" y="5658258"/>
            <a:ext cx="2122041" cy="2078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399" marR="0" rtl="0" algn="l">
              <a:lnSpc>
                <a:spcPct val="1250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50">
                <a:solidFill>
                  <a:srgbClr val="412C9B"/>
                </a:solidFill>
                <a:latin typeface="Barlow"/>
                <a:ea typeface="Barlow"/>
                <a:cs typeface="Barlow"/>
                <a:sym typeface="Barlow"/>
              </a:rPr>
              <a:t>Developing</a:t>
            </a:r>
            <a:endParaRPr/>
          </a:p>
          <a:p>
            <a:pPr indent="0" lvl="0" marL="697855" marR="0" rtl="0" algn="l">
              <a:lnSpc>
                <a:spcPct val="125050"/>
              </a:lnSpc>
              <a:spcBef>
                <a:spcPts val="435"/>
              </a:spcBef>
              <a:spcAft>
                <a:spcPts val="0"/>
              </a:spcAft>
              <a:buNone/>
            </a:pPr>
            <a:r>
              <a:rPr b="1" lang="en-US" sz="2950">
                <a:solidFill>
                  <a:srgbClr val="412C9B"/>
                </a:solidFill>
                <a:latin typeface="Barlow"/>
                <a:ea typeface="Barlow"/>
                <a:cs typeface="Barlow"/>
                <a:sym typeface="Barlow"/>
              </a:rPr>
              <a:t>the</a:t>
            </a:r>
            <a:endParaRPr/>
          </a:p>
          <a:p>
            <a:pPr indent="0" lvl="0" marL="0" marR="0" rtl="0" algn="l">
              <a:lnSpc>
                <a:spcPct val="125050"/>
              </a:lnSpc>
              <a:spcBef>
                <a:spcPts val="435"/>
              </a:spcBef>
              <a:spcAft>
                <a:spcPts val="0"/>
              </a:spcAft>
              <a:buNone/>
            </a:pPr>
            <a:r>
              <a:rPr b="1" lang="en-US" sz="2950">
                <a:solidFill>
                  <a:srgbClr val="412C9B"/>
                </a:solidFill>
                <a:latin typeface="Barlow"/>
                <a:ea typeface="Barlow"/>
                <a:cs typeface="Barlow"/>
                <a:sym typeface="Barlow"/>
              </a:rPr>
              <a:t>application</a:t>
            </a:r>
            <a:endParaRPr/>
          </a:p>
          <a:p>
            <a:pPr indent="0" lvl="0" marL="556766" marR="0" rtl="0" algn="l">
              <a:lnSpc>
                <a:spcPct val="125050"/>
              </a:lnSpc>
              <a:spcBef>
                <a:spcPts val="485"/>
              </a:spcBef>
              <a:spcAft>
                <a:spcPts val="0"/>
              </a:spcAft>
              <a:buNone/>
            </a:pPr>
            <a:r>
              <a:rPr b="1" lang="en-US" sz="2950">
                <a:solidFill>
                  <a:srgbClr val="412C9B"/>
                </a:solidFill>
                <a:latin typeface="Barlow"/>
                <a:ea typeface="Barlow"/>
                <a:cs typeface="Barlow"/>
                <a:sym typeface="Barlow"/>
              </a:rPr>
              <a:t>code</a:t>
            </a:r>
            <a:endParaRPr/>
          </a:p>
        </p:txBody>
      </p:sp>
      <p:sp>
        <p:nvSpPr>
          <p:cNvPr id="121" name="Google Shape;121;p11"/>
          <p:cNvSpPr txBox="1"/>
          <p:nvPr/>
        </p:nvSpPr>
        <p:spPr>
          <a:xfrm>
            <a:off x="1218243" y="5703547"/>
            <a:ext cx="2755144" cy="1595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0677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Defining the</a:t>
            </a:r>
            <a:endParaRPr/>
          </a:p>
          <a:p>
            <a:pPr indent="0" lvl="0" marL="232469" marR="0" rtl="0" algn="l">
              <a:lnSpc>
                <a:spcPct val="136000"/>
              </a:lnSpc>
              <a:spcBef>
                <a:spcPts val="112"/>
              </a:spcBef>
              <a:spcAft>
                <a:spcPts val="0"/>
              </a:spcAft>
              <a:buNone/>
            </a:pPr>
            <a:r>
              <a:rPr b="1" lang="en-US" sz="29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application</a:t>
            </a:r>
            <a:endParaRPr/>
          </a:p>
          <a:p>
            <a:pPr indent="0" lvl="0" marL="0" marR="0" rtl="0" algn="l">
              <a:lnSpc>
                <a:spcPct val="136000"/>
              </a:lnSpc>
              <a:spcBef>
                <a:spcPts val="162"/>
              </a:spcBef>
              <a:spcAft>
                <a:spcPts val="0"/>
              </a:spcAft>
              <a:buNone/>
            </a:pPr>
            <a:r>
              <a:rPr b="1" lang="en-US" sz="2950">
                <a:solidFill>
                  <a:srgbClr val="412C9B"/>
                </a:solidFill>
                <a:latin typeface="Open Sans"/>
                <a:ea typeface="Open Sans"/>
                <a:cs typeface="Open Sans"/>
                <a:sym typeface="Open Sans"/>
              </a:rPr>
              <a:t>requirements</a:t>
            </a:r>
            <a:endParaRPr/>
          </a:p>
        </p:txBody>
      </p:sp>
      <p:sp>
        <p:nvSpPr>
          <p:cNvPr id="122" name="Google Shape;122;p11"/>
          <p:cNvSpPr txBox="1"/>
          <p:nvPr/>
        </p:nvSpPr>
        <p:spPr>
          <a:xfrm>
            <a:off x="8132422" y="5914234"/>
            <a:ext cx="2214084" cy="1030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50">
                <a:solidFill>
                  <a:srgbClr val="412C9B"/>
                </a:solidFill>
                <a:latin typeface="Barlow"/>
                <a:ea typeface="Barlow"/>
                <a:cs typeface="Barlow"/>
                <a:sym typeface="Barlow"/>
              </a:rPr>
              <a:t>Testing and</a:t>
            </a:r>
            <a:endParaRPr/>
          </a:p>
          <a:p>
            <a:pPr indent="0" lvl="0" marL="110132" marR="0" rtl="0" algn="l">
              <a:lnSpc>
                <a:spcPct val="125050"/>
              </a:lnSpc>
              <a:spcBef>
                <a:spcPts val="435"/>
              </a:spcBef>
              <a:spcAft>
                <a:spcPts val="0"/>
              </a:spcAft>
              <a:buNone/>
            </a:pPr>
            <a:r>
              <a:rPr b="1" lang="en-US" sz="2950">
                <a:solidFill>
                  <a:srgbClr val="412C9B"/>
                </a:solidFill>
                <a:latin typeface="Barlow"/>
                <a:ea typeface="Barlow"/>
                <a:cs typeface="Barlow"/>
                <a:sym typeface="Barlow"/>
              </a:rPr>
              <a:t>debugging</a:t>
            </a:r>
            <a:endParaRPr/>
          </a:p>
        </p:txBody>
      </p:sp>
      <p:sp>
        <p:nvSpPr>
          <p:cNvPr id="123" name="Google Shape;123;p11"/>
          <p:cNvSpPr txBox="1"/>
          <p:nvPr/>
        </p:nvSpPr>
        <p:spPr>
          <a:xfrm>
            <a:off x="14634227" y="6124028"/>
            <a:ext cx="2389562" cy="1030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50">
                <a:solidFill>
                  <a:srgbClr val="412C9B"/>
                </a:solidFill>
                <a:latin typeface="Barlow"/>
                <a:ea typeface="Barlow"/>
                <a:cs typeface="Barlow"/>
                <a:sym typeface="Barlow"/>
              </a:rPr>
              <a:t>Maintenance</a:t>
            </a:r>
            <a:endParaRPr/>
          </a:p>
          <a:p>
            <a:pPr indent="0" lvl="0" marL="42713" marR="0" rtl="0" algn="l">
              <a:lnSpc>
                <a:spcPct val="125050"/>
              </a:lnSpc>
              <a:spcBef>
                <a:spcPts val="435"/>
              </a:spcBef>
              <a:spcAft>
                <a:spcPts val="0"/>
              </a:spcAft>
              <a:buNone/>
            </a:pPr>
            <a:r>
              <a:rPr b="1" lang="en-US" sz="2950">
                <a:solidFill>
                  <a:srgbClr val="412C9B"/>
                </a:solidFill>
                <a:latin typeface="Barlow"/>
                <a:ea typeface="Barlow"/>
                <a:cs typeface="Barlow"/>
                <a:sym typeface="Barlow"/>
              </a:rPr>
              <a:t>and updates</a:t>
            </a:r>
            <a:endParaRPr/>
          </a:p>
        </p:txBody>
      </p:sp>
      <p:sp>
        <p:nvSpPr>
          <p:cNvPr id="124" name="Google Shape;124;p11"/>
          <p:cNvSpPr txBox="1"/>
          <p:nvPr/>
        </p:nvSpPr>
        <p:spPr>
          <a:xfrm>
            <a:off x="11389542" y="6172323"/>
            <a:ext cx="2252977" cy="506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50">
                <a:solidFill>
                  <a:srgbClr val="412C9B"/>
                </a:solidFill>
                <a:latin typeface="Barlow"/>
                <a:ea typeface="Barlow"/>
                <a:cs typeface="Barlow"/>
                <a:sym typeface="Barlow"/>
              </a:rPr>
              <a:t>Deployment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