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1" r:id="rId34"/>
    <p:sldId id="292" r:id="rId35"/>
    <p:sldId id="293" r:id="rId36"/>
    <p:sldId id="294" r:id="rId37"/>
    <p:sldId id="295" r:id="rId38"/>
    <p:sldId id="296" r:id="rId39"/>
    <p:sldId id="298" r:id="rId40"/>
    <p:sldId id="299" r:id="rId41"/>
    <p:sldId id="300" r:id="rId42"/>
    <p:sldId id="301" r:id="rId43"/>
    <p:sldId id="302" r:id="rId44"/>
    <p:sldId id="303" r:id="rId45"/>
    <p:sldId id="304" r:id="rId46"/>
    <p:sldId id="305" r:id="rId47"/>
    <p:sldId id="306" r:id="rId48"/>
    <p:sldId id="307"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2" autoAdjust="0"/>
    <p:restoredTop sz="94660"/>
  </p:normalViewPr>
  <p:slideViewPr>
    <p:cSldViewPr snapToGrid="0">
      <p:cViewPr varScale="1">
        <p:scale>
          <a:sx n="87" d="100"/>
          <a:sy n="87" d="100"/>
        </p:scale>
        <p:origin x="27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7F612F-B67C-4333-9BBE-A2694A0C42E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9B59E3E-2EC7-47F5-985D-5E2446072B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0CA7AA8-A047-4099-964E-77C3943C836D}"/>
              </a:ext>
            </a:extLst>
          </p:cNvPr>
          <p:cNvSpPr>
            <a:spLocks noGrp="1"/>
          </p:cNvSpPr>
          <p:nvPr>
            <p:ph type="dt" sz="half" idx="10"/>
          </p:nvPr>
        </p:nvSpPr>
        <p:spPr/>
        <p:txBody>
          <a:bodyPr/>
          <a:lstStyle/>
          <a:p>
            <a:fld id="{2B054B40-7FA9-4AE9-9BEE-889A47CB9AF3}" type="datetimeFigureOut">
              <a:rPr lang="zh-CN" altLang="en-US" smtClean="0"/>
              <a:t>2019/3/11</a:t>
            </a:fld>
            <a:endParaRPr lang="zh-CN" altLang="en-US"/>
          </a:p>
        </p:txBody>
      </p:sp>
      <p:sp>
        <p:nvSpPr>
          <p:cNvPr id="5" name="页脚占位符 4">
            <a:extLst>
              <a:ext uri="{FF2B5EF4-FFF2-40B4-BE49-F238E27FC236}">
                <a16:creationId xmlns:a16="http://schemas.microsoft.com/office/drawing/2014/main" id="{53658F5B-9D50-45A5-B191-40784FEA00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144424-F0CA-4E20-AFEB-B95DCF136F87}"/>
              </a:ext>
            </a:extLst>
          </p:cNvPr>
          <p:cNvSpPr>
            <a:spLocks noGrp="1"/>
          </p:cNvSpPr>
          <p:nvPr>
            <p:ph type="sldNum" sz="quarter" idx="12"/>
          </p:nvPr>
        </p:nvSpPr>
        <p:spPr/>
        <p:txBody>
          <a:bodyPr/>
          <a:lstStyle/>
          <a:p>
            <a:fld id="{99379625-9935-40C3-A4B5-4A22C3890E4B}" type="slidenum">
              <a:rPr lang="zh-CN" altLang="en-US" smtClean="0"/>
              <a:t>‹#›</a:t>
            </a:fld>
            <a:endParaRPr lang="zh-CN" altLang="en-US"/>
          </a:p>
        </p:txBody>
      </p:sp>
    </p:spTree>
    <p:extLst>
      <p:ext uri="{BB962C8B-B14F-4D97-AF65-F5344CB8AC3E}">
        <p14:creationId xmlns:p14="http://schemas.microsoft.com/office/powerpoint/2010/main" val="1541831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A72CF7-0860-4A13-B557-290F9307B55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D49C183-1C78-425B-8A35-89E448C22F3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7C7C35B-48D9-4109-A3E0-C60FED900B6D}"/>
              </a:ext>
            </a:extLst>
          </p:cNvPr>
          <p:cNvSpPr>
            <a:spLocks noGrp="1"/>
          </p:cNvSpPr>
          <p:nvPr>
            <p:ph type="dt" sz="half" idx="10"/>
          </p:nvPr>
        </p:nvSpPr>
        <p:spPr/>
        <p:txBody>
          <a:bodyPr/>
          <a:lstStyle/>
          <a:p>
            <a:fld id="{2B054B40-7FA9-4AE9-9BEE-889A47CB9AF3}" type="datetimeFigureOut">
              <a:rPr lang="zh-CN" altLang="en-US" smtClean="0"/>
              <a:t>2019/3/11</a:t>
            </a:fld>
            <a:endParaRPr lang="zh-CN" altLang="en-US"/>
          </a:p>
        </p:txBody>
      </p:sp>
      <p:sp>
        <p:nvSpPr>
          <p:cNvPr id="5" name="页脚占位符 4">
            <a:extLst>
              <a:ext uri="{FF2B5EF4-FFF2-40B4-BE49-F238E27FC236}">
                <a16:creationId xmlns:a16="http://schemas.microsoft.com/office/drawing/2014/main" id="{74CAD8F5-D14E-40E5-9E2B-37B34DD85F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73B020-CF0D-49D9-9588-E1ED63DF6F7C}"/>
              </a:ext>
            </a:extLst>
          </p:cNvPr>
          <p:cNvSpPr>
            <a:spLocks noGrp="1"/>
          </p:cNvSpPr>
          <p:nvPr>
            <p:ph type="sldNum" sz="quarter" idx="12"/>
          </p:nvPr>
        </p:nvSpPr>
        <p:spPr/>
        <p:txBody>
          <a:bodyPr/>
          <a:lstStyle/>
          <a:p>
            <a:fld id="{99379625-9935-40C3-A4B5-4A22C3890E4B}" type="slidenum">
              <a:rPr lang="zh-CN" altLang="en-US" smtClean="0"/>
              <a:t>‹#›</a:t>
            </a:fld>
            <a:endParaRPr lang="zh-CN" altLang="en-US"/>
          </a:p>
        </p:txBody>
      </p:sp>
    </p:spTree>
    <p:extLst>
      <p:ext uri="{BB962C8B-B14F-4D97-AF65-F5344CB8AC3E}">
        <p14:creationId xmlns:p14="http://schemas.microsoft.com/office/powerpoint/2010/main" val="173146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FE43E3D-6856-43C1-83F2-1F99070FE6C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EB3C5DB-4B7C-48AE-A160-D1269EB8D6E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F7D7841-5085-4537-9AD4-EEADEABA21D4}"/>
              </a:ext>
            </a:extLst>
          </p:cNvPr>
          <p:cNvSpPr>
            <a:spLocks noGrp="1"/>
          </p:cNvSpPr>
          <p:nvPr>
            <p:ph type="dt" sz="half" idx="10"/>
          </p:nvPr>
        </p:nvSpPr>
        <p:spPr/>
        <p:txBody>
          <a:bodyPr/>
          <a:lstStyle/>
          <a:p>
            <a:fld id="{2B054B40-7FA9-4AE9-9BEE-889A47CB9AF3}" type="datetimeFigureOut">
              <a:rPr lang="zh-CN" altLang="en-US" smtClean="0"/>
              <a:t>2019/3/11</a:t>
            </a:fld>
            <a:endParaRPr lang="zh-CN" altLang="en-US"/>
          </a:p>
        </p:txBody>
      </p:sp>
      <p:sp>
        <p:nvSpPr>
          <p:cNvPr id="5" name="页脚占位符 4">
            <a:extLst>
              <a:ext uri="{FF2B5EF4-FFF2-40B4-BE49-F238E27FC236}">
                <a16:creationId xmlns:a16="http://schemas.microsoft.com/office/drawing/2014/main" id="{7FDD93D3-1241-4904-9311-A2DC3CCBDC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434852-EAE7-429F-AFEB-1B5A79154CEE}"/>
              </a:ext>
            </a:extLst>
          </p:cNvPr>
          <p:cNvSpPr>
            <a:spLocks noGrp="1"/>
          </p:cNvSpPr>
          <p:nvPr>
            <p:ph type="sldNum" sz="quarter" idx="12"/>
          </p:nvPr>
        </p:nvSpPr>
        <p:spPr/>
        <p:txBody>
          <a:bodyPr/>
          <a:lstStyle/>
          <a:p>
            <a:fld id="{99379625-9935-40C3-A4B5-4A22C3890E4B}" type="slidenum">
              <a:rPr lang="zh-CN" altLang="en-US" smtClean="0"/>
              <a:t>‹#›</a:t>
            </a:fld>
            <a:endParaRPr lang="zh-CN" altLang="en-US"/>
          </a:p>
        </p:txBody>
      </p:sp>
    </p:spTree>
    <p:extLst>
      <p:ext uri="{BB962C8B-B14F-4D97-AF65-F5344CB8AC3E}">
        <p14:creationId xmlns:p14="http://schemas.microsoft.com/office/powerpoint/2010/main" val="1481463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2AAA54-4DDA-445C-AFB2-C1F41D701F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5B0DFB6-74DF-4AC2-BC7D-7735A172DDC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AC9B692-66E6-4515-A5F9-C38E1A5FB557}"/>
              </a:ext>
            </a:extLst>
          </p:cNvPr>
          <p:cNvSpPr>
            <a:spLocks noGrp="1"/>
          </p:cNvSpPr>
          <p:nvPr>
            <p:ph type="dt" sz="half" idx="10"/>
          </p:nvPr>
        </p:nvSpPr>
        <p:spPr/>
        <p:txBody>
          <a:bodyPr/>
          <a:lstStyle/>
          <a:p>
            <a:fld id="{2B054B40-7FA9-4AE9-9BEE-889A47CB9AF3}" type="datetimeFigureOut">
              <a:rPr lang="zh-CN" altLang="en-US" smtClean="0"/>
              <a:t>2019/3/11</a:t>
            </a:fld>
            <a:endParaRPr lang="zh-CN" altLang="en-US"/>
          </a:p>
        </p:txBody>
      </p:sp>
      <p:sp>
        <p:nvSpPr>
          <p:cNvPr id="5" name="页脚占位符 4">
            <a:extLst>
              <a:ext uri="{FF2B5EF4-FFF2-40B4-BE49-F238E27FC236}">
                <a16:creationId xmlns:a16="http://schemas.microsoft.com/office/drawing/2014/main" id="{0742F441-5DF1-4919-90C3-EE9318B371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D9779B-3CA5-47B3-BBC0-3CCBB6696076}"/>
              </a:ext>
            </a:extLst>
          </p:cNvPr>
          <p:cNvSpPr>
            <a:spLocks noGrp="1"/>
          </p:cNvSpPr>
          <p:nvPr>
            <p:ph type="sldNum" sz="quarter" idx="12"/>
          </p:nvPr>
        </p:nvSpPr>
        <p:spPr/>
        <p:txBody>
          <a:bodyPr/>
          <a:lstStyle/>
          <a:p>
            <a:fld id="{99379625-9935-40C3-A4B5-4A22C3890E4B}" type="slidenum">
              <a:rPr lang="zh-CN" altLang="en-US" smtClean="0"/>
              <a:t>‹#›</a:t>
            </a:fld>
            <a:endParaRPr lang="zh-CN" altLang="en-US"/>
          </a:p>
        </p:txBody>
      </p:sp>
    </p:spTree>
    <p:extLst>
      <p:ext uri="{BB962C8B-B14F-4D97-AF65-F5344CB8AC3E}">
        <p14:creationId xmlns:p14="http://schemas.microsoft.com/office/powerpoint/2010/main" val="4251392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4BE2CB-4FF2-496B-AFD7-391BEF83646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80FCE69-82E9-4A8B-AEE2-FA9DE1FCA6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96F53D8-9C96-4809-9A82-53ADE0E0F2CD}"/>
              </a:ext>
            </a:extLst>
          </p:cNvPr>
          <p:cNvSpPr>
            <a:spLocks noGrp="1"/>
          </p:cNvSpPr>
          <p:nvPr>
            <p:ph type="dt" sz="half" idx="10"/>
          </p:nvPr>
        </p:nvSpPr>
        <p:spPr/>
        <p:txBody>
          <a:bodyPr/>
          <a:lstStyle/>
          <a:p>
            <a:fld id="{2B054B40-7FA9-4AE9-9BEE-889A47CB9AF3}" type="datetimeFigureOut">
              <a:rPr lang="zh-CN" altLang="en-US" smtClean="0"/>
              <a:t>2019/3/11</a:t>
            </a:fld>
            <a:endParaRPr lang="zh-CN" altLang="en-US"/>
          </a:p>
        </p:txBody>
      </p:sp>
      <p:sp>
        <p:nvSpPr>
          <p:cNvPr id="5" name="页脚占位符 4">
            <a:extLst>
              <a:ext uri="{FF2B5EF4-FFF2-40B4-BE49-F238E27FC236}">
                <a16:creationId xmlns:a16="http://schemas.microsoft.com/office/drawing/2014/main" id="{F06BDEAC-C721-4C6F-8135-0E54855D30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2BD089-59EF-43CA-B91D-28AAD669BA07}"/>
              </a:ext>
            </a:extLst>
          </p:cNvPr>
          <p:cNvSpPr>
            <a:spLocks noGrp="1"/>
          </p:cNvSpPr>
          <p:nvPr>
            <p:ph type="sldNum" sz="quarter" idx="12"/>
          </p:nvPr>
        </p:nvSpPr>
        <p:spPr/>
        <p:txBody>
          <a:bodyPr/>
          <a:lstStyle/>
          <a:p>
            <a:fld id="{99379625-9935-40C3-A4B5-4A22C3890E4B}" type="slidenum">
              <a:rPr lang="zh-CN" altLang="en-US" smtClean="0"/>
              <a:t>‹#›</a:t>
            </a:fld>
            <a:endParaRPr lang="zh-CN" altLang="en-US"/>
          </a:p>
        </p:txBody>
      </p:sp>
    </p:spTree>
    <p:extLst>
      <p:ext uri="{BB962C8B-B14F-4D97-AF65-F5344CB8AC3E}">
        <p14:creationId xmlns:p14="http://schemas.microsoft.com/office/powerpoint/2010/main" val="3721115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8CB5BF-3821-4E32-A6D4-3DDB637E901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8242E4D-3F08-4E66-A5B6-0688B24D568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61D6D41-B889-4C12-B8C2-1886687E07B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CB85835-2255-4844-83B5-8A77AEBA5FA1}"/>
              </a:ext>
            </a:extLst>
          </p:cNvPr>
          <p:cNvSpPr>
            <a:spLocks noGrp="1"/>
          </p:cNvSpPr>
          <p:nvPr>
            <p:ph type="dt" sz="half" idx="10"/>
          </p:nvPr>
        </p:nvSpPr>
        <p:spPr/>
        <p:txBody>
          <a:bodyPr/>
          <a:lstStyle/>
          <a:p>
            <a:fld id="{2B054B40-7FA9-4AE9-9BEE-889A47CB9AF3}" type="datetimeFigureOut">
              <a:rPr lang="zh-CN" altLang="en-US" smtClean="0"/>
              <a:t>2019/3/11</a:t>
            </a:fld>
            <a:endParaRPr lang="zh-CN" altLang="en-US"/>
          </a:p>
        </p:txBody>
      </p:sp>
      <p:sp>
        <p:nvSpPr>
          <p:cNvPr id="6" name="页脚占位符 5">
            <a:extLst>
              <a:ext uri="{FF2B5EF4-FFF2-40B4-BE49-F238E27FC236}">
                <a16:creationId xmlns:a16="http://schemas.microsoft.com/office/drawing/2014/main" id="{A3707792-2E9D-48B6-BA34-0D0544B1BB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8D3E3F-6DC3-489B-B6EC-3DBDBA0DE011}"/>
              </a:ext>
            </a:extLst>
          </p:cNvPr>
          <p:cNvSpPr>
            <a:spLocks noGrp="1"/>
          </p:cNvSpPr>
          <p:nvPr>
            <p:ph type="sldNum" sz="quarter" idx="12"/>
          </p:nvPr>
        </p:nvSpPr>
        <p:spPr/>
        <p:txBody>
          <a:bodyPr/>
          <a:lstStyle/>
          <a:p>
            <a:fld id="{99379625-9935-40C3-A4B5-4A22C3890E4B}" type="slidenum">
              <a:rPr lang="zh-CN" altLang="en-US" smtClean="0"/>
              <a:t>‹#›</a:t>
            </a:fld>
            <a:endParaRPr lang="zh-CN" altLang="en-US"/>
          </a:p>
        </p:txBody>
      </p:sp>
    </p:spTree>
    <p:extLst>
      <p:ext uri="{BB962C8B-B14F-4D97-AF65-F5344CB8AC3E}">
        <p14:creationId xmlns:p14="http://schemas.microsoft.com/office/powerpoint/2010/main" val="1347381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8D51B-599D-4456-B78D-B6959D0F08E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2CF5CC4-0F6D-41F0-89B6-4F3E45CDDF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16A9FE3-53B6-4F31-B569-BA7F527D9C4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07C6B45-3763-472C-A016-248E5B120C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79AFB14-49B9-4115-898C-9B253465645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4D7E7DB-4A15-4360-BDF5-1DC3D9525D1C}"/>
              </a:ext>
            </a:extLst>
          </p:cNvPr>
          <p:cNvSpPr>
            <a:spLocks noGrp="1"/>
          </p:cNvSpPr>
          <p:nvPr>
            <p:ph type="dt" sz="half" idx="10"/>
          </p:nvPr>
        </p:nvSpPr>
        <p:spPr/>
        <p:txBody>
          <a:bodyPr/>
          <a:lstStyle/>
          <a:p>
            <a:fld id="{2B054B40-7FA9-4AE9-9BEE-889A47CB9AF3}" type="datetimeFigureOut">
              <a:rPr lang="zh-CN" altLang="en-US" smtClean="0"/>
              <a:t>2019/3/11</a:t>
            </a:fld>
            <a:endParaRPr lang="zh-CN" altLang="en-US"/>
          </a:p>
        </p:txBody>
      </p:sp>
      <p:sp>
        <p:nvSpPr>
          <p:cNvPr id="8" name="页脚占位符 7">
            <a:extLst>
              <a:ext uri="{FF2B5EF4-FFF2-40B4-BE49-F238E27FC236}">
                <a16:creationId xmlns:a16="http://schemas.microsoft.com/office/drawing/2014/main" id="{979E9C08-E2D4-4BA9-B511-8D8092CBDC7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A0E1B75-F3A6-45EA-ACD3-82712ABE8DD6}"/>
              </a:ext>
            </a:extLst>
          </p:cNvPr>
          <p:cNvSpPr>
            <a:spLocks noGrp="1"/>
          </p:cNvSpPr>
          <p:nvPr>
            <p:ph type="sldNum" sz="quarter" idx="12"/>
          </p:nvPr>
        </p:nvSpPr>
        <p:spPr/>
        <p:txBody>
          <a:bodyPr/>
          <a:lstStyle/>
          <a:p>
            <a:fld id="{99379625-9935-40C3-A4B5-4A22C3890E4B}" type="slidenum">
              <a:rPr lang="zh-CN" altLang="en-US" smtClean="0"/>
              <a:t>‹#›</a:t>
            </a:fld>
            <a:endParaRPr lang="zh-CN" altLang="en-US"/>
          </a:p>
        </p:txBody>
      </p:sp>
    </p:spTree>
    <p:extLst>
      <p:ext uri="{BB962C8B-B14F-4D97-AF65-F5344CB8AC3E}">
        <p14:creationId xmlns:p14="http://schemas.microsoft.com/office/powerpoint/2010/main" val="3889865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836CA6-4A40-411B-AFDC-262422C53D4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D4A3675-034E-4B8F-B18C-68D633E1F758}"/>
              </a:ext>
            </a:extLst>
          </p:cNvPr>
          <p:cNvSpPr>
            <a:spLocks noGrp="1"/>
          </p:cNvSpPr>
          <p:nvPr>
            <p:ph type="dt" sz="half" idx="10"/>
          </p:nvPr>
        </p:nvSpPr>
        <p:spPr/>
        <p:txBody>
          <a:bodyPr/>
          <a:lstStyle/>
          <a:p>
            <a:fld id="{2B054B40-7FA9-4AE9-9BEE-889A47CB9AF3}" type="datetimeFigureOut">
              <a:rPr lang="zh-CN" altLang="en-US" smtClean="0"/>
              <a:t>2019/3/11</a:t>
            </a:fld>
            <a:endParaRPr lang="zh-CN" altLang="en-US"/>
          </a:p>
        </p:txBody>
      </p:sp>
      <p:sp>
        <p:nvSpPr>
          <p:cNvPr id="4" name="页脚占位符 3">
            <a:extLst>
              <a:ext uri="{FF2B5EF4-FFF2-40B4-BE49-F238E27FC236}">
                <a16:creationId xmlns:a16="http://schemas.microsoft.com/office/drawing/2014/main" id="{44DBE49F-F1DC-403D-BFF3-599D5273B48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07F2DCB-3C46-4008-BCDA-EA681B10DAC8}"/>
              </a:ext>
            </a:extLst>
          </p:cNvPr>
          <p:cNvSpPr>
            <a:spLocks noGrp="1"/>
          </p:cNvSpPr>
          <p:nvPr>
            <p:ph type="sldNum" sz="quarter" idx="12"/>
          </p:nvPr>
        </p:nvSpPr>
        <p:spPr/>
        <p:txBody>
          <a:bodyPr/>
          <a:lstStyle/>
          <a:p>
            <a:fld id="{99379625-9935-40C3-A4B5-4A22C3890E4B}" type="slidenum">
              <a:rPr lang="zh-CN" altLang="en-US" smtClean="0"/>
              <a:t>‹#›</a:t>
            </a:fld>
            <a:endParaRPr lang="zh-CN" altLang="en-US"/>
          </a:p>
        </p:txBody>
      </p:sp>
    </p:spTree>
    <p:extLst>
      <p:ext uri="{BB962C8B-B14F-4D97-AF65-F5344CB8AC3E}">
        <p14:creationId xmlns:p14="http://schemas.microsoft.com/office/powerpoint/2010/main" val="1535305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C22B4FA-E110-4035-9525-68FB59650EA2}"/>
              </a:ext>
            </a:extLst>
          </p:cNvPr>
          <p:cNvSpPr>
            <a:spLocks noGrp="1"/>
          </p:cNvSpPr>
          <p:nvPr>
            <p:ph type="dt" sz="half" idx="10"/>
          </p:nvPr>
        </p:nvSpPr>
        <p:spPr/>
        <p:txBody>
          <a:bodyPr/>
          <a:lstStyle/>
          <a:p>
            <a:fld id="{2B054B40-7FA9-4AE9-9BEE-889A47CB9AF3}" type="datetimeFigureOut">
              <a:rPr lang="zh-CN" altLang="en-US" smtClean="0"/>
              <a:t>2019/3/11</a:t>
            </a:fld>
            <a:endParaRPr lang="zh-CN" altLang="en-US"/>
          </a:p>
        </p:txBody>
      </p:sp>
      <p:sp>
        <p:nvSpPr>
          <p:cNvPr id="3" name="页脚占位符 2">
            <a:extLst>
              <a:ext uri="{FF2B5EF4-FFF2-40B4-BE49-F238E27FC236}">
                <a16:creationId xmlns:a16="http://schemas.microsoft.com/office/drawing/2014/main" id="{94725EFA-9AAD-4544-A647-C62C7ADE6BA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CE9C052-2F0F-46C3-83A7-754F5885ABA0}"/>
              </a:ext>
            </a:extLst>
          </p:cNvPr>
          <p:cNvSpPr>
            <a:spLocks noGrp="1"/>
          </p:cNvSpPr>
          <p:nvPr>
            <p:ph type="sldNum" sz="quarter" idx="12"/>
          </p:nvPr>
        </p:nvSpPr>
        <p:spPr/>
        <p:txBody>
          <a:bodyPr/>
          <a:lstStyle/>
          <a:p>
            <a:fld id="{99379625-9935-40C3-A4B5-4A22C3890E4B}" type="slidenum">
              <a:rPr lang="zh-CN" altLang="en-US" smtClean="0"/>
              <a:t>‹#›</a:t>
            </a:fld>
            <a:endParaRPr lang="zh-CN" altLang="en-US"/>
          </a:p>
        </p:txBody>
      </p:sp>
    </p:spTree>
    <p:extLst>
      <p:ext uri="{BB962C8B-B14F-4D97-AF65-F5344CB8AC3E}">
        <p14:creationId xmlns:p14="http://schemas.microsoft.com/office/powerpoint/2010/main" val="1649728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13C15-372F-41E9-95CD-7BB36A31B1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FE50A62-CCA0-4C0B-A077-BA1DE837B7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846880F-BB36-4D85-A368-FA7D4E75A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67F9C73-C0AA-4DCC-BE1C-A88E6EB97A2F}"/>
              </a:ext>
            </a:extLst>
          </p:cNvPr>
          <p:cNvSpPr>
            <a:spLocks noGrp="1"/>
          </p:cNvSpPr>
          <p:nvPr>
            <p:ph type="dt" sz="half" idx="10"/>
          </p:nvPr>
        </p:nvSpPr>
        <p:spPr/>
        <p:txBody>
          <a:bodyPr/>
          <a:lstStyle/>
          <a:p>
            <a:fld id="{2B054B40-7FA9-4AE9-9BEE-889A47CB9AF3}" type="datetimeFigureOut">
              <a:rPr lang="zh-CN" altLang="en-US" smtClean="0"/>
              <a:t>2019/3/11</a:t>
            </a:fld>
            <a:endParaRPr lang="zh-CN" altLang="en-US"/>
          </a:p>
        </p:txBody>
      </p:sp>
      <p:sp>
        <p:nvSpPr>
          <p:cNvPr id="6" name="页脚占位符 5">
            <a:extLst>
              <a:ext uri="{FF2B5EF4-FFF2-40B4-BE49-F238E27FC236}">
                <a16:creationId xmlns:a16="http://schemas.microsoft.com/office/drawing/2014/main" id="{D52582EA-0347-445B-A6F7-9EB7134C91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CD0DD2-AF45-4228-86A6-70F414C730FD}"/>
              </a:ext>
            </a:extLst>
          </p:cNvPr>
          <p:cNvSpPr>
            <a:spLocks noGrp="1"/>
          </p:cNvSpPr>
          <p:nvPr>
            <p:ph type="sldNum" sz="quarter" idx="12"/>
          </p:nvPr>
        </p:nvSpPr>
        <p:spPr/>
        <p:txBody>
          <a:bodyPr/>
          <a:lstStyle/>
          <a:p>
            <a:fld id="{99379625-9935-40C3-A4B5-4A22C3890E4B}" type="slidenum">
              <a:rPr lang="zh-CN" altLang="en-US" smtClean="0"/>
              <a:t>‹#›</a:t>
            </a:fld>
            <a:endParaRPr lang="zh-CN" altLang="en-US"/>
          </a:p>
        </p:txBody>
      </p:sp>
    </p:spTree>
    <p:extLst>
      <p:ext uri="{BB962C8B-B14F-4D97-AF65-F5344CB8AC3E}">
        <p14:creationId xmlns:p14="http://schemas.microsoft.com/office/powerpoint/2010/main" val="166383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7F5BA-00D5-4EBF-B1A0-FBCCE8C2BA1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2E2EF2F-7E61-49E1-A7E5-8D63A096DA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E757C4C-7FDB-4748-B257-7D2F7AA995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5122531-4D21-481C-8932-4D9A2170B09E}"/>
              </a:ext>
            </a:extLst>
          </p:cNvPr>
          <p:cNvSpPr>
            <a:spLocks noGrp="1"/>
          </p:cNvSpPr>
          <p:nvPr>
            <p:ph type="dt" sz="half" idx="10"/>
          </p:nvPr>
        </p:nvSpPr>
        <p:spPr/>
        <p:txBody>
          <a:bodyPr/>
          <a:lstStyle/>
          <a:p>
            <a:fld id="{2B054B40-7FA9-4AE9-9BEE-889A47CB9AF3}" type="datetimeFigureOut">
              <a:rPr lang="zh-CN" altLang="en-US" smtClean="0"/>
              <a:t>2019/3/11</a:t>
            </a:fld>
            <a:endParaRPr lang="zh-CN" altLang="en-US"/>
          </a:p>
        </p:txBody>
      </p:sp>
      <p:sp>
        <p:nvSpPr>
          <p:cNvPr id="6" name="页脚占位符 5">
            <a:extLst>
              <a:ext uri="{FF2B5EF4-FFF2-40B4-BE49-F238E27FC236}">
                <a16:creationId xmlns:a16="http://schemas.microsoft.com/office/drawing/2014/main" id="{8E4CED4F-DF1B-4104-A99F-4C110282C9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A296A9-7AE9-42AE-99B3-36AF54F4C4AE}"/>
              </a:ext>
            </a:extLst>
          </p:cNvPr>
          <p:cNvSpPr>
            <a:spLocks noGrp="1"/>
          </p:cNvSpPr>
          <p:nvPr>
            <p:ph type="sldNum" sz="quarter" idx="12"/>
          </p:nvPr>
        </p:nvSpPr>
        <p:spPr/>
        <p:txBody>
          <a:bodyPr/>
          <a:lstStyle/>
          <a:p>
            <a:fld id="{99379625-9935-40C3-A4B5-4A22C3890E4B}" type="slidenum">
              <a:rPr lang="zh-CN" altLang="en-US" smtClean="0"/>
              <a:t>‹#›</a:t>
            </a:fld>
            <a:endParaRPr lang="zh-CN" altLang="en-US"/>
          </a:p>
        </p:txBody>
      </p:sp>
    </p:spTree>
    <p:extLst>
      <p:ext uri="{BB962C8B-B14F-4D97-AF65-F5344CB8AC3E}">
        <p14:creationId xmlns:p14="http://schemas.microsoft.com/office/powerpoint/2010/main" val="2475863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F7DD507-F9A6-4497-98D4-A96F509A99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C697AA0-6576-4227-8F51-CE098F8B7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F53947A-51E8-413F-85A3-1FD59101D1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054B40-7FA9-4AE9-9BEE-889A47CB9AF3}" type="datetimeFigureOut">
              <a:rPr lang="zh-CN" altLang="en-US" smtClean="0"/>
              <a:t>2019/3/11</a:t>
            </a:fld>
            <a:endParaRPr lang="zh-CN" altLang="en-US"/>
          </a:p>
        </p:txBody>
      </p:sp>
      <p:sp>
        <p:nvSpPr>
          <p:cNvPr id="5" name="页脚占位符 4">
            <a:extLst>
              <a:ext uri="{FF2B5EF4-FFF2-40B4-BE49-F238E27FC236}">
                <a16:creationId xmlns:a16="http://schemas.microsoft.com/office/drawing/2014/main" id="{D132EE05-1425-4A30-ACBB-175378FD00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DAD1EBB-8D60-4C08-81CF-1FEEF741CE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379625-9935-40C3-A4B5-4A22C3890E4B}" type="slidenum">
              <a:rPr lang="zh-CN" altLang="en-US" smtClean="0"/>
              <a:t>‹#›</a:t>
            </a:fld>
            <a:endParaRPr lang="zh-CN" altLang="en-US"/>
          </a:p>
        </p:txBody>
      </p:sp>
    </p:spTree>
    <p:extLst>
      <p:ext uri="{BB962C8B-B14F-4D97-AF65-F5344CB8AC3E}">
        <p14:creationId xmlns:p14="http://schemas.microsoft.com/office/powerpoint/2010/main" val="347583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blog.csdn.net/qq_36424540/article/details/82984072"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acm.hdu.edu.cn/showproblem.php?pid=2147"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1595E1-9846-4AC1-895C-4C63E30A5D7E}"/>
              </a:ext>
            </a:extLst>
          </p:cNvPr>
          <p:cNvSpPr>
            <a:spLocks noGrp="1"/>
          </p:cNvSpPr>
          <p:nvPr>
            <p:ph type="ctrTitle"/>
          </p:nvPr>
        </p:nvSpPr>
        <p:spPr/>
        <p:txBody>
          <a:bodyPr/>
          <a:lstStyle/>
          <a:p>
            <a:r>
              <a:rPr lang="zh-CN" altLang="en-US" dirty="0"/>
              <a:t>博弈论与对抗搜索</a:t>
            </a:r>
            <a:r>
              <a:rPr lang="en-US" altLang="zh-CN" dirty="0"/>
              <a:t>(1)</a:t>
            </a:r>
            <a:endParaRPr lang="zh-CN" altLang="en-US" dirty="0"/>
          </a:p>
        </p:txBody>
      </p:sp>
      <p:sp>
        <p:nvSpPr>
          <p:cNvPr id="3" name="副标题 2">
            <a:extLst>
              <a:ext uri="{FF2B5EF4-FFF2-40B4-BE49-F238E27FC236}">
                <a16:creationId xmlns:a16="http://schemas.microsoft.com/office/drawing/2014/main" id="{1C7245FA-B202-4D82-8257-7917ECDDF47D}"/>
              </a:ext>
            </a:extLst>
          </p:cNvPr>
          <p:cNvSpPr>
            <a:spLocks noGrp="1"/>
          </p:cNvSpPr>
          <p:nvPr>
            <p:ph type="subTitle" idx="1"/>
          </p:nvPr>
        </p:nvSpPr>
        <p:spPr/>
        <p:txBody>
          <a:bodyPr/>
          <a:lstStyle/>
          <a:p>
            <a:r>
              <a:rPr lang="zh-CN" altLang="en-US" dirty="0"/>
              <a:t>代卓岑</a:t>
            </a:r>
          </a:p>
        </p:txBody>
      </p:sp>
    </p:spTree>
    <p:extLst>
      <p:ext uri="{BB962C8B-B14F-4D97-AF65-F5344CB8AC3E}">
        <p14:creationId xmlns:p14="http://schemas.microsoft.com/office/powerpoint/2010/main" val="2382621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668215" y="413238"/>
            <a:ext cx="10685585" cy="536331"/>
          </a:xfrm>
        </p:spPr>
        <p:txBody>
          <a:bodyPr>
            <a:normAutofit/>
          </a:bodyPr>
          <a:lstStyle/>
          <a:p>
            <a:pPr marL="0" indent="0">
              <a:buNone/>
            </a:pPr>
            <a:r>
              <a:rPr lang="zh-CN" altLang="en-US" dirty="0"/>
              <a:t>如</a:t>
            </a:r>
            <a:r>
              <a:rPr lang="en-US" altLang="zh-CN" dirty="0"/>
              <a:t>n=5</a:t>
            </a:r>
            <a:r>
              <a:rPr lang="zh-CN" altLang="en-US" dirty="0"/>
              <a:t> </a:t>
            </a:r>
            <a:r>
              <a:rPr lang="en-US" altLang="zh-CN" dirty="0"/>
              <a:t>m=6</a:t>
            </a:r>
            <a:r>
              <a:rPr lang="zh-CN" altLang="en-US" dirty="0"/>
              <a:t>的情况，现在把这个棋盘画出来</a:t>
            </a:r>
            <a:r>
              <a:rPr lang="en-US" altLang="zh-CN" dirty="0"/>
              <a:t>,(1,1)</a:t>
            </a:r>
            <a:r>
              <a:rPr lang="zh-CN" altLang="en-US" dirty="0"/>
              <a:t>是必败态</a:t>
            </a:r>
          </a:p>
        </p:txBody>
      </p:sp>
      <p:graphicFrame>
        <p:nvGraphicFramePr>
          <p:cNvPr id="2" name="表格 1">
            <a:extLst>
              <a:ext uri="{FF2B5EF4-FFF2-40B4-BE49-F238E27FC236}">
                <a16:creationId xmlns:a16="http://schemas.microsoft.com/office/drawing/2014/main" id="{A2F92A3D-164F-4F7B-95AA-B0CF21F17F1B}"/>
              </a:ext>
            </a:extLst>
          </p:cNvPr>
          <p:cNvGraphicFramePr>
            <a:graphicFrameLocks noGrp="1"/>
          </p:cNvGraphicFramePr>
          <p:nvPr>
            <p:extLst>
              <p:ext uri="{D42A27DB-BD31-4B8C-83A1-F6EECF244321}">
                <p14:modId xmlns:p14="http://schemas.microsoft.com/office/powerpoint/2010/main" val="2627855709"/>
              </p:ext>
            </p:extLst>
          </p:nvPr>
        </p:nvGraphicFramePr>
        <p:xfrm>
          <a:off x="3044537" y="1493800"/>
          <a:ext cx="5008420" cy="4639836"/>
        </p:xfrm>
        <a:graphic>
          <a:graphicData uri="http://schemas.openxmlformats.org/drawingml/2006/table">
            <a:tbl>
              <a:tblPr firstRow="1" bandRow="1">
                <a:tableStyleId>{5C22544A-7EE6-4342-B048-85BDC9FD1C3A}</a:tableStyleId>
              </a:tblPr>
              <a:tblGrid>
                <a:gridCol w="1001684">
                  <a:extLst>
                    <a:ext uri="{9D8B030D-6E8A-4147-A177-3AD203B41FA5}">
                      <a16:colId xmlns:a16="http://schemas.microsoft.com/office/drawing/2014/main" val="2252534863"/>
                    </a:ext>
                  </a:extLst>
                </a:gridCol>
                <a:gridCol w="1001684">
                  <a:extLst>
                    <a:ext uri="{9D8B030D-6E8A-4147-A177-3AD203B41FA5}">
                      <a16:colId xmlns:a16="http://schemas.microsoft.com/office/drawing/2014/main" val="420968263"/>
                    </a:ext>
                  </a:extLst>
                </a:gridCol>
                <a:gridCol w="1001684">
                  <a:extLst>
                    <a:ext uri="{9D8B030D-6E8A-4147-A177-3AD203B41FA5}">
                      <a16:colId xmlns:a16="http://schemas.microsoft.com/office/drawing/2014/main" val="2189947585"/>
                    </a:ext>
                  </a:extLst>
                </a:gridCol>
                <a:gridCol w="1001684">
                  <a:extLst>
                    <a:ext uri="{9D8B030D-6E8A-4147-A177-3AD203B41FA5}">
                      <a16:colId xmlns:a16="http://schemas.microsoft.com/office/drawing/2014/main" val="774618080"/>
                    </a:ext>
                  </a:extLst>
                </a:gridCol>
                <a:gridCol w="1001684">
                  <a:extLst>
                    <a:ext uri="{9D8B030D-6E8A-4147-A177-3AD203B41FA5}">
                      <a16:colId xmlns:a16="http://schemas.microsoft.com/office/drawing/2014/main" val="2285755839"/>
                    </a:ext>
                  </a:extLst>
                </a:gridCol>
              </a:tblGrid>
              <a:tr h="773306">
                <a:tc>
                  <a:txBody>
                    <a:bodyPr/>
                    <a:lstStyle/>
                    <a:p>
                      <a:pPr algn="ctr"/>
                      <a:endParaRPr lang="zh-CN" altLang="en-US" sz="23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3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3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3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3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8001657"/>
                  </a:ext>
                </a:extLst>
              </a:tr>
              <a:tr h="773306">
                <a:tc>
                  <a:txBody>
                    <a:bodyPr/>
                    <a:lstStyle/>
                    <a:p>
                      <a:pPr algn="ctr"/>
                      <a:endParaRPr lang="zh-CN" altLang="en-US" sz="23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3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300" b="1"/>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3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3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6817135"/>
                  </a:ext>
                </a:extLst>
              </a:tr>
              <a:tr h="773306">
                <a:tc>
                  <a:txBody>
                    <a:bodyPr/>
                    <a:lstStyle/>
                    <a:p>
                      <a:pPr algn="ctr"/>
                      <a:endParaRPr lang="zh-CN" altLang="en-US" sz="2300" b="1"/>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3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3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3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3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3128220"/>
                  </a:ext>
                </a:extLst>
              </a:tr>
              <a:tr h="773306">
                <a:tc>
                  <a:txBody>
                    <a:bodyPr/>
                    <a:lstStyle/>
                    <a:p>
                      <a:pPr algn="ctr"/>
                      <a:endParaRPr lang="zh-CN" altLang="en-US" sz="2300" b="1"/>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300" b="1"/>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3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3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3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5649972"/>
                  </a:ext>
                </a:extLst>
              </a:tr>
              <a:tr h="773306">
                <a:tc>
                  <a:txBody>
                    <a:bodyPr/>
                    <a:lstStyle/>
                    <a:p>
                      <a:pPr algn="ctr"/>
                      <a:endParaRPr lang="zh-CN" altLang="en-US" sz="2300" b="1"/>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300" b="1"/>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300" b="1"/>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3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3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72790"/>
                  </a:ext>
                </a:extLst>
              </a:tr>
              <a:tr h="7733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t>P</a:t>
                      </a: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300" b="1"/>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3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3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3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3466192"/>
                  </a:ext>
                </a:extLst>
              </a:tr>
            </a:tbl>
          </a:graphicData>
        </a:graphic>
      </p:graphicFrame>
      <p:sp>
        <p:nvSpPr>
          <p:cNvPr id="4" name="椭圆 3">
            <a:extLst>
              <a:ext uri="{FF2B5EF4-FFF2-40B4-BE49-F238E27FC236}">
                <a16:creationId xmlns:a16="http://schemas.microsoft.com/office/drawing/2014/main" id="{281BAD60-B60C-4320-911F-F588E69D3AC5}"/>
              </a:ext>
            </a:extLst>
          </p:cNvPr>
          <p:cNvSpPr/>
          <p:nvPr/>
        </p:nvSpPr>
        <p:spPr>
          <a:xfrm>
            <a:off x="7244064" y="1581723"/>
            <a:ext cx="648669" cy="598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a:extLst>
              <a:ext uri="{FF2B5EF4-FFF2-40B4-BE49-F238E27FC236}">
                <a16:creationId xmlns:a16="http://schemas.microsoft.com/office/drawing/2014/main" id="{7185E66D-0498-423E-AB54-3CD9EED7E49B}"/>
              </a:ext>
            </a:extLst>
          </p:cNvPr>
          <p:cNvCxnSpPr/>
          <p:nvPr/>
        </p:nvCxnSpPr>
        <p:spPr>
          <a:xfrm flipH="1">
            <a:off x="6409592" y="1881108"/>
            <a:ext cx="11588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98528A1B-1A53-4E6A-9D29-C00A35A2D616}"/>
              </a:ext>
            </a:extLst>
          </p:cNvPr>
          <p:cNvCxnSpPr/>
          <p:nvPr/>
        </p:nvCxnSpPr>
        <p:spPr>
          <a:xfrm flipH="1">
            <a:off x="6497515" y="1881108"/>
            <a:ext cx="1070883" cy="765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413BCA50-C3AB-4040-88F5-43A1F05CDAE7}"/>
              </a:ext>
            </a:extLst>
          </p:cNvPr>
          <p:cNvCxnSpPr/>
          <p:nvPr/>
        </p:nvCxnSpPr>
        <p:spPr>
          <a:xfrm>
            <a:off x="7568398" y="1881108"/>
            <a:ext cx="0" cy="812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393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668215" y="413238"/>
            <a:ext cx="10685585" cy="536331"/>
          </a:xfrm>
        </p:spPr>
        <p:txBody>
          <a:bodyPr>
            <a:normAutofit/>
          </a:bodyPr>
          <a:lstStyle/>
          <a:p>
            <a:pPr marL="0" indent="0">
              <a:buNone/>
            </a:pPr>
            <a:r>
              <a:rPr lang="zh-CN" altLang="en-US" dirty="0"/>
              <a:t>然后，根据之前总结出的性质，只要能到达必败点的点就是必胜点</a:t>
            </a:r>
          </a:p>
        </p:txBody>
      </p:sp>
      <p:graphicFrame>
        <p:nvGraphicFramePr>
          <p:cNvPr id="2" name="表格 1">
            <a:extLst>
              <a:ext uri="{FF2B5EF4-FFF2-40B4-BE49-F238E27FC236}">
                <a16:creationId xmlns:a16="http://schemas.microsoft.com/office/drawing/2014/main" id="{A2F92A3D-164F-4F7B-95AA-B0CF21F17F1B}"/>
              </a:ext>
            </a:extLst>
          </p:cNvPr>
          <p:cNvGraphicFramePr>
            <a:graphicFrameLocks noGrp="1"/>
          </p:cNvGraphicFramePr>
          <p:nvPr>
            <p:extLst>
              <p:ext uri="{D42A27DB-BD31-4B8C-83A1-F6EECF244321}">
                <p14:modId xmlns:p14="http://schemas.microsoft.com/office/powerpoint/2010/main" val="1632103358"/>
              </p:ext>
            </p:extLst>
          </p:nvPr>
        </p:nvGraphicFramePr>
        <p:xfrm>
          <a:off x="3044537" y="1493800"/>
          <a:ext cx="5008420" cy="4639836"/>
        </p:xfrm>
        <a:graphic>
          <a:graphicData uri="http://schemas.openxmlformats.org/drawingml/2006/table">
            <a:tbl>
              <a:tblPr firstRow="1" bandRow="1">
                <a:tableStyleId>{5C22544A-7EE6-4342-B048-85BDC9FD1C3A}</a:tableStyleId>
              </a:tblPr>
              <a:tblGrid>
                <a:gridCol w="1001684">
                  <a:extLst>
                    <a:ext uri="{9D8B030D-6E8A-4147-A177-3AD203B41FA5}">
                      <a16:colId xmlns:a16="http://schemas.microsoft.com/office/drawing/2014/main" val="2252534863"/>
                    </a:ext>
                  </a:extLst>
                </a:gridCol>
                <a:gridCol w="1001684">
                  <a:extLst>
                    <a:ext uri="{9D8B030D-6E8A-4147-A177-3AD203B41FA5}">
                      <a16:colId xmlns:a16="http://schemas.microsoft.com/office/drawing/2014/main" val="420968263"/>
                    </a:ext>
                  </a:extLst>
                </a:gridCol>
                <a:gridCol w="1001684">
                  <a:extLst>
                    <a:ext uri="{9D8B030D-6E8A-4147-A177-3AD203B41FA5}">
                      <a16:colId xmlns:a16="http://schemas.microsoft.com/office/drawing/2014/main" val="2189947585"/>
                    </a:ext>
                  </a:extLst>
                </a:gridCol>
                <a:gridCol w="1001684">
                  <a:extLst>
                    <a:ext uri="{9D8B030D-6E8A-4147-A177-3AD203B41FA5}">
                      <a16:colId xmlns:a16="http://schemas.microsoft.com/office/drawing/2014/main" val="774618080"/>
                    </a:ext>
                  </a:extLst>
                </a:gridCol>
                <a:gridCol w="1001684">
                  <a:extLst>
                    <a:ext uri="{9D8B030D-6E8A-4147-A177-3AD203B41FA5}">
                      <a16:colId xmlns:a16="http://schemas.microsoft.com/office/drawing/2014/main" val="2285755839"/>
                    </a:ext>
                  </a:extLst>
                </a:gridCol>
              </a:tblGrid>
              <a:tr h="773306">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8001657"/>
                  </a:ext>
                </a:extLst>
              </a:tr>
              <a:tr h="773306">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6817135"/>
                  </a:ext>
                </a:extLst>
              </a:tr>
              <a:tr h="773306">
                <a:tc>
                  <a:txBody>
                    <a:bodyPr/>
                    <a:lstStyle/>
                    <a:p>
                      <a:pPr algn="ctr"/>
                      <a:endParaRPr lang="zh-CN" altLang="en-US" sz="4000" b="1"/>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3128220"/>
                  </a:ext>
                </a:extLst>
              </a:tr>
              <a:tr h="773306">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5649972"/>
                  </a:ext>
                </a:extLst>
              </a:tr>
              <a:tr h="7733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0000"/>
                          </a:solidFill>
                        </a:rPr>
                        <a:t>N</a:t>
                      </a:r>
                      <a:endParaRPr lang="zh-CN" altLang="en-US" sz="4000" b="1" dirty="0">
                        <a:solidFill>
                          <a:srgbClr val="FF0000"/>
                        </a:solidFill>
                      </a:endParaRPr>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0000"/>
                          </a:solidFill>
                        </a:rPr>
                        <a:t>N</a:t>
                      </a:r>
                      <a:endParaRPr lang="zh-CN" altLang="en-US" sz="4000" b="1" dirty="0">
                        <a:solidFill>
                          <a:srgbClr val="FF0000"/>
                        </a:solidFill>
                      </a:endParaRPr>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72790"/>
                  </a:ext>
                </a:extLst>
              </a:tr>
              <a:tr h="7733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t>P</a:t>
                      </a: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0000"/>
                          </a:solidFill>
                        </a:rPr>
                        <a:t>N</a:t>
                      </a:r>
                      <a:endParaRPr lang="zh-CN" altLang="en-US" sz="4000" b="1" dirty="0">
                        <a:solidFill>
                          <a:srgbClr val="FF0000"/>
                        </a:solidFill>
                      </a:endParaRPr>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3466192"/>
                  </a:ext>
                </a:extLst>
              </a:tr>
            </a:tbl>
          </a:graphicData>
        </a:graphic>
      </p:graphicFrame>
      <p:cxnSp>
        <p:nvCxnSpPr>
          <p:cNvPr id="9" name="直接箭头连接符 8">
            <a:extLst>
              <a:ext uri="{FF2B5EF4-FFF2-40B4-BE49-F238E27FC236}">
                <a16:creationId xmlns:a16="http://schemas.microsoft.com/office/drawing/2014/main" id="{F166F621-63F9-4651-8218-66F3120194EE}"/>
              </a:ext>
            </a:extLst>
          </p:cNvPr>
          <p:cNvCxnSpPr/>
          <p:nvPr/>
        </p:nvCxnSpPr>
        <p:spPr>
          <a:xfrm flipH="1">
            <a:off x="3815862" y="4994031"/>
            <a:ext cx="694592" cy="53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E69B9585-031F-485C-B724-44FC4658804E}"/>
              </a:ext>
            </a:extLst>
          </p:cNvPr>
          <p:cNvCxnSpPr/>
          <p:nvPr/>
        </p:nvCxnSpPr>
        <p:spPr>
          <a:xfrm>
            <a:off x="3569677" y="4967654"/>
            <a:ext cx="0" cy="562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B258809F-5081-44FF-8BCC-FC319D1292DB}"/>
              </a:ext>
            </a:extLst>
          </p:cNvPr>
          <p:cNvCxnSpPr/>
          <p:nvPr/>
        </p:nvCxnSpPr>
        <p:spPr>
          <a:xfrm flipH="1">
            <a:off x="3692769" y="5741377"/>
            <a:ext cx="6682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206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668215" y="413238"/>
            <a:ext cx="10685585" cy="536331"/>
          </a:xfrm>
        </p:spPr>
        <p:txBody>
          <a:bodyPr>
            <a:normAutofit/>
          </a:bodyPr>
          <a:lstStyle/>
          <a:p>
            <a:pPr marL="0" indent="0">
              <a:buNone/>
            </a:pPr>
            <a:r>
              <a:rPr lang="zh-CN" altLang="en-US" dirty="0"/>
              <a:t>然后，根据之前总结出的性质，只能到达必胜点的点就是必败点</a:t>
            </a:r>
          </a:p>
        </p:txBody>
      </p:sp>
      <p:graphicFrame>
        <p:nvGraphicFramePr>
          <p:cNvPr id="2" name="表格 1">
            <a:extLst>
              <a:ext uri="{FF2B5EF4-FFF2-40B4-BE49-F238E27FC236}">
                <a16:creationId xmlns:a16="http://schemas.microsoft.com/office/drawing/2014/main" id="{A2F92A3D-164F-4F7B-95AA-B0CF21F17F1B}"/>
              </a:ext>
            </a:extLst>
          </p:cNvPr>
          <p:cNvGraphicFramePr>
            <a:graphicFrameLocks noGrp="1"/>
          </p:cNvGraphicFramePr>
          <p:nvPr>
            <p:extLst>
              <p:ext uri="{D42A27DB-BD31-4B8C-83A1-F6EECF244321}">
                <p14:modId xmlns:p14="http://schemas.microsoft.com/office/powerpoint/2010/main" val="598909143"/>
              </p:ext>
            </p:extLst>
          </p:nvPr>
        </p:nvGraphicFramePr>
        <p:xfrm>
          <a:off x="3044537" y="1493800"/>
          <a:ext cx="5008420" cy="4639836"/>
        </p:xfrm>
        <a:graphic>
          <a:graphicData uri="http://schemas.openxmlformats.org/drawingml/2006/table">
            <a:tbl>
              <a:tblPr firstRow="1" bandRow="1">
                <a:tableStyleId>{5C22544A-7EE6-4342-B048-85BDC9FD1C3A}</a:tableStyleId>
              </a:tblPr>
              <a:tblGrid>
                <a:gridCol w="1001684">
                  <a:extLst>
                    <a:ext uri="{9D8B030D-6E8A-4147-A177-3AD203B41FA5}">
                      <a16:colId xmlns:a16="http://schemas.microsoft.com/office/drawing/2014/main" val="2252534863"/>
                    </a:ext>
                  </a:extLst>
                </a:gridCol>
                <a:gridCol w="1001684">
                  <a:extLst>
                    <a:ext uri="{9D8B030D-6E8A-4147-A177-3AD203B41FA5}">
                      <a16:colId xmlns:a16="http://schemas.microsoft.com/office/drawing/2014/main" val="420968263"/>
                    </a:ext>
                  </a:extLst>
                </a:gridCol>
                <a:gridCol w="1001684">
                  <a:extLst>
                    <a:ext uri="{9D8B030D-6E8A-4147-A177-3AD203B41FA5}">
                      <a16:colId xmlns:a16="http://schemas.microsoft.com/office/drawing/2014/main" val="2189947585"/>
                    </a:ext>
                  </a:extLst>
                </a:gridCol>
                <a:gridCol w="1001684">
                  <a:extLst>
                    <a:ext uri="{9D8B030D-6E8A-4147-A177-3AD203B41FA5}">
                      <a16:colId xmlns:a16="http://schemas.microsoft.com/office/drawing/2014/main" val="774618080"/>
                    </a:ext>
                  </a:extLst>
                </a:gridCol>
                <a:gridCol w="1001684">
                  <a:extLst>
                    <a:ext uri="{9D8B030D-6E8A-4147-A177-3AD203B41FA5}">
                      <a16:colId xmlns:a16="http://schemas.microsoft.com/office/drawing/2014/main" val="2285755839"/>
                    </a:ext>
                  </a:extLst>
                </a:gridCol>
              </a:tblGrid>
              <a:tr h="773306">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8001657"/>
                  </a:ext>
                </a:extLst>
              </a:tr>
              <a:tr h="773306">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6817135"/>
                  </a:ext>
                </a:extLst>
              </a:tr>
              <a:tr h="773306">
                <a:tc>
                  <a:txBody>
                    <a:bodyPr/>
                    <a:lstStyle/>
                    <a:p>
                      <a:pPr algn="ctr"/>
                      <a:endParaRPr lang="zh-CN" altLang="en-US" sz="4000" b="1"/>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3128220"/>
                  </a:ext>
                </a:extLst>
              </a:tr>
              <a:tr h="773306">
                <a:tc>
                  <a:txBody>
                    <a:bodyPr/>
                    <a:lstStyle/>
                    <a:p>
                      <a:pPr algn="ctr"/>
                      <a:r>
                        <a:rPr lang="en-US" altLang="zh-CN" sz="4000" b="1" dirty="0"/>
                        <a:t>P</a:t>
                      </a: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5649972"/>
                  </a:ext>
                </a:extLst>
              </a:tr>
              <a:tr h="7733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0000"/>
                          </a:solidFill>
                        </a:rPr>
                        <a:t>N</a:t>
                      </a:r>
                      <a:endParaRPr lang="zh-CN" altLang="en-US" sz="4000" b="1" dirty="0">
                        <a:solidFill>
                          <a:srgbClr val="FF0000"/>
                        </a:solidFill>
                      </a:endParaRPr>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0000"/>
                          </a:solidFill>
                        </a:rPr>
                        <a:t>N</a:t>
                      </a:r>
                      <a:endParaRPr lang="zh-CN" altLang="en-US" sz="4000" b="1" dirty="0">
                        <a:solidFill>
                          <a:srgbClr val="FF0000"/>
                        </a:solidFill>
                      </a:endParaRPr>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72790"/>
                  </a:ext>
                </a:extLst>
              </a:tr>
              <a:tr h="7733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t>P</a:t>
                      </a: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0000"/>
                          </a:solidFill>
                        </a:rPr>
                        <a:t>N</a:t>
                      </a:r>
                      <a:endParaRPr lang="zh-CN" altLang="en-US" sz="4000" b="1" dirty="0">
                        <a:solidFill>
                          <a:srgbClr val="FF0000"/>
                        </a:solidFill>
                      </a:endParaRPr>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4000" b="1" dirty="0"/>
                        <a:t>P</a:t>
                      </a: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3466192"/>
                  </a:ext>
                </a:extLst>
              </a:tr>
            </a:tbl>
          </a:graphicData>
        </a:graphic>
      </p:graphicFrame>
      <p:cxnSp>
        <p:nvCxnSpPr>
          <p:cNvPr id="5" name="直接箭头连接符 4">
            <a:extLst>
              <a:ext uri="{FF2B5EF4-FFF2-40B4-BE49-F238E27FC236}">
                <a16:creationId xmlns:a16="http://schemas.microsoft.com/office/drawing/2014/main" id="{2FEA5FC3-CD26-4895-A552-B238665801D6}"/>
              </a:ext>
            </a:extLst>
          </p:cNvPr>
          <p:cNvCxnSpPr/>
          <p:nvPr/>
        </p:nvCxnSpPr>
        <p:spPr>
          <a:xfrm>
            <a:off x="3569677" y="4422531"/>
            <a:ext cx="0" cy="39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8467CD7B-056B-4857-9713-D1F6F2CE2B38}"/>
              </a:ext>
            </a:extLst>
          </p:cNvPr>
          <p:cNvCxnSpPr/>
          <p:nvPr/>
        </p:nvCxnSpPr>
        <p:spPr>
          <a:xfrm flipH="1">
            <a:off x="3754315" y="4352192"/>
            <a:ext cx="597877" cy="465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76EBFD04-0168-4200-A0EC-7E6D49347C29}"/>
              </a:ext>
            </a:extLst>
          </p:cNvPr>
          <p:cNvCxnSpPr/>
          <p:nvPr/>
        </p:nvCxnSpPr>
        <p:spPr>
          <a:xfrm flipH="1">
            <a:off x="3780692" y="4237892"/>
            <a:ext cx="5627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4C316F95-1CD2-4EFC-8A61-17D18F70708E}"/>
              </a:ext>
            </a:extLst>
          </p:cNvPr>
          <p:cNvCxnSpPr/>
          <p:nvPr/>
        </p:nvCxnSpPr>
        <p:spPr>
          <a:xfrm>
            <a:off x="4457700" y="4352192"/>
            <a:ext cx="0" cy="465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77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668215" y="413238"/>
            <a:ext cx="10685585" cy="536331"/>
          </a:xfrm>
        </p:spPr>
        <p:txBody>
          <a:bodyPr>
            <a:normAutofit/>
          </a:bodyPr>
          <a:lstStyle/>
          <a:p>
            <a:pPr marL="0" indent="0">
              <a:buNone/>
            </a:pPr>
            <a:r>
              <a:rPr lang="zh-CN" altLang="en-US" dirty="0"/>
              <a:t>一直这样推下去，可以得到这样子的结果</a:t>
            </a:r>
          </a:p>
        </p:txBody>
      </p:sp>
      <p:graphicFrame>
        <p:nvGraphicFramePr>
          <p:cNvPr id="2" name="表格 1">
            <a:extLst>
              <a:ext uri="{FF2B5EF4-FFF2-40B4-BE49-F238E27FC236}">
                <a16:creationId xmlns:a16="http://schemas.microsoft.com/office/drawing/2014/main" id="{A2F92A3D-164F-4F7B-95AA-B0CF21F17F1B}"/>
              </a:ext>
            </a:extLst>
          </p:cNvPr>
          <p:cNvGraphicFramePr>
            <a:graphicFrameLocks noGrp="1"/>
          </p:cNvGraphicFramePr>
          <p:nvPr>
            <p:extLst>
              <p:ext uri="{D42A27DB-BD31-4B8C-83A1-F6EECF244321}">
                <p14:modId xmlns:p14="http://schemas.microsoft.com/office/powerpoint/2010/main" val="3662735674"/>
              </p:ext>
            </p:extLst>
          </p:nvPr>
        </p:nvGraphicFramePr>
        <p:xfrm>
          <a:off x="1087580" y="1483409"/>
          <a:ext cx="5008420" cy="4639836"/>
        </p:xfrm>
        <a:graphic>
          <a:graphicData uri="http://schemas.openxmlformats.org/drawingml/2006/table">
            <a:tbl>
              <a:tblPr firstRow="1" bandRow="1">
                <a:tableStyleId>{5C22544A-7EE6-4342-B048-85BDC9FD1C3A}</a:tableStyleId>
              </a:tblPr>
              <a:tblGrid>
                <a:gridCol w="1001684">
                  <a:extLst>
                    <a:ext uri="{9D8B030D-6E8A-4147-A177-3AD203B41FA5}">
                      <a16:colId xmlns:a16="http://schemas.microsoft.com/office/drawing/2014/main" val="2252534863"/>
                    </a:ext>
                  </a:extLst>
                </a:gridCol>
                <a:gridCol w="1001684">
                  <a:extLst>
                    <a:ext uri="{9D8B030D-6E8A-4147-A177-3AD203B41FA5}">
                      <a16:colId xmlns:a16="http://schemas.microsoft.com/office/drawing/2014/main" val="420968263"/>
                    </a:ext>
                  </a:extLst>
                </a:gridCol>
                <a:gridCol w="1001684">
                  <a:extLst>
                    <a:ext uri="{9D8B030D-6E8A-4147-A177-3AD203B41FA5}">
                      <a16:colId xmlns:a16="http://schemas.microsoft.com/office/drawing/2014/main" val="2189947585"/>
                    </a:ext>
                  </a:extLst>
                </a:gridCol>
                <a:gridCol w="1001684">
                  <a:extLst>
                    <a:ext uri="{9D8B030D-6E8A-4147-A177-3AD203B41FA5}">
                      <a16:colId xmlns:a16="http://schemas.microsoft.com/office/drawing/2014/main" val="774618080"/>
                    </a:ext>
                  </a:extLst>
                </a:gridCol>
                <a:gridCol w="1001684">
                  <a:extLst>
                    <a:ext uri="{9D8B030D-6E8A-4147-A177-3AD203B41FA5}">
                      <a16:colId xmlns:a16="http://schemas.microsoft.com/office/drawing/2014/main" val="2285755839"/>
                    </a:ext>
                  </a:extLst>
                </a:gridCol>
              </a:tblGrid>
              <a:tr h="7733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dirty="0">
                          <a:solidFill>
                            <a:srgbClr val="FF0000"/>
                          </a:solidFill>
                        </a:rPr>
                        <a:t>N</a:t>
                      </a:r>
                      <a:endParaRPr lang="zh-CN" altLang="en-US" sz="4000" dirty="0">
                        <a:solidFill>
                          <a:srgbClr val="FF0000"/>
                        </a:solidFill>
                      </a:endParaRPr>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dirty="0">
                          <a:solidFill>
                            <a:srgbClr val="FF0000"/>
                          </a:solidFill>
                        </a:rPr>
                        <a:t>N</a:t>
                      </a:r>
                      <a:endParaRPr lang="zh-CN" altLang="en-US" sz="4000" dirty="0">
                        <a:solidFill>
                          <a:srgbClr val="FF0000"/>
                        </a:solidFill>
                      </a:endParaRPr>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dirty="0">
                          <a:solidFill>
                            <a:srgbClr val="FF0000"/>
                          </a:solidFill>
                        </a:rPr>
                        <a:t>N</a:t>
                      </a:r>
                      <a:endParaRPr lang="zh-CN" altLang="en-US" sz="4000" dirty="0">
                        <a:solidFill>
                          <a:srgbClr val="FF0000"/>
                        </a:solidFill>
                      </a:endParaRPr>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dirty="0">
                          <a:solidFill>
                            <a:srgbClr val="FF0000"/>
                          </a:solidFill>
                        </a:rPr>
                        <a:t>N</a:t>
                      </a:r>
                      <a:endParaRPr lang="zh-CN" altLang="en-US" sz="4000" dirty="0">
                        <a:solidFill>
                          <a:srgbClr val="FF0000"/>
                        </a:solidFill>
                      </a:endParaRPr>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dirty="0">
                          <a:solidFill>
                            <a:srgbClr val="FF0000"/>
                          </a:solidFill>
                        </a:rPr>
                        <a:t>N</a:t>
                      </a:r>
                      <a:endParaRPr lang="zh-CN" altLang="en-US" sz="4000" dirty="0">
                        <a:solidFill>
                          <a:srgbClr val="FF0000"/>
                        </a:solidFill>
                      </a:endParaRPr>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8001657"/>
                  </a:ext>
                </a:extLst>
              </a:tr>
              <a:tr h="7733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t>P</a:t>
                      </a: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0000"/>
                          </a:solidFill>
                        </a:rPr>
                        <a:t>N</a:t>
                      </a:r>
                      <a:endParaRPr lang="zh-CN" altLang="en-US" sz="4000" b="1" dirty="0">
                        <a:solidFill>
                          <a:srgbClr val="FF0000"/>
                        </a:solidFill>
                      </a:endParaRPr>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t>P</a:t>
                      </a: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0000"/>
                          </a:solidFill>
                        </a:rPr>
                        <a:t>N</a:t>
                      </a:r>
                      <a:endParaRPr lang="zh-CN" altLang="en-US" sz="4000" b="1" dirty="0">
                        <a:solidFill>
                          <a:srgbClr val="FF0000"/>
                        </a:solidFill>
                      </a:endParaRPr>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t>P</a:t>
                      </a: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6817135"/>
                  </a:ext>
                </a:extLst>
              </a:tr>
              <a:tr h="7733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0000"/>
                          </a:solidFill>
                        </a:rPr>
                        <a:t>N</a:t>
                      </a:r>
                      <a:endParaRPr lang="zh-CN" altLang="en-US" sz="4000" b="1" dirty="0">
                        <a:solidFill>
                          <a:srgbClr val="FF0000"/>
                        </a:solidFill>
                      </a:endParaRPr>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0000"/>
                          </a:solidFill>
                        </a:rPr>
                        <a:t>N</a:t>
                      </a:r>
                      <a:endParaRPr lang="zh-CN" altLang="en-US" sz="4000" b="1" dirty="0">
                        <a:solidFill>
                          <a:srgbClr val="FF0000"/>
                        </a:solidFill>
                      </a:endParaRPr>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0000"/>
                          </a:solidFill>
                        </a:rPr>
                        <a:t>N</a:t>
                      </a:r>
                      <a:endParaRPr lang="zh-CN" altLang="en-US" sz="4000" b="1" dirty="0">
                        <a:solidFill>
                          <a:srgbClr val="FF0000"/>
                        </a:solidFill>
                      </a:endParaRPr>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0000"/>
                          </a:solidFill>
                        </a:rPr>
                        <a:t>N</a:t>
                      </a:r>
                      <a:endParaRPr lang="zh-CN" altLang="en-US" sz="4000" b="1" dirty="0">
                        <a:solidFill>
                          <a:srgbClr val="FF0000"/>
                        </a:solidFill>
                      </a:endParaRPr>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0000"/>
                          </a:solidFill>
                        </a:rPr>
                        <a:t>N</a:t>
                      </a:r>
                      <a:endParaRPr lang="zh-CN" altLang="en-US" sz="4000" b="1" dirty="0">
                        <a:solidFill>
                          <a:srgbClr val="FF0000"/>
                        </a:solidFill>
                      </a:endParaRPr>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3128220"/>
                  </a:ext>
                </a:extLst>
              </a:tr>
              <a:tr h="773306">
                <a:tc>
                  <a:txBody>
                    <a:bodyPr/>
                    <a:lstStyle/>
                    <a:p>
                      <a:pPr algn="ctr"/>
                      <a:r>
                        <a:rPr lang="en-US" altLang="zh-CN" sz="4000" b="1" dirty="0"/>
                        <a:t>P</a:t>
                      </a: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0000"/>
                          </a:solidFill>
                        </a:rPr>
                        <a:t>N</a:t>
                      </a:r>
                      <a:endParaRPr lang="zh-CN" altLang="en-US" sz="4000" b="1" dirty="0">
                        <a:solidFill>
                          <a:srgbClr val="FF0000"/>
                        </a:solidFill>
                      </a:endParaRPr>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t>P</a:t>
                      </a: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0000"/>
                          </a:solidFill>
                        </a:rPr>
                        <a:t>N</a:t>
                      </a:r>
                      <a:endParaRPr lang="zh-CN" altLang="en-US" sz="4000" b="1" dirty="0">
                        <a:solidFill>
                          <a:srgbClr val="FF0000"/>
                        </a:solidFill>
                      </a:endParaRPr>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t>P</a:t>
                      </a: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5649972"/>
                  </a:ext>
                </a:extLst>
              </a:tr>
              <a:tr h="7733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0000"/>
                          </a:solidFill>
                        </a:rPr>
                        <a:t>N</a:t>
                      </a:r>
                      <a:endParaRPr lang="zh-CN" altLang="en-US" sz="4000" b="1" dirty="0">
                        <a:solidFill>
                          <a:srgbClr val="FF0000"/>
                        </a:solidFill>
                      </a:endParaRPr>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0000"/>
                          </a:solidFill>
                        </a:rPr>
                        <a:t>N</a:t>
                      </a:r>
                      <a:endParaRPr lang="zh-CN" altLang="en-US" sz="4000" b="1" dirty="0">
                        <a:solidFill>
                          <a:srgbClr val="FF0000"/>
                        </a:solidFill>
                      </a:endParaRPr>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0000"/>
                          </a:solidFill>
                        </a:rPr>
                        <a:t>N</a:t>
                      </a:r>
                      <a:endParaRPr lang="zh-CN" altLang="en-US" sz="4000" b="1" dirty="0">
                        <a:solidFill>
                          <a:srgbClr val="FF0000"/>
                        </a:solidFill>
                      </a:endParaRPr>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0000"/>
                          </a:solidFill>
                        </a:rPr>
                        <a:t>N</a:t>
                      </a:r>
                      <a:endParaRPr lang="zh-CN" altLang="en-US" sz="4000" b="1" dirty="0">
                        <a:solidFill>
                          <a:srgbClr val="FF0000"/>
                        </a:solidFill>
                      </a:endParaRPr>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0000"/>
                          </a:solidFill>
                        </a:rPr>
                        <a:t>N</a:t>
                      </a:r>
                      <a:endParaRPr lang="zh-CN" altLang="en-US" sz="4000" b="1" dirty="0">
                        <a:solidFill>
                          <a:srgbClr val="FF0000"/>
                        </a:solidFill>
                      </a:endParaRPr>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72790"/>
                  </a:ext>
                </a:extLst>
              </a:tr>
              <a:tr h="7733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t>P</a:t>
                      </a: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0000"/>
                          </a:solidFill>
                        </a:rPr>
                        <a:t>N</a:t>
                      </a:r>
                      <a:endParaRPr lang="zh-CN" altLang="en-US" sz="4000" b="1" dirty="0">
                        <a:solidFill>
                          <a:srgbClr val="FF0000"/>
                        </a:solidFill>
                      </a:endParaRPr>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4000" b="1" dirty="0"/>
                        <a:t>P</a:t>
                      </a: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0000"/>
                          </a:solidFill>
                        </a:rPr>
                        <a:t>N</a:t>
                      </a:r>
                      <a:endParaRPr lang="zh-CN" altLang="en-US" sz="4000" b="1" dirty="0">
                        <a:solidFill>
                          <a:srgbClr val="FF0000"/>
                        </a:solidFill>
                      </a:endParaRPr>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t>P</a:t>
                      </a:r>
                      <a:endParaRPr lang="zh-CN" altLang="en-US" sz="4000" b="1" dirty="0"/>
                    </a:p>
                  </a:txBody>
                  <a:tcPr marL="114776" marR="114776" marT="57388" marB="57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3466192"/>
                  </a:ext>
                </a:extLst>
              </a:tr>
            </a:tbl>
          </a:graphicData>
        </a:graphic>
      </p:graphicFrame>
      <p:sp>
        <p:nvSpPr>
          <p:cNvPr id="4" name="内容占位符 2">
            <a:extLst>
              <a:ext uri="{FF2B5EF4-FFF2-40B4-BE49-F238E27FC236}">
                <a16:creationId xmlns:a16="http://schemas.microsoft.com/office/drawing/2014/main" id="{5A0A900D-C18F-4A67-B269-E0E81942A980}"/>
              </a:ext>
            </a:extLst>
          </p:cNvPr>
          <p:cNvSpPr txBox="1">
            <a:spLocks/>
          </p:cNvSpPr>
          <p:nvPr/>
        </p:nvSpPr>
        <p:spPr>
          <a:xfrm>
            <a:off x="7003207" y="2539911"/>
            <a:ext cx="3948812" cy="20840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好的，发挥找规律神功的时候到了</a:t>
            </a:r>
            <a:r>
              <a:rPr lang="en-US" altLang="zh-CN" dirty="0"/>
              <a:t>(</a:t>
            </a:r>
            <a:r>
              <a:rPr lang="zh-CN" altLang="en-US" dirty="0"/>
              <a:t>滑稽</a:t>
            </a:r>
            <a:r>
              <a:rPr lang="en-US" altLang="zh-CN" dirty="0"/>
              <a:t>)</a:t>
            </a:r>
            <a:endParaRPr lang="zh-CN" altLang="en-US" dirty="0"/>
          </a:p>
        </p:txBody>
      </p:sp>
    </p:spTree>
    <p:extLst>
      <p:ext uri="{BB962C8B-B14F-4D97-AF65-F5344CB8AC3E}">
        <p14:creationId xmlns:p14="http://schemas.microsoft.com/office/powerpoint/2010/main" val="3908288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668215" y="413238"/>
            <a:ext cx="10685585" cy="5996354"/>
          </a:xfrm>
        </p:spPr>
        <p:txBody>
          <a:bodyPr>
            <a:normAutofit/>
          </a:bodyPr>
          <a:lstStyle/>
          <a:p>
            <a:pPr marL="0" indent="0">
              <a:buNone/>
            </a:pPr>
            <a:r>
              <a:rPr lang="zh-CN" altLang="en-US" dirty="0"/>
              <a:t>大胆的猜结论：</a:t>
            </a:r>
            <a:endParaRPr lang="en-US" altLang="zh-CN" dirty="0"/>
          </a:p>
          <a:p>
            <a:pPr marL="0" indent="0">
              <a:buNone/>
            </a:pPr>
            <a:r>
              <a:rPr lang="zh-CN" altLang="en-US" dirty="0"/>
              <a:t>只要</a:t>
            </a:r>
            <a:r>
              <a:rPr lang="en-US" altLang="zh-CN" dirty="0"/>
              <a:t>n</a:t>
            </a:r>
            <a:r>
              <a:rPr lang="zh-CN" altLang="en-US" dirty="0"/>
              <a:t>和</a:t>
            </a:r>
            <a:r>
              <a:rPr lang="en-US" altLang="zh-CN" dirty="0"/>
              <a:t>m</a:t>
            </a:r>
            <a:r>
              <a:rPr lang="zh-CN" altLang="en-US" dirty="0"/>
              <a:t>有一个为偶数，先手胜。</a:t>
            </a:r>
            <a:endParaRPr lang="en-US" altLang="zh-CN" dirty="0"/>
          </a:p>
          <a:p>
            <a:pPr marL="0" indent="0">
              <a:buNone/>
            </a:pPr>
            <a:r>
              <a:rPr lang="zh-CN" altLang="en-US" dirty="0"/>
              <a:t>两个都为奇数，后手胜。</a:t>
            </a:r>
            <a:endParaRPr lang="en-US" altLang="zh-CN" dirty="0"/>
          </a:p>
          <a:p>
            <a:pPr marL="0" indent="0">
              <a:buNone/>
            </a:pPr>
            <a:endParaRPr lang="en-US" altLang="zh-CN" dirty="0"/>
          </a:p>
          <a:p>
            <a:pPr marL="0" indent="0">
              <a:buNone/>
            </a:pPr>
            <a:r>
              <a:rPr lang="zh-CN" altLang="en-US" dirty="0"/>
              <a:t>是的，答案也就是这么简单，是不是还有点奇妙？</a:t>
            </a:r>
            <a:r>
              <a:rPr lang="en-US" altLang="zh-CN" dirty="0"/>
              <a:t>(</a:t>
            </a:r>
            <a:r>
              <a:rPr lang="zh-CN" altLang="en-US" dirty="0"/>
              <a:t>怎么证明</a:t>
            </a:r>
            <a:r>
              <a:rPr lang="en-US" altLang="zh-CN" dirty="0"/>
              <a:t>)</a:t>
            </a:r>
            <a:endParaRPr lang="zh-CN" altLang="en-US" dirty="0"/>
          </a:p>
        </p:txBody>
      </p:sp>
      <p:pic>
        <p:nvPicPr>
          <p:cNvPr id="5" name="图片 4">
            <a:extLst>
              <a:ext uri="{FF2B5EF4-FFF2-40B4-BE49-F238E27FC236}">
                <a16:creationId xmlns:a16="http://schemas.microsoft.com/office/drawing/2014/main" id="{98E5CC13-09B7-4139-B0BA-C07592527E0D}"/>
              </a:ext>
            </a:extLst>
          </p:cNvPr>
          <p:cNvPicPr>
            <a:picLocks noChangeAspect="1"/>
          </p:cNvPicPr>
          <p:nvPr/>
        </p:nvPicPr>
        <p:blipFill>
          <a:blip r:embed="rId2"/>
          <a:stretch>
            <a:fillRect/>
          </a:stretch>
        </p:blipFill>
        <p:spPr>
          <a:xfrm>
            <a:off x="838200" y="2973139"/>
            <a:ext cx="9818476" cy="3018227"/>
          </a:xfrm>
          <a:prstGeom prst="rect">
            <a:avLst/>
          </a:prstGeom>
        </p:spPr>
      </p:pic>
    </p:spTree>
    <p:extLst>
      <p:ext uri="{BB962C8B-B14F-4D97-AF65-F5344CB8AC3E}">
        <p14:creationId xmlns:p14="http://schemas.microsoft.com/office/powerpoint/2010/main" val="898903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0" y="0"/>
            <a:ext cx="10685585" cy="5996354"/>
          </a:xfrm>
        </p:spPr>
        <p:txBody>
          <a:bodyPr>
            <a:normAutofit/>
          </a:bodyPr>
          <a:lstStyle/>
          <a:p>
            <a:pPr marL="0" indent="0">
              <a:buNone/>
            </a:pPr>
            <a:r>
              <a:rPr lang="zh-CN" altLang="en-US" sz="4000" dirty="0"/>
              <a:t>再来看另一个题目：</a:t>
            </a:r>
            <a:r>
              <a:rPr lang="en-US" altLang="zh-CN" sz="4000" dirty="0"/>
              <a:t>HDU1517</a:t>
            </a:r>
          </a:p>
          <a:p>
            <a:pPr marL="0" indent="0">
              <a:buNone/>
            </a:pPr>
            <a:r>
              <a:rPr lang="en-US" altLang="zh-CN" dirty="0"/>
              <a:t>http://acm.hdu.edu.cn/showproblem.php?pid=1517</a:t>
            </a:r>
          </a:p>
          <a:p>
            <a:pPr marL="0" indent="0">
              <a:buNone/>
            </a:pPr>
            <a:endParaRPr lang="zh-CN" altLang="en-US" dirty="0"/>
          </a:p>
        </p:txBody>
      </p:sp>
      <p:pic>
        <p:nvPicPr>
          <p:cNvPr id="2" name="图片 1">
            <a:extLst>
              <a:ext uri="{FF2B5EF4-FFF2-40B4-BE49-F238E27FC236}">
                <a16:creationId xmlns:a16="http://schemas.microsoft.com/office/drawing/2014/main" id="{FFA5DD66-CA05-43A0-AED2-60C6D63E0912}"/>
              </a:ext>
            </a:extLst>
          </p:cNvPr>
          <p:cNvPicPr>
            <a:picLocks noChangeAspect="1"/>
          </p:cNvPicPr>
          <p:nvPr/>
        </p:nvPicPr>
        <p:blipFill>
          <a:blip r:embed="rId2"/>
          <a:stretch>
            <a:fillRect/>
          </a:stretch>
        </p:blipFill>
        <p:spPr>
          <a:xfrm>
            <a:off x="179842" y="1063066"/>
            <a:ext cx="8382267" cy="5699386"/>
          </a:xfrm>
          <a:prstGeom prst="rect">
            <a:avLst/>
          </a:prstGeom>
        </p:spPr>
      </p:pic>
    </p:spTree>
    <p:extLst>
      <p:ext uri="{BB962C8B-B14F-4D97-AF65-F5344CB8AC3E}">
        <p14:creationId xmlns:p14="http://schemas.microsoft.com/office/powerpoint/2010/main" val="2306097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668215" y="413238"/>
            <a:ext cx="10685585" cy="5763725"/>
          </a:xfrm>
        </p:spPr>
        <p:txBody>
          <a:bodyPr/>
          <a:lstStyle/>
          <a:p>
            <a:pPr marL="0" indent="0">
              <a:buNone/>
            </a:pPr>
            <a:r>
              <a:rPr lang="zh-CN" altLang="en-US" dirty="0"/>
              <a:t>题意：初始</a:t>
            </a:r>
            <a:r>
              <a:rPr lang="en-US" altLang="zh-CN" dirty="0"/>
              <a:t>p=1</a:t>
            </a:r>
            <a:r>
              <a:rPr lang="zh-CN" altLang="en-US" dirty="0"/>
              <a:t>，每轮</a:t>
            </a:r>
            <a:r>
              <a:rPr lang="en-US" altLang="zh-CN" dirty="0"/>
              <a:t>Stan</a:t>
            </a:r>
            <a:r>
              <a:rPr lang="zh-CN" altLang="en-US" dirty="0"/>
              <a:t>和</a:t>
            </a:r>
            <a:r>
              <a:rPr lang="en-US" altLang="zh-CN" dirty="0"/>
              <a:t>Ollie</a:t>
            </a:r>
            <a:r>
              <a:rPr lang="zh-CN" altLang="en-US" dirty="0"/>
              <a:t>各取一个</a:t>
            </a:r>
            <a:r>
              <a:rPr lang="en-US" altLang="zh-CN" dirty="0"/>
              <a:t>2</a:t>
            </a:r>
            <a:r>
              <a:rPr lang="zh-CN" altLang="en-US" dirty="0"/>
              <a:t>到</a:t>
            </a:r>
            <a:r>
              <a:rPr lang="en-US" altLang="zh-CN" dirty="0"/>
              <a:t>9</a:t>
            </a:r>
            <a:r>
              <a:rPr lang="zh-CN" altLang="en-US" dirty="0"/>
              <a:t>之间的数乘以</a:t>
            </a:r>
            <a:r>
              <a:rPr lang="en-US" altLang="zh-CN" dirty="0"/>
              <a:t>p</a:t>
            </a:r>
            <a:r>
              <a:rPr lang="zh-CN" altLang="en-US" dirty="0"/>
              <a:t>直到最先到达</a:t>
            </a:r>
            <a:r>
              <a:rPr lang="en-US" altLang="zh-CN" dirty="0"/>
              <a:t>p&gt;=n</a:t>
            </a:r>
            <a:r>
              <a:rPr lang="zh-CN" altLang="en-US" dirty="0"/>
              <a:t>的胜利。</a:t>
            </a:r>
            <a:endParaRPr lang="en-US" altLang="zh-CN" dirty="0"/>
          </a:p>
          <a:p>
            <a:pPr marL="0" indent="0">
              <a:buNone/>
            </a:pPr>
            <a:endParaRPr lang="en-US" altLang="zh-CN" dirty="0"/>
          </a:p>
          <a:p>
            <a:pPr marL="0" indent="0">
              <a:buNone/>
            </a:pPr>
            <a:r>
              <a:rPr lang="zh-CN" altLang="en-US" dirty="0"/>
              <a:t>显然这一题数字</a:t>
            </a:r>
            <a:r>
              <a:rPr lang="en-US" altLang="zh-CN" dirty="0"/>
              <a:t>N</a:t>
            </a:r>
            <a:r>
              <a:rPr lang="zh-CN" altLang="en-US" dirty="0"/>
              <a:t>到无穷大为必败态，必败态看起来是无穷多的，但是开始我们在讲</a:t>
            </a:r>
            <a:r>
              <a:rPr lang="zh-CN" altLang="en-US" dirty="0">
                <a:solidFill>
                  <a:schemeClr val="accent1">
                    <a:lumMod val="75000"/>
                  </a:schemeClr>
                </a:solidFill>
              </a:rPr>
              <a:t>平等组合游戏</a:t>
            </a:r>
            <a:r>
              <a:rPr lang="zh-CN" altLang="en-US" dirty="0"/>
              <a:t>的时候说过状态集通常是有限的。</a:t>
            </a:r>
            <a:endParaRPr lang="en-US" altLang="zh-CN" dirty="0"/>
          </a:p>
          <a:p>
            <a:pPr marL="0" indent="0">
              <a:buNone/>
            </a:pPr>
            <a:endParaRPr lang="en-US" altLang="zh-CN" dirty="0"/>
          </a:p>
          <a:p>
            <a:pPr marL="0" indent="0">
              <a:buNone/>
            </a:pPr>
            <a:r>
              <a:rPr lang="zh-CN" altLang="en-US" dirty="0"/>
              <a:t>看起来不太好弄，那么先搞清楚到底要干什么？</a:t>
            </a:r>
            <a:endParaRPr lang="en-US" altLang="zh-CN" dirty="0"/>
          </a:p>
          <a:p>
            <a:pPr marL="0" indent="0">
              <a:buNone/>
            </a:pPr>
            <a:endParaRPr lang="en-US" altLang="zh-CN" dirty="0"/>
          </a:p>
        </p:txBody>
      </p:sp>
    </p:spTree>
    <p:extLst>
      <p:ext uri="{BB962C8B-B14F-4D97-AF65-F5344CB8AC3E}">
        <p14:creationId xmlns:p14="http://schemas.microsoft.com/office/powerpoint/2010/main" val="3812501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668215" y="413238"/>
            <a:ext cx="10685585" cy="5763725"/>
          </a:xfrm>
        </p:spPr>
        <p:txBody>
          <a:bodyPr/>
          <a:lstStyle/>
          <a:p>
            <a:pPr marL="0" indent="0">
              <a:buNone/>
            </a:pPr>
            <a:r>
              <a:rPr lang="zh-CN" altLang="en-US" dirty="0"/>
              <a:t>首先给定的结束条件是</a:t>
            </a:r>
            <a:r>
              <a:rPr lang="en-US" altLang="zh-CN" dirty="0"/>
              <a:t>p&gt;=n</a:t>
            </a:r>
            <a:r>
              <a:rPr lang="zh-CN" altLang="en-US" dirty="0"/>
              <a:t>，需要求的是在此情况下</a:t>
            </a:r>
            <a:r>
              <a:rPr lang="en-US" altLang="zh-CN" dirty="0"/>
              <a:t>p=1</a:t>
            </a:r>
            <a:r>
              <a:rPr lang="zh-CN" altLang="en-US" dirty="0"/>
              <a:t>是必胜还是必败的，如果必胜先手胜，否则后手胜。</a:t>
            </a:r>
            <a:endParaRPr lang="en-US" altLang="zh-CN" dirty="0"/>
          </a:p>
          <a:p>
            <a:pPr marL="0" indent="0">
              <a:buNone/>
            </a:pPr>
            <a:r>
              <a:rPr lang="zh-CN" altLang="en-US" dirty="0"/>
              <a:t>于是就需要从后往前推必胜和必败态，也就是说只需要确定</a:t>
            </a:r>
            <a:r>
              <a:rPr lang="en-US" altLang="zh-CN" dirty="0"/>
              <a:t>[1,p-1]</a:t>
            </a:r>
            <a:r>
              <a:rPr lang="zh-CN" altLang="en-US" dirty="0"/>
              <a:t>中的每个状态就可以了？</a:t>
            </a:r>
            <a:endParaRPr lang="en-US" altLang="zh-CN" dirty="0"/>
          </a:p>
          <a:p>
            <a:pPr marL="0" indent="0">
              <a:buNone/>
            </a:pPr>
            <a:r>
              <a:rPr lang="zh-CN" altLang="en-US" dirty="0"/>
              <a:t>如何确定呢？根据性质和游戏规则，可以知道</a:t>
            </a:r>
            <a:r>
              <a:rPr lang="en-US" altLang="zh-CN" dirty="0"/>
              <a:t>[n/9,n-1]</a:t>
            </a:r>
            <a:r>
              <a:rPr lang="zh-CN" altLang="en-US" dirty="0"/>
              <a:t>中的每一个状态都是必胜点，因为只需要一步就可以大于等于</a:t>
            </a:r>
            <a:r>
              <a:rPr lang="en-US" altLang="zh-CN" dirty="0"/>
              <a:t>n</a:t>
            </a:r>
            <a:r>
              <a:rPr lang="zh-CN" altLang="en-US" dirty="0"/>
              <a:t>。</a:t>
            </a:r>
            <a:endParaRPr lang="en-US" altLang="zh-CN" dirty="0"/>
          </a:p>
          <a:p>
            <a:pPr marL="0" indent="0">
              <a:buNone/>
            </a:pPr>
            <a:r>
              <a:rPr lang="zh-CN" altLang="en-US" dirty="0"/>
              <a:t>所以除了</a:t>
            </a:r>
            <a:r>
              <a:rPr lang="en-US" altLang="zh-CN" dirty="0"/>
              <a:t>p=n</a:t>
            </a:r>
            <a:r>
              <a:rPr lang="zh-CN" altLang="en-US" dirty="0"/>
              <a:t>之外，其他的结束状态其实是没有用的，因为</a:t>
            </a:r>
            <a:r>
              <a:rPr lang="en-US" altLang="zh-CN" dirty="0"/>
              <a:t>p=n</a:t>
            </a:r>
            <a:r>
              <a:rPr lang="zh-CN" altLang="en-US" dirty="0"/>
              <a:t>可以推出的这个范围已经包含了任何大于</a:t>
            </a:r>
            <a:r>
              <a:rPr lang="en-US" altLang="zh-CN" dirty="0"/>
              <a:t>n</a:t>
            </a:r>
            <a:r>
              <a:rPr lang="zh-CN" altLang="en-US" dirty="0"/>
              <a:t>的值可以推出的范围。</a:t>
            </a:r>
            <a:endParaRPr lang="en-US" altLang="zh-CN" dirty="0"/>
          </a:p>
          <a:p>
            <a:pPr marL="0" indent="0">
              <a:buNone/>
            </a:pPr>
            <a:r>
              <a:rPr lang="zh-CN" altLang="en-US" dirty="0"/>
              <a:t>比如设某个整数</a:t>
            </a:r>
            <a:r>
              <a:rPr lang="en-US" altLang="zh-CN" dirty="0"/>
              <a:t>x&gt;n</a:t>
            </a:r>
            <a:r>
              <a:rPr lang="zh-CN" altLang="en-US" dirty="0"/>
              <a:t>，那么</a:t>
            </a:r>
            <a:r>
              <a:rPr lang="en-US" altLang="zh-CN" dirty="0"/>
              <a:t>x</a:t>
            </a:r>
            <a:r>
              <a:rPr lang="zh-CN" altLang="en-US" dirty="0"/>
              <a:t>可以推出的必胜范围是</a:t>
            </a:r>
            <a:r>
              <a:rPr lang="en-US" altLang="zh-CN" dirty="0"/>
              <a:t>[x/9,n-1]</a:t>
            </a:r>
            <a:r>
              <a:rPr lang="zh-CN" altLang="en-US" dirty="0"/>
              <a:t>，而</a:t>
            </a:r>
            <a:r>
              <a:rPr lang="en-US" altLang="zh-CN" dirty="0"/>
              <a:t>x/9</a:t>
            </a:r>
            <a:r>
              <a:rPr lang="zh-CN" altLang="en-US" dirty="0"/>
              <a:t>一定不小于</a:t>
            </a:r>
            <a:r>
              <a:rPr lang="en-US" altLang="zh-CN" dirty="0"/>
              <a:t>n/9</a:t>
            </a:r>
            <a:r>
              <a:rPr lang="zh-CN" altLang="en-US" dirty="0"/>
              <a:t>，所以从</a:t>
            </a:r>
            <a:r>
              <a:rPr lang="en-US" altLang="zh-CN" dirty="0"/>
              <a:t>p=n</a:t>
            </a:r>
            <a:r>
              <a:rPr lang="zh-CN" altLang="en-US" dirty="0"/>
              <a:t>往前推即可</a:t>
            </a:r>
            <a:endParaRPr lang="en-US" altLang="zh-CN" dirty="0"/>
          </a:p>
        </p:txBody>
      </p:sp>
    </p:spTree>
    <p:extLst>
      <p:ext uri="{BB962C8B-B14F-4D97-AF65-F5344CB8AC3E}">
        <p14:creationId xmlns:p14="http://schemas.microsoft.com/office/powerpoint/2010/main" val="2211389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668215" y="413238"/>
            <a:ext cx="10685585" cy="6143010"/>
          </a:xfrm>
        </p:spPr>
        <p:txBody>
          <a:bodyPr/>
          <a:lstStyle/>
          <a:p>
            <a:pPr marL="0" indent="0">
              <a:buNone/>
            </a:pPr>
            <a:r>
              <a:rPr lang="zh-CN" altLang="en-US" dirty="0"/>
              <a:t>很好，在刚才我们已经知道了</a:t>
            </a:r>
            <a:endParaRPr lang="en-US" altLang="zh-CN" dirty="0"/>
          </a:p>
          <a:p>
            <a:pPr marL="0" indent="0">
              <a:buNone/>
            </a:pPr>
            <a:r>
              <a:rPr lang="en-US" altLang="zh-CN" dirty="0"/>
              <a:t>p=n</a:t>
            </a:r>
            <a:r>
              <a:rPr lang="zh-CN" altLang="en-US" dirty="0"/>
              <a:t>是必败点</a:t>
            </a:r>
            <a:endParaRPr lang="en-US" altLang="zh-CN" dirty="0"/>
          </a:p>
          <a:p>
            <a:pPr marL="0" indent="0">
              <a:buNone/>
            </a:pPr>
            <a:r>
              <a:rPr lang="en-US" altLang="zh-CN" dirty="0"/>
              <a:t>p=[n/9(</a:t>
            </a:r>
            <a:r>
              <a:rPr lang="zh-CN" altLang="en-US" dirty="0"/>
              <a:t>向上取整</a:t>
            </a:r>
            <a:r>
              <a:rPr lang="en-US" altLang="zh-CN" dirty="0"/>
              <a:t>),n-1]</a:t>
            </a:r>
            <a:r>
              <a:rPr lang="zh-CN" altLang="en-US" dirty="0"/>
              <a:t>是必胜点</a:t>
            </a:r>
            <a:endParaRPr lang="en-US" altLang="zh-CN" dirty="0"/>
          </a:p>
          <a:p>
            <a:pPr marL="0" indent="0">
              <a:buNone/>
            </a:pPr>
            <a:r>
              <a:rPr lang="zh-CN" altLang="en-US" dirty="0"/>
              <a:t>根据性质只能进入必胜点的是必败点，就是说如果有某个</a:t>
            </a:r>
            <a:r>
              <a:rPr lang="en-US" altLang="zh-CN" dirty="0"/>
              <a:t>p=y</a:t>
            </a:r>
            <a:r>
              <a:rPr lang="zh-CN" altLang="en-US" dirty="0"/>
              <a:t>，使得</a:t>
            </a:r>
            <a:r>
              <a:rPr lang="en-US" altLang="zh-CN" dirty="0"/>
              <a:t>[2y,9y]</a:t>
            </a:r>
            <a:r>
              <a:rPr lang="zh-CN" altLang="en-US" dirty="0"/>
              <a:t>全部落在区间</a:t>
            </a:r>
            <a:r>
              <a:rPr lang="en-US" altLang="zh-CN" dirty="0"/>
              <a:t>[n/9,n-1]</a:t>
            </a:r>
            <a:r>
              <a:rPr lang="zh-CN" altLang="en-US" dirty="0"/>
              <a:t>里，那么就能够确定</a:t>
            </a:r>
            <a:r>
              <a:rPr lang="en-US" altLang="zh-CN" dirty="0"/>
              <a:t>p=y</a:t>
            </a:r>
            <a:r>
              <a:rPr lang="zh-CN" altLang="en-US" dirty="0"/>
              <a:t>是一个必败点。然后可以列出方程：</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可以解得</a:t>
            </a:r>
            <a:r>
              <a:rPr lang="en-US" altLang="zh-CN" dirty="0"/>
              <a:t>y=[n/18,n/9)</a:t>
            </a:r>
            <a:r>
              <a:rPr lang="zh-CN" altLang="en-US" dirty="0"/>
              <a:t>，也就是说</a:t>
            </a:r>
            <a:r>
              <a:rPr lang="en-US" altLang="zh-CN" dirty="0"/>
              <a:t>[n/18,n/9-1]</a:t>
            </a:r>
            <a:r>
              <a:rPr lang="zh-CN" altLang="en-US" dirty="0"/>
              <a:t>全部是必胜点</a:t>
            </a:r>
            <a:endParaRPr lang="en-US" altLang="zh-CN" dirty="0"/>
          </a:p>
          <a:p>
            <a:pPr marL="0" indent="0">
              <a:buNone/>
            </a:pPr>
            <a:r>
              <a:rPr lang="zh-CN" altLang="en-US" dirty="0"/>
              <a:t>然后和前面同样的道理，只需要用</a:t>
            </a:r>
            <a:r>
              <a:rPr lang="en-US" altLang="zh-CN" dirty="0"/>
              <a:t>p=n/18</a:t>
            </a:r>
            <a:r>
              <a:rPr lang="zh-CN" altLang="en-US" dirty="0"/>
              <a:t>推出前一段必败点</a:t>
            </a:r>
            <a:endParaRPr lang="en-US" altLang="zh-CN" dirty="0"/>
          </a:p>
          <a:p>
            <a:pPr marL="0" indent="0">
              <a:buNone/>
            </a:pPr>
            <a:r>
              <a:rPr lang="en-US" altLang="zh-CN" dirty="0"/>
              <a:t>n/18</a:t>
            </a:r>
            <a:r>
              <a:rPr lang="zh-CN" altLang="en-US" dirty="0"/>
              <a:t>同样要向上取整</a:t>
            </a:r>
            <a:endParaRPr lang="en-US" altLang="zh-CN" dirty="0"/>
          </a:p>
        </p:txBody>
      </p:sp>
      <p:pic>
        <p:nvPicPr>
          <p:cNvPr id="9" name="图片 8">
            <a:extLst>
              <a:ext uri="{FF2B5EF4-FFF2-40B4-BE49-F238E27FC236}">
                <a16:creationId xmlns:a16="http://schemas.microsoft.com/office/drawing/2014/main" id="{9603DEDD-E17E-499D-AFE8-8C9E7DC60B30}"/>
              </a:ext>
            </a:extLst>
          </p:cNvPr>
          <p:cNvPicPr>
            <a:picLocks noChangeAspect="1"/>
          </p:cNvPicPr>
          <p:nvPr/>
        </p:nvPicPr>
        <p:blipFill>
          <a:blip r:embed="rId2"/>
          <a:stretch>
            <a:fillRect/>
          </a:stretch>
        </p:blipFill>
        <p:spPr>
          <a:xfrm>
            <a:off x="668215" y="3295100"/>
            <a:ext cx="16331962" cy="1276900"/>
          </a:xfrm>
          <a:prstGeom prst="rect">
            <a:avLst/>
          </a:prstGeom>
        </p:spPr>
      </p:pic>
    </p:spTree>
    <p:extLst>
      <p:ext uri="{BB962C8B-B14F-4D97-AF65-F5344CB8AC3E}">
        <p14:creationId xmlns:p14="http://schemas.microsoft.com/office/powerpoint/2010/main" val="386877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395654" y="228600"/>
            <a:ext cx="10685585" cy="6479931"/>
          </a:xfrm>
        </p:spPr>
        <p:txBody>
          <a:bodyPr>
            <a:normAutofit/>
          </a:bodyPr>
          <a:lstStyle/>
          <a:p>
            <a:pPr marL="0" indent="0">
              <a:buNone/>
            </a:pPr>
            <a:r>
              <a:rPr lang="zh-CN" altLang="en-US" dirty="0"/>
              <a:t>分析完毕！</a:t>
            </a:r>
            <a:endParaRPr lang="en-US" altLang="zh-CN" dirty="0"/>
          </a:p>
          <a:p>
            <a:pPr marL="0" indent="0">
              <a:buNone/>
            </a:pPr>
            <a:r>
              <a:rPr lang="zh-CN" altLang="en-US" dirty="0"/>
              <a:t>反复使用两条性质：可以推得这种结果：</a:t>
            </a:r>
            <a:endParaRPr lang="en-US" altLang="zh-CN" dirty="0"/>
          </a:p>
          <a:p>
            <a:pPr marL="0" indent="0">
              <a:buNone/>
            </a:pPr>
            <a:r>
              <a:rPr lang="en-US" altLang="zh-CN" dirty="0"/>
              <a:t>n                                                   </a:t>
            </a:r>
            <a:r>
              <a:rPr lang="zh-CN" altLang="en-US" dirty="0"/>
              <a:t>必败</a:t>
            </a:r>
            <a:endParaRPr lang="en-US" altLang="zh-CN" dirty="0"/>
          </a:p>
          <a:p>
            <a:pPr marL="0" indent="0">
              <a:buNone/>
            </a:pPr>
            <a:r>
              <a:rPr lang="en-US" altLang="zh-CN" dirty="0"/>
              <a:t>[n/9,n-1]                                       </a:t>
            </a:r>
            <a:r>
              <a:rPr lang="zh-CN" altLang="en-US" dirty="0"/>
              <a:t>必胜</a:t>
            </a:r>
            <a:endParaRPr lang="en-US" altLang="zh-CN" dirty="0"/>
          </a:p>
          <a:p>
            <a:pPr marL="0" indent="0">
              <a:buNone/>
            </a:pPr>
            <a:r>
              <a:rPr lang="en-US" altLang="zh-CN" dirty="0"/>
              <a:t>[n/(9*2),n/9-1]                              </a:t>
            </a:r>
            <a:r>
              <a:rPr lang="zh-CN" altLang="en-US" dirty="0"/>
              <a:t>必败</a:t>
            </a:r>
            <a:endParaRPr lang="en-US" altLang="zh-CN" dirty="0"/>
          </a:p>
          <a:p>
            <a:pPr marL="0" indent="0">
              <a:buNone/>
            </a:pPr>
            <a:r>
              <a:rPr lang="en-US" altLang="zh-CN" dirty="0"/>
              <a:t>[n/(9*2*9),n/(9*2)-1]                     </a:t>
            </a:r>
            <a:r>
              <a:rPr lang="zh-CN" altLang="en-US" dirty="0"/>
              <a:t>必胜</a:t>
            </a:r>
            <a:endParaRPr lang="en-US" altLang="zh-CN" dirty="0"/>
          </a:p>
          <a:p>
            <a:pPr marL="0" indent="0">
              <a:buNone/>
            </a:pPr>
            <a:r>
              <a:rPr lang="en-US" altLang="zh-CN" dirty="0"/>
              <a:t>[n/(9*2*9*2), n/(9*2*9)-1]             </a:t>
            </a:r>
            <a:r>
              <a:rPr lang="zh-CN" altLang="en-US" dirty="0"/>
              <a:t>必败</a:t>
            </a:r>
            <a:endParaRPr lang="en-US" altLang="zh-CN" dirty="0"/>
          </a:p>
          <a:p>
            <a:pPr marL="0" indent="0">
              <a:buNone/>
            </a:pPr>
            <a:r>
              <a:rPr lang="en-US" altLang="zh-CN" dirty="0"/>
              <a:t>.........</a:t>
            </a:r>
          </a:p>
          <a:p>
            <a:pPr marL="0" indent="0">
              <a:buNone/>
            </a:pPr>
            <a:r>
              <a:rPr lang="zh-CN" altLang="en-US" dirty="0"/>
              <a:t>规律又来了，必败推必胜每次都是除</a:t>
            </a:r>
            <a:r>
              <a:rPr lang="en-US" altLang="zh-CN" dirty="0"/>
              <a:t>9</a:t>
            </a:r>
            <a:r>
              <a:rPr lang="zh-CN" altLang="en-US" dirty="0"/>
              <a:t>，必胜推必败每次都是除</a:t>
            </a:r>
            <a:r>
              <a:rPr lang="en-US" altLang="zh-CN" dirty="0"/>
              <a:t>2</a:t>
            </a:r>
          </a:p>
          <a:p>
            <a:pPr marL="0" indent="0">
              <a:buNone/>
            </a:pPr>
            <a:r>
              <a:rPr lang="zh-CN" altLang="en-US" dirty="0"/>
              <a:t>因此给定</a:t>
            </a:r>
            <a:r>
              <a:rPr lang="en-US" altLang="zh-CN" dirty="0"/>
              <a:t>n</a:t>
            </a:r>
            <a:r>
              <a:rPr lang="zh-CN" altLang="en-US" dirty="0"/>
              <a:t>，就可以一段一段推出</a:t>
            </a:r>
            <a:r>
              <a:rPr lang="en-US" altLang="zh-CN" dirty="0"/>
              <a:t>1</a:t>
            </a:r>
            <a:r>
              <a:rPr lang="zh-CN" altLang="en-US" dirty="0"/>
              <a:t>属于必胜点还是必败点了。</a:t>
            </a:r>
            <a:endParaRPr lang="en-US" altLang="zh-CN" dirty="0"/>
          </a:p>
          <a:p>
            <a:pPr marL="0" indent="0">
              <a:buNone/>
            </a:pPr>
            <a:r>
              <a:rPr lang="zh-CN" altLang="en-US" dirty="0"/>
              <a:t>题目给的范围是</a:t>
            </a:r>
            <a:r>
              <a:rPr lang="en-US" altLang="zh-CN" dirty="0"/>
              <a:t>2^32-1</a:t>
            </a:r>
            <a:r>
              <a:rPr lang="zh-CN" altLang="en-US" dirty="0"/>
              <a:t>，复杂度有没有问题？</a:t>
            </a:r>
            <a:endParaRPr lang="en-US" altLang="zh-CN" dirty="0"/>
          </a:p>
          <a:p>
            <a:pPr marL="0" indent="0">
              <a:buNone/>
            </a:pPr>
            <a:r>
              <a:rPr lang="zh-CN" altLang="en-US" dirty="0"/>
              <a:t>很宽裕，因为每次都是除一个常数，这种方法复杂度通常是</a:t>
            </a:r>
            <a:r>
              <a:rPr lang="en-US" altLang="zh-CN" dirty="0" err="1"/>
              <a:t>logn</a:t>
            </a:r>
            <a:r>
              <a:rPr lang="zh-CN" altLang="en-US" dirty="0"/>
              <a:t>级</a:t>
            </a:r>
            <a:endParaRPr lang="en-US" altLang="zh-CN" dirty="0"/>
          </a:p>
          <a:p>
            <a:pPr marL="0" indent="0">
              <a:buNone/>
            </a:pPr>
            <a:endParaRPr lang="en-US" altLang="zh-CN" dirty="0"/>
          </a:p>
        </p:txBody>
      </p:sp>
    </p:spTree>
    <p:extLst>
      <p:ext uri="{BB962C8B-B14F-4D97-AF65-F5344CB8AC3E}">
        <p14:creationId xmlns:p14="http://schemas.microsoft.com/office/powerpoint/2010/main" val="474972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A7489338-76F5-4AE9-B88E-7FC5BE3E38C7}"/>
              </a:ext>
            </a:extLst>
          </p:cNvPr>
          <p:cNvSpPr txBox="1"/>
          <p:nvPr/>
        </p:nvSpPr>
        <p:spPr>
          <a:xfrm>
            <a:off x="615461" y="852854"/>
            <a:ext cx="9662746" cy="707886"/>
          </a:xfrm>
          <a:prstGeom prst="rect">
            <a:avLst/>
          </a:prstGeom>
          <a:noFill/>
        </p:spPr>
        <p:txBody>
          <a:bodyPr wrap="square" rtlCol="0">
            <a:spAutoFit/>
          </a:bodyPr>
          <a:lstStyle/>
          <a:p>
            <a:r>
              <a:rPr lang="zh-CN" altLang="en-US" sz="4000" dirty="0"/>
              <a:t>◎平等组合游戏</a:t>
            </a:r>
            <a:endParaRPr lang="zh-CN" altLang="en-US" sz="4000" b="1" dirty="0"/>
          </a:p>
        </p:txBody>
      </p:sp>
      <p:sp>
        <p:nvSpPr>
          <p:cNvPr id="9" name="文本框 8">
            <a:extLst>
              <a:ext uri="{FF2B5EF4-FFF2-40B4-BE49-F238E27FC236}">
                <a16:creationId xmlns:a16="http://schemas.microsoft.com/office/drawing/2014/main" id="{CF579CE2-B63E-4414-8FFE-77973823280A}"/>
              </a:ext>
            </a:extLst>
          </p:cNvPr>
          <p:cNvSpPr txBox="1"/>
          <p:nvPr/>
        </p:nvSpPr>
        <p:spPr>
          <a:xfrm>
            <a:off x="615461" y="1699846"/>
            <a:ext cx="9662746" cy="707886"/>
          </a:xfrm>
          <a:prstGeom prst="rect">
            <a:avLst/>
          </a:prstGeom>
          <a:noFill/>
        </p:spPr>
        <p:txBody>
          <a:bodyPr wrap="square" rtlCol="0">
            <a:spAutoFit/>
          </a:bodyPr>
          <a:lstStyle/>
          <a:p>
            <a:r>
              <a:rPr lang="zh-CN" altLang="en-US" sz="4000" dirty="0"/>
              <a:t>◎必胜态与必败态</a:t>
            </a:r>
            <a:endParaRPr lang="zh-CN" altLang="en-US" sz="4000" b="1" dirty="0"/>
          </a:p>
        </p:txBody>
      </p:sp>
      <p:sp>
        <p:nvSpPr>
          <p:cNvPr id="11" name="文本框 10">
            <a:extLst>
              <a:ext uri="{FF2B5EF4-FFF2-40B4-BE49-F238E27FC236}">
                <a16:creationId xmlns:a16="http://schemas.microsoft.com/office/drawing/2014/main" id="{A0D22EEF-7E2E-4687-B521-27E1D5396EBF}"/>
              </a:ext>
            </a:extLst>
          </p:cNvPr>
          <p:cNvSpPr txBox="1"/>
          <p:nvPr/>
        </p:nvSpPr>
        <p:spPr>
          <a:xfrm>
            <a:off x="615461" y="3393830"/>
            <a:ext cx="9662746" cy="707886"/>
          </a:xfrm>
          <a:prstGeom prst="rect">
            <a:avLst/>
          </a:prstGeom>
          <a:noFill/>
        </p:spPr>
        <p:txBody>
          <a:bodyPr wrap="square" rtlCol="0">
            <a:spAutoFit/>
          </a:bodyPr>
          <a:lstStyle/>
          <a:p>
            <a:r>
              <a:rPr lang="zh-CN" altLang="en-US" sz="4000" dirty="0"/>
              <a:t>◎</a:t>
            </a:r>
            <a:r>
              <a:rPr lang="en-US" altLang="zh-CN" sz="4000" dirty="0"/>
              <a:t>SG</a:t>
            </a:r>
            <a:r>
              <a:rPr lang="zh-CN" altLang="en-US" sz="4000" dirty="0"/>
              <a:t>函数和</a:t>
            </a:r>
            <a:r>
              <a:rPr lang="en-US" altLang="zh-CN" sz="4000" dirty="0"/>
              <a:t>SG</a:t>
            </a:r>
            <a:r>
              <a:rPr lang="zh-CN" altLang="en-US" sz="4000" dirty="0"/>
              <a:t>函数</a:t>
            </a:r>
            <a:endParaRPr lang="zh-CN" altLang="en-US" sz="4000" b="1" dirty="0"/>
          </a:p>
        </p:txBody>
      </p:sp>
      <p:sp>
        <p:nvSpPr>
          <p:cNvPr id="12" name="文本框 11">
            <a:extLst>
              <a:ext uri="{FF2B5EF4-FFF2-40B4-BE49-F238E27FC236}">
                <a16:creationId xmlns:a16="http://schemas.microsoft.com/office/drawing/2014/main" id="{97EBEF65-ADA5-4738-9CC8-BC5F8F75B8FD}"/>
              </a:ext>
            </a:extLst>
          </p:cNvPr>
          <p:cNvSpPr txBox="1"/>
          <p:nvPr/>
        </p:nvSpPr>
        <p:spPr>
          <a:xfrm>
            <a:off x="615461" y="4240822"/>
            <a:ext cx="9662746" cy="1938992"/>
          </a:xfrm>
          <a:prstGeom prst="rect">
            <a:avLst/>
          </a:prstGeom>
          <a:noFill/>
        </p:spPr>
        <p:txBody>
          <a:bodyPr wrap="square" rtlCol="0">
            <a:spAutoFit/>
          </a:bodyPr>
          <a:lstStyle/>
          <a:p>
            <a:r>
              <a:rPr lang="zh-CN" altLang="en-US" sz="4000" dirty="0"/>
              <a:t>◎拓展内容</a:t>
            </a:r>
            <a:r>
              <a:rPr lang="en-US" altLang="zh-CN" sz="4000" dirty="0"/>
              <a:t>:</a:t>
            </a:r>
            <a:r>
              <a:rPr lang="zh-CN" altLang="en-US" sz="4000" dirty="0"/>
              <a:t>随机算法在竞赛中的应用</a:t>
            </a:r>
            <a:endParaRPr lang="en-US" altLang="zh-CN" sz="4000" dirty="0"/>
          </a:p>
          <a:p>
            <a:r>
              <a:rPr lang="en-US" altLang="zh-CN" sz="4000" b="1" dirty="0"/>
              <a:t>	</a:t>
            </a:r>
            <a:r>
              <a:rPr lang="zh-CN" altLang="en-US" sz="4000" b="1" dirty="0"/>
              <a:t>                 </a:t>
            </a:r>
            <a:r>
              <a:rPr lang="zh-CN" altLang="en-US" sz="4000" dirty="0"/>
              <a:t>蒙特卡洛与拉斯维加斯算法</a:t>
            </a:r>
            <a:r>
              <a:rPr lang="en-US" altLang="zh-CN" sz="4000" b="1" dirty="0"/>
              <a:t>	</a:t>
            </a:r>
            <a:endParaRPr lang="zh-CN" altLang="en-US" sz="4000" b="1" dirty="0"/>
          </a:p>
        </p:txBody>
      </p:sp>
      <p:sp>
        <p:nvSpPr>
          <p:cNvPr id="13" name="文本框 12">
            <a:extLst>
              <a:ext uri="{FF2B5EF4-FFF2-40B4-BE49-F238E27FC236}">
                <a16:creationId xmlns:a16="http://schemas.microsoft.com/office/drawing/2014/main" id="{690C3E58-494B-491A-B0B3-C4418B1553C9}"/>
              </a:ext>
            </a:extLst>
          </p:cNvPr>
          <p:cNvSpPr txBox="1"/>
          <p:nvPr/>
        </p:nvSpPr>
        <p:spPr>
          <a:xfrm>
            <a:off x="615461" y="2546838"/>
            <a:ext cx="9662746" cy="707886"/>
          </a:xfrm>
          <a:prstGeom prst="rect">
            <a:avLst/>
          </a:prstGeom>
          <a:noFill/>
        </p:spPr>
        <p:txBody>
          <a:bodyPr wrap="square" rtlCol="0">
            <a:spAutoFit/>
          </a:bodyPr>
          <a:lstStyle/>
          <a:p>
            <a:r>
              <a:rPr lang="zh-CN" altLang="en-US" sz="4000" dirty="0"/>
              <a:t>◎朴素的</a:t>
            </a:r>
            <a:r>
              <a:rPr lang="en-US" altLang="zh-CN" sz="4000" dirty="0" err="1"/>
              <a:t>Nim</a:t>
            </a:r>
            <a:r>
              <a:rPr lang="zh-CN" altLang="en-US" sz="4000" dirty="0"/>
              <a:t>博弈</a:t>
            </a:r>
            <a:endParaRPr lang="zh-CN" altLang="en-US" sz="4000" b="1" dirty="0"/>
          </a:p>
        </p:txBody>
      </p:sp>
    </p:spTree>
    <p:extLst>
      <p:ext uri="{BB962C8B-B14F-4D97-AF65-F5344CB8AC3E}">
        <p14:creationId xmlns:p14="http://schemas.microsoft.com/office/powerpoint/2010/main" val="3141803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395654" y="228600"/>
            <a:ext cx="10685585" cy="6479931"/>
          </a:xfrm>
        </p:spPr>
        <p:txBody>
          <a:bodyPr>
            <a:normAutofit/>
          </a:bodyPr>
          <a:lstStyle/>
          <a:p>
            <a:pPr marL="0" indent="0">
              <a:buNone/>
            </a:pPr>
            <a:r>
              <a:rPr lang="zh-CN" altLang="en-US" dirty="0"/>
              <a:t>写起代码来就简单了：</a:t>
            </a:r>
            <a:endParaRPr lang="en-US" altLang="zh-CN" dirty="0"/>
          </a:p>
          <a:p>
            <a:pPr marL="0" indent="0">
              <a:buNone/>
            </a:pPr>
            <a:r>
              <a:rPr lang="zh-CN" altLang="en-US" dirty="0"/>
              <a:t>需要注意的是，要向上取整！</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下面再介绍一个博弈游戏的基本类型</a:t>
            </a:r>
            <a:endParaRPr lang="en-US" altLang="zh-CN" dirty="0"/>
          </a:p>
        </p:txBody>
      </p:sp>
      <p:pic>
        <p:nvPicPr>
          <p:cNvPr id="4" name="图片 3">
            <a:extLst>
              <a:ext uri="{FF2B5EF4-FFF2-40B4-BE49-F238E27FC236}">
                <a16:creationId xmlns:a16="http://schemas.microsoft.com/office/drawing/2014/main" id="{C2429EC1-1046-4E99-9378-1F4C9A180149}"/>
              </a:ext>
            </a:extLst>
          </p:cNvPr>
          <p:cNvPicPr>
            <a:picLocks noChangeAspect="1"/>
          </p:cNvPicPr>
          <p:nvPr/>
        </p:nvPicPr>
        <p:blipFill>
          <a:blip r:embed="rId2"/>
          <a:stretch>
            <a:fillRect/>
          </a:stretch>
        </p:blipFill>
        <p:spPr>
          <a:xfrm>
            <a:off x="437762" y="1276942"/>
            <a:ext cx="13943803" cy="3949685"/>
          </a:xfrm>
          <a:prstGeom prst="rect">
            <a:avLst/>
          </a:prstGeom>
        </p:spPr>
      </p:pic>
    </p:spTree>
    <p:extLst>
      <p:ext uri="{BB962C8B-B14F-4D97-AF65-F5344CB8AC3E}">
        <p14:creationId xmlns:p14="http://schemas.microsoft.com/office/powerpoint/2010/main" val="1064184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395654" y="228600"/>
            <a:ext cx="10685585" cy="6479931"/>
          </a:xfrm>
        </p:spPr>
        <p:txBody>
          <a:bodyPr>
            <a:normAutofit/>
          </a:bodyPr>
          <a:lstStyle/>
          <a:p>
            <a:pPr marL="0" indent="0">
              <a:buNone/>
            </a:pPr>
            <a:r>
              <a:rPr lang="zh-CN" altLang="en-US" dirty="0"/>
              <a:t>还是拿一个例子来说：</a:t>
            </a:r>
            <a:endParaRPr lang="en-US" altLang="zh-CN" dirty="0"/>
          </a:p>
          <a:p>
            <a:pPr marL="0" indent="0">
              <a:buNone/>
            </a:pPr>
            <a:r>
              <a:rPr lang="zh-CN" altLang="en-US" dirty="0"/>
              <a:t>有</a:t>
            </a:r>
            <a:r>
              <a:rPr lang="en-US" altLang="zh-CN" dirty="0"/>
              <a:t>N</a:t>
            </a:r>
            <a:r>
              <a:rPr lang="zh-CN" altLang="en-US" dirty="0"/>
              <a:t>堆石子，每堆石子的数量为</a:t>
            </a:r>
            <a:r>
              <a:rPr lang="en-US" altLang="zh-CN" dirty="0"/>
              <a:t>ai</a:t>
            </a:r>
            <a:r>
              <a:rPr lang="zh-CN" altLang="en-US" dirty="0"/>
              <a:t>颗，合法的移动是“选择一堆石子并拿走若干颗（不能不拿）”，如果轮到某个人时所有的石子堆都已经被拿空了，则判负</a:t>
            </a:r>
            <a:endParaRPr lang="en-US" altLang="zh-CN" dirty="0"/>
          </a:p>
          <a:p>
            <a:pPr marL="0" indent="0">
              <a:buNone/>
            </a:pPr>
            <a:r>
              <a:rPr lang="en-US" altLang="zh-CN" dirty="0"/>
              <a:t>N&lt;=100000,ai&lt;=1000000000</a:t>
            </a:r>
          </a:p>
          <a:p>
            <a:pPr marL="0" indent="0">
              <a:buNone/>
            </a:pPr>
            <a:endParaRPr lang="en-US" altLang="zh-CN" dirty="0"/>
          </a:p>
          <a:p>
            <a:pPr marL="0" indent="0">
              <a:buNone/>
            </a:pPr>
            <a:endParaRPr lang="en-US" altLang="zh-CN" dirty="0"/>
          </a:p>
          <a:p>
            <a:pPr marL="0" indent="0">
              <a:buNone/>
            </a:pPr>
            <a:r>
              <a:rPr lang="zh-CN" altLang="en-US" dirty="0"/>
              <a:t>好的，前面我们已经学习了必胜点和必败点</a:t>
            </a:r>
            <a:r>
              <a:rPr lang="en-US" altLang="zh-CN" dirty="0"/>
              <a:t>(N</a:t>
            </a:r>
            <a:r>
              <a:rPr lang="zh-CN" altLang="en-US" dirty="0"/>
              <a:t>点和</a:t>
            </a:r>
            <a:r>
              <a:rPr lang="en-US" altLang="zh-CN" dirty="0"/>
              <a:t>P</a:t>
            </a:r>
            <a:r>
              <a:rPr lang="zh-CN" altLang="en-US" dirty="0"/>
              <a:t>点</a:t>
            </a:r>
            <a:r>
              <a:rPr lang="en-US" altLang="zh-CN" dirty="0"/>
              <a:t>)</a:t>
            </a:r>
            <a:r>
              <a:rPr lang="zh-CN" altLang="en-US" dirty="0"/>
              <a:t>，那么不妨推状态试一下？</a:t>
            </a:r>
            <a:endParaRPr lang="en-US" altLang="zh-CN" dirty="0"/>
          </a:p>
          <a:p>
            <a:pPr marL="0" indent="0">
              <a:buNone/>
            </a:pPr>
            <a:endParaRPr lang="en-US" altLang="zh-CN" dirty="0"/>
          </a:p>
          <a:p>
            <a:pPr marL="0" indent="0">
              <a:buNone/>
            </a:pPr>
            <a:r>
              <a:rPr lang="zh-CN" altLang="en-US" dirty="0"/>
              <a:t>在</a:t>
            </a:r>
            <a:r>
              <a:rPr lang="en-US" altLang="zh-CN" dirty="0"/>
              <a:t>N=2</a:t>
            </a:r>
            <a:r>
              <a:rPr lang="zh-CN" altLang="en-US" dirty="0"/>
              <a:t>的情况，可以证明</a:t>
            </a:r>
            <a:r>
              <a:rPr lang="en-US" altLang="zh-CN" dirty="0"/>
              <a:t>(3,3)</a:t>
            </a:r>
            <a:r>
              <a:rPr lang="zh-CN" altLang="en-US" dirty="0"/>
              <a:t>这个点是</a:t>
            </a:r>
            <a:r>
              <a:rPr lang="en-US" altLang="zh-CN" dirty="0"/>
              <a:t>P</a:t>
            </a:r>
            <a:r>
              <a:rPr lang="zh-CN" altLang="en-US" dirty="0"/>
              <a:t>点</a:t>
            </a:r>
            <a:endParaRPr lang="en-US" altLang="zh-CN" dirty="0"/>
          </a:p>
          <a:p>
            <a:pPr marL="0" indent="0">
              <a:buNone/>
            </a:pPr>
            <a:endParaRPr lang="en-US" altLang="zh-CN" dirty="0"/>
          </a:p>
        </p:txBody>
      </p:sp>
    </p:spTree>
    <p:extLst>
      <p:ext uri="{BB962C8B-B14F-4D97-AF65-F5344CB8AC3E}">
        <p14:creationId xmlns:p14="http://schemas.microsoft.com/office/powerpoint/2010/main" val="2221756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DC1CD0DB-4116-47CA-8E0C-83C3E02BDE69}"/>
              </a:ext>
            </a:extLst>
          </p:cNvPr>
          <p:cNvSpPr/>
          <p:nvPr/>
        </p:nvSpPr>
        <p:spPr>
          <a:xfrm>
            <a:off x="442545" y="451336"/>
            <a:ext cx="1441939" cy="116058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t>(3,3)</a:t>
            </a:r>
            <a:endParaRPr lang="zh-CN" altLang="en-US" sz="4000" dirty="0"/>
          </a:p>
        </p:txBody>
      </p:sp>
      <p:sp>
        <p:nvSpPr>
          <p:cNvPr id="8" name="矩形: 圆角 7">
            <a:extLst>
              <a:ext uri="{FF2B5EF4-FFF2-40B4-BE49-F238E27FC236}">
                <a16:creationId xmlns:a16="http://schemas.microsoft.com/office/drawing/2014/main" id="{63923899-8CF0-48D6-BE78-D9418E32990A}"/>
              </a:ext>
            </a:extLst>
          </p:cNvPr>
          <p:cNvSpPr/>
          <p:nvPr/>
        </p:nvSpPr>
        <p:spPr>
          <a:xfrm>
            <a:off x="3083167" y="52750"/>
            <a:ext cx="1441939" cy="116058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t>(3,2)</a:t>
            </a:r>
            <a:endParaRPr lang="zh-CN" altLang="en-US" sz="4000" dirty="0"/>
          </a:p>
        </p:txBody>
      </p:sp>
      <p:sp>
        <p:nvSpPr>
          <p:cNvPr id="9" name="矩形: 圆角 8">
            <a:extLst>
              <a:ext uri="{FF2B5EF4-FFF2-40B4-BE49-F238E27FC236}">
                <a16:creationId xmlns:a16="http://schemas.microsoft.com/office/drawing/2014/main" id="{FFDD19AD-E3AC-4A7A-84DE-EC28A26F1E40}"/>
              </a:ext>
            </a:extLst>
          </p:cNvPr>
          <p:cNvSpPr/>
          <p:nvPr/>
        </p:nvSpPr>
        <p:spPr>
          <a:xfrm>
            <a:off x="2977659" y="1693982"/>
            <a:ext cx="1441939" cy="116058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t>(3,1)</a:t>
            </a:r>
            <a:endParaRPr lang="zh-CN" altLang="en-US" sz="4000" dirty="0"/>
          </a:p>
        </p:txBody>
      </p:sp>
      <p:sp>
        <p:nvSpPr>
          <p:cNvPr id="10" name="矩形: 圆角 9">
            <a:extLst>
              <a:ext uri="{FF2B5EF4-FFF2-40B4-BE49-F238E27FC236}">
                <a16:creationId xmlns:a16="http://schemas.microsoft.com/office/drawing/2014/main" id="{49FE0715-A835-44E3-8C9E-E8A71B7DB54C}"/>
              </a:ext>
            </a:extLst>
          </p:cNvPr>
          <p:cNvSpPr/>
          <p:nvPr/>
        </p:nvSpPr>
        <p:spPr>
          <a:xfrm>
            <a:off x="920260" y="2772506"/>
            <a:ext cx="1441939" cy="116058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t>(3,0)</a:t>
            </a:r>
            <a:endParaRPr lang="zh-CN" altLang="en-US" sz="4000" dirty="0"/>
          </a:p>
        </p:txBody>
      </p:sp>
      <p:sp>
        <p:nvSpPr>
          <p:cNvPr id="11" name="矩形: 圆角 10">
            <a:extLst>
              <a:ext uri="{FF2B5EF4-FFF2-40B4-BE49-F238E27FC236}">
                <a16:creationId xmlns:a16="http://schemas.microsoft.com/office/drawing/2014/main" id="{0C030421-B94D-4EC4-B41A-23FEAC292BB7}"/>
              </a:ext>
            </a:extLst>
          </p:cNvPr>
          <p:cNvSpPr/>
          <p:nvPr/>
        </p:nvSpPr>
        <p:spPr>
          <a:xfrm>
            <a:off x="7203828" y="208082"/>
            <a:ext cx="1441939" cy="116058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t>(2,2)</a:t>
            </a:r>
            <a:endParaRPr lang="zh-CN" altLang="en-US" sz="4000" dirty="0"/>
          </a:p>
        </p:txBody>
      </p:sp>
      <p:sp>
        <p:nvSpPr>
          <p:cNvPr id="12" name="矩形: 圆角 11">
            <a:extLst>
              <a:ext uri="{FF2B5EF4-FFF2-40B4-BE49-F238E27FC236}">
                <a16:creationId xmlns:a16="http://schemas.microsoft.com/office/drawing/2014/main" id="{D59F3A7C-F70F-4416-AE3B-A8E12765BEC9}"/>
              </a:ext>
            </a:extLst>
          </p:cNvPr>
          <p:cNvSpPr/>
          <p:nvPr/>
        </p:nvSpPr>
        <p:spPr>
          <a:xfrm>
            <a:off x="10208003" y="2570683"/>
            <a:ext cx="1441939" cy="116058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t>(2,1)</a:t>
            </a:r>
            <a:endParaRPr lang="zh-CN" altLang="en-US" sz="4000" dirty="0"/>
          </a:p>
        </p:txBody>
      </p:sp>
      <p:sp>
        <p:nvSpPr>
          <p:cNvPr id="13" name="矩形: 圆角 12">
            <a:extLst>
              <a:ext uri="{FF2B5EF4-FFF2-40B4-BE49-F238E27FC236}">
                <a16:creationId xmlns:a16="http://schemas.microsoft.com/office/drawing/2014/main" id="{714E1AEB-D093-4FF7-B341-4DFB3C31DB20}"/>
              </a:ext>
            </a:extLst>
          </p:cNvPr>
          <p:cNvSpPr/>
          <p:nvPr/>
        </p:nvSpPr>
        <p:spPr>
          <a:xfrm>
            <a:off x="7772404" y="2854566"/>
            <a:ext cx="1441939" cy="116058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t>(2,0)</a:t>
            </a:r>
            <a:endParaRPr lang="zh-CN" altLang="en-US" sz="4000" dirty="0"/>
          </a:p>
        </p:txBody>
      </p:sp>
      <p:sp>
        <p:nvSpPr>
          <p:cNvPr id="14" name="矩形: 圆角 13">
            <a:extLst>
              <a:ext uri="{FF2B5EF4-FFF2-40B4-BE49-F238E27FC236}">
                <a16:creationId xmlns:a16="http://schemas.microsoft.com/office/drawing/2014/main" id="{15429D1F-69DF-4EFA-ACFD-8902D042824F}"/>
              </a:ext>
            </a:extLst>
          </p:cNvPr>
          <p:cNvSpPr/>
          <p:nvPr/>
        </p:nvSpPr>
        <p:spPr>
          <a:xfrm>
            <a:off x="1720361" y="5225562"/>
            <a:ext cx="1441939" cy="116058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t>(1,1)</a:t>
            </a:r>
            <a:endParaRPr lang="zh-CN" altLang="en-US" sz="4000" dirty="0"/>
          </a:p>
        </p:txBody>
      </p:sp>
      <p:sp>
        <p:nvSpPr>
          <p:cNvPr id="15" name="矩形: 圆角 14">
            <a:extLst>
              <a:ext uri="{FF2B5EF4-FFF2-40B4-BE49-F238E27FC236}">
                <a16:creationId xmlns:a16="http://schemas.microsoft.com/office/drawing/2014/main" id="{11F94476-6B89-44C9-BFC0-98317C916C02}"/>
              </a:ext>
            </a:extLst>
          </p:cNvPr>
          <p:cNvSpPr/>
          <p:nvPr/>
        </p:nvSpPr>
        <p:spPr>
          <a:xfrm>
            <a:off x="6695339" y="4920757"/>
            <a:ext cx="1441939" cy="116058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t>(1,0)</a:t>
            </a:r>
            <a:endParaRPr lang="zh-CN" altLang="en-US" sz="4000" dirty="0"/>
          </a:p>
        </p:txBody>
      </p:sp>
      <p:sp>
        <p:nvSpPr>
          <p:cNvPr id="16" name="矩形: 圆角 15">
            <a:extLst>
              <a:ext uri="{FF2B5EF4-FFF2-40B4-BE49-F238E27FC236}">
                <a16:creationId xmlns:a16="http://schemas.microsoft.com/office/drawing/2014/main" id="{654F6231-0840-4384-A774-A698063B6C1E}"/>
              </a:ext>
            </a:extLst>
          </p:cNvPr>
          <p:cNvSpPr/>
          <p:nvPr/>
        </p:nvSpPr>
        <p:spPr>
          <a:xfrm>
            <a:off x="9357947" y="4563207"/>
            <a:ext cx="1441939" cy="11605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t>(0,0)</a:t>
            </a:r>
            <a:endParaRPr lang="zh-CN" altLang="en-US" sz="4000" dirty="0"/>
          </a:p>
        </p:txBody>
      </p:sp>
      <p:cxnSp>
        <p:nvCxnSpPr>
          <p:cNvPr id="20" name="直接箭头连接符 19">
            <a:extLst>
              <a:ext uri="{FF2B5EF4-FFF2-40B4-BE49-F238E27FC236}">
                <a16:creationId xmlns:a16="http://schemas.microsoft.com/office/drawing/2014/main" id="{554671C0-C961-4934-8C81-62147F0A61C4}"/>
              </a:ext>
            </a:extLst>
          </p:cNvPr>
          <p:cNvCxnSpPr>
            <a:stCxn id="2" idx="2"/>
            <a:endCxn id="10" idx="0"/>
          </p:cNvCxnSpPr>
          <p:nvPr/>
        </p:nvCxnSpPr>
        <p:spPr>
          <a:xfrm>
            <a:off x="1163515" y="1611921"/>
            <a:ext cx="477715" cy="1160585"/>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21" name="直接箭头连接符 20">
            <a:extLst>
              <a:ext uri="{FF2B5EF4-FFF2-40B4-BE49-F238E27FC236}">
                <a16:creationId xmlns:a16="http://schemas.microsoft.com/office/drawing/2014/main" id="{943DE0BD-176B-4F7E-8A6B-C97CE0B1AD48}"/>
              </a:ext>
            </a:extLst>
          </p:cNvPr>
          <p:cNvCxnSpPr>
            <a:cxnSpLocks/>
            <a:endCxn id="9" idx="1"/>
          </p:cNvCxnSpPr>
          <p:nvPr/>
        </p:nvCxnSpPr>
        <p:spPr>
          <a:xfrm>
            <a:off x="1888881" y="1428748"/>
            <a:ext cx="1088778" cy="845527"/>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22" name="直接箭头连接符 21">
            <a:extLst>
              <a:ext uri="{FF2B5EF4-FFF2-40B4-BE49-F238E27FC236}">
                <a16:creationId xmlns:a16="http://schemas.microsoft.com/office/drawing/2014/main" id="{8BBAE320-2D6B-4337-B1EA-D23836193A0A}"/>
              </a:ext>
            </a:extLst>
          </p:cNvPr>
          <p:cNvCxnSpPr>
            <a:cxnSpLocks/>
            <a:endCxn id="8" idx="1"/>
          </p:cNvCxnSpPr>
          <p:nvPr/>
        </p:nvCxnSpPr>
        <p:spPr>
          <a:xfrm flipV="1">
            <a:off x="1884483" y="633043"/>
            <a:ext cx="1198800" cy="266400"/>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26" name="直接箭头连接符 25">
            <a:extLst>
              <a:ext uri="{FF2B5EF4-FFF2-40B4-BE49-F238E27FC236}">
                <a16:creationId xmlns:a16="http://schemas.microsoft.com/office/drawing/2014/main" id="{DD510B4B-7F91-4000-8DD4-794B4FC101AB}"/>
              </a:ext>
            </a:extLst>
          </p:cNvPr>
          <p:cNvCxnSpPr>
            <a:cxnSpLocks/>
          </p:cNvCxnSpPr>
          <p:nvPr/>
        </p:nvCxnSpPr>
        <p:spPr>
          <a:xfrm flipH="1">
            <a:off x="2233245" y="899743"/>
            <a:ext cx="849922" cy="1872763"/>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31" name="直接箭头连接符 30">
            <a:extLst>
              <a:ext uri="{FF2B5EF4-FFF2-40B4-BE49-F238E27FC236}">
                <a16:creationId xmlns:a16="http://schemas.microsoft.com/office/drawing/2014/main" id="{E6FC1ACC-2B3A-4686-A0DD-1479B6D52B5B}"/>
              </a:ext>
            </a:extLst>
          </p:cNvPr>
          <p:cNvCxnSpPr>
            <a:cxnSpLocks/>
            <a:endCxn id="9" idx="0"/>
          </p:cNvCxnSpPr>
          <p:nvPr/>
        </p:nvCxnSpPr>
        <p:spPr>
          <a:xfrm flipH="1">
            <a:off x="3698629" y="1217729"/>
            <a:ext cx="23444" cy="476253"/>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35" name="直接箭头连接符 34">
            <a:extLst>
              <a:ext uri="{FF2B5EF4-FFF2-40B4-BE49-F238E27FC236}">
                <a16:creationId xmlns:a16="http://schemas.microsoft.com/office/drawing/2014/main" id="{1ABB363A-4894-498A-805D-17C2193E5678}"/>
              </a:ext>
            </a:extLst>
          </p:cNvPr>
          <p:cNvCxnSpPr>
            <a:cxnSpLocks/>
            <a:stCxn id="9" idx="2"/>
            <a:endCxn id="10" idx="3"/>
          </p:cNvCxnSpPr>
          <p:nvPr/>
        </p:nvCxnSpPr>
        <p:spPr>
          <a:xfrm flipH="1">
            <a:off x="2362199" y="2854567"/>
            <a:ext cx="1336430" cy="498232"/>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40" name="直接箭头连接符 39">
            <a:extLst>
              <a:ext uri="{FF2B5EF4-FFF2-40B4-BE49-F238E27FC236}">
                <a16:creationId xmlns:a16="http://schemas.microsoft.com/office/drawing/2014/main" id="{4A0D4E86-8EE2-4284-8E71-284EC08F850D}"/>
              </a:ext>
            </a:extLst>
          </p:cNvPr>
          <p:cNvCxnSpPr>
            <a:cxnSpLocks/>
          </p:cNvCxnSpPr>
          <p:nvPr/>
        </p:nvCxnSpPr>
        <p:spPr>
          <a:xfrm>
            <a:off x="2362199" y="3566745"/>
            <a:ext cx="5410205" cy="0"/>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43" name="直接箭头连接符 42">
            <a:extLst>
              <a:ext uri="{FF2B5EF4-FFF2-40B4-BE49-F238E27FC236}">
                <a16:creationId xmlns:a16="http://schemas.microsoft.com/office/drawing/2014/main" id="{41B7AB88-AC5E-49F6-B5A1-B0CBD87B1FF1}"/>
              </a:ext>
            </a:extLst>
          </p:cNvPr>
          <p:cNvCxnSpPr>
            <a:cxnSpLocks/>
          </p:cNvCxnSpPr>
          <p:nvPr/>
        </p:nvCxnSpPr>
        <p:spPr>
          <a:xfrm>
            <a:off x="2362199" y="3612835"/>
            <a:ext cx="4340466" cy="1475644"/>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46" name="直接箭头连接符 45">
            <a:extLst>
              <a:ext uri="{FF2B5EF4-FFF2-40B4-BE49-F238E27FC236}">
                <a16:creationId xmlns:a16="http://schemas.microsoft.com/office/drawing/2014/main" id="{B6319D30-69D4-43D7-B65E-690614416124}"/>
              </a:ext>
            </a:extLst>
          </p:cNvPr>
          <p:cNvCxnSpPr>
            <a:cxnSpLocks/>
          </p:cNvCxnSpPr>
          <p:nvPr/>
        </p:nvCxnSpPr>
        <p:spPr>
          <a:xfrm>
            <a:off x="2394570" y="3577403"/>
            <a:ext cx="7003074" cy="1385371"/>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48" name="直接箭头连接符 47">
            <a:extLst>
              <a:ext uri="{FF2B5EF4-FFF2-40B4-BE49-F238E27FC236}">
                <a16:creationId xmlns:a16="http://schemas.microsoft.com/office/drawing/2014/main" id="{A919DA6B-2FC4-488B-BB7C-8F5B7E6A9DF0}"/>
              </a:ext>
            </a:extLst>
          </p:cNvPr>
          <p:cNvCxnSpPr>
            <a:cxnSpLocks/>
            <a:stCxn id="9" idx="2"/>
          </p:cNvCxnSpPr>
          <p:nvPr/>
        </p:nvCxnSpPr>
        <p:spPr>
          <a:xfrm flipH="1">
            <a:off x="3030415" y="2854567"/>
            <a:ext cx="668214" cy="2370995"/>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51" name="直接箭头连接符 50">
            <a:extLst>
              <a:ext uri="{FF2B5EF4-FFF2-40B4-BE49-F238E27FC236}">
                <a16:creationId xmlns:a16="http://schemas.microsoft.com/office/drawing/2014/main" id="{853BBFD7-1C0A-4F19-A9AB-FB611A0AA297}"/>
              </a:ext>
            </a:extLst>
          </p:cNvPr>
          <p:cNvCxnSpPr>
            <a:cxnSpLocks/>
          </p:cNvCxnSpPr>
          <p:nvPr/>
        </p:nvCxnSpPr>
        <p:spPr>
          <a:xfrm>
            <a:off x="4419598" y="2177560"/>
            <a:ext cx="5788405" cy="701717"/>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54" name="直接箭头连接符 53">
            <a:extLst>
              <a:ext uri="{FF2B5EF4-FFF2-40B4-BE49-F238E27FC236}">
                <a16:creationId xmlns:a16="http://schemas.microsoft.com/office/drawing/2014/main" id="{02F2AACA-E3C1-4BEA-BC7A-2A27C1845826}"/>
              </a:ext>
            </a:extLst>
          </p:cNvPr>
          <p:cNvCxnSpPr>
            <a:cxnSpLocks/>
            <a:endCxn id="11" idx="1"/>
          </p:cNvCxnSpPr>
          <p:nvPr/>
        </p:nvCxnSpPr>
        <p:spPr>
          <a:xfrm>
            <a:off x="4525106" y="688610"/>
            <a:ext cx="2678722" cy="99765"/>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59" name="直接箭头连接符 58">
            <a:extLst>
              <a:ext uri="{FF2B5EF4-FFF2-40B4-BE49-F238E27FC236}">
                <a16:creationId xmlns:a16="http://schemas.microsoft.com/office/drawing/2014/main" id="{8DF89CA9-7EBD-41FE-8501-DA3DC0A49901}"/>
              </a:ext>
            </a:extLst>
          </p:cNvPr>
          <p:cNvCxnSpPr>
            <a:cxnSpLocks/>
            <a:stCxn id="9" idx="2"/>
          </p:cNvCxnSpPr>
          <p:nvPr/>
        </p:nvCxnSpPr>
        <p:spPr>
          <a:xfrm>
            <a:off x="3698629" y="2854567"/>
            <a:ext cx="3129334" cy="2108207"/>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62" name="直接箭头连接符 61">
            <a:extLst>
              <a:ext uri="{FF2B5EF4-FFF2-40B4-BE49-F238E27FC236}">
                <a16:creationId xmlns:a16="http://schemas.microsoft.com/office/drawing/2014/main" id="{7F2AEEC2-C7DE-49FE-8A5E-5966CB3171AC}"/>
              </a:ext>
            </a:extLst>
          </p:cNvPr>
          <p:cNvCxnSpPr>
            <a:cxnSpLocks/>
          </p:cNvCxnSpPr>
          <p:nvPr/>
        </p:nvCxnSpPr>
        <p:spPr>
          <a:xfrm>
            <a:off x="4532432" y="738492"/>
            <a:ext cx="5675571" cy="1933604"/>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66" name="直接箭头连接符 65">
            <a:extLst>
              <a:ext uri="{FF2B5EF4-FFF2-40B4-BE49-F238E27FC236}">
                <a16:creationId xmlns:a16="http://schemas.microsoft.com/office/drawing/2014/main" id="{97151D3B-8057-49BF-A92E-9497A9C9FF36}"/>
              </a:ext>
            </a:extLst>
          </p:cNvPr>
          <p:cNvCxnSpPr>
            <a:cxnSpLocks/>
          </p:cNvCxnSpPr>
          <p:nvPr/>
        </p:nvCxnSpPr>
        <p:spPr>
          <a:xfrm>
            <a:off x="4532432" y="766243"/>
            <a:ext cx="3239972" cy="2183874"/>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69" name="直接箭头连接符 68">
            <a:extLst>
              <a:ext uri="{FF2B5EF4-FFF2-40B4-BE49-F238E27FC236}">
                <a16:creationId xmlns:a16="http://schemas.microsoft.com/office/drawing/2014/main" id="{E9F4C77B-31B5-47BB-8311-41DD550E15D7}"/>
              </a:ext>
            </a:extLst>
          </p:cNvPr>
          <p:cNvCxnSpPr>
            <a:cxnSpLocks/>
            <a:endCxn id="13" idx="0"/>
          </p:cNvCxnSpPr>
          <p:nvPr/>
        </p:nvCxnSpPr>
        <p:spPr>
          <a:xfrm>
            <a:off x="7948984" y="1393378"/>
            <a:ext cx="544390" cy="1461188"/>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71" name="直接箭头连接符 70">
            <a:extLst>
              <a:ext uri="{FF2B5EF4-FFF2-40B4-BE49-F238E27FC236}">
                <a16:creationId xmlns:a16="http://schemas.microsoft.com/office/drawing/2014/main" id="{74DAA8A1-C59E-4926-80A0-8C70F16D8C57}"/>
              </a:ext>
            </a:extLst>
          </p:cNvPr>
          <p:cNvCxnSpPr>
            <a:cxnSpLocks/>
            <a:stCxn id="11" idx="2"/>
            <a:endCxn id="12" idx="0"/>
          </p:cNvCxnSpPr>
          <p:nvPr/>
        </p:nvCxnSpPr>
        <p:spPr>
          <a:xfrm>
            <a:off x="7924798" y="1368667"/>
            <a:ext cx="3004175" cy="1202016"/>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75" name="直接箭头连接符 74">
            <a:extLst>
              <a:ext uri="{FF2B5EF4-FFF2-40B4-BE49-F238E27FC236}">
                <a16:creationId xmlns:a16="http://schemas.microsoft.com/office/drawing/2014/main" id="{A3DDF50A-D89A-4931-BD54-6DAE79028916}"/>
              </a:ext>
            </a:extLst>
          </p:cNvPr>
          <p:cNvCxnSpPr>
            <a:cxnSpLocks/>
          </p:cNvCxnSpPr>
          <p:nvPr/>
        </p:nvCxnSpPr>
        <p:spPr>
          <a:xfrm flipH="1">
            <a:off x="3162301" y="3759010"/>
            <a:ext cx="7677282" cy="1483742"/>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81" name="直接箭头连接符 80">
            <a:extLst>
              <a:ext uri="{FF2B5EF4-FFF2-40B4-BE49-F238E27FC236}">
                <a16:creationId xmlns:a16="http://schemas.microsoft.com/office/drawing/2014/main" id="{5C1A5FCB-FA05-4FD9-81A4-27D5845F22D0}"/>
              </a:ext>
            </a:extLst>
          </p:cNvPr>
          <p:cNvCxnSpPr>
            <a:cxnSpLocks/>
            <a:stCxn id="12" idx="1"/>
          </p:cNvCxnSpPr>
          <p:nvPr/>
        </p:nvCxnSpPr>
        <p:spPr>
          <a:xfrm flipH="1">
            <a:off x="9201487" y="3150976"/>
            <a:ext cx="1006516" cy="353340"/>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83" name="直接箭头连接符 82">
            <a:extLst>
              <a:ext uri="{FF2B5EF4-FFF2-40B4-BE49-F238E27FC236}">
                <a16:creationId xmlns:a16="http://schemas.microsoft.com/office/drawing/2014/main" id="{D6ADFCD7-7678-4661-914E-6F88F05BC52E}"/>
              </a:ext>
            </a:extLst>
          </p:cNvPr>
          <p:cNvCxnSpPr>
            <a:cxnSpLocks/>
            <a:endCxn id="15" idx="1"/>
          </p:cNvCxnSpPr>
          <p:nvPr/>
        </p:nvCxnSpPr>
        <p:spPr>
          <a:xfrm flipV="1">
            <a:off x="3162300" y="5501050"/>
            <a:ext cx="3533039" cy="360584"/>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85" name="直接箭头连接符 84">
            <a:extLst>
              <a:ext uri="{FF2B5EF4-FFF2-40B4-BE49-F238E27FC236}">
                <a16:creationId xmlns:a16="http://schemas.microsoft.com/office/drawing/2014/main" id="{AE954F74-647C-465C-9A9D-74274ADCDCEA}"/>
              </a:ext>
            </a:extLst>
          </p:cNvPr>
          <p:cNvCxnSpPr>
            <a:cxnSpLocks/>
            <a:stCxn id="12" idx="1"/>
            <a:endCxn id="15" idx="3"/>
          </p:cNvCxnSpPr>
          <p:nvPr/>
        </p:nvCxnSpPr>
        <p:spPr>
          <a:xfrm flipH="1">
            <a:off x="8137278" y="3150976"/>
            <a:ext cx="2070725" cy="2350074"/>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88" name="直接箭头连接符 87">
            <a:extLst>
              <a:ext uri="{FF2B5EF4-FFF2-40B4-BE49-F238E27FC236}">
                <a16:creationId xmlns:a16="http://schemas.microsoft.com/office/drawing/2014/main" id="{94C85127-D4AE-47B3-82DB-A560A6A3AEBC}"/>
              </a:ext>
            </a:extLst>
          </p:cNvPr>
          <p:cNvCxnSpPr>
            <a:cxnSpLocks/>
          </p:cNvCxnSpPr>
          <p:nvPr/>
        </p:nvCxnSpPr>
        <p:spPr>
          <a:xfrm flipH="1">
            <a:off x="6932361" y="3612835"/>
            <a:ext cx="799805" cy="1307922"/>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90" name="直接箭头连接符 89">
            <a:extLst>
              <a:ext uri="{FF2B5EF4-FFF2-40B4-BE49-F238E27FC236}">
                <a16:creationId xmlns:a16="http://schemas.microsoft.com/office/drawing/2014/main" id="{3834E6E0-1B2F-4004-9334-F5B3AEB0473B}"/>
              </a:ext>
            </a:extLst>
          </p:cNvPr>
          <p:cNvCxnSpPr>
            <a:cxnSpLocks/>
          </p:cNvCxnSpPr>
          <p:nvPr/>
        </p:nvCxnSpPr>
        <p:spPr>
          <a:xfrm>
            <a:off x="8343900" y="4034682"/>
            <a:ext cx="1158142" cy="607755"/>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cxnSp>
        <p:nvCxnSpPr>
          <p:cNvPr id="94" name="直接箭头连接符 93">
            <a:extLst>
              <a:ext uri="{FF2B5EF4-FFF2-40B4-BE49-F238E27FC236}">
                <a16:creationId xmlns:a16="http://schemas.microsoft.com/office/drawing/2014/main" id="{20C6DD3A-4C81-41E3-8A1C-DABC6D0B8256}"/>
              </a:ext>
            </a:extLst>
          </p:cNvPr>
          <p:cNvCxnSpPr>
            <a:cxnSpLocks/>
          </p:cNvCxnSpPr>
          <p:nvPr/>
        </p:nvCxnSpPr>
        <p:spPr>
          <a:xfrm flipV="1">
            <a:off x="8147296" y="5388927"/>
            <a:ext cx="1210651" cy="98392"/>
          </a:xfrm>
          <a:prstGeom prst="straightConnector1">
            <a:avLst/>
          </a:prstGeom>
          <a:ln w="635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6978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 fill="hold"/>
                                        <p:tgtEl>
                                          <p:spTgt spid="15"/>
                                        </p:tgtEl>
                                        <p:attrNameLst>
                                          <p:attrName>fillcolor</p:attrName>
                                        </p:attrNameLst>
                                      </p:cBhvr>
                                      <p:to>
                                        <a:srgbClr val="FF0000"/>
                                      </p:to>
                                    </p:animClr>
                                    <p:set>
                                      <p:cBhvr>
                                        <p:cTn id="7" dur="10" fill="hold"/>
                                        <p:tgtEl>
                                          <p:spTgt spid="15"/>
                                        </p:tgtEl>
                                        <p:attrNameLst>
                                          <p:attrName>fill.type</p:attrName>
                                        </p:attrNameLst>
                                      </p:cBhvr>
                                      <p:to>
                                        <p:strVal val="solid"/>
                                      </p:to>
                                    </p:set>
                                    <p:set>
                                      <p:cBhvr>
                                        <p:cTn id="8" dur="10" fill="hold"/>
                                        <p:tgtEl>
                                          <p:spTgt spid="1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 fill="hold"/>
                                        <p:tgtEl>
                                          <p:spTgt spid="13"/>
                                        </p:tgtEl>
                                        <p:attrNameLst>
                                          <p:attrName>fillcolor</p:attrName>
                                        </p:attrNameLst>
                                      </p:cBhvr>
                                      <p:to>
                                        <a:srgbClr val="FF0000"/>
                                      </p:to>
                                    </p:animClr>
                                    <p:set>
                                      <p:cBhvr>
                                        <p:cTn id="13" dur="10" fill="hold"/>
                                        <p:tgtEl>
                                          <p:spTgt spid="13"/>
                                        </p:tgtEl>
                                        <p:attrNameLst>
                                          <p:attrName>fill.type</p:attrName>
                                        </p:attrNameLst>
                                      </p:cBhvr>
                                      <p:to>
                                        <p:strVal val="solid"/>
                                      </p:to>
                                    </p:set>
                                    <p:set>
                                      <p:cBhvr>
                                        <p:cTn id="14" dur="10" fill="hold"/>
                                        <p:tgtEl>
                                          <p:spTgt spid="13"/>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 fill="hold"/>
                                        <p:tgtEl>
                                          <p:spTgt spid="10"/>
                                        </p:tgtEl>
                                        <p:attrNameLst>
                                          <p:attrName>fillcolor</p:attrName>
                                        </p:attrNameLst>
                                      </p:cBhvr>
                                      <p:to>
                                        <a:srgbClr val="FF0000"/>
                                      </p:to>
                                    </p:animClr>
                                    <p:set>
                                      <p:cBhvr>
                                        <p:cTn id="19" dur="10" fill="hold"/>
                                        <p:tgtEl>
                                          <p:spTgt spid="10"/>
                                        </p:tgtEl>
                                        <p:attrNameLst>
                                          <p:attrName>fill.type</p:attrName>
                                        </p:attrNameLst>
                                      </p:cBhvr>
                                      <p:to>
                                        <p:strVal val="solid"/>
                                      </p:to>
                                    </p:set>
                                    <p:set>
                                      <p:cBhvr>
                                        <p:cTn id="20" dur="10" fill="hold"/>
                                        <p:tgtEl>
                                          <p:spTgt spid="10"/>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10" fill="hold"/>
                                        <p:tgtEl>
                                          <p:spTgt spid="14"/>
                                        </p:tgtEl>
                                        <p:attrNameLst>
                                          <p:attrName>fillcolor</p:attrName>
                                        </p:attrNameLst>
                                      </p:cBhvr>
                                      <p:to>
                                        <a:srgbClr val="4472C4"/>
                                      </p:to>
                                    </p:animClr>
                                    <p:set>
                                      <p:cBhvr>
                                        <p:cTn id="25" dur="10" fill="hold"/>
                                        <p:tgtEl>
                                          <p:spTgt spid="14"/>
                                        </p:tgtEl>
                                        <p:attrNameLst>
                                          <p:attrName>fill.type</p:attrName>
                                        </p:attrNameLst>
                                      </p:cBhvr>
                                      <p:to>
                                        <p:strVal val="solid"/>
                                      </p:to>
                                    </p:set>
                                    <p:set>
                                      <p:cBhvr>
                                        <p:cTn id="26" dur="10" fill="hold"/>
                                        <p:tgtEl>
                                          <p:spTgt spid="14"/>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dir="cw">
                                      <p:cBhvr>
                                        <p:cTn id="30" dur="10" fill="hold"/>
                                        <p:tgtEl>
                                          <p:spTgt spid="12"/>
                                        </p:tgtEl>
                                        <p:attrNameLst>
                                          <p:attrName>fillcolor</p:attrName>
                                        </p:attrNameLst>
                                      </p:cBhvr>
                                      <p:to>
                                        <a:srgbClr val="FF0000"/>
                                      </p:to>
                                    </p:animClr>
                                    <p:set>
                                      <p:cBhvr>
                                        <p:cTn id="31" dur="10" fill="hold"/>
                                        <p:tgtEl>
                                          <p:spTgt spid="12"/>
                                        </p:tgtEl>
                                        <p:attrNameLst>
                                          <p:attrName>fill.type</p:attrName>
                                        </p:attrNameLst>
                                      </p:cBhvr>
                                      <p:to>
                                        <p:strVal val="solid"/>
                                      </p:to>
                                    </p:set>
                                    <p:set>
                                      <p:cBhvr>
                                        <p:cTn id="32" dur="10" fill="hold"/>
                                        <p:tgtEl>
                                          <p:spTgt spid="12"/>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dir="cw">
                                      <p:cBhvr>
                                        <p:cTn id="36" dur="10" fill="hold"/>
                                        <p:tgtEl>
                                          <p:spTgt spid="11"/>
                                        </p:tgtEl>
                                        <p:attrNameLst>
                                          <p:attrName>fillcolor</p:attrName>
                                        </p:attrNameLst>
                                      </p:cBhvr>
                                      <p:to>
                                        <a:srgbClr val="4472C4"/>
                                      </p:to>
                                    </p:animClr>
                                    <p:set>
                                      <p:cBhvr>
                                        <p:cTn id="37" dur="10" fill="hold"/>
                                        <p:tgtEl>
                                          <p:spTgt spid="11"/>
                                        </p:tgtEl>
                                        <p:attrNameLst>
                                          <p:attrName>fill.type</p:attrName>
                                        </p:attrNameLst>
                                      </p:cBhvr>
                                      <p:to>
                                        <p:strVal val="solid"/>
                                      </p:to>
                                    </p:set>
                                    <p:set>
                                      <p:cBhvr>
                                        <p:cTn id="38" dur="10" fill="hold"/>
                                        <p:tgtEl>
                                          <p:spTgt spid="11"/>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nodeType="clickEffect">
                                  <p:stCondLst>
                                    <p:cond delay="0"/>
                                  </p:stCondLst>
                                  <p:childTnLst>
                                    <p:animClr clrSpc="rgb" dir="cw">
                                      <p:cBhvr>
                                        <p:cTn id="42" dur="10" fill="hold"/>
                                        <p:tgtEl>
                                          <p:spTgt spid="8"/>
                                        </p:tgtEl>
                                        <p:attrNameLst>
                                          <p:attrName>fillcolor</p:attrName>
                                        </p:attrNameLst>
                                      </p:cBhvr>
                                      <p:to>
                                        <a:srgbClr val="FF0000"/>
                                      </p:to>
                                    </p:animClr>
                                    <p:set>
                                      <p:cBhvr>
                                        <p:cTn id="43" dur="10" fill="hold"/>
                                        <p:tgtEl>
                                          <p:spTgt spid="8"/>
                                        </p:tgtEl>
                                        <p:attrNameLst>
                                          <p:attrName>fill.type</p:attrName>
                                        </p:attrNameLst>
                                      </p:cBhvr>
                                      <p:to>
                                        <p:strVal val="solid"/>
                                      </p:to>
                                    </p:set>
                                    <p:set>
                                      <p:cBhvr>
                                        <p:cTn id="44" dur="10" fill="hold"/>
                                        <p:tgtEl>
                                          <p:spTgt spid="8"/>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2" fill="hold" nodeType="clickEffect">
                                  <p:stCondLst>
                                    <p:cond delay="0"/>
                                  </p:stCondLst>
                                  <p:childTnLst>
                                    <p:animClr clrSpc="rgb" dir="cw">
                                      <p:cBhvr>
                                        <p:cTn id="48" dur="10" fill="hold"/>
                                        <p:tgtEl>
                                          <p:spTgt spid="9"/>
                                        </p:tgtEl>
                                        <p:attrNameLst>
                                          <p:attrName>fillcolor</p:attrName>
                                        </p:attrNameLst>
                                      </p:cBhvr>
                                      <p:to>
                                        <a:srgbClr val="FF0000"/>
                                      </p:to>
                                    </p:animClr>
                                    <p:set>
                                      <p:cBhvr>
                                        <p:cTn id="49" dur="10" fill="hold"/>
                                        <p:tgtEl>
                                          <p:spTgt spid="9"/>
                                        </p:tgtEl>
                                        <p:attrNameLst>
                                          <p:attrName>fill.type</p:attrName>
                                        </p:attrNameLst>
                                      </p:cBhvr>
                                      <p:to>
                                        <p:strVal val="solid"/>
                                      </p:to>
                                    </p:set>
                                    <p:set>
                                      <p:cBhvr>
                                        <p:cTn id="50" dur="10" fill="hold"/>
                                        <p:tgtEl>
                                          <p:spTgt spid="9"/>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nodeType="clickEffect">
                                  <p:stCondLst>
                                    <p:cond delay="0"/>
                                  </p:stCondLst>
                                  <p:childTnLst>
                                    <p:animClr clrSpc="rgb" dir="cw">
                                      <p:cBhvr>
                                        <p:cTn id="54" dur="10" fill="hold"/>
                                        <p:tgtEl>
                                          <p:spTgt spid="2"/>
                                        </p:tgtEl>
                                        <p:attrNameLst>
                                          <p:attrName>fillcolor</p:attrName>
                                        </p:attrNameLst>
                                      </p:cBhvr>
                                      <p:to>
                                        <a:srgbClr val="4472C4"/>
                                      </p:to>
                                    </p:animClr>
                                    <p:set>
                                      <p:cBhvr>
                                        <p:cTn id="55" dur="10" fill="hold"/>
                                        <p:tgtEl>
                                          <p:spTgt spid="2"/>
                                        </p:tgtEl>
                                        <p:attrNameLst>
                                          <p:attrName>fill.type</p:attrName>
                                        </p:attrNameLst>
                                      </p:cBhvr>
                                      <p:to>
                                        <p:strVal val="solid"/>
                                      </p:to>
                                    </p:set>
                                    <p:set>
                                      <p:cBhvr>
                                        <p:cTn id="56" dur="10" fill="hold"/>
                                        <p:tgtEl>
                                          <p:spTgt spid="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478781" y="654627"/>
            <a:ext cx="10685585" cy="6479931"/>
          </a:xfrm>
        </p:spPr>
        <p:txBody>
          <a:bodyPr>
            <a:normAutofit/>
          </a:bodyPr>
          <a:lstStyle/>
          <a:p>
            <a:pPr marL="0" indent="0">
              <a:buNone/>
            </a:pPr>
            <a:r>
              <a:rPr lang="zh-CN" altLang="en-US" dirty="0"/>
              <a:t>这种问题被称为</a:t>
            </a:r>
            <a:r>
              <a:rPr lang="en-US" altLang="zh-CN" dirty="0" err="1">
                <a:solidFill>
                  <a:srgbClr val="FF0000"/>
                </a:solidFill>
              </a:rPr>
              <a:t>Nim</a:t>
            </a:r>
            <a:r>
              <a:rPr lang="zh-CN" altLang="en-US" dirty="0">
                <a:solidFill>
                  <a:srgbClr val="FF0000"/>
                </a:solidFill>
              </a:rPr>
              <a:t>博弈</a:t>
            </a:r>
            <a:endParaRPr lang="en-US" altLang="zh-CN" dirty="0">
              <a:solidFill>
                <a:srgbClr val="FF0000"/>
              </a:solidFill>
            </a:endParaRPr>
          </a:p>
          <a:p>
            <a:pPr marL="0" indent="0">
              <a:buNone/>
            </a:pPr>
            <a:r>
              <a:rPr lang="zh-CN" altLang="en-US" dirty="0"/>
              <a:t>这样做需要用一个</a:t>
            </a:r>
            <a:r>
              <a:rPr lang="en-US" altLang="zh-CN" dirty="0"/>
              <a:t>n</a:t>
            </a:r>
            <a:r>
              <a:rPr lang="zh-CN" altLang="en-US" dirty="0"/>
              <a:t>元组</a:t>
            </a:r>
            <a:r>
              <a:rPr lang="en-US" altLang="zh-CN" dirty="0"/>
              <a:t>(a1,a2,a3...an)</a:t>
            </a:r>
            <a:r>
              <a:rPr lang="zh-CN" altLang="en-US" dirty="0"/>
              <a:t>来表示一种状态。</a:t>
            </a:r>
            <a:endParaRPr lang="en-US" altLang="zh-CN" dirty="0"/>
          </a:p>
          <a:p>
            <a:pPr marL="0" indent="0">
              <a:buNone/>
            </a:pPr>
            <a:r>
              <a:rPr lang="zh-CN" altLang="en-US" dirty="0"/>
              <a:t>毫无疑问，这样做时间复杂度是完全不能接受的。</a:t>
            </a:r>
            <a:endParaRPr lang="en-US" altLang="zh-CN" dirty="0"/>
          </a:p>
          <a:p>
            <a:pPr marL="0" indent="0">
              <a:buNone/>
            </a:pPr>
            <a:r>
              <a:rPr lang="zh-CN" altLang="en-US" dirty="0"/>
              <a:t>然而，从小的样例来看，并没有什么可以总结的规律。</a:t>
            </a:r>
            <a:endParaRPr lang="en-US" altLang="zh-CN" dirty="0"/>
          </a:p>
          <a:p>
            <a:pPr marL="0" indent="0">
              <a:buNone/>
            </a:pPr>
            <a:r>
              <a:rPr lang="zh-CN" altLang="en-US" dirty="0"/>
              <a:t>那么怎样高效的解决这个问题？</a:t>
            </a:r>
            <a:endParaRPr lang="en-US" altLang="zh-CN" dirty="0"/>
          </a:p>
          <a:p>
            <a:pPr marL="0" indent="0">
              <a:buNone/>
            </a:pPr>
            <a:endParaRPr lang="en-US" altLang="zh-CN" dirty="0"/>
          </a:p>
        </p:txBody>
      </p:sp>
    </p:spTree>
    <p:extLst>
      <p:ext uri="{BB962C8B-B14F-4D97-AF65-F5344CB8AC3E}">
        <p14:creationId xmlns:p14="http://schemas.microsoft.com/office/powerpoint/2010/main" val="2210950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478781" y="654627"/>
            <a:ext cx="10685585" cy="6479931"/>
          </a:xfrm>
        </p:spPr>
        <p:txBody>
          <a:bodyPr>
            <a:normAutofit/>
          </a:bodyPr>
          <a:lstStyle/>
          <a:p>
            <a:pPr marL="0" indent="0">
              <a:buNone/>
            </a:pPr>
            <a:r>
              <a:rPr lang="zh-CN" altLang="en-US" dirty="0"/>
              <a:t>直接说结论好了。</a:t>
            </a:r>
            <a:endParaRPr lang="en-US" altLang="zh-CN" dirty="0"/>
          </a:p>
          <a:p>
            <a:pPr marL="0" indent="0">
              <a:buNone/>
            </a:pPr>
            <a:r>
              <a:rPr lang="zh-CN" altLang="en-US" dirty="0"/>
              <a:t>对于一个</a:t>
            </a:r>
            <a:r>
              <a:rPr lang="en-US" altLang="zh-CN" dirty="0" err="1"/>
              <a:t>Nim</a:t>
            </a:r>
            <a:r>
              <a:rPr lang="zh-CN" altLang="en-US" dirty="0"/>
              <a:t>游戏的局面</a:t>
            </a:r>
            <a:r>
              <a:rPr lang="en-US" altLang="zh-CN" dirty="0"/>
              <a:t>(a1,a2,...,an)</a:t>
            </a:r>
            <a:endParaRPr lang="en-US" altLang="zh-CN" dirty="0">
              <a:solidFill>
                <a:srgbClr val="FF0000"/>
              </a:solidFill>
            </a:endParaRPr>
          </a:p>
          <a:p>
            <a:pPr marL="0" indent="0">
              <a:buNone/>
            </a:pPr>
            <a:r>
              <a:rPr lang="zh-CN" altLang="en-US" dirty="0">
                <a:solidFill>
                  <a:srgbClr val="FF0000"/>
                </a:solidFill>
              </a:rPr>
              <a:t>它是</a:t>
            </a:r>
            <a:r>
              <a:rPr lang="en-US" altLang="zh-CN" dirty="0">
                <a:solidFill>
                  <a:srgbClr val="FF0000"/>
                </a:solidFill>
              </a:rPr>
              <a:t>P</a:t>
            </a:r>
            <a:r>
              <a:rPr lang="zh-CN" altLang="en-US" dirty="0">
                <a:solidFill>
                  <a:srgbClr val="FF0000"/>
                </a:solidFill>
              </a:rPr>
              <a:t>点当且仅当</a:t>
            </a:r>
            <a:r>
              <a:rPr lang="en-US" altLang="zh-CN" dirty="0">
                <a:solidFill>
                  <a:srgbClr val="FF0000"/>
                </a:solidFill>
              </a:rPr>
              <a:t>a1^a2^...^an=0</a:t>
            </a:r>
          </a:p>
          <a:p>
            <a:pPr marL="0" indent="0">
              <a:buNone/>
            </a:pPr>
            <a:r>
              <a:rPr lang="zh-CN" altLang="en-US" dirty="0"/>
              <a:t>其中</a:t>
            </a:r>
            <a:r>
              <a:rPr lang="en-US" altLang="zh-CN" dirty="0"/>
              <a:t>^</a:t>
            </a:r>
            <a:r>
              <a:rPr lang="zh-CN" altLang="en-US" dirty="0"/>
              <a:t>表示异或</a:t>
            </a:r>
            <a:r>
              <a:rPr lang="en-US" altLang="zh-CN" dirty="0"/>
              <a:t>(</a:t>
            </a:r>
            <a:r>
              <a:rPr lang="en-US" altLang="zh-CN" dirty="0" err="1"/>
              <a:t>xor</a:t>
            </a:r>
            <a:r>
              <a:rPr lang="en-US" altLang="zh-CN" dirty="0"/>
              <a:t>)</a:t>
            </a:r>
            <a:r>
              <a:rPr lang="zh-CN" altLang="en-US" dirty="0"/>
              <a:t>运算。</a:t>
            </a:r>
            <a:endParaRPr lang="en-US" altLang="zh-CN" dirty="0"/>
          </a:p>
          <a:p>
            <a:pPr marL="0" indent="0">
              <a:buNone/>
            </a:pPr>
            <a:endParaRPr lang="en-US" altLang="zh-CN" dirty="0"/>
          </a:p>
          <a:p>
            <a:pPr marL="0" indent="0">
              <a:buNone/>
            </a:pPr>
            <a:r>
              <a:rPr lang="zh-CN" altLang="en-US" dirty="0"/>
              <a:t>怎样，是不是很神奇？</a:t>
            </a:r>
            <a:endParaRPr lang="en-US" altLang="zh-CN" dirty="0"/>
          </a:p>
          <a:p>
            <a:pPr marL="0" indent="0">
              <a:buNone/>
            </a:pPr>
            <a:endParaRPr lang="en-US" altLang="zh-CN" dirty="0"/>
          </a:p>
          <a:p>
            <a:pPr marL="0" indent="0">
              <a:buNone/>
            </a:pPr>
            <a:r>
              <a:rPr lang="zh-CN" altLang="en-US" dirty="0"/>
              <a:t>我看到它的时候也觉得很神奇，完全没有道理的和异或运算扯上了关系。但这个定理的证明却也不复杂，基本上就是按照必胜点和必败点证明而来的。</a:t>
            </a:r>
            <a:endParaRPr lang="en-US" altLang="zh-CN" dirty="0"/>
          </a:p>
        </p:txBody>
      </p:sp>
    </p:spTree>
    <p:extLst>
      <p:ext uri="{BB962C8B-B14F-4D97-AF65-F5344CB8AC3E}">
        <p14:creationId xmlns:p14="http://schemas.microsoft.com/office/powerpoint/2010/main" val="1416400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478781" y="654627"/>
            <a:ext cx="10685585" cy="6479931"/>
          </a:xfrm>
        </p:spPr>
        <p:txBody>
          <a:bodyPr>
            <a:normAutofit/>
          </a:bodyPr>
          <a:lstStyle/>
          <a:p>
            <a:pPr marL="0" indent="0">
              <a:buNone/>
            </a:pPr>
            <a:r>
              <a:rPr lang="zh-CN" altLang="en-US" dirty="0"/>
              <a:t>根据前面讲到的必胜点和必败点的定义：</a:t>
            </a:r>
            <a:endParaRPr lang="en-US" altLang="zh-CN" dirty="0"/>
          </a:p>
          <a:p>
            <a:pPr marL="0" indent="0">
              <a:buNone/>
            </a:pPr>
            <a:r>
              <a:rPr lang="zh-CN" altLang="en-US" dirty="0"/>
              <a:t>证明一种判断博弈状态的性质的方法的正确性，只需证明三个命题：</a:t>
            </a:r>
            <a:endParaRPr lang="en-US" altLang="zh-CN" dirty="0"/>
          </a:p>
          <a:p>
            <a:pPr marL="0" indent="0">
              <a:buNone/>
            </a:pPr>
            <a:r>
              <a:rPr lang="en-US" altLang="zh-CN" dirty="0"/>
              <a:t>1</a:t>
            </a:r>
            <a:r>
              <a:rPr lang="zh-CN" altLang="en-US" dirty="0"/>
              <a:t>、这个判断将所有终结状态</a:t>
            </a:r>
            <a:r>
              <a:rPr lang="en-US" altLang="zh-CN" dirty="0"/>
              <a:t>n</a:t>
            </a:r>
            <a:r>
              <a:rPr lang="zh-CN" altLang="en-US" dirty="0"/>
              <a:t>判为</a:t>
            </a:r>
            <a:r>
              <a:rPr lang="en-US" altLang="zh-CN" dirty="0"/>
              <a:t>P</a:t>
            </a:r>
            <a:r>
              <a:rPr lang="zh-CN" altLang="en-US" dirty="0"/>
              <a:t>点；</a:t>
            </a:r>
            <a:endParaRPr lang="en-US" altLang="zh-CN" dirty="0"/>
          </a:p>
          <a:p>
            <a:pPr marL="0" indent="0">
              <a:buNone/>
            </a:pPr>
            <a:r>
              <a:rPr lang="en-US" altLang="zh-CN" dirty="0"/>
              <a:t>2</a:t>
            </a:r>
            <a:r>
              <a:rPr lang="zh-CN" altLang="en-US" dirty="0"/>
              <a:t>、根据这个判断被判为</a:t>
            </a:r>
            <a:r>
              <a:rPr lang="en-US" altLang="zh-CN" dirty="0"/>
              <a:t>N</a:t>
            </a:r>
            <a:r>
              <a:rPr lang="zh-CN" altLang="en-US" dirty="0"/>
              <a:t>点的局面一定可以移动到某个</a:t>
            </a:r>
            <a:r>
              <a:rPr lang="en-US" altLang="zh-CN" dirty="0"/>
              <a:t>P</a:t>
            </a:r>
            <a:r>
              <a:rPr lang="zh-CN" altLang="en-US" dirty="0"/>
              <a:t>点；</a:t>
            </a:r>
            <a:endParaRPr lang="en-US" altLang="zh-CN" dirty="0"/>
          </a:p>
          <a:p>
            <a:pPr marL="0" indent="0">
              <a:buNone/>
            </a:pPr>
            <a:r>
              <a:rPr lang="en-US" altLang="zh-CN" dirty="0"/>
              <a:t>3</a:t>
            </a:r>
            <a:r>
              <a:rPr lang="zh-CN" altLang="en-US" dirty="0"/>
              <a:t>、根据这个判断被判为</a:t>
            </a:r>
            <a:r>
              <a:rPr lang="en-US" altLang="zh-CN" dirty="0"/>
              <a:t>P</a:t>
            </a:r>
            <a:r>
              <a:rPr lang="zh-CN" altLang="en-US" dirty="0"/>
              <a:t>点的局面无法移动到某个点。</a:t>
            </a:r>
            <a:endParaRPr lang="en-US" altLang="zh-CN" dirty="0"/>
          </a:p>
        </p:txBody>
      </p:sp>
    </p:spTree>
    <p:extLst>
      <p:ext uri="{BB962C8B-B14F-4D97-AF65-F5344CB8AC3E}">
        <p14:creationId xmlns:p14="http://schemas.microsoft.com/office/powerpoint/2010/main" val="1398270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374872" y="378069"/>
            <a:ext cx="10685585" cy="6479931"/>
          </a:xfrm>
        </p:spPr>
        <p:txBody>
          <a:bodyPr>
            <a:normAutofit/>
          </a:bodyPr>
          <a:lstStyle/>
          <a:p>
            <a:pPr marL="0" indent="0">
              <a:buNone/>
            </a:pPr>
            <a:r>
              <a:rPr lang="zh-CN" altLang="en-US" dirty="0"/>
              <a:t>第一个命题显然成立，终结状态只有一个，就是全</a:t>
            </a:r>
            <a:r>
              <a:rPr lang="en-US" altLang="zh-CN" dirty="0"/>
              <a:t>0</a:t>
            </a:r>
            <a:r>
              <a:rPr lang="zh-CN" altLang="en-US" dirty="0"/>
              <a:t>，异或仍然是</a:t>
            </a:r>
            <a:r>
              <a:rPr lang="en-US" altLang="zh-CN" dirty="0"/>
              <a:t>0</a:t>
            </a:r>
            <a:r>
              <a:rPr lang="zh-CN" altLang="en-US" dirty="0"/>
              <a:t>。</a:t>
            </a:r>
            <a:endParaRPr lang="en-US" altLang="zh-CN" dirty="0"/>
          </a:p>
          <a:p>
            <a:pPr marL="0" indent="0">
              <a:buNone/>
            </a:pPr>
            <a:endParaRPr lang="en-US" altLang="zh-CN" dirty="0"/>
          </a:p>
          <a:p>
            <a:pPr marL="0" indent="0">
              <a:buNone/>
            </a:pPr>
            <a:r>
              <a:rPr lang="zh-CN" altLang="en-US" dirty="0"/>
              <a:t>第二个命题，对于某个局面</a:t>
            </a:r>
            <a:r>
              <a:rPr lang="en-US" altLang="zh-CN" dirty="0"/>
              <a:t>(a1,a2,...,an)</a:t>
            </a:r>
            <a:r>
              <a:rPr lang="zh-CN" altLang="en-US" dirty="0"/>
              <a:t>，</a:t>
            </a:r>
            <a:r>
              <a:rPr lang="zh-CN" altLang="en-US" dirty="0">
                <a:solidFill>
                  <a:srgbClr val="FF0000"/>
                </a:solidFill>
              </a:rPr>
              <a:t>若</a:t>
            </a:r>
            <a:r>
              <a:rPr lang="en-US" altLang="zh-CN" dirty="0">
                <a:solidFill>
                  <a:srgbClr val="FF0000"/>
                </a:solidFill>
              </a:rPr>
              <a:t>a1^a2^...^an!=0</a:t>
            </a:r>
            <a:r>
              <a:rPr lang="zh-CN" altLang="en-US" dirty="0">
                <a:solidFill>
                  <a:srgbClr val="FF0000"/>
                </a:solidFill>
              </a:rPr>
              <a:t>，一定存在某个合法的移动，将</a:t>
            </a:r>
            <a:r>
              <a:rPr lang="en-US" altLang="zh-CN" dirty="0">
                <a:solidFill>
                  <a:srgbClr val="FF0000"/>
                </a:solidFill>
              </a:rPr>
              <a:t>ai</a:t>
            </a:r>
            <a:r>
              <a:rPr lang="zh-CN" altLang="en-US" dirty="0">
                <a:solidFill>
                  <a:srgbClr val="FF0000"/>
                </a:solidFill>
              </a:rPr>
              <a:t>改变成</a:t>
            </a:r>
            <a:r>
              <a:rPr lang="en-US" altLang="zh-CN" dirty="0">
                <a:solidFill>
                  <a:srgbClr val="FF0000"/>
                </a:solidFill>
              </a:rPr>
              <a:t>ai'</a:t>
            </a:r>
            <a:r>
              <a:rPr lang="zh-CN" altLang="en-US" dirty="0">
                <a:solidFill>
                  <a:srgbClr val="FF0000"/>
                </a:solidFill>
              </a:rPr>
              <a:t>后满足</a:t>
            </a:r>
            <a:r>
              <a:rPr lang="en-US" altLang="zh-CN" dirty="0">
                <a:solidFill>
                  <a:srgbClr val="FF0000"/>
                </a:solidFill>
              </a:rPr>
              <a:t>a1^a2^...^ai'^...^an=0</a:t>
            </a:r>
            <a:r>
              <a:rPr lang="zh-CN" altLang="en-US" dirty="0"/>
              <a:t>。</a:t>
            </a:r>
            <a:endParaRPr lang="en-US" altLang="zh-CN" dirty="0"/>
          </a:p>
          <a:p>
            <a:pPr marL="0" indent="0">
              <a:buNone/>
            </a:pPr>
            <a:r>
              <a:rPr lang="zh-CN" altLang="en-US" dirty="0"/>
              <a:t>不妨设</a:t>
            </a:r>
            <a:r>
              <a:rPr lang="en-US" altLang="zh-CN" dirty="0"/>
              <a:t>a1^a2^...^an=k</a:t>
            </a:r>
            <a:r>
              <a:rPr lang="zh-CN" altLang="en-US" dirty="0"/>
              <a:t>，则一定存在某个</a:t>
            </a:r>
            <a:r>
              <a:rPr lang="en-US" altLang="zh-CN" dirty="0"/>
              <a:t>ai</a:t>
            </a:r>
            <a:r>
              <a:rPr lang="zh-CN" altLang="en-US" dirty="0"/>
              <a:t>，它的二进制表示在</a:t>
            </a:r>
            <a:r>
              <a:rPr lang="en-US" altLang="zh-CN" dirty="0"/>
              <a:t>k</a:t>
            </a:r>
            <a:r>
              <a:rPr lang="zh-CN" altLang="en-US" dirty="0"/>
              <a:t>的最高位上是</a:t>
            </a:r>
            <a:r>
              <a:rPr lang="en-US" altLang="zh-CN" dirty="0"/>
              <a:t>1</a:t>
            </a:r>
            <a:r>
              <a:rPr lang="zh-CN" altLang="en-US" dirty="0"/>
              <a:t>（否则</a:t>
            </a:r>
            <a:r>
              <a:rPr lang="en-US" altLang="zh-CN" dirty="0"/>
              <a:t>k</a:t>
            </a:r>
            <a:r>
              <a:rPr lang="zh-CN" altLang="en-US" dirty="0"/>
              <a:t>的最高位那个</a:t>
            </a:r>
            <a:r>
              <a:rPr lang="en-US" altLang="zh-CN" dirty="0"/>
              <a:t>1</a:t>
            </a:r>
            <a:r>
              <a:rPr lang="zh-CN" altLang="en-US" dirty="0"/>
              <a:t>是怎么得到的）</a:t>
            </a:r>
            <a:endParaRPr lang="en-US" altLang="zh-CN" dirty="0"/>
          </a:p>
          <a:p>
            <a:pPr marL="0" indent="0">
              <a:buNone/>
            </a:pPr>
            <a:r>
              <a:rPr lang="zh-CN" altLang="en-US" dirty="0">
                <a:solidFill>
                  <a:srgbClr val="FF0000"/>
                </a:solidFill>
              </a:rPr>
              <a:t>这时</a:t>
            </a:r>
            <a:r>
              <a:rPr lang="en-US" altLang="zh-CN" dirty="0" err="1">
                <a:solidFill>
                  <a:srgbClr val="FF0000"/>
                </a:solidFill>
              </a:rPr>
              <a:t>ai^k</a:t>
            </a:r>
            <a:r>
              <a:rPr lang="en-US" altLang="zh-CN" dirty="0">
                <a:solidFill>
                  <a:srgbClr val="FF0000"/>
                </a:solidFill>
              </a:rPr>
              <a:t>&lt;ai</a:t>
            </a:r>
            <a:r>
              <a:rPr lang="zh-CN" altLang="en-US" dirty="0">
                <a:solidFill>
                  <a:srgbClr val="FF0000"/>
                </a:solidFill>
              </a:rPr>
              <a:t>一定成立</a:t>
            </a:r>
            <a:r>
              <a:rPr lang="zh-CN" altLang="en-US" dirty="0"/>
              <a:t>（可拿）</a:t>
            </a:r>
            <a:endParaRPr lang="en-US" altLang="zh-CN" dirty="0"/>
          </a:p>
          <a:p>
            <a:pPr marL="0" indent="0">
              <a:buNone/>
            </a:pPr>
            <a:r>
              <a:rPr lang="zh-CN" altLang="en-US" dirty="0"/>
              <a:t>则我们可以</a:t>
            </a:r>
            <a:r>
              <a:rPr lang="zh-CN" altLang="en-US" dirty="0">
                <a:solidFill>
                  <a:srgbClr val="FF0000"/>
                </a:solidFill>
              </a:rPr>
              <a:t>将</a:t>
            </a:r>
            <a:r>
              <a:rPr lang="en-US" altLang="zh-CN" dirty="0">
                <a:solidFill>
                  <a:srgbClr val="FF0000"/>
                </a:solidFill>
              </a:rPr>
              <a:t>ai</a:t>
            </a:r>
            <a:r>
              <a:rPr lang="zh-CN" altLang="en-US" dirty="0">
                <a:solidFill>
                  <a:srgbClr val="FF0000"/>
                </a:solidFill>
              </a:rPr>
              <a:t>改变成</a:t>
            </a:r>
            <a:r>
              <a:rPr lang="en-US" altLang="zh-CN" dirty="0">
                <a:solidFill>
                  <a:srgbClr val="FF0000"/>
                </a:solidFill>
              </a:rPr>
              <a:t>ai‘=</a:t>
            </a:r>
            <a:r>
              <a:rPr lang="en-US" altLang="zh-CN" dirty="0" err="1">
                <a:solidFill>
                  <a:srgbClr val="FF0000"/>
                </a:solidFill>
              </a:rPr>
              <a:t>ai^k</a:t>
            </a:r>
            <a:r>
              <a:rPr lang="en-US" altLang="zh-CN" dirty="0"/>
              <a:t>(</a:t>
            </a:r>
            <a:r>
              <a:rPr lang="zh-CN" altLang="en-US" dirty="0"/>
              <a:t>拿</a:t>
            </a:r>
            <a:r>
              <a:rPr lang="en-US" altLang="zh-CN" dirty="0" err="1"/>
              <a:t>ai-ai^k</a:t>
            </a:r>
            <a:r>
              <a:rPr lang="zh-CN" altLang="en-US" dirty="0"/>
              <a:t>个即可</a:t>
            </a:r>
            <a:r>
              <a:rPr lang="en-US" altLang="zh-CN" dirty="0"/>
              <a:t>)</a:t>
            </a:r>
            <a:r>
              <a:rPr lang="zh-CN" altLang="en-US" dirty="0"/>
              <a:t>，</a:t>
            </a:r>
            <a:endParaRPr lang="en-US" altLang="zh-CN" dirty="0"/>
          </a:p>
          <a:p>
            <a:pPr marL="0" indent="0">
              <a:buNone/>
            </a:pPr>
            <a:r>
              <a:rPr lang="zh-CN" altLang="en-US" dirty="0"/>
              <a:t>此时</a:t>
            </a:r>
            <a:endParaRPr lang="en-US" altLang="zh-CN" dirty="0"/>
          </a:p>
          <a:p>
            <a:pPr marL="0" indent="0">
              <a:buNone/>
            </a:pPr>
            <a:r>
              <a:rPr lang="en-US" altLang="zh-CN" dirty="0">
                <a:solidFill>
                  <a:srgbClr val="FF0000"/>
                </a:solidFill>
              </a:rPr>
              <a:t>a1^a2^...^ai'^...^an  =  a1^a2^...^</a:t>
            </a:r>
            <a:r>
              <a:rPr lang="en-US" altLang="zh-CN" dirty="0" err="1">
                <a:solidFill>
                  <a:srgbClr val="FF0000"/>
                </a:solidFill>
              </a:rPr>
              <a:t>an^k</a:t>
            </a:r>
            <a:r>
              <a:rPr lang="en-US" altLang="zh-CN" dirty="0">
                <a:solidFill>
                  <a:srgbClr val="FF0000"/>
                </a:solidFill>
              </a:rPr>
              <a:t>  =  0</a:t>
            </a:r>
            <a:r>
              <a:rPr lang="zh-CN" altLang="en-US" dirty="0"/>
              <a:t>。</a:t>
            </a:r>
            <a:endParaRPr lang="en-US" altLang="zh-CN" dirty="0"/>
          </a:p>
        </p:txBody>
      </p:sp>
    </p:spTree>
    <p:extLst>
      <p:ext uri="{BB962C8B-B14F-4D97-AF65-F5344CB8AC3E}">
        <p14:creationId xmlns:p14="http://schemas.microsoft.com/office/powerpoint/2010/main" val="1376838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468390" y="544323"/>
            <a:ext cx="10685585" cy="6479931"/>
          </a:xfrm>
        </p:spPr>
        <p:txBody>
          <a:bodyPr>
            <a:normAutofit/>
          </a:bodyPr>
          <a:lstStyle/>
          <a:p>
            <a:pPr marL="0" indent="0">
              <a:buNone/>
            </a:pPr>
            <a:r>
              <a:rPr lang="zh-CN" altLang="en-US" dirty="0"/>
              <a:t>第三个命题，对于某个局面</a:t>
            </a:r>
            <a:r>
              <a:rPr lang="en-US" altLang="zh-CN" dirty="0"/>
              <a:t>(a1,a2,...,an)</a:t>
            </a:r>
            <a:r>
              <a:rPr lang="zh-CN" altLang="en-US" dirty="0"/>
              <a:t>，</a:t>
            </a:r>
            <a:endParaRPr lang="en-US" altLang="zh-CN" dirty="0"/>
          </a:p>
          <a:p>
            <a:pPr marL="0" indent="0">
              <a:buNone/>
            </a:pPr>
            <a:r>
              <a:rPr lang="zh-CN" altLang="en-US" dirty="0">
                <a:solidFill>
                  <a:srgbClr val="FF0000"/>
                </a:solidFill>
              </a:rPr>
              <a:t>若</a:t>
            </a:r>
            <a:r>
              <a:rPr lang="en-US" altLang="zh-CN" dirty="0">
                <a:solidFill>
                  <a:srgbClr val="FF0000"/>
                </a:solidFill>
              </a:rPr>
              <a:t>a1^a2^...^an=0</a:t>
            </a:r>
            <a:r>
              <a:rPr lang="zh-CN" altLang="en-US" dirty="0">
                <a:solidFill>
                  <a:srgbClr val="FF0000"/>
                </a:solidFill>
              </a:rPr>
              <a:t>，一定不存在某个合法的移动，将</a:t>
            </a:r>
            <a:r>
              <a:rPr lang="en-US" altLang="zh-CN" dirty="0">
                <a:solidFill>
                  <a:srgbClr val="FF0000"/>
                </a:solidFill>
              </a:rPr>
              <a:t>ai</a:t>
            </a:r>
            <a:r>
              <a:rPr lang="zh-CN" altLang="en-US" dirty="0">
                <a:solidFill>
                  <a:srgbClr val="FF0000"/>
                </a:solidFill>
              </a:rPr>
              <a:t>改变成</a:t>
            </a:r>
            <a:r>
              <a:rPr lang="en-US" altLang="zh-CN" dirty="0">
                <a:solidFill>
                  <a:srgbClr val="FF0000"/>
                </a:solidFill>
              </a:rPr>
              <a:t>ai'</a:t>
            </a:r>
            <a:r>
              <a:rPr lang="zh-CN" altLang="en-US" dirty="0">
                <a:solidFill>
                  <a:srgbClr val="FF0000"/>
                </a:solidFill>
              </a:rPr>
              <a:t>后满足</a:t>
            </a:r>
            <a:r>
              <a:rPr lang="en-US" altLang="zh-CN" dirty="0">
                <a:solidFill>
                  <a:srgbClr val="FF0000"/>
                </a:solidFill>
              </a:rPr>
              <a:t>a1^a2^...^ai'^...^an=0</a:t>
            </a:r>
            <a:r>
              <a:rPr lang="zh-CN" altLang="en-US" dirty="0">
                <a:solidFill>
                  <a:srgbClr val="FF0000"/>
                </a:solidFill>
              </a:rPr>
              <a:t>。</a:t>
            </a:r>
            <a:endParaRPr lang="en-US" altLang="zh-CN" dirty="0">
              <a:solidFill>
                <a:srgbClr val="FF0000"/>
              </a:solidFill>
            </a:endParaRPr>
          </a:p>
          <a:p>
            <a:pPr marL="0" indent="0">
              <a:buNone/>
            </a:pPr>
            <a:endParaRPr lang="en-US" altLang="zh-CN" dirty="0">
              <a:solidFill>
                <a:srgbClr val="FF0000"/>
              </a:solidFill>
            </a:endParaRPr>
          </a:p>
          <a:p>
            <a:pPr marL="0" indent="0">
              <a:buNone/>
            </a:pPr>
            <a:r>
              <a:rPr lang="zh-CN" altLang="en-US" dirty="0">
                <a:solidFill>
                  <a:srgbClr val="FF0000"/>
                </a:solidFill>
              </a:rPr>
              <a:t>因为异或运算满足消去率，由</a:t>
            </a:r>
            <a:r>
              <a:rPr lang="en-US" altLang="zh-CN" dirty="0">
                <a:solidFill>
                  <a:srgbClr val="FF0000"/>
                </a:solidFill>
              </a:rPr>
              <a:t>a1^a2^...^an=a1^a2^...^ai'^...^an</a:t>
            </a:r>
            <a:r>
              <a:rPr lang="zh-CN" altLang="en-US" dirty="0">
                <a:solidFill>
                  <a:srgbClr val="FF0000"/>
                </a:solidFill>
              </a:rPr>
              <a:t>可以得到</a:t>
            </a:r>
            <a:r>
              <a:rPr lang="en-US" altLang="zh-CN" dirty="0">
                <a:solidFill>
                  <a:srgbClr val="FF0000"/>
                </a:solidFill>
              </a:rPr>
              <a:t>ai=ai'</a:t>
            </a:r>
            <a:r>
              <a:rPr lang="zh-CN" altLang="en-US" dirty="0">
                <a:solidFill>
                  <a:srgbClr val="FF0000"/>
                </a:solidFill>
              </a:rPr>
              <a:t>。所以将</a:t>
            </a:r>
            <a:r>
              <a:rPr lang="en-US" altLang="zh-CN" dirty="0">
                <a:solidFill>
                  <a:srgbClr val="FF0000"/>
                </a:solidFill>
              </a:rPr>
              <a:t>ai</a:t>
            </a:r>
            <a:r>
              <a:rPr lang="zh-CN" altLang="en-US" dirty="0">
                <a:solidFill>
                  <a:srgbClr val="FF0000"/>
                </a:solidFill>
              </a:rPr>
              <a:t>改变成</a:t>
            </a:r>
            <a:r>
              <a:rPr lang="en-US" altLang="zh-CN" dirty="0">
                <a:solidFill>
                  <a:srgbClr val="FF0000"/>
                </a:solidFill>
              </a:rPr>
              <a:t>ai'</a:t>
            </a:r>
            <a:r>
              <a:rPr lang="zh-CN" altLang="en-US" dirty="0">
                <a:solidFill>
                  <a:srgbClr val="FF0000"/>
                </a:solidFill>
              </a:rPr>
              <a:t>不是一个合法的移动。证毕。</a:t>
            </a:r>
            <a:endParaRPr lang="en-US" altLang="zh-CN" dirty="0">
              <a:solidFill>
                <a:srgbClr val="FF0000"/>
              </a:solidFill>
            </a:endParaRPr>
          </a:p>
          <a:p>
            <a:pPr marL="0" indent="0">
              <a:buNone/>
            </a:pPr>
            <a:r>
              <a:rPr lang="zh-CN" altLang="en-US" dirty="0"/>
              <a:t>咦？莫名其妙就证完了。</a:t>
            </a:r>
            <a:endParaRPr lang="en-US" altLang="zh-CN" dirty="0"/>
          </a:p>
          <a:p>
            <a:pPr marL="0" indent="0">
              <a:buNone/>
            </a:pPr>
            <a:r>
              <a:rPr lang="zh-CN" altLang="en-US" dirty="0"/>
              <a:t>根据这个定理，我们可以在</a:t>
            </a:r>
            <a:r>
              <a:rPr lang="en-US" altLang="zh-CN" dirty="0"/>
              <a:t>O(n)</a:t>
            </a:r>
            <a:r>
              <a:rPr lang="zh-CN" altLang="en-US" dirty="0"/>
              <a:t>的时间内判断一个</a:t>
            </a:r>
            <a:r>
              <a:rPr lang="en-US" altLang="zh-CN" dirty="0" err="1"/>
              <a:t>Nim</a:t>
            </a:r>
            <a:r>
              <a:rPr lang="zh-CN" altLang="en-US" dirty="0"/>
              <a:t>的局面的性质，且如果它是</a:t>
            </a:r>
            <a:r>
              <a:rPr lang="en-US" altLang="zh-CN" dirty="0"/>
              <a:t>N</a:t>
            </a:r>
            <a:r>
              <a:rPr lang="zh-CN" altLang="en-US" dirty="0"/>
              <a:t>点，也可以在</a:t>
            </a:r>
            <a:r>
              <a:rPr lang="en-US" altLang="zh-CN" dirty="0"/>
              <a:t>O(n)</a:t>
            </a:r>
            <a:r>
              <a:rPr lang="zh-CN" altLang="en-US" dirty="0"/>
              <a:t>的时间内找到所有的必胜策略。</a:t>
            </a:r>
            <a:r>
              <a:rPr lang="en-US" altLang="zh-CN" dirty="0" err="1"/>
              <a:t>Nim</a:t>
            </a:r>
            <a:r>
              <a:rPr lang="zh-CN" altLang="en-US" dirty="0"/>
              <a:t>问题就这样基本上完美的解决了。</a:t>
            </a:r>
            <a:endParaRPr lang="en-US" altLang="zh-CN" dirty="0"/>
          </a:p>
          <a:p>
            <a:pPr marL="0" indent="0">
              <a:buNone/>
            </a:pPr>
            <a:endParaRPr lang="en-US" altLang="zh-CN" dirty="0"/>
          </a:p>
          <a:p>
            <a:pPr marL="0" indent="0">
              <a:buNone/>
            </a:pPr>
            <a:r>
              <a:rPr lang="en-US" altLang="zh-CN" dirty="0" err="1"/>
              <a:t>Nim</a:t>
            </a:r>
            <a:r>
              <a:rPr lang="zh-CN" altLang="en-US" dirty="0"/>
              <a:t>博弈还有很多很有趣</a:t>
            </a:r>
            <a:r>
              <a:rPr lang="en-US" altLang="zh-CN" dirty="0"/>
              <a:t>(</a:t>
            </a:r>
            <a:r>
              <a:rPr lang="zh-CN" altLang="en-US" dirty="0"/>
              <a:t>毒瘤</a:t>
            </a:r>
            <a:r>
              <a:rPr lang="en-US" altLang="zh-CN" dirty="0"/>
              <a:t>)</a:t>
            </a:r>
            <a:r>
              <a:rPr lang="zh-CN" altLang="en-US" dirty="0"/>
              <a:t>的变形，将在下一次的内容中介绍。</a:t>
            </a:r>
            <a:endParaRPr lang="en-US" altLang="zh-CN" dirty="0"/>
          </a:p>
        </p:txBody>
      </p:sp>
    </p:spTree>
    <p:extLst>
      <p:ext uri="{BB962C8B-B14F-4D97-AF65-F5344CB8AC3E}">
        <p14:creationId xmlns:p14="http://schemas.microsoft.com/office/powerpoint/2010/main" val="330043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385263" y="378069"/>
            <a:ext cx="10685585" cy="6479931"/>
          </a:xfrm>
        </p:spPr>
        <p:txBody>
          <a:bodyPr>
            <a:normAutofit/>
          </a:bodyPr>
          <a:lstStyle/>
          <a:p>
            <a:pPr marL="0" indent="0">
              <a:buNone/>
            </a:pPr>
            <a:r>
              <a:rPr lang="zh-CN" altLang="en-US" dirty="0"/>
              <a:t>好了，做了那么多铺垫。现在重头戏要登场了</a:t>
            </a:r>
            <a:r>
              <a:rPr lang="en-US" altLang="zh-CN" dirty="0"/>
              <a:t>—</a:t>
            </a:r>
          </a:p>
          <a:p>
            <a:pPr marL="0" indent="0">
              <a:buNone/>
            </a:pPr>
            <a:r>
              <a:rPr lang="en-US" altLang="zh-CN" sz="6000" dirty="0"/>
              <a:t>SG</a:t>
            </a:r>
            <a:r>
              <a:rPr lang="zh-CN" altLang="en-US" sz="6000" dirty="0"/>
              <a:t>函数</a:t>
            </a:r>
            <a:endParaRPr lang="en-US" altLang="zh-CN" sz="6000" dirty="0"/>
          </a:p>
          <a:p>
            <a:pPr marL="0" indent="0">
              <a:buNone/>
            </a:pPr>
            <a:r>
              <a:rPr lang="zh-CN" altLang="en-US" dirty="0"/>
              <a:t>在介绍这个内容之前，我们先回到之前</a:t>
            </a:r>
            <a:r>
              <a:rPr lang="en-US" altLang="zh-CN" dirty="0" err="1"/>
              <a:t>Nim</a:t>
            </a:r>
            <a:r>
              <a:rPr lang="zh-CN" altLang="en-US" dirty="0"/>
              <a:t>博弈的问题：</a:t>
            </a:r>
            <a:endParaRPr lang="en-US" altLang="zh-CN" sz="6000" dirty="0"/>
          </a:p>
          <a:p>
            <a:pPr marL="0" indent="0">
              <a:buNone/>
            </a:pPr>
            <a:r>
              <a:rPr lang="zh-CN" altLang="en-US" dirty="0"/>
              <a:t>对于一个大的游戏，我们把它看成是多个小的游戏，比如这个取石子，我们把它看成是</a:t>
            </a:r>
            <a:r>
              <a:rPr lang="en-US" altLang="zh-CN" dirty="0"/>
              <a:t>n</a:t>
            </a:r>
            <a:r>
              <a:rPr lang="zh-CN" altLang="en-US" dirty="0"/>
              <a:t>个小的游戏。</a:t>
            </a:r>
            <a:endParaRPr lang="en-US" altLang="zh-CN" dirty="0"/>
          </a:p>
          <a:p>
            <a:pPr marL="0" indent="0">
              <a:buNone/>
            </a:pPr>
            <a:r>
              <a:rPr lang="zh-CN" altLang="en-US" dirty="0"/>
              <a:t>现在我们单独考虑一个游戏，也就是一堆石子如何解决。 </a:t>
            </a:r>
            <a:br>
              <a:rPr lang="zh-CN" altLang="en-US" dirty="0"/>
            </a:br>
            <a:r>
              <a:rPr lang="zh-CN" altLang="en-US" dirty="0"/>
              <a:t>我们规定一个对于集合的操作</a:t>
            </a:r>
            <a:r>
              <a:rPr lang="en-US" altLang="zh-CN" dirty="0" err="1"/>
              <a:t>mex</a:t>
            </a:r>
            <a:r>
              <a:rPr lang="zh-CN" altLang="en-US" dirty="0"/>
              <a:t>，表示最小的不属于该集合的非负整数。 </a:t>
            </a:r>
            <a:br>
              <a:rPr lang="zh-CN" altLang="en-US" dirty="0"/>
            </a:br>
            <a:r>
              <a:rPr lang="zh-CN" altLang="en-US" dirty="0"/>
              <a:t>举几个栗子：</a:t>
            </a:r>
            <a:r>
              <a:rPr lang="en-US" altLang="zh-CN" dirty="0" err="1"/>
              <a:t>mex</a:t>
            </a:r>
            <a:r>
              <a:rPr lang="en-US" altLang="zh-CN" dirty="0"/>
              <a:t>{0,1,2}=3</a:t>
            </a:r>
            <a:r>
              <a:rPr lang="zh-CN" altLang="en-US" dirty="0"/>
              <a:t>，</a:t>
            </a:r>
            <a:r>
              <a:rPr lang="en-US" altLang="zh-CN" dirty="0" err="1"/>
              <a:t>mex</a:t>
            </a:r>
            <a:r>
              <a:rPr lang="en-US" altLang="zh-CN" dirty="0"/>
              <a:t>{1,2,3}=0</a:t>
            </a:r>
            <a:r>
              <a:rPr lang="zh-CN" altLang="en-US" dirty="0"/>
              <a:t>，</a:t>
            </a:r>
            <a:r>
              <a:rPr lang="en-US" altLang="zh-CN" dirty="0" err="1"/>
              <a:t>mex</a:t>
            </a:r>
            <a:r>
              <a:rPr lang="en-US" altLang="zh-CN" dirty="0"/>
              <a:t>{0,1,3}=2</a:t>
            </a:r>
            <a:r>
              <a:rPr lang="zh-CN" altLang="en-US" dirty="0"/>
              <a:t>；</a:t>
            </a:r>
            <a:endParaRPr lang="en-US" altLang="zh-CN" dirty="0"/>
          </a:p>
        </p:txBody>
      </p:sp>
    </p:spTree>
    <p:extLst>
      <p:ext uri="{BB962C8B-B14F-4D97-AF65-F5344CB8AC3E}">
        <p14:creationId xmlns:p14="http://schemas.microsoft.com/office/powerpoint/2010/main" val="3103002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385263" y="378069"/>
            <a:ext cx="10685585" cy="6479931"/>
          </a:xfrm>
        </p:spPr>
        <p:txBody>
          <a:bodyPr>
            <a:normAutofit/>
          </a:bodyPr>
          <a:lstStyle/>
          <a:p>
            <a:pPr marL="0" indent="0">
              <a:buNone/>
            </a:pPr>
            <a:r>
              <a:rPr lang="zh-CN" altLang="en-US" dirty="0"/>
              <a:t>我们再定义</a:t>
            </a:r>
            <a:r>
              <a:rPr lang="en-US" altLang="zh-CN" dirty="0"/>
              <a:t>SG</a:t>
            </a:r>
            <a:r>
              <a:rPr lang="zh-CN" altLang="en-US" dirty="0"/>
              <a:t>函数：</a:t>
            </a:r>
            <a:r>
              <a:rPr lang="en-US" altLang="zh-CN" dirty="0">
                <a:solidFill>
                  <a:srgbClr val="FF0000"/>
                </a:solidFill>
              </a:rPr>
              <a:t>SG(x)=</a:t>
            </a:r>
            <a:r>
              <a:rPr lang="en-US" altLang="zh-CN" dirty="0" err="1">
                <a:solidFill>
                  <a:srgbClr val="FF0000"/>
                </a:solidFill>
              </a:rPr>
              <a:t>mex</a:t>
            </a:r>
            <a:r>
              <a:rPr lang="en-US" altLang="zh-CN" dirty="0">
                <a:solidFill>
                  <a:srgbClr val="FF0000"/>
                </a:solidFill>
              </a:rPr>
              <a:t>{ SG(y) | y</a:t>
            </a:r>
            <a:r>
              <a:rPr lang="zh-CN" altLang="en-US" dirty="0">
                <a:solidFill>
                  <a:srgbClr val="FF0000"/>
                </a:solidFill>
              </a:rPr>
              <a:t>是</a:t>
            </a:r>
            <a:r>
              <a:rPr lang="en-US" altLang="zh-CN" dirty="0">
                <a:solidFill>
                  <a:srgbClr val="FF0000"/>
                </a:solidFill>
              </a:rPr>
              <a:t>x</a:t>
            </a:r>
            <a:r>
              <a:rPr lang="zh-CN" altLang="en-US" dirty="0">
                <a:solidFill>
                  <a:srgbClr val="FF0000"/>
                </a:solidFill>
              </a:rPr>
              <a:t>的后继 </a:t>
            </a:r>
            <a:r>
              <a:rPr lang="en-US" altLang="zh-CN" dirty="0">
                <a:solidFill>
                  <a:srgbClr val="FF0000"/>
                </a:solidFill>
              </a:rPr>
              <a:t>}</a:t>
            </a:r>
            <a:r>
              <a:rPr lang="zh-CN" altLang="en-US" dirty="0"/>
              <a:t>。</a:t>
            </a:r>
          </a:p>
          <a:p>
            <a:pPr marL="0" indent="0">
              <a:buNone/>
            </a:pPr>
            <a:r>
              <a:rPr lang="zh-CN" altLang="en-US" dirty="0"/>
              <a:t>什么叫</a:t>
            </a:r>
            <a:r>
              <a:rPr lang="en-US" altLang="zh-CN" dirty="0"/>
              <a:t>y</a:t>
            </a:r>
            <a:r>
              <a:rPr lang="zh-CN" altLang="en-US" dirty="0"/>
              <a:t>是</a:t>
            </a:r>
            <a:r>
              <a:rPr lang="en-US" altLang="zh-CN" dirty="0"/>
              <a:t>x</a:t>
            </a:r>
            <a:r>
              <a:rPr lang="zh-CN" altLang="en-US" dirty="0"/>
              <a:t>的后继？就是从</a:t>
            </a:r>
            <a:r>
              <a:rPr lang="en-US" altLang="zh-CN" dirty="0"/>
              <a:t>x</a:t>
            </a:r>
            <a:r>
              <a:rPr lang="zh-CN" altLang="en-US" dirty="0"/>
              <a:t>可以进入的状态。</a:t>
            </a:r>
            <a:endParaRPr lang="en-US" altLang="zh-CN" dirty="0"/>
          </a:p>
          <a:p>
            <a:pPr marL="0" indent="0">
              <a:buNone/>
            </a:pPr>
            <a:r>
              <a:rPr lang="zh-CN" altLang="en-US" dirty="0"/>
              <a:t>在普通的</a:t>
            </a:r>
            <a:r>
              <a:rPr lang="en-US" altLang="zh-CN" dirty="0"/>
              <a:t>NIM</a:t>
            </a:r>
            <a:r>
              <a:rPr lang="zh-CN" altLang="en-US" dirty="0"/>
              <a:t>游戏里，假如有一堆石子个数为</a:t>
            </a:r>
            <a:r>
              <a:rPr lang="en-US" altLang="zh-CN" dirty="0"/>
              <a:t>x</a:t>
            </a:r>
            <a:r>
              <a:rPr lang="zh-CN" altLang="en-US" dirty="0"/>
              <a:t>，普通的</a:t>
            </a:r>
            <a:r>
              <a:rPr lang="en-US" altLang="zh-CN" dirty="0"/>
              <a:t>NIM</a:t>
            </a:r>
            <a:r>
              <a:rPr lang="zh-CN" altLang="en-US" dirty="0"/>
              <a:t>游戏可以取任意个，但不能一个不取，所以</a:t>
            </a:r>
            <a:r>
              <a:rPr lang="en-US" altLang="zh-CN" dirty="0"/>
              <a:t>x</a:t>
            </a:r>
            <a:r>
              <a:rPr lang="zh-CN" altLang="en-US" dirty="0"/>
              <a:t>的后继就是</a:t>
            </a:r>
            <a:r>
              <a:rPr lang="en-US" altLang="zh-CN" dirty="0"/>
              <a:t>0~x-1</a:t>
            </a:r>
            <a:r>
              <a:rPr lang="zh-CN" altLang="en-US" dirty="0"/>
              <a:t>，所以</a:t>
            </a:r>
            <a:r>
              <a:rPr lang="en-US" altLang="zh-CN" dirty="0"/>
              <a:t>y</a:t>
            </a:r>
            <a:r>
              <a:rPr lang="zh-CN" altLang="en-US" dirty="0"/>
              <a:t>取值</a:t>
            </a:r>
            <a:r>
              <a:rPr lang="en-US" altLang="zh-CN" dirty="0"/>
              <a:t>0~x-1</a:t>
            </a:r>
            <a:r>
              <a:rPr lang="zh-CN" altLang="en-US" dirty="0"/>
              <a:t>。</a:t>
            </a:r>
          </a:p>
          <a:p>
            <a:pPr marL="0" indent="0">
              <a:buNone/>
            </a:pPr>
            <a:r>
              <a:rPr lang="zh-CN" altLang="en-US" dirty="0"/>
              <a:t>有一个结论就是普通的取石子</a:t>
            </a:r>
            <a:r>
              <a:rPr lang="en-US" altLang="zh-CN" dirty="0"/>
              <a:t>SG(x)=x</a:t>
            </a:r>
            <a:r>
              <a:rPr lang="zh-CN" altLang="en-US" dirty="0"/>
              <a:t>。</a:t>
            </a:r>
            <a:endParaRPr lang="en-US" altLang="zh-CN" dirty="0"/>
          </a:p>
          <a:p>
            <a:pPr marL="0" indent="0">
              <a:buNone/>
            </a:pPr>
            <a:r>
              <a:rPr lang="zh-CN" altLang="en-US" dirty="0"/>
              <a:t>我们把游戏的所有状态看成一个图，只有一堆石子的话</a:t>
            </a:r>
            <a:endParaRPr lang="en-US" altLang="zh-CN" dirty="0"/>
          </a:p>
          <a:p>
            <a:pPr marL="0" indent="0">
              <a:buNone/>
            </a:pPr>
            <a:r>
              <a:rPr lang="zh-CN" altLang="en-US" dirty="0"/>
              <a:t>那么其实就是一个棋子在这张图上面跑。</a:t>
            </a:r>
            <a:endParaRPr lang="en-US" altLang="zh-CN" dirty="0"/>
          </a:p>
        </p:txBody>
      </p:sp>
    </p:spTree>
    <p:extLst>
      <p:ext uri="{BB962C8B-B14F-4D97-AF65-F5344CB8AC3E}">
        <p14:creationId xmlns:p14="http://schemas.microsoft.com/office/powerpoint/2010/main" val="3033851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A7489338-76F5-4AE9-B88E-7FC5BE3E38C7}"/>
              </a:ext>
            </a:extLst>
          </p:cNvPr>
          <p:cNvSpPr txBox="1"/>
          <p:nvPr/>
        </p:nvSpPr>
        <p:spPr>
          <a:xfrm>
            <a:off x="659423" y="527538"/>
            <a:ext cx="9662746" cy="3539430"/>
          </a:xfrm>
          <a:prstGeom prst="rect">
            <a:avLst/>
          </a:prstGeom>
          <a:noFill/>
        </p:spPr>
        <p:txBody>
          <a:bodyPr wrap="square" rtlCol="0">
            <a:spAutoFit/>
          </a:bodyPr>
          <a:lstStyle/>
          <a:p>
            <a:r>
              <a:rPr lang="zh-CN" altLang="en-US" sz="2800" dirty="0"/>
              <a:t>博弈论又被称为对策论（</a:t>
            </a:r>
            <a:r>
              <a:rPr lang="en-US" altLang="zh-CN" sz="2800" dirty="0"/>
              <a:t>Game Theory</a:t>
            </a:r>
            <a:r>
              <a:rPr lang="zh-CN" altLang="en-US" sz="2800" dirty="0"/>
              <a:t>），既是现代数学的一个新分支，也是运筹学的一个重要学科。</a:t>
            </a:r>
            <a:endParaRPr lang="en-US" altLang="zh-CN" sz="2800" dirty="0"/>
          </a:p>
          <a:p>
            <a:r>
              <a:rPr lang="en-US" altLang="zh-CN" sz="2800" dirty="0"/>
              <a:t>《</a:t>
            </a:r>
            <a:r>
              <a:rPr lang="zh-CN" altLang="en-US" sz="2800" dirty="0"/>
              <a:t>博弈圣经</a:t>
            </a:r>
            <a:r>
              <a:rPr lang="en-US" altLang="zh-CN" sz="2800" dirty="0"/>
              <a:t>》</a:t>
            </a:r>
            <a:r>
              <a:rPr lang="zh-CN" altLang="en-US" sz="2800" dirty="0"/>
              <a:t>博弈论的定义：我们把动物利用大自然移动的瘾魂，在决策人期待的空间里，形成三维均衡的语文学理论，称为博弈论。</a:t>
            </a:r>
            <a:endParaRPr lang="en-US" altLang="zh-CN" sz="2800" dirty="0"/>
          </a:p>
          <a:p>
            <a:r>
              <a:rPr lang="zh-CN" altLang="en-US" sz="2800" dirty="0"/>
              <a:t>博弈论是二人在平等的对局中各自利用对方的策略变换自己的对抗策略，达到取胜的目的。</a:t>
            </a:r>
            <a:endParaRPr lang="en-US" altLang="zh-CN" sz="2800" dirty="0"/>
          </a:p>
          <a:p>
            <a:r>
              <a:rPr lang="zh-CN" altLang="en-US" sz="2800" dirty="0"/>
              <a:t>在算法竞赛中主要研究的是</a:t>
            </a:r>
            <a:r>
              <a:rPr lang="zh-CN" altLang="en-US" sz="2800" dirty="0">
                <a:solidFill>
                  <a:schemeClr val="accent1">
                    <a:lumMod val="75000"/>
                  </a:schemeClr>
                </a:solidFill>
              </a:rPr>
              <a:t>平等组合游戏</a:t>
            </a:r>
            <a:r>
              <a:rPr lang="zh-CN" altLang="en-US" sz="2800" dirty="0">
                <a:solidFill>
                  <a:schemeClr val="tx1">
                    <a:lumMod val="95000"/>
                    <a:lumOff val="5000"/>
                  </a:schemeClr>
                </a:solidFill>
              </a:rPr>
              <a:t>。</a:t>
            </a:r>
          </a:p>
        </p:txBody>
      </p:sp>
    </p:spTree>
    <p:extLst>
      <p:ext uri="{BB962C8B-B14F-4D97-AF65-F5344CB8AC3E}">
        <p14:creationId xmlns:p14="http://schemas.microsoft.com/office/powerpoint/2010/main" val="4435926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343700" y="378069"/>
            <a:ext cx="10685585" cy="6479931"/>
          </a:xfrm>
        </p:spPr>
        <p:txBody>
          <a:bodyPr>
            <a:normAutofit/>
          </a:bodyPr>
          <a:lstStyle/>
          <a:p>
            <a:pPr marL="0" indent="0">
              <a:buNone/>
            </a:pPr>
            <a:r>
              <a:rPr lang="zh-CN" altLang="en-US" dirty="0"/>
              <a:t>来看一下</a:t>
            </a:r>
            <a:r>
              <a:rPr lang="en-US" altLang="zh-CN" dirty="0"/>
              <a:t>SG</a:t>
            </a:r>
            <a:r>
              <a:rPr lang="zh-CN" altLang="en-US" dirty="0"/>
              <a:t>函数的性质。</a:t>
            </a:r>
            <a:endParaRPr lang="en-US" altLang="zh-CN" dirty="0"/>
          </a:p>
          <a:p>
            <a:pPr marL="0" indent="0">
              <a:buNone/>
            </a:pPr>
            <a:r>
              <a:rPr lang="zh-CN" altLang="en-US" dirty="0">
                <a:solidFill>
                  <a:srgbClr val="FF0000"/>
                </a:solidFill>
              </a:rPr>
              <a:t>首先，所有的终结状态所对应的顶点，也就是没有出边的顶点，其</a:t>
            </a:r>
            <a:r>
              <a:rPr lang="en-US" altLang="zh-CN" dirty="0">
                <a:solidFill>
                  <a:srgbClr val="FF0000"/>
                </a:solidFill>
              </a:rPr>
              <a:t>SG</a:t>
            </a:r>
            <a:r>
              <a:rPr lang="zh-CN" altLang="en-US" dirty="0">
                <a:solidFill>
                  <a:srgbClr val="FF0000"/>
                </a:solidFill>
              </a:rPr>
              <a:t>值为</a:t>
            </a:r>
            <a:r>
              <a:rPr lang="en-US" altLang="zh-CN" dirty="0">
                <a:solidFill>
                  <a:srgbClr val="FF0000"/>
                </a:solidFill>
              </a:rPr>
              <a:t>0</a:t>
            </a:r>
            <a:r>
              <a:rPr lang="zh-CN" altLang="en-US" dirty="0">
                <a:solidFill>
                  <a:srgbClr val="FF0000"/>
                </a:solidFill>
              </a:rPr>
              <a:t>，因为它的后继集合是空集。</a:t>
            </a:r>
            <a:endParaRPr lang="en-US" altLang="zh-CN" dirty="0">
              <a:solidFill>
                <a:srgbClr val="FF0000"/>
              </a:solidFill>
            </a:endParaRPr>
          </a:p>
          <a:p>
            <a:pPr marL="0" indent="0">
              <a:buNone/>
            </a:pPr>
            <a:r>
              <a:rPr lang="zh-CN" altLang="en-US" dirty="0">
                <a:solidFill>
                  <a:srgbClr val="FF0000"/>
                </a:solidFill>
              </a:rPr>
              <a:t>然后对于一个</a:t>
            </a:r>
            <a:r>
              <a:rPr lang="en-US" altLang="zh-CN" dirty="0">
                <a:solidFill>
                  <a:srgbClr val="FF0000"/>
                </a:solidFill>
              </a:rPr>
              <a:t>SG(x)=0</a:t>
            </a:r>
            <a:r>
              <a:rPr lang="zh-CN" altLang="en-US" dirty="0">
                <a:solidFill>
                  <a:srgbClr val="FF0000"/>
                </a:solidFill>
              </a:rPr>
              <a:t>的顶点</a:t>
            </a:r>
            <a:r>
              <a:rPr lang="en-US" altLang="zh-CN" dirty="0">
                <a:solidFill>
                  <a:srgbClr val="FF0000"/>
                </a:solidFill>
              </a:rPr>
              <a:t>x</a:t>
            </a:r>
            <a:r>
              <a:rPr lang="zh-CN" altLang="en-US" dirty="0">
                <a:solidFill>
                  <a:srgbClr val="FF0000"/>
                </a:solidFill>
              </a:rPr>
              <a:t>，它的所有前驱</a:t>
            </a:r>
            <a:r>
              <a:rPr lang="en-US" altLang="zh-CN" dirty="0">
                <a:solidFill>
                  <a:srgbClr val="FF0000"/>
                </a:solidFill>
              </a:rPr>
              <a:t>y</a:t>
            </a:r>
            <a:r>
              <a:rPr lang="zh-CN" altLang="en-US" dirty="0">
                <a:solidFill>
                  <a:srgbClr val="FF0000"/>
                </a:solidFill>
              </a:rPr>
              <a:t>都满足 </a:t>
            </a:r>
            <a:r>
              <a:rPr lang="en-US" altLang="zh-CN" dirty="0">
                <a:solidFill>
                  <a:srgbClr val="FF0000"/>
                </a:solidFill>
              </a:rPr>
              <a:t>SG(y)!=0</a:t>
            </a:r>
            <a:r>
              <a:rPr lang="zh-CN" altLang="en-US" dirty="0">
                <a:solidFill>
                  <a:srgbClr val="FF0000"/>
                </a:solidFill>
              </a:rPr>
              <a:t>。</a:t>
            </a:r>
            <a:endParaRPr lang="en-US" altLang="zh-CN" dirty="0">
              <a:solidFill>
                <a:srgbClr val="FF0000"/>
              </a:solidFill>
            </a:endParaRPr>
          </a:p>
          <a:p>
            <a:pPr marL="0" indent="0">
              <a:buNone/>
            </a:pPr>
            <a:r>
              <a:rPr lang="zh-CN" altLang="en-US" dirty="0">
                <a:solidFill>
                  <a:srgbClr val="FF0000"/>
                </a:solidFill>
              </a:rPr>
              <a:t>对于一个</a:t>
            </a:r>
            <a:r>
              <a:rPr lang="en-US" altLang="zh-CN" dirty="0">
                <a:solidFill>
                  <a:srgbClr val="FF0000"/>
                </a:solidFill>
              </a:rPr>
              <a:t>SG(x)!=0</a:t>
            </a:r>
            <a:r>
              <a:rPr lang="zh-CN" altLang="en-US" dirty="0">
                <a:solidFill>
                  <a:srgbClr val="FF0000"/>
                </a:solidFill>
              </a:rPr>
              <a:t>的顶点，必定存在一个后继</a:t>
            </a:r>
            <a:r>
              <a:rPr lang="en-US" altLang="zh-CN" dirty="0">
                <a:solidFill>
                  <a:srgbClr val="FF0000"/>
                </a:solidFill>
              </a:rPr>
              <a:t>y</a:t>
            </a:r>
            <a:r>
              <a:rPr lang="zh-CN" altLang="en-US" dirty="0">
                <a:solidFill>
                  <a:srgbClr val="FF0000"/>
                </a:solidFill>
              </a:rPr>
              <a:t>满足</a:t>
            </a:r>
            <a:r>
              <a:rPr lang="en-US" altLang="zh-CN" dirty="0">
                <a:solidFill>
                  <a:srgbClr val="FF0000"/>
                </a:solidFill>
              </a:rPr>
              <a:t>SG(y)=0</a:t>
            </a:r>
            <a:r>
              <a:rPr lang="zh-CN" altLang="en-US" dirty="0">
                <a:solidFill>
                  <a:srgbClr val="FF0000"/>
                </a:solidFill>
              </a:rPr>
              <a:t>。</a:t>
            </a:r>
            <a:endParaRPr lang="en-US" altLang="zh-CN" dirty="0">
              <a:solidFill>
                <a:srgbClr val="FF0000"/>
              </a:solidFill>
            </a:endParaRPr>
          </a:p>
          <a:p>
            <a:pPr marL="0" indent="0">
              <a:buNone/>
            </a:pPr>
            <a:r>
              <a:rPr lang="en-US" altLang="zh-CN" dirty="0"/>
              <a:t>(</a:t>
            </a:r>
            <a:r>
              <a:rPr lang="zh-CN" altLang="en-US" dirty="0"/>
              <a:t>显然</a:t>
            </a:r>
            <a:r>
              <a:rPr lang="en-US" altLang="zh-CN" dirty="0"/>
              <a:t>?)</a:t>
            </a:r>
          </a:p>
          <a:p>
            <a:pPr marL="0" indent="0">
              <a:buNone/>
            </a:pPr>
            <a:r>
              <a:rPr lang="zh-CN" altLang="en-US" dirty="0"/>
              <a:t>以上这三句话表明，顶点</a:t>
            </a:r>
            <a:r>
              <a:rPr lang="en-US" altLang="zh-CN" dirty="0"/>
              <a:t>x</a:t>
            </a:r>
            <a:r>
              <a:rPr lang="zh-CN" altLang="en-US" dirty="0"/>
              <a:t>所代表的状态是</a:t>
            </a:r>
            <a:r>
              <a:rPr lang="en-US" altLang="zh-CN" dirty="0"/>
              <a:t>P</a:t>
            </a:r>
            <a:r>
              <a:rPr lang="zh-CN" altLang="en-US" dirty="0"/>
              <a:t>点当且仅当</a:t>
            </a:r>
            <a:r>
              <a:rPr lang="en-US" altLang="zh-CN" dirty="0"/>
              <a:t>g(x)=0</a:t>
            </a:r>
            <a:r>
              <a:rPr lang="zh-CN" altLang="en-US" dirty="0"/>
              <a:t>（跟</a:t>
            </a:r>
            <a:r>
              <a:rPr lang="en-US" altLang="zh-CN" dirty="0"/>
              <a:t>P</a:t>
            </a:r>
            <a:r>
              <a:rPr lang="zh-CN" altLang="en-US" dirty="0"/>
              <a:t>点</a:t>
            </a:r>
            <a:r>
              <a:rPr lang="en-US" altLang="zh-CN" dirty="0"/>
              <a:t>/N</a:t>
            </a:r>
            <a:r>
              <a:rPr lang="zh-CN" altLang="en-US" dirty="0"/>
              <a:t>点的 定义的那三句话是完全对应的）。</a:t>
            </a:r>
            <a:endParaRPr lang="en-US" altLang="zh-CN" dirty="0"/>
          </a:p>
          <a:p>
            <a:pPr marL="0" indent="0">
              <a:buNone/>
            </a:pPr>
            <a:r>
              <a:rPr lang="zh-CN" altLang="en-US" dirty="0"/>
              <a:t>我们通过计算有向无环图的每个顶点的</a:t>
            </a:r>
            <a:r>
              <a:rPr lang="en-US" altLang="zh-CN" dirty="0"/>
              <a:t>SG</a:t>
            </a:r>
            <a:r>
              <a:rPr lang="zh-CN" altLang="en-US" dirty="0"/>
              <a:t>值，就可以对每种局面找到必胜策略了。</a:t>
            </a:r>
            <a:endParaRPr lang="en-US" altLang="zh-CN" dirty="0"/>
          </a:p>
          <a:p>
            <a:pPr marL="0" indent="0">
              <a:buNone/>
            </a:pPr>
            <a:r>
              <a:rPr lang="zh-CN" altLang="en-US" dirty="0"/>
              <a:t>但</a:t>
            </a:r>
            <a:r>
              <a:rPr lang="en-US" altLang="zh-CN" dirty="0"/>
              <a:t>SG</a:t>
            </a:r>
            <a:r>
              <a:rPr lang="zh-CN" altLang="en-US" dirty="0"/>
              <a:t>函数的用途远没有这样简单。如果游戏拓展回</a:t>
            </a:r>
            <a:r>
              <a:rPr lang="en-US" altLang="zh-CN" dirty="0"/>
              <a:t>n</a:t>
            </a:r>
            <a:r>
              <a:rPr lang="zh-CN" altLang="en-US" dirty="0"/>
              <a:t>堆石子也就是</a:t>
            </a:r>
            <a:r>
              <a:rPr lang="en-US" altLang="zh-CN" dirty="0"/>
              <a:t>n</a:t>
            </a:r>
            <a:r>
              <a:rPr lang="zh-CN" altLang="en-US" dirty="0"/>
              <a:t>堆石子的</a:t>
            </a:r>
            <a:r>
              <a:rPr lang="en-US" altLang="zh-CN" dirty="0" err="1"/>
              <a:t>Nim</a:t>
            </a:r>
            <a:r>
              <a:rPr lang="zh-CN" altLang="en-US" dirty="0"/>
              <a:t>博弈的话，就相当于很多个棋子同时在一个图上跑，怎么办？</a:t>
            </a:r>
            <a:endParaRPr lang="en-US" altLang="zh-CN" dirty="0"/>
          </a:p>
        </p:txBody>
      </p:sp>
    </p:spTree>
    <p:extLst>
      <p:ext uri="{BB962C8B-B14F-4D97-AF65-F5344CB8AC3E}">
        <p14:creationId xmlns:p14="http://schemas.microsoft.com/office/powerpoint/2010/main" val="1703041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343700" y="189034"/>
            <a:ext cx="10685585" cy="7178121"/>
          </a:xfrm>
        </p:spPr>
        <p:txBody>
          <a:bodyPr>
            <a:normAutofit/>
          </a:bodyPr>
          <a:lstStyle/>
          <a:p>
            <a:pPr marL="0" indent="0">
              <a:buNone/>
            </a:pPr>
            <a:r>
              <a:rPr lang="zh-CN" altLang="en-US" dirty="0"/>
              <a:t>其实我们还是只要证明这种多棋子的有向图图游戏的局面是</a:t>
            </a:r>
            <a:r>
              <a:rPr lang="en-US" altLang="zh-CN" dirty="0"/>
              <a:t>P</a:t>
            </a:r>
            <a:r>
              <a:rPr lang="zh-CN" altLang="en-US" dirty="0"/>
              <a:t>点</a:t>
            </a:r>
            <a:r>
              <a:rPr lang="zh-CN" altLang="en-US" dirty="0">
                <a:solidFill>
                  <a:srgbClr val="FF0000"/>
                </a:solidFill>
              </a:rPr>
              <a:t>当且仅当所有棋子所在的位置的</a:t>
            </a:r>
            <a:r>
              <a:rPr lang="en-US" altLang="zh-CN" dirty="0">
                <a:solidFill>
                  <a:srgbClr val="FF0000"/>
                </a:solidFill>
              </a:rPr>
              <a:t>SG</a:t>
            </a:r>
            <a:r>
              <a:rPr lang="zh-CN" altLang="en-US" dirty="0">
                <a:solidFill>
                  <a:srgbClr val="FF0000"/>
                </a:solidFill>
              </a:rPr>
              <a:t>函数的异或为</a:t>
            </a:r>
            <a:r>
              <a:rPr lang="en-US" altLang="zh-CN" dirty="0">
                <a:solidFill>
                  <a:srgbClr val="FF0000"/>
                </a:solidFill>
              </a:rPr>
              <a:t>0</a:t>
            </a:r>
            <a:r>
              <a:rPr lang="zh-CN" altLang="en-US" dirty="0"/>
              <a:t>。这个证明与前面证明</a:t>
            </a:r>
            <a:r>
              <a:rPr lang="en-US" altLang="zh-CN" dirty="0" err="1"/>
              <a:t>Nim</a:t>
            </a:r>
            <a:r>
              <a:rPr lang="zh-CN" altLang="en-US" dirty="0"/>
              <a:t>博弈几乎是完全相同的，只需要适当的改几个名词就行了。</a:t>
            </a:r>
            <a:endParaRPr lang="en-US" altLang="zh-CN" dirty="0"/>
          </a:p>
          <a:p>
            <a:pPr marL="0" indent="0">
              <a:buNone/>
            </a:pPr>
            <a:r>
              <a:rPr lang="zh-CN" altLang="en-US" dirty="0"/>
              <a:t>刚才，我为了使问题看上去更容易一些，认为</a:t>
            </a:r>
            <a:r>
              <a:rPr lang="en-US" altLang="zh-CN" dirty="0"/>
              <a:t>n</a:t>
            </a:r>
            <a:r>
              <a:rPr lang="zh-CN" altLang="en-US" dirty="0"/>
              <a:t>枚棋子是在一个有向图上移动。但如果不是在一个有向图上，而是每个棋子在一个有向图上，每次可以任选一个棋子（也就是任选一个有向图）进行移动，这样也不会给结论带来任何变化。</a:t>
            </a:r>
            <a:endParaRPr lang="en-US" altLang="zh-CN" dirty="0"/>
          </a:p>
          <a:p>
            <a:pPr marL="0" indent="0">
              <a:buNone/>
            </a:pPr>
            <a:endParaRPr lang="en-US" altLang="zh-CN" dirty="0">
              <a:solidFill>
                <a:srgbClr val="FF0000"/>
              </a:solidFill>
            </a:endParaRPr>
          </a:p>
          <a:p>
            <a:pPr marL="0" indent="0">
              <a:buNone/>
            </a:pPr>
            <a:r>
              <a:rPr lang="zh-CN" altLang="en-US" dirty="0"/>
              <a:t>所以我们可以定义有向图游戏的和</a:t>
            </a:r>
            <a:r>
              <a:rPr lang="en-US" altLang="zh-CN" dirty="0"/>
              <a:t>(Sum of Graph Games)</a:t>
            </a:r>
            <a:r>
              <a:rPr lang="zh-CN" altLang="en-US" dirty="0"/>
              <a:t>：设</a:t>
            </a:r>
            <a:r>
              <a:rPr lang="en-US" altLang="zh-CN" dirty="0"/>
              <a:t>G1</a:t>
            </a:r>
            <a:r>
              <a:rPr lang="zh-CN" altLang="en-US" dirty="0"/>
              <a:t>、</a:t>
            </a:r>
            <a:r>
              <a:rPr lang="en-US" altLang="zh-CN" dirty="0"/>
              <a:t>G2</a:t>
            </a:r>
            <a:r>
              <a:rPr lang="zh-CN" altLang="en-US" dirty="0"/>
              <a:t>、</a:t>
            </a:r>
            <a:r>
              <a:rPr lang="en-US" altLang="zh-CN" dirty="0"/>
              <a:t>……</a:t>
            </a:r>
            <a:r>
              <a:rPr lang="zh-CN" altLang="en-US" dirty="0"/>
              <a:t>、</a:t>
            </a:r>
            <a:r>
              <a:rPr lang="en-US" altLang="zh-CN" dirty="0" err="1"/>
              <a:t>Gn</a:t>
            </a:r>
            <a:r>
              <a:rPr lang="zh-CN" altLang="en-US" dirty="0"/>
              <a:t>是</a:t>
            </a:r>
            <a:r>
              <a:rPr lang="en-US" altLang="zh-CN" dirty="0"/>
              <a:t>n</a:t>
            </a:r>
            <a:r>
              <a:rPr lang="zh-CN" altLang="en-US" dirty="0"/>
              <a:t>个有向图游戏，定义游戏</a:t>
            </a:r>
            <a:r>
              <a:rPr lang="en-US" altLang="zh-CN" dirty="0"/>
              <a:t>G</a:t>
            </a:r>
            <a:r>
              <a:rPr lang="zh-CN" altLang="en-US" dirty="0"/>
              <a:t>是</a:t>
            </a:r>
            <a:r>
              <a:rPr lang="en-US" altLang="zh-CN" dirty="0"/>
              <a:t>G1</a:t>
            </a:r>
            <a:r>
              <a:rPr lang="zh-CN" altLang="en-US" dirty="0"/>
              <a:t>、</a:t>
            </a:r>
            <a:r>
              <a:rPr lang="en-US" altLang="zh-CN" dirty="0"/>
              <a:t>G2</a:t>
            </a:r>
            <a:r>
              <a:rPr lang="zh-CN" altLang="en-US" dirty="0"/>
              <a:t>、</a:t>
            </a:r>
            <a:r>
              <a:rPr lang="en-US" altLang="zh-CN" dirty="0"/>
              <a:t>……</a:t>
            </a:r>
            <a:r>
              <a:rPr lang="zh-CN" altLang="en-US" dirty="0"/>
              <a:t>、</a:t>
            </a:r>
            <a:r>
              <a:rPr lang="en-US" altLang="zh-CN" dirty="0" err="1"/>
              <a:t>Gn</a:t>
            </a:r>
            <a:r>
              <a:rPr lang="zh-CN" altLang="en-US" dirty="0"/>
              <a:t>的和</a:t>
            </a:r>
            <a:r>
              <a:rPr lang="en-US" altLang="zh-CN" dirty="0"/>
              <a:t>(Sum)</a:t>
            </a:r>
            <a:r>
              <a:rPr lang="zh-CN" altLang="en-US" dirty="0"/>
              <a:t>，游戏</a:t>
            </a:r>
            <a:r>
              <a:rPr lang="en-US" altLang="zh-CN" dirty="0"/>
              <a:t>G</a:t>
            </a:r>
            <a:r>
              <a:rPr lang="zh-CN" altLang="en-US" dirty="0"/>
              <a:t>的移动规则是：任选一个子游戏</a:t>
            </a:r>
            <a:r>
              <a:rPr lang="en-US" altLang="zh-CN" dirty="0"/>
              <a:t>Gi </a:t>
            </a:r>
            <a:r>
              <a:rPr lang="zh-CN" altLang="en-US" dirty="0"/>
              <a:t>并移动上面的棋子。</a:t>
            </a:r>
            <a:r>
              <a:rPr lang="en-US" altLang="zh-CN" dirty="0"/>
              <a:t>Sprague-Grundy</a:t>
            </a:r>
            <a:r>
              <a:rPr lang="zh-CN" altLang="en-US" dirty="0"/>
              <a:t>定理就是：</a:t>
            </a:r>
            <a:endParaRPr lang="en-US" altLang="zh-CN" dirty="0"/>
          </a:p>
          <a:p>
            <a:pPr marL="0" indent="0">
              <a:buNone/>
            </a:pPr>
            <a:r>
              <a:rPr lang="en-US" altLang="zh-CN" dirty="0">
                <a:solidFill>
                  <a:srgbClr val="FF0000"/>
                </a:solidFill>
              </a:rPr>
              <a:t> SG(G)= SG(G1)^ SG(G2)^…^ SG(</a:t>
            </a:r>
            <a:r>
              <a:rPr lang="en-US" altLang="zh-CN" dirty="0" err="1">
                <a:solidFill>
                  <a:srgbClr val="FF0000"/>
                </a:solidFill>
              </a:rPr>
              <a:t>Gn</a:t>
            </a:r>
            <a:r>
              <a:rPr lang="en-US" altLang="zh-CN" dirty="0">
                <a:solidFill>
                  <a:srgbClr val="FF0000"/>
                </a:solidFill>
              </a:rPr>
              <a:t>)</a:t>
            </a:r>
            <a:r>
              <a:rPr lang="zh-CN" altLang="en-US" dirty="0">
                <a:solidFill>
                  <a:srgbClr val="FF0000"/>
                </a:solidFill>
              </a:rPr>
              <a:t>。</a:t>
            </a:r>
            <a:endParaRPr lang="en-US" altLang="zh-CN" dirty="0">
              <a:solidFill>
                <a:srgbClr val="FF0000"/>
              </a:solidFill>
            </a:endParaRPr>
          </a:p>
          <a:p>
            <a:pPr marL="0" indent="0">
              <a:buNone/>
            </a:pPr>
            <a:r>
              <a:rPr lang="zh-CN" altLang="en-US" dirty="0"/>
              <a:t>也就是说，游戏的和的</a:t>
            </a:r>
            <a:r>
              <a:rPr lang="en-US" altLang="zh-CN" dirty="0"/>
              <a:t>SG</a:t>
            </a:r>
            <a:r>
              <a:rPr lang="zh-CN" altLang="en-US" dirty="0"/>
              <a:t>函数值是它的所有子游戏的</a:t>
            </a:r>
            <a:r>
              <a:rPr lang="en-US" altLang="zh-CN" dirty="0"/>
              <a:t>SG</a:t>
            </a:r>
            <a:r>
              <a:rPr lang="zh-CN" altLang="en-US" dirty="0"/>
              <a:t>函数值的异或。</a:t>
            </a:r>
            <a:endParaRPr lang="en-US" altLang="zh-CN" dirty="0"/>
          </a:p>
        </p:txBody>
      </p:sp>
    </p:spTree>
    <p:extLst>
      <p:ext uri="{BB962C8B-B14F-4D97-AF65-F5344CB8AC3E}">
        <p14:creationId xmlns:p14="http://schemas.microsoft.com/office/powerpoint/2010/main" val="966698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343700" y="189034"/>
            <a:ext cx="10685585" cy="7178121"/>
          </a:xfrm>
        </p:spPr>
        <p:txBody>
          <a:bodyPr>
            <a:normAutofit/>
          </a:bodyPr>
          <a:lstStyle/>
          <a:p>
            <a:pPr marL="0" indent="0">
              <a:buNone/>
            </a:pPr>
            <a:r>
              <a:rPr lang="zh-CN" altLang="en-US" dirty="0"/>
              <a:t>所以说当我们面对由</a:t>
            </a:r>
            <a:r>
              <a:rPr lang="en-US" altLang="zh-CN" dirty="0"/>
              <a:t>n</a:t>
            </a:r>
            <a:r>
              <a:rPr lang="zh-CN" altLang="en-US" dirty="0"/>
              <a:t>个游戏组合成的一个游戏时，只需对于每个游戏找出求它的每个 局面的</a:t>
            </a:r>
            <a:r>
              <a:rPr lang="en-US" altLang="zh-CN" dirty="0"/>
              <a:t>SG</a:t>
            </a:r>
            <a:r>
              <a:rPr lang="zh-CN" altLang="en-US" dirty="0"/>
              <a:t>值的方法，就可以把这些</a:t>
            </a:r>
            <a:r>
              <a:rPr lang="en-US" altLang="zh-CN" dirty="0"/>
              <a:t>SG</a:t>
            </a:r>
            <a:r>
              <a:rPr lang="zh-CN" altLang="en-US" dirty="0"/>
              <a:t>值全部看成</a:t>
            </a:r>
            <a:r>
              <a:rPr lang="en-US" altLang="zh-CN" dirty="0" err="1"/>
              <a:t>Nim</a:t>
            </a:r>
            <a:r>
              <a:rPr lang="zh-CN" altLang="en-US" dirty="0"/>
              <a:t>的石子堆，然后依照找</a:t>
            </a:r>
            <a:r>
              <a:rPr lang="en-US" altLang="zh-CN" dirty="0" err="1"/>
              <a:t>Nim</a:t>
            </a:r>
            <a:r>
              <a:rPr lang="zh-CN" altLang="en-US" dirty="0"/>
              <a:t>的必胜策略的方法来找这个游戏的必胜策略了！</a:t>
            </a:r>
            <a:endParaRPr lang="en-US" altLang="zh-CN" dirty="0"/>
          </a:p>
          <a:p>
            <a:pPr marL="0" indent="0">
              <a:buNone/>
            </a:pPr>
            <a:endParaRPr lang="en-US" altLang="zh-CN" dirty="0"/>
          </a:p>
          <a:p>
            <a:pPr marL="0" indent="0">
              <a:buNone/>
            </a:pPr>
            <a:r>
              <a:rPr lang="zh-CN" altLang="en-US" dirty="0"/>
              <a:t>咦？说了这么多到底有什么用，这和</a:t>
            </a:r>
            <a:r>
              <a:rPr lang="en-US" altLang="zh-CN" dirty="0" err="1"/>
              <a:t>Nim</a:t>
            </a:r>
            <a:r>
              <a:rPr lang="zh-CN" altLang="en-US" dirty="0"/>
              <a:t>博弈判断状态的方法相比有什么别的用处吗？</a:t>
            </a:r>
            <a:endParaRPr lang="en-US" altLang="zh-CN" dirty="0"/>
          </a:p>
          <a:p>
            <a:pPr marL="0" indent="0">
              <a:buNone/>
            </a:pPr>
            <a:endParaRPr lang="en-US" altLang="zh-CN" dirty="0"/>
          </a:p>
          <a:p>
            <a:pPr marL="0" indent="0">
              <a:buNone/>
            </a:pPr>
            <a:r>
              <a:rPr lang="zh-CN" altLang="en-US" dirty="0"/>
              <a:t>有的，下面就来看一个题目：</a:t>
            </a:r>
            <a:endParaRPr lang="en-US" altLang="zh-CN" dirty="0"/>
          </a:p>
        </p:txBody>
      </p:sp>
    </p:spTree>
    <p:extLst>
      <p:ext uri="{BB962C8B-B14F-4D97-AF65-F5344CB8AC3E}">
        <p14:creationId xmlns:p14="http://schemas.microsoft.com/office/powerpoint/2010/main" val="595267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343700" y="189034"/>
            <a:ext cx="10685585" cy="7178121"/>
          </a:xfrm>
        </p:spPr>
        <p:txBody>
          <a:bodyPr>
            <a:normAutofit/>
          </a:bodyPr>
          <a:lstStyle/>
          <a:p>
            <a:pPr marL="0" indent="0">
              <a:buNone/>
            </a:pPr>
            <a:r>
              <a:rPr lang="zh-CN" altLang="en-US" dirty="0"/>
              <a:t>这个题取自</a:t>
            </a:r>
            <a:r>
              <a:rPr lang="en-US" altLang="zh-CN" dirty="0"/>
              <a:t>2018</a:t>
            </a:r>
            <a:r>
              <a:rPr lang="zh-CN" altLang="en-US" dirty="0"/>
              <a:t>西安赛区邀请赛的</a:t>
            </a:r>
            <a:r>
              <a:rPr lang="en-US" altLang="zh-CN" dirty="0"/>
              <a:t>D</a:t>
            </a:r>
            <a:r>
              <a:rPr lang="zh-CN" altLang="en-US" dirty="0"/>
              <a:t>题</a:t>
            </a:r>
            <a:endParaRPr lang="en-US" altLang="zh-CN" dirty="0"/>
          </a:p>
          <a:p>
            <a:pPr marL="0" indent="0">
              <a:buNone/>
            </a:pPr>
            <a:r>
              <a:rPr lang="en-US" altLang="zh-CN" dirty="0"/>
              <a:t>(</a:t>
            </a:r>
            <a:r>
              <a:rPr lang="zh-CN" altLang="en-US" dirty="0"/>
              <a:t>也是这场值得吐槽的比赛中不错的题目之一，让我学会了</a:t>
            </a:r>
            <a:r>
              <a:rPr lang="en-US" altLang="zh-CN" dirty="0"/>
              <a:t>SG)</a:t>
            </a:r>
          </a:p>
          <a:p>
            <a:pPr marL="0" indent="0">
              <a:buNone/>
            </a:pPr>
            <a:r>
              <a:rPr lang="zh-CN" altLang="en-US" dirty="0"/>
              <a:t>这场比赛没有重现，只能凭印象回忆题面：</a:t>
            </a:r>
            <a:endParaRPr lang="en-US" altLang="zh-CN" dirty="0"/>
          </a:p>
          <a:p>
            <a:pPr marL="0" indent="0">
              <a:buNone/>
            </a:pPr>
            <a:endParaRPr lang="en-US" altLang="zh-CN" dirty="0"/>
          </a:p>
          <a:p>
            <a:pPr marL="0" indent="0">
              <a:buNone/>
            </a:pPr>
            <a:r>
              <a:rPr lang="zh-CN" altLang="en-US" dirty="0"/>
              <a:t>有</a:t>
            </a:r>
            <a:r>
              <a:rPr lang="en-US" altLang="zh-CN" dirty="0"/>
              <a:t>n</a:t>
            </a:r>
            <a:r>
              <a:rPr lang="zh-CN" altLang="en-US" dirty="0"/>
              <a:t>堆石子，第</a:t>
            </a:r>
            <a:r>
              <a:rPr lang="en-US" altLang="zh-CN" dirty="0" err="1"/>
              <a:t>i</a:t>
            </a:r>
            <a:r>
              <a:rPr lang="zh-CN" altLang="en-US" dirty="0"/>
              <a:t>堆</a:t>
            </a:r>
            <a:r>
              <a:rPr lang="en-US" altLang="zh-CN" dirty="0"/>
              <a:t>ai</a:t>
            </a:r>
            <a:r>
              <a:rPr lang="zh-CN" altLang="en-US" dirty="0"/>
              <a:t>枚，</a:t>
            </a:r>
            <a:r>
              <a:rPr lang="en-US" altLang="zh-CN" dirty="0"/>
              <a:t>A</a:t>
            </a:r>
            <a:r>
              <a:rPr lang="zh-CN" altLang="en-US" dirty="0"/>
              <a:t>和</a:t>
            </a:r>
            <a:r>
              <a:rPr lang="en-US" altLang="zh-CN" dirty="0"/>
              <a:t>B</a:t>
            </a:r>
            <a:r>
              <a:rPr lang="zh-CN" altLang="en-US" dirty="0"/>
              <a:t>两人轮流取石子，</a:t>
            </a:r>
            <a:r>
              <a:rPr lang="en-US" altLang="zh-CN" dirty="0"/>
              <a:t>A</a:t>
            </a:r>
            <a:r>
              <a:rPr lang="zh-CN" altLang="en-US" dirty="0"/>
              <a:t>先行。</a:t>
            </a:r>
            <a:endParaRPr lang="en-US" altLang="zh-CN" dirty="0"/>
          </a:p>
          <a:p>
            <a:pPr marL="0" indent="0">
              <a:buNone/>
            </a:pPr>
            <a:r>
              <a:rPr lang="zh-CN" altLang="en-US" dirty="0"/>
              <a:t>取的规则是可以选择任意一堆石子，</a:t>
            </a:r>
            <a:endParaRPr lang="en-US" altLang="zh-CN" dirty="0"/>
          </a:p>
          <a:p>
            <a:pPr marL="0" indent="0">
              <a:buNone/>
            </a:pPr>
            <a:r>
              <a:rPr lang="zh-CN" altLang="en-US" dirty="0"/>
              <a:t>使这堆石子变成原来数量的</a:t>
            </a:r>
            <a:r>
              <a:rPr lang="en-US" altLang="zh-CN" dirty="0"/>
              <a:t>n/2,n/3</a:t>
            </a:r>
            <a:r>
              <a:rPr lang="zh-CN" altLang="en-US" dirty="0"/>
              <a:t>或者</a:t>
            </a:r>
            <a:r>
              <a:rPr lang="en-US" altLang="zh-CN" dirty="0"/>
              <a:t>n/4.(</a:t>
            </a:r>
            <a:r>
              <a:rPr lang="zh-CN" altLang="en-US" dirty="0"/>
              <a:t>均为向下取整</a:t>
            </a:r>
            <a:r>
              <a:rPr lang="en-US" altLang="zh-CN" dirty="0"/>
              <a:t>)</a:t>
            </a:r>
          </a:p>
          <a:p>
            <a:pPr marL="0" indent="0">
              <a:buNone/>
            </a:pPr>
            <a:r>
              <a:rPr lang="en-US" altLang="zh-CN" dirty="0"/>
              <a:t>n&lt;=100000  ai&lt;=100000000000</a:t>
            </a:r>
          </a:p>
          <a:p>
            <a:pPr marL="0" indent="0">
              <a:buNone/>
            </a:pPr>
            <a:endParaRPr lang="en-US" altLang="zh-CN" dirty="0"/>
          </a:p>
          <a:p>
            <a:pPr marL="0" indent="0">
              <a:buNone/>
            </a:pPr>
            <a:r>
              <a:rPr lang="zh-CN" altLang="en-US" dirty="0"/>
              <a:t>用</a:t>
            </a:r>
            <a:r>
              <a:rPr lang="en-US" altLang="zh-CN" dirty="0" err="1"/>
              <a:t>Nim</a:t>
            </a:r>
            <a:r>
              <a:rPr lang="zh-CN" altLang="en-US" dirty="0"/>
              <a:t>的方法来套用，可不可以呢？</a:t>
            </a:r>
            <a:endParaRPr lang="en-US" altLang="zh-CN" dirty="0"/>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2063414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343700" y="351692"/>
            <a:ext cx="10685585" cy="2180493"/>
          </a:xfrm>
        </p:spPr>
        <p:txBody>
          <a:bodyPr>
            <a:normAutofit/>
          </a:bodyPr>
          <a:lstStyle/>
          <a:p>
            <a:pPr marL="0" indent="0">
              <a:buNone/>
            </a:pPr>
            <a:r>
              <a:rPr lang="zh-CN" altLang="en-US" dirty="0"/>
              <a:t>举栗子：</a:t>
            </a:r>
            <a:r>
              <a:rPr lang="en-US" altLang="zh-CN" dirty="0"/>
              <a:t>N=2</a:t>
            </a:r>
          </a:p>
          <a:p>
            <a:pPr marL="0" indent="0">
              <a:buNone/>
            </a:pPr>
            <a:r>
              <a:rPr lang="en-US" altLang="zh-CN" dirty="0"/>
              <a:t>2</a:t>
            </a:r>
          </a:p>
          <a:p>
            <a:pPr marL="0" indent="0">
              <a:buNone/>
            </a:pPr>
            <a:r>
              <a:rPr lang="en-US" altLang="zh-CN" dirty="0"/>
              <a:t>3 2</a:t>
            </a:r>
          </a:p>
          <a:p>
            <a:pPr marL="0" indent="0">
              <a:buNone/>
            </a:pPr>
            <a:r>
              <a:rPr lang="zh-CN" altLang="en-US" dirty="0"/>
              <a:t>用手指头算一下先手能不能赢？</a:t>
            </a:r>
            <a:endParaRPr lang="en-US" altLang="zh-CN" dirty="0"/>
          </a:p>
          <a:p>
            <a:pPr marL="0" indent="0">
              <a:buNone/>
            </a:pPr>
            <a:endParaRPr lang="en-US" altLang="zh-CN" dirty="0"/>
          </a:p>
          <a:p>
            <a:pPr marL="0" indent="0">
              <a:buNone/>
            </a:pPr>
            <a:endParaRPr lang="en-US" altLang="zh-CN" dirty="0"/>
          </a:p>
        </p:txBody>
      </p:sp>
      <p:sp>
        <p:nvSpPr>
          <p:cNvPr id="4" name="内容占位符 2">
            <a:extLst>
              <a:ext uri="{FF2B5EF4-FFF2-40B4-BE49-F238E27FC236}">
                <a16:creationId xmlns:a16="http://schemas.microsoft.com/office/drawing/2014/main" id="{36D91033-F3FE-4EF5-A2D1-4AC936BC5DEA}"/>
              </a:ext>
            </a:extLst>
          </p:cNvPr>
          <p:cNvSpPr txBox="1">
            <a:spLocks/>
          </p:cNvSpPr>
          <p:nvPr/>
        </p:nvSpPr>
        <p:spPr>
          <a:xfrm>
            <a:off x="343700" y="2886808"/>
            <a:ext cx="10685585" cy="21804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用</a:t>
            </a:r>
            <a:r>
              <a:rPr lang="en-US" altLang="zh-CN" dirty="0" err="1"/>
              <a:t>Nim</a:t>
            </a:r>
            <a:r>
              <a:rPr lang="zh-CN" altLang="en-US" dirty="0"/>
              <a:t>的方法判断</a:t>
            </a:r>
            <a:r>
              <a:rPr lang="en-US" altLang="zh-CN" dirty="0"/>
              <a:t>4^1=5≠0</a:t>
            </a:r>
            <a:r>
              <a:rPr lang="zh-CN" altLang="en-US" dirty="0"/>
              <a:t>，这是先手必胜的。</a:t>
            </a:r>
          </a:p>
          <a:p>
            <a:pPr marL="0" indent="0">
              <a:buNone/>
            </a:pPr>
            <a:r>
              <a:rPr lang="zh-CN" altLang="en-US" dirty="0"/>
              <a:t>但是用手指头玩一玩，就能知道这是先手必败的。</a:t>
            </a:r>
          </a:p>
          <a:p>
            <a:pPr marL="0" indent="0">
              <a:buNone/>
            </a:pPr>
            <a:endParaRPr lang="zh-CN" altLang="en-US" dirty="0"/>
          </a:p>
          <a:p>
            <a:pPr marL="0" indent="0">
              <a:buNone/>
            </a:pPr>
            <a:r>
              <a:rPr lang="zh-CN" altLang="en-US" dirty="0"/>
              <a:t>是不是发现</a:t>
            </a:r>
            <a:r>
              <a:rPr lang="en-US" altLang="zh-CN" dirty="0" err="1"/>
              <a:t>Nim</a:t>
            </a:r>
            <a:r>
              <a:rPr lang="zh-CN" altLang="en-US" dirty="0"/>
              <a:t>的结论不好用了？</a:t>
            </a:r>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p:txBody>
      </p:sp>
    </p:spTree>
    <p:extLst>
      <p:ext uri="{BB962C8B-B14F-4D97-AF65-F5344CB8AC3E}">
        <p14:creationId xmlns:p14="http://schemas.microsoft.com/office/powerpoint/2010/main" val="394288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343700" y="189034"/>
            <a:ext cx="10685585" cy="7178121"/>
          </a:xfrm>
        </p:spPr>
        <p:txBody>
          <a:bodyPr>
            <a:normAutofit/>
          </a:bodyPr>
          <a:lstStyle/>
          <a:p>
            <a:pPr marL="0" indent="0">
              <a:buNone/>
            </a:pPr>
            <a:r>
              <a:rPr lang="zh-CN" altLang="en-US" dirty="0"/>
              <a:t>但是</a:t>
            </a:r>
            <a:r>
              <a:rPr lang="en-US" altLang="zh-CN" dirty="0"/>
              <a:t>SG</a:t>
            </a:r>
            <a:r>
              <a:rPr lang="zh-CN" altLang="en-US" dirty="0"/>
              <a:t>函数的应用范围就广的多，</a:t>
            </a:r>
            <a:endParaRPr lang="en-US" altLang="zh-CN" dirty="0"/>
          </a:p>
          <a:p>
            <a:pPr marL="0" indent="0">
              <a:buNone/>
            </a:pPr>
            <a:r>
              <a:rPr lang="zh-CN" altLang="en-US" dirty="0"/>
              <a:t>不妨按定义求一次</a:t>
            </a:r>
            <a:r>
              <a:rPr lang="en-US" altLang="zh-CN" dirty="0"/>
              <a:t>SG</a:t>
            </a:r>
            <a:r>
              <a:rPr lang="zh-CN" altLang="en-US" dirty="0"/>
              <a:t>值</a:t>
            </a:r>
            <a:endParaRPr lang="en-US" altLang="zh-CN" dirty="0"/>
          </a:p>
          <a:p>
            <a:pPr marL="0" indent="0">
              <a:buNone/>
            </a:pPr>
            <a:r>
              <a:rPr lang="zh-CN" altLang="en-US" dirty="0"/>
              <a:t>附上此题</a:t>
            </a:r>
            <a:r>
              <a:rPr lang="en-US" altLang="zh-CN" dirty="0"/>
              <a:t>SG</a:t>
            </a:r>
            <a:r>
              <a:rPr lang="zh-CN" altLang="en-US" dirty="0"/>
              <a:t>函数的求法</a:t>
            </a:r>
            <a:r>
              <a:rPr lang="en-US" altLang="zh-CN" dirty="0"/>
              <a:t>(implement)</a:t>
            </a:r>
            <a:r>
              <a:rPr lang="zh-CN" altLang="en-US" dirty="0"/>
              <a:t>：</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2" name="图片 1">
            <a:extLst>
              <a:ext uri="{FF2B5EF4-FFF2-40B4-BE49-F238E27FC236}">
                <a16:creationId xmlns:a16="http://schemas.microsoft.com/office/drawing/2014/main" id="{B414AA55-D535-49D1-8C4E-28DF5F7DA6A3}"/>
              </a:ext>
            </a:extLst>
          </p:cNvPr>
          <p:cNvPicPr>
            <a:picLocks noChangeAspect="1"/>
          </p:cNvPicPr>
          <p:nvPr/>
        </p:nvPicPr>
        <p:blipFill>
          <a:blip r:embed="rId2"/>
          <a:stretch>
            <a:fillRect/>
          </a:stretch>
        </p:blipFill>
        <p:spPr>
          <a:xfrm>
            <a:off x="343700" y="1779545"/>
            <a:ext cx="6862318" cy="4334096"/>
          </a:xfrm>
          <a:prstGeom prst="rect">
            <a:avLst/>
          </a:prstGeom>
        </p:spPr>
      </p:pic>
    </p:spTree>
    <p:extLst>
      <p:ext uri="{BB962C8B-B14F-4D97-AF65-F5344CB8AC3E}">
        <p14:creationId xmlns:p14="http://schemas.microsoft.com/office/powerpoint/2010/main" val="3259953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343700" y="189034"/>
            <a:ext cx="10685585" cy="7178121"/>
          </a:xfrm>
        </p:spPr>
        <p:txBody>
          <a:bodyPr>
            <a:normAutofit/>
          </a:bodyPr>
          <a:lstStyle/>
          <a:p>
            <a:pPr marL="0" indent="0">
              <a:buNone/>
            </a:pPr>
            <a:r>
              <a:rPr lang="zh-CN" altLang="en-US" dirty="0"/>
              <a:t>如果把</a:t>
            </a:r>
            <a:r>
              <a:rPr lang="en-US" altLang="zh-CN" dirty="0"/>
              <a:t>ai</a:t>
            </a:r>
            <a:r>
              <a:rPr lang="zh-CN" altLang="en-US" dirty="0"/>
              <a:t>范围里的</a:t>
            </a:r>
            <a:r>
              <a:rPr lang="en-US" altLang="zh-CN" dirty="0"/>
              <a:t>SG</a:t>
            </a:r>
            <a:r>
              <a:rPr lang="zh-CN" altLang="en-US" dirty="0"/>
              <a:t>函数值全部求出来，</a:t>
            </a:r>
            <a:endParaRPr lang="en-US" altLang="zh-CN" dirty="0"/>
          </a:p>
          <a:p>
            <a:pPr marL="0" indent="0">
              <a:buNone/>
            </a:pPr>
            <a:r>
              <a:rPr lang="zh-CN" altLang="en-US" dirty="0"/>
              <a:t>然后就可以按照</a:t>
            </a:r>
            <a:r>
              <a:rPr lang="en-US" altLang="zh-CN" dirty="0"/>
              <a:t>SG</a:t>
            </a:r>
            <a:r>
              <a:rPr lang="zh-CN" altLang="en-US" dirty="0"/>
              <a:t>定理异或起来求解了。</a:t>
            </a:r>
            <a:endParaRPr lang="en-US" altLang="zh-CN" dirty="0"/>
          </a:p>
          <a:p>
            <a:pPr marL="0" indent="0">
              <a:buNone/>
            </a:pPr>
            <a:endParaRPr lang="en-US" altLang="zh-CN" dirty="0"/>
          </a:p>
          <a:p>
            <a:pPr marL="0" indent="0">
              <a:buNone/>
            </a:pPr>
            <a:r>
              <a:rPr lang="zh-CN" altLang="en-US" dirty="0"/>
              <a:t>好啦，问题又来了，求这个</a:t>
            </a:r>
            <a:r>
              <a:rPr lang="en-US" altLang="zh-CN" dirty="0"/>
              <a:t>SG</a:t>
            </a:r>
            <a:r>
              <a:rPr lang="zh-CN" altLang="en-US" dirty="0"/>
              <a:t>函数值的复杂度是多少？</a:t>
            </a:r>
            <a:endParaRPr lang="en-US" altLang="zh-CN" dirty="0"/>
          </a:p>
          <a:p>
            <a:pPr marL="0" indent="0">
              <a:buNone/>
            </a:pPr>
            <a:r>
              <a:rPr lang="zh-CN" altLang="en-US" dirty="0"/>
              <a:t>设值域是</a:t>
            </a:r>
            <a:r>
              <a:rPr lang="en-US" altLang="zh-CN" dirty="0"/>
              <a:t>K</a:t>
            </a:r>
            <a:r>
              <a:rPr lang="zh-CN" altLang="en-US" dirty="0"/>
              <a:t>，因为只有</a:t>
            </a:r>
            <a:r>
              <a:rPr lang="en-US" altLang="zh-CN" dirty="0" err="1"/>
              <a:t>a,b,c</a:t>
            </a:r>
            <a:r>
              <a:rPr lang="zh-CN" altLang="en-US" dirty="0"/>
              <a:t>三个值，所以第二层循环的次数是个为</a:t>
            </a:r>
            <a:endParaRPr lang="en-US" altLang="zh-CN" dirty="0"/>
          </a:p>
          <a:p>
            <a:pPr marL="0" indent="0">
              <a:buNone/>
            </a:pPr>
            <a:r>
              <a:rPr lang="en-US" altLang="zh-CN" dirty="0"/>
              <a:t>1-4</a:t>
            </a:r>
            <a:r>
              <a:rPr lang="zh-CN" altLang="en-US" dirty="0"/>
              <a:t>的常数，故在这里复杂度是</a:t>
            </a:r>
            <a:r>
              <a:rPr lang="en-US" altLang="zh-CN" dirty="0"/>
              <a:t>O(k)</a:t>
            </a:r>
          </a:p>
          <a:p>
            <a:pPr marL="0" indent="0">
              <a:buNone/>
            </a:pPr>
            <a:r>
              <a:rPr lang="en-US" altLang="zh-CN" dirty="0"/>
              <a:t>ai</a:t>
            </a:r>
            <a:r>
              <a:rPr lang="zh-CN" altLang="en-US" dirty="0"/>
              <a:t>的值域是</a:t>
            </a:r>
            <a:r>
              <a:rPr lang="en-US" altLang="zh-CN" dirty="0"/>
              <a:t>10^10</a:t>
            </a:r>
            <a:r>
              <a:rPr lang="zh-CN" altLang="en-US" dirty="0"/>
              <a:t>，线性复杂度肯定是没办法打表</a:t>
            </a:r>
            <a:r>
              <a:rPr lang="en-US" altLang="zh-CN" dirty="0"/>
              <a:t>SG</a:t>
            </a:r>
            <a:r>
              <a:rPr lang="zh-CN" altLang="en-US" dirty="0"/>
              <a:t>值的，</a:t>
            </a:r>
            <a:endParaRPr lang="en-US" altLang="zh-CN" dirty="0"/>
          </a:p>
          <a:p>
            <a:pPr marL="0" indent="0">
              <a:buNone/>
            </a:pPr>
            <a:r>
              <a:rPr lang="zh-CN" altLang="en-US" dirty="0"/>
              <a:t>即使能打出来，内存也存不下，好像</a:t>
            </a:r>
            <a:r>
              <a:rPr lang="en-US" altLang="zh-CN" dirty="0"/>
              <a:t>SG</a:t>
            </a:r>
            <a:r>
              <a:rPr lang="zh-CN" altLang="en-US" dirty="0"/>
              <a:t>也搞不定？</a:t>
            </a:r>
            <a:endParaRPr lang="en-US" altLang="zh-CN" dirty="0"/>
          </a:p>
          <a:p>
            <a:pPr marL="0" indent="0">
              <a:buNone/>
            </a:pPr>
            <a:endParaRPr lang="en-US" altLang="zh-CN" dirty="0"/>
          </a:p>
          <a:p>
            <a:pPr marL="0" indent="0">
              <a:buNone/>
            </a:pPr>
            <a:r>
              <a:rPr lang="zh-CN" altLang="en-US" dirty="0"/>
              <a:t>别急，又到了发挥找规律神功的时候了</a:t>
            </a:r>
            <a:endParaRPr lang="en-US" altLang="zh-CN" dirty="0"/>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38218090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343700" y="189034"/>
            <a:ext cx="10685585" cy="7178121"/>
          </a:xfrm>
        </p:spPr>
        <p:txBody>
          <a:bodyPr>
            <a:normAutofit/>
          </a:bodyPr>
          <a:lstStyle/>
          <a:p>
            <a:pPr marL="0" indent="0">
              <a:buNone/>
            </a:pPr>
            <a:r>
              <a:rPr lang="zh-CN" altLang="en-US" dirty="0"/>
              <a:t>现在我把</a:t>
            </a:r>
            <a:r>
              <a:rPr lang="en-US" altLang="zh-CN" dirty="0"/>
              <a:t>0-399</a:t>
            </a:r>
            <a:r>
              <a:rPr lang="zh-CN" altLang="en-US" dirty="0"/>
              <a:t>的</a:t>
            </a:r>
            <a:r>
              <a:rPr lang="en-US" altLang="zh-CN" dirty="0"/>
              <a:t>SG</a:t>
            </a:r>
            <a:r>
              <a:rPr lang="zh-CN" altLang="en-US" dirty="0"/>
              <a:t>值打出来了。有什么发现吗？</a:t>
            </a:r>
            <a:endParaRPr lang="en-US" altLang="zh-CN" dirty="0"/>
          </a:p>
          <a:p>
            <a:pPr marL="0" indent="0">
              <a:buNone/>
            </a:pPr>
            <a:endParaRPr lang="en-US" altLang="zh-CN" dirty="0"/>
          </a:p>
          <a:p>
            <a:pPr marL="0" indent="0">
              <a:buNone/>
            </a:pPr>
            <a:endParaRPr lang="en-US" altLang="zh-CN" dirty="0"/>
          </a:p>
        </p:txBody>
      </p:sp>
      <p:pic>
        <p:nvPicPr>
          <p:cNvPr id="6" name="图片 5">
            <a:extLst>
              <a:ext uri="{FF2B5EF4-FFF2-40B4-BE49-F238E27FC236}">
                <a16:creationId xmlns:a16="http://schemas.microsoft.com/office/drawing/2014/main" id="{4529423B-0979-4A6B-B27B-9F8B9EE95EA2}"/>
              </a:ext>
            </a:extLst>
          </p:cNvPr>
          <p:cNvPicPr>
            <a:picLocks noChangeAspect="1"/>
          </p:cNvPicPr>
          <p:nvPr/>
        </p:nvPicPr>
        <p:blipFill>
          <a:blip r:embed="rId2"/>
          <a:stretch>
            <a:fillRect/>
          </a:stretch>
        </p:blipFill>
        <p:spPr>
          <a:xfrm>
            <a:off x="343699" y="672479"/>
            <a:ext cx="6524691" cy="6020855"/>
          </a:xfrm>
          <a:prstGeom prst="rect">
            <a:avLst/>
          </a:prstGeom>
        </p:spPr>
      </p:pic>
    </p:spTree>
    <p:extLst>
      <p:ext uri="{BB962C8B-B14F-4D97-AF65-F5344CB8AC3E}">
        <p14:creationId xmlns:p14="http://schemas.microsoft.com/office/powerpoint/2010/main" val="34464752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343700" y="189035"/>
            <a:ext cx="10685585" cy="1173774"/>
          </a:xfrm>
        </p:spPr>
        <p:txBody>
          <a:bodyPr>
            <a:normAutofit/>
          </a:bodyPr>
          <a:lstStyle/>
          <a:p>
            <a:pPr marL="0" indent="0">
              <a:buNone/>
            </a:pPr>
            <a:r>
              <a:rPr lang="zh-CN" altLang="en-US" dirty="0"/>
              <a:t>把</a:t>
            </a:r>
            <a:r>
              <a:rPr lang="en-US" altLang="zh-CN" dirty="0"/>
              <a:t>n=0</a:t>
            </a:r>
            <a:r>
              <a:rPr lang="zh-CN" altLang="en-US" dirty="0"/>
              <a:t>剥离开，</a:t>
            </a:r>
            <a:endParaRPr lang="en-US" altLang="zh-CN" dirty="0"/>
          </a:p>
          <a:p>
            <a:pPr marL="0" indent="0">
              <a:buNone/>
            </a:pPr>
            <a:r>
              <a:rPr lang="zh-CN" altLang="en-US" dirty="0"/>
              <a:t>把之后</a:t>
            </a:r>
            <a:r>
              <a:rPr lang="en-US" altLang="zh-CN" dirty="0"/>
              <a:t>7</a:t>
            </a:r>
            <a:r>
              <a:rPr lang="zh-CN" altLang="en-US" dirty="0"/>
              <a:t>个数字分离出来看是</a:t>
            </a:r>
            <a:r>
              <a:rPr lang="en-US" altLang="zh-CN" dirty="0"/>
              <a:t>(1,2,2,0,0,0,0)</a:t>
            </a:r>
          </a:p>
          <a:p>
            <a:pPr marL="0" indent="0">
              <a:buNone/>
            </a:pPr>
            <a:endParaRPr lang="en-US" altLang="zh-CN" dirty="0"/>
          </a:p>
          <a:p>
            <a:pPr marL="0" indent="0">
              <a:buNone/>
            </a:pPr>
            <a:endParaRPr lang="en-US" altLang="zh-CN" dirty="0"/>
          </a:p>
        </p:txBody>
      </p:sp>
      <p:sp>
        <p:nvSpPr>
          <p:cNvPr id="4" name="内容占位符 2">
            <a:extLst>
              <a:ext uri="{FF2B5EF4-FFF2-40B4-BE49-F238E27FC236}">
                <a16:creationId xmlns:a16="http://schemas.microsoft.com/office/drawing/2014/main" id="{699E8C75-EC15-472D-A254-C4AC3B6084FD}"/>
              </a:ext>
            </a:extLst>
          </p:cNvPr>
          <p:cNvSpPr txBox="1">
            <a:spLocks/>
          </p:cNvSpPr>
          <p:nvPr/>
        </p:nvSpPr>
        <p:spPr>
          <a:xfrm>
            <a:off x="343699" y="1538655"/>
            <a:ext cx="10685585" cy="11737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然后在往后看，就能惊奇的发现后面</a:t>
            </a:r>
            <a:r>
              <a:rPr lang="en-US" altLang="zh-CN" dirty="0"/>
              <a:t>8</a:t>
            </a:r>
            <a:r>
              <a:rPr lang="zh-CN" altLang="en-US" dirty="0"/>
              <a:t>*</a:t>
            </a:r>
            <a:r>
              <a:rPr lang="en-US" altLang="zh-CN" dirty="0"/>
              <a:t>7</a:t>
            </a:r>
            <a:r>
              <a:rPr lang="zh-CN" altLang="en-US" dirty="0"/>
              <a:t>个数字是</a:t>
            </a:r>
            <a:endParaRPr lang="en-US" altLang="zh-CN" dirty="0"/>
          </a:p>
          <a:p>
            <a:pPr marL="0" indent="0">
              <a:buFont typeface="Arial" panose="020B0604020202020204" pitchFamily="34" charset="0"/>
              <a:buNone/>
            </a:pPr>
            <a:r>
              <a:rPr lang="en-US" altLang="zh-CN" dirty="0"/>
              <a:t>(8</a:t>
            </a:r>
            <a:r>
              <a:rPr lang="zh-CN" altLang="en-US" dirty="0"/>
              <a:t>个</a:t>
            </a:r>
            <a:r>
              <a:rPr lang="en-US" altLang="zh-CN" dirty="0"/>
              <a:t>1,8</a:t>
            </a:r>
            <a:r>
              <a:rPr lang="zh-CN" altLang="en-US" dirty="0"/>
              <a:t>个</a:t>
            </a:r>
            <a:r>
              <a:rPr lang="en-US" altLang="zh-CN" dirty="0"/>
              <a:t>2,8</a:t>
            </a:r>
            <a:r>
              <a:rPr lang="zh-CN" altLang="en-US" dirty="0"/>
              <a:t>个</a:t>
            </a:r>
            <a:r>
              <a:rPr lang="en-US" altLang="zh-CN" dirty="0"/>
              <a:t>2,8</a:t>
            </a:r>
            <a:r>
              <a:rPr lang="zh-CN" altLang="en-US" dirty="0"/>
              <a:t>个</a:t>
            </a:r>
            <a:r>
              <a:rPr lang="en-US" altLang="zh-CN" dirty="0"/>
              <a:t>0,8</a:t>
            </a:r>
            <a:r>
              <a:rPr lang="zh-CN" altLang="en-US" dirty="0"/>
              <a:t>个</a:t>
            </a:r>
            <a:r>
              <a:rPr lang="en-US" altLang="zh-CN" dirty="0"/>
              <a:t>0,8</a:t>
            </a:r>
            <a:r>
              <a:rPr lang="zh-CN" altLang="en-US" dirty="0"/>
              <a:t>个</a:t>
            </a:r>
            <a:r>
              <a:rPr lang="en-US" altLang="zh-CN" dirty="0"/>
              <a:t>0,8</a:t>
            </a:r>
            <a:r>
              <a:rPr lang="zh-CN" altLang="en-US" dirty="0"/>
              <a:t>个</a:t>
            </a:r>
            <a:r>
              <a:rPr lang="en-US" altLang="zh-CN" dirty="0"/>
              <a:t>0)</a:t>
            </a:r>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p:txBody>
      </p:sp>
      <p:sp>
        <p:nvSpPr>
          <p:cNvPr id="5" name="内容占位符 2">
            <a:extLst>
              <a:ext uri="{FF2B5EF4-FFF2-40B4-BE49-F238E27FC236}">
                <a16:creationId xmlns:a16="http://schemas.microsoft.com/office/drawing/2014/main" id="{5C8E94BB-F0FD-4252-AC4C-FBE2655E168C}"/>
              </a:ext>
            </a:extLst>
          </p:cNvPr>
          <p:cNvSpPr txBox="1">
            <a:spLocks/>
          </p:cNvSpPr>
          <p:nvPr/>
        </p:nvSpPr>
        <p:spPr>
          <a:xfrm>
            <a:off x="343699" y="2910258"/>
            <a:ext cx="10685585" cy="11737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如果还能继续打表，还能验证后面</a:t>
            </a:r>
            <a:r>
              <a:rPr lang="en-US" altLang="zh-CN" dirty="0"/>
              <a:t>8</a:t>
            </a:r>
            <a:r>
              <a:rPr lang="zh-CN" altLang="en-US" dirty="0"/>
              <a:t>*</a:t>
            </a:r>
            <a:r>
              <a:rPr lang="en-US" altLang="zh-CN" dirty="0"/>
              <a:t>8</a:t>
            </a:r>
            <a:r>
              <a:rPr lang="zh-CN" altLang="en-US" dirty="0"/>
              <a:t>*</a:t>
            </a:r>
            <a:r>
              <a:rPr lang="en-US" altLang="zh-CN" dirty="0"/>
              <a:t>7</a:t>
            </a:r>
            <a:r>
              <a:rPr lang="zh-CN" altLang="en-US" dirty="0"/>
              <a:t>个数字是</a:t>
            </a:r>
            <a:endParaRPr lang="en-US" altLang="zh-CN" dirty="0"/>
          </a:p>
          <a:p>
            <a:pPr marL="0" indent="0">
              <a:buNone/>
            </a:pPr>
            <a:r>
              <a:rPr lang="en-US" altLang="zh-CN" dirty="0"/>
              <a:t>(8</a:t>
            </a:r>
            <a:r>
              <a:rPr lang="zh-CN" altLang="en-US" dirty="0"/>
              <a:t>*</a:t>
            </a:r>
            <a:r>
              <a:rPr lang="en-US" altLang="zh-CN" dirty="0"/>
              <a:t>8</a:t>
            </a:r>
            <a:r>
              <a:rPr lang="zh-CN" altLang="en-US" dirty="0"/>
              <a:t>个</a:t>
            </a:r>
            <a:r>
              <a:rPr lang="en-US" altLang="zh-CN" dirty="0"/>
              <a:t>0,8</a:t>
            </a:r>
            <a:r>
              <a:rPr lang="zh-CN" altLang="en-US" dirty="0"/>
              <a:t>*</a:t>
            </a:r>
            <a:r>
              <a:rPr lang="en-US" altLang="zh-CN" dirty="0"/>
              <a:t>8</a:t>
            </a:r>
            <a:r>
              <a:rPr lang="zh-CN" altLang="en-US" dirty="0"/>
              <a:t>个</a:t>
            </a:r>
            <a:r>
              <a:rPr lang="en-US" altLang="zh-CN" dirty="0"/>
              <a:t>1,8</a:t>
            </a:r>
            <a:r>
              <a:rPr lang="zh-CN" altLang="en-US" dirty="0"/>
              <a:t>*</a:t>
            </a:r>
            <a:r>
              <a:rPr lang="en-US" altLang="zh-CN" dirty="0"/>
              <a:t>8</a:t>
            </a:r>
            <a:r>
              <a:rPr lang="zh-CN" altLang="en-US" dirty="0"/>
              <a:t>个</a:t>
            </a:r>
            <a:r>
              <a:rPr lang="en-US" altLang="zh-CN" dirty="0"/>
              <a:t>2,8</a:t>
            </a:r>
            <a:r>
              <a:rPr lang="zh-CN" altLang="en-US" dirty="0"/>
              <a:t>*</a:t>
            </a:r>
            <a:r>
              <a:rPr lang="en-US" altLang="zh-CN" dirty="0"/>
              <a:t>8</a:t>
            </a:r>
            <a:r>
              <a:rPr lang="zh-CN" altLang="en-US" dirty="0"/>
              <a:t>个</a:t>
            </a:r>
            <a:r>
              <a:rPr lang="en-US" altLang="zh-CN" dirty="0"/>
              <a:t>2,8</a:t>
            </a:r>
            <a:r>
              <a:rPr lang="zh-CN" altLang="en-US" dirty="0"/>
              <a:t>*</a:t>
            </a:r>
            <a:r>
              <a:rPr lang="en-US" altLang="zh-CN" dirty="0"/>
              <a:t>8</a:t>
            </a:r>
            <a:r>
              <a:rPr lang="zh-CN" altLang="en-US" dirty="0"/>
              <a:t>个</a:t>
            </a:r>
            <a:r>
              <a:rPr lang="en-US" altLang="zh-CN" dirty="0"/>
              <a:t>0,8</a:t>
            </a:r>
            <a:r>
              <a:rPr lang="zh-CN" altLang="en-US" dirty="0"/>
              <a:t>*</a:t>
            </a:r>
            <a:r>
              <a:rPr lang="en-US" altLang="zh-CN" dirty="0"/>
              <a:t>8</a:t>
            </a:r>
            <a:r>
              <a:rPr lang="zh-CN" altLang="en-US" dirty="0"/>
              <a:t>个</a:t>
            </a:r>
            <a:r>
              <a:rPr lang="en-US" altLang="zh-CN" dirty="0"/>
              <a:t>0,8</a:t>
            </a:r>
            <a:r>
              <a:rPr lang="zh-CN" altLang="en-US" dirty="0"/>
              <a:t>*</a:t>
            </a:r>
            <a:r>
              <a:rPr lang="en-US" altLang="zh-CN" dirty="0"/>
              <a:t>8</a:t>
            </a:r>
            <a:r>
              <a:rPr lang="zh-CN" altLang="en-US" dirty="0"/>
              <a:t>个</a:t>
            </a:r>
            <a:r>
              <a:rPr lang="en-US" altLang="zh-CN" dirty="0"/>
              <a:t>0,8</a:t>
            </a:r>
            <a:r>
              <a:rPr lang="zh-CN" altLang="en-US" dirty="0"/>
              <a:t>*</a:t>
            </a:r>
            <a:r>
              <a:rPr lang="en-US" altLang="zh-CN" dirty="0"/>
              <a:t>8</a:t>
            </a:r>
            <a:r>
              <a:rPr lang="zh-CN" altLang="en-US" dirty="0"/>
              <a:t>个</a:t>
            </a:r>
            <a:r>
              <a:rPr lang="en-US" altLang="zh-CN" dirty="0"/>
              <a:t>0)</a:t>
            </a:r>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p:txBody>
      </p:sp>
      <p:sp>
        <p:nvSpPr>
          <p:cNvPr id="7" name="内容占位符 2">
            <a:extLst>
              <a:ext uri="{FF2B5EF4-FFF2-40B4-BE49-F238E27FC236}">
                <a16:creationId xmlns:a16="http://schemas.microsoft.com/office/drawing/2014/main" id="{455338E9-AB5B-433A-99E2-9FE7435F9FCE}"/>
              </a:ext>
            </a:extLst>
          </p:cNvPr>
          <p:cNvSpPr txBox="1">
            <a:spLocks/>
          </p:cNvSpPr>
          <p:nvPr/>
        </p:nvSpPr>
        <p:spPr>
          <a:xfrm>
            <a:off x="343698" y="4281861"/>
            <a:ext cx="10685585" cy="11737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规律就出来了，</a:t>
            </a:r>
            <a:r>
              <a:rPr lang="en-US" altLang="zh-CN" dirty="0"/>
              <a:t>SG</a:t>
            </a:r>
            <a:r>
              <a:rPr lang="zh-CN" altLang="en-US" dirty="0"/>
              <a:t>序列是按照</a:t>
            </a:r>
            <a:r>
              <a:rPr lang="en-US" altLang="zh-CN" dirty="0"/>
              <a:t>8</a:t>
            </a:r>
            <a:r>
              <a:rPr lang="zh-CN" altLang="en-US" dirty="0"/>
              <a:t>倍倍增扩大的</a:t>
            </a:r>
            <a:r>
              <a:rPr lang="en-US" altLang="zh-CN" dirty="0"/>
              <a:t>(1,2,2,0,0,0,0)</a:t>
            </a:r>
            <a:r>
              <a:rPr lang="zh-CN" altLang="en-US" dirty="0"/>
              <a:t>序列循环。</a:t>
            </a:r>
            <a:endParaRPr lang="en-US" altLang="zh-CN" dirty="0"/>
          </a:p>
          <a:p>
            <a:pPr marL="0" indent="0">
              <a:buFont typeface="Arial" panose="020B0604020202020204" pitchFamily="34" charset="0"/>
              <a:buNone/>
            </a:pPr>
            <a:r>
              <a:rPr lang="zh-CN" altLang="en-US" dirty="0"/>
              <a:t>所以任何一个</a:t>
            </a:r>
            <a:r>
              <a:rPr lang="en-US" altLang="zh-CN" dirty="0"/>
              <a:t>ai</a:t>
            </a:r>
            <a:r>
              <a:rPr lang="zh-CN" altLang="en-US" dirty="0"/>
              <a:t>值可以在</a:t>
            </a:r>
            <a:r>
              <a:rPr lang="en-US" altLang="zh-CN" dirty="0" err="1"/>
              <a:t>logn</a:t>
            </a:r>
            <a:r>
              <a:rPr lang="zh-CN" altLang="en-US" dirty="0"/>
              <a:t>内求出</a:t>
            </a:r>
            <a:r>
              <a:rPr lang="en-US" altLang="zh-CN" dirty="0"/>
              <a:t>SG</a:t>
            </a:r>
            <a:r>
              <a:rPr lang="zh-CN" altLang="en-US" dirty="0"/>
              <a:t>值来</a:t>
            </a:r>
            <a:endParaRPr lang="en-US" altLang="zh-CN" dirty="0"/>
          </a:p>
          <a:p>
            <a:pPr marL="0" indent="0">
              <a:buFont typeface="Arial" panose="020B0604020202020204" pitchFamily="34" charset="0"/>
              <a:buNone/>
            </a:pPr>
            <a:endParaRPr lang="en-US" altLang="zh-CN" dirty="0"/>
          </a:p>
        </p:txBody>
      </p:sp>
    </p:spTree>
    <p:extLst>
      <p:ext uri="{BB962C8B-B14F-4D97-AF65-F5344CB8AC3E}">
        <p14:creationId xmlns:p14="http://schemas.microsoft.com/office/powerpoint/2010/main" val="125522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343700" y="189034"/>
            <a:ext cx="10685585" cy="6668966"/>
          </a:xfrm>
        </p:spPr>
        <p:txBody>
          <a:bodyPr>
            <a:normAutofit/>
          </a:bodyPr>
          <a:lstStyle/>
          <a:p>
            <a:pPr marL="0" indent="0">
              <a:buNone/>
            </a:pPr>
            <a:r>
              <a:rPr lang="zh-CN" altLang="en-US" dirty="0"/>
              <a:t>具体求法就很简单了：</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然后异或起来，根据</a:t>
            </a:r>
            <a:r>
              <a:rPr lang="en-US" altLang="zh-CN" dirty="0"/>
              <a:t>SG</a:t>
            </a:r>
            <a:r>
              <a:rPr lang="zh-CN" altLang="en-US" dirty="0"/>
              <a:t>定理，答案就出来了</a:t>
            </a:r>
            <a:endParaRPr lang="en-US" altLang="zh-CN" dirty="0"/>
          </a:p>
          <a:p>
            <a:pPr marL="0" indent="0">
              <a:buNone/>
            </a:pPr>
            <a:r>
              <a:rPr lang="zh-CN" altLang="en-US" dirty="0"/>
              <a:t>尝试验证一下开始的样例</a:t>
            </a:r>
            <a:endParaRPr lang="en-US" altLang="zh-CN" dirty="0"/>
          </a:p>
          <a:p>
            <a:pPr marL="0" indent="0">
              <a:buNone/>
            </a:pPr>
            <a:r>
              <a:rPr lang="en-US" altLang="zh-CN" dirty="0"/>
              <a:t>2</a:t>
            </a:r>
          </a:p>
          <a:p>
            <a:pPr marL="0" indent="0">
              <a:buNone/>
            </a:pPr>
            <a:r>
              <a:rPr lang="en-US" altLang="zh-CN" dirty="0"/>
              <a:t>3 2</a:t>
            </a:r>
          </a:p>
          <a:p>
            <a:pPr marL="0" indent="0">
              <a:buNone/>
            </a:pPr>
            <a:r>
              <a:rPr lang="en-US" altLang="zh-CN" dirty="0"/>
              <a:t>SG[3]^SG[2]=2^2=0,</a:t>
            </a:r>
            <a:r>
              <a:rPr lang="zh-CN" altLang="en-US" dirty="0"/>
              <a:t>为</a:t>
            </a:r>
            <a:r>
              <a:rPr lang="en-US" altLang="zh-CN" dirty="0"/>
              <a:t>P</a:t>
            </a:r>
            <a:r>
              <a:rPr lang="zh-CN" altLang="en-US" dirty="0"/>
              <a:t>点，先手必败！</a:t>
            </a:r>
            <a:endParaRPr lang="en-US" altLang="zh-CN" dirty="0"/>
          </a:p>
          <a:p>
            <a:pPr marL="0" indent="0">
              <a:buNone/>
            </a:pPr>
            <a:endParaRPr lang="en-US" altLang="zh-CN" dirty="0"/>
          </a:p>
        </p:txBody>
      </p:sp>
      <p:pic>
        <p:nvPicPr>
          <p:cNvPr id="2" name="图片 1">
            <a:extLst>
              <a:ext uri="{FF2B5EF4-FFF2-40B4-BE49-F238E27FC236}">
                <a16:creationId xmlns:a16="http://schemas.microsoft.com/office/drawing/2014/main" id="{FC4615B9-1DB7-4AB1-9882-66AAAB27BAE8}"/>
              </a:ext>
            </a:extLst>
          </p:cNvPr>
          <p:cNvPicPr>
            <a:picLocks noChangeAspect="1"/>
          </p:cNvPicPr>
          <p:nvPr/>
        </p:nvPicPr>
        <p:blipFill>
          <a:blip r:embed="rId2"/>
          <a:stretch>
            <a:fillRect/>
          </a:stretch>
        </p:blipFill>
        <p:spPr>
          <a:xfrm>
            <a:off x="487920" y="805940"/>
            <a:ext cx="5724853" cy="2550323"/>
          </a:xfrm>
          <a:prstGeom prst="rect">
            <a:avLst/>
          </a:prstGeom>
        </p:spPr>
      </p:pic>
    </p:spTree>
    <p:extLst>
      <p:ext uri="{BB962C8B-B14F-4D97-AF65-F5344CB8AC3E}">
        <p14:creationId xmlns:p14="http://schemas.microsoft.com/office/powerpoint/2010/main" val="252664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A7489338-76F5-4AE9-B88E-7FC5BE3E38C7}"/>
              </a:ext>
            </a:extLst>
          </p:cNvPr>
          <p:cNvSpPr txBox="1"/>
          <p:nvPr/>
        </p:nvSpPr>
        <p:spPr>
          <a:xfrm>
            <a:off x="659423" y="527538"/>
            <a:ext cx="9662746" cy="5693866"/>
          </a:xfrm>
          <a:prstGeom prst="rect">
            <a:avLst/>
          </a:prstGeom>
          <a:noFill/>
        </p:spPr>
        <p:txBody>
          <a:bodyPr wrap="square" rtlCol="0">
            <a:spAutoFit/>
          </a:bodyPr>
          <a:lstStyle/>
          <a:p>
            <a:r>
              <a:rPr lang="zh-CN" altLang="en-US" sz="2800" dirty="0"/>
              <a:t>在介绍主要内容前，先来看一个简单的问题，同时这也是小学必备奥数题之一。</a:t>
            </a:r>
            <a:endParaRPr lang="en-US" altLang="zh-CN" sz="2800" dirty="0"/>
          </a:p>
          <a:p>
            <a:endParaRPr lang="en-US" altLang="zh-CN" sz="2800" dirty="0">
              <a:solidFill>
                <a:schemeClr val="tx1">
                  <a:lumMod val="95000"/>
                  <a:lumOff val="5000"/>
                </a:schemeClr>
              </a:solidFill>
            </a:endParaRPr>
          </a:p>
          <a:p>
            <a:r>
              <a:rPr lang="zh-CN" altLang="en-US" sz="2800" dirty="0">
                <a:solidFill>
                  <a:schemeClr val="tx1">
                    <a:lumMod val="95000"/>
                    <a:lumOff val="5000"/>
                  </a:schemeClr>
                </a:solidFill>
              </a:rPr>
              <a:t>有两个游戏者</a:t>
            </a:r>
            <a:r>
              <a:rPr lang="en-US" altLang="zh-CN" sz="2800" dirty="0">
                <a:solidFill>
                  <a:schemeClr val="tx1">
                    <a:lumMod val="95000"/>
                    <a:lumOff val="5000"/>
                  </a:schemeClr>
                </a:solidFill>
              </a:rPr>
              <a:t>Alice</a:t>
            </a:r>
            <a:r>
              <a:rPr lang="zh-CN" altLang="en-US" sz="2800" dirty="0">
                <a:solidFill>
                  <a:schemeClr val="tx1">
                    <a:lumMod val="95000"/>
                    <a:lumOff val="5000"/>
                  </a:schemeClr>
                </a:solidFill>
              </a:rPr>
              <a:t>、</a:t>
            </a:r>
            <a:r>
              <a:rPr lang="en-US" altLang="zh-CN" sz="2800" dirty="0">
                <a:solidFill>
                  <a:schemeClr val="tx1">
                    <a:lumMod val="95000"/>
                    <a:lumOff val="5000"/>
                  </a:schemeClr>
                </a:solidFill>
              </a:rPr>
              <a:t>Bob</a:t>
            </a:r>
            <a:r>
              <a:rPr lang="zh-CN" altLang="en-US" sz="2800" dirty="0">
                <a:solidFill>
                  <a:schemeClr val="tx1">
                    <a:lumMod val="95000"/>
                    <a:lumOff val="5000"/>
                  </a:schemeClr>
                </a:solidFill>
              </a:rPr>
              <a:t>和</a:t>
            </a:r>
            <a:r>
              <a:rPr lang="en-US" altLang="zh-CN" sz="2800" dirty="0">
                <a:solidFill>
                  <a:schemeClr val="tx1">
                    <a:lumMod val="95000"/>
                    <a:lumOff val="5000"/>
                  </a:schemeClr>
                </a:solidFill>
              </a:rPr>
              <a:t>N</a:t>
            </a:r>
            <a:r>
              <a:rPr lang="zh-CN" altLang="en-US" sz="2800" dirty="0">
                <a:solidFill>
                  <a:schemeClr val="tx1">
                    <a:lumMod val="95000"/>
                    <a:lumOff val="5000"/>
                  </a:schemeClr>
                </a:solidFill>
              </a:rPr>
              <a:t>颗石子。</a:t>
            </a:r>
            <a:endParaRPr lang="en-US" altLang="zh-CN" sz="2800" dirty="0">
              <a:solidFill>
                <a:schemeClr val="tx1">
                  <a:lumMod val="95000"/>
                  <a:lumOff val="5000"/>
                </a:schemeClr>
              </a:solidFill>
            </a:endParaRPr>
          </a:p>
          <a:p>
            <a:r>
              <a:rPr lang="en-US" altLang="zh-CN" sz="2800" dirty="0">
                <a:solidFill>
                  <a:schemeClr val="tx1">
                    <a:lumMod val="95000"/>
                    <a:lumOff val="5000"/>
                  </a:schemeClr>
                </a:solidFill>
              </a:rPr>
              <a:t>Alice</a:t>
            </a:r>
            <a:r>
              <a:rPr lang="zh-CN" altLang="en-US" sz="2800" dirty="0">
                <a:solidFill>
                  <a:schemeClr val="tx1">
                    <a:lumMod val="95000"/>
                    <a:lumOff val="5000"/>
                  </a:schemeClr>
                </a:solidFill>
              </a:rPr>
              <a:t>和</a:t>
            </a:r>
            <a:r>
              <a:rPr lang="en-US" altLang="zh-CN" sz="2800" dirty="0">
                <a:solidFill>
                  <a:schemeClr val="tx1">
                    <a:lumMod val="95000"/>
                    <a:lumOff val="5000"/>
                  </a:schemeClr>
                </a:solidFill>
              </a:rPr>
              <a:t>Bob</a:t>
            </a:r>
            <a:r>
              <a:rPr lang="zh-CN" altLang="en-US" sz="2800" dirty="0">
                <a:solidFill>
                  <a:schemeClr val="tx1">
                    <a:lumMod val="95000"/>
                    <a:lumOff val="5000"/>
                  </a:schemeClr>
                </a:solidFill>
              </a:rPr>
              <a:t>两个人轮流取石子，可以选择取</a:t>
            </a:r>
            <a:r>
              <a:rPr lang="en-US" altLang="zh-CN" sz="2800" dirty="0">
                <a:solidFill>
                  <a:schemeClr val="tx1">
                    <a:lumMod val="95000"/>
                    <a:lumOff val="5000"/>
                  </a:schemeClr>
                </a:solidFill>
              </a:rPr>
              <a:t>1/2/3</a:t>
            </a:r>
            <a:r>
              <a:rPr lang="zh-CN" altLang="en-US" sz="2800" dirty="0">
                <a:solidFill>
                  <a:schemeClr val="tx1">
                    <a:lumMod val="95000"/>
                    <a:lumOff val="5000"/>
                  </a:schemeClr>
                </a:solidFill>
              </a:rPr>
              <a:t>枚。</a:t>
            </a:r>
            <a:endParaRPr lang="en-US" altLang="zh-CN" sz="2800" dirty="0">
              <a:solidFill>
                <a:schemeClr val="tx1">
                  <a:lumMod val="95000"/>
                  <a:lumOff val="5000"/>
                </a:schemeClr>
              </a:solidFill>
            </a:endParaRPr>
          </a:p>
          <a:p>
            <a:r>
              <a:rPr lang="en-US" altLang="zh-CN" sz="2800" dirty="0">
                <a:solidFill>
                  <a:schemeClr val="tx1">
                    <a:lumMod val="95000"/>
                    <a:lumOff val="5000"/>
                  </a:schemeClr>
                </a:solidFill>
              </a:rPr>
              <a:t>Alice</a:t>
            </a:r>
            <a:r>
              <a:rPr lang="zh-CN" altLang="en-US" sz="2800" dirty="0">
                <a:solidFill>
                  <a:schemeClr val="tx1">
                    <a:lumMod val="95000"/>
                    <a:lumOff val="5000"/>
                  </a:schemeClr>
                </a:solidFill>
              </a:rPr>
              <a:t>先取，取到最后一颗石子的人获胜，问有何必胜方法？</a:t>
            </a:r>
            <a:endParaRPr lang="en-US" altLang="zh-CN" sz="2800" dirty="0">
              <a:solidFill>
                <a:schemeClr val="tx1">
                  <a:lumMod val="95000"/>
                  <a:lumOff val="5000"/>
                </a:schemeClr>
              </a:solidFill>
            </a:endParaRPr>
          </a:p>
          <a:p>
            <a:endParaRPr lang="en-US" altLang="zh-CN" sz="2800" dirty="0">
              <a:solidFill>
                <a:schemeClr val="tx1">
                  <a:lumMod val="95000"/>
                  <a:lumOff val="5000"/>
                </a:schemeClr>
              </a:solidFill>
            </a:endParaRPr>
          </a:p>
          <a:p>
            <a:r>
              <a:rPr lang="zh-CN" altLang="en-US" sz="2800" dirty="0">
                <a:solidFill>
                  <a:schemeClr val="tx1">
                    <a:lumMod val="95000"/>
                    <a:lumOff val="5000"/>
                  </a:schemeClr>
                </a:solidFill>
              </a:rPr>
              <a:t>我们可以很容易的知道，设</a:t>
            </a:r>
            <a:r>
              <a:rPr lang="en-US" altLang="zh-CN" sz="2800" dirty="0">
                <a:solidFill>
                  <a:schemeClr val="tx1">
                    <a:lumMod val="95000"/>
                    <a:lumOff val="5000"/>
                  </a:schemeClr>
                </a:solidFill>
              </a:rPr>
              <a:t>K</a:t>
            </a:r>
            <a:r>
              <a:rPr lang="zh-CN" altLang="en-US" sz="2800" dirty="0">
                <a:solidFill>
                  <a:schemeClr val="tx1">
                    <a:lumMod val="95000"/>
                    <a:lumOff val="5000"/>
                  </a:schemeClr>
                </a:solidFill>
              </a:rPr>
              <a:t>为任意整数，当</a:t>
            </a:r>
            <a:r>
              <a:rPr lang="en-US" altLang="zh-CN" sz="2800" dirty="0">
                <a:solidFill>
                  <a:schemeClr val="tx1">
                    <a:lumMod val="95000"/>
                    <a:lumOff val="5000"/>
                  </a:schemeClr>
                </a:solidFill>
              </a:rPr>
              <a:t>n</a:t>
            </a:r>
            <a:r>
              <a:rPr lang="zh-CN" altLang="en-US" sz="2800" dirty="0">
                <a:solidFill>
                  <a:schemeClr val="tx1">
                    <a:lumMod val="95000"/>
                    <a:lumOff val="5000"/>
                  </a:schemeClr>
                </a:solidFill>
              </a:rPr>
              <a:t>为</a:t>
            </a:r>
            <a:r>
              <a:rPr lang="en-US" altLang="zh-CN" sz="2800" dirty="0">
                <a:solidFill>
                  <a:schemeClr val="tx1">
                    <a:lumMod val="95000"/>
                    <a:lumOff val="5000"/>
                  </a:schemeClr>
                </a:solidFill>
              </a:rPr>
              <a:t>4K(0,4,8,12……)</a:t>
            </a:r>
            <a:r>
              <a:rPr lang="zh-CN" altLang="en-US" sz="2800" dirty="0">
                <a:solidFill>
                  <a:schemeClr val="tx1">
                    <a:lumMod val="95000"/>
                    <a:lumOff val="5000"/>
                  </a:schemeClr>
                </a:solidFill>
              </a:rPr>
              <a:t>时，</a:t>
            </a:r>
            <a:r>
              <a:rPr lang="en-US" altLang="zh-CN" sz="2800" dirty="0">
                <a:solidFill>
                  <a:schemeClr val="tx1">
                    <a:lumMod val="95000"/>
                    <a:lumOff val="5000"/>
                  </a:schemeClr>
                </a:solidFill>
              </a:rPr>
              <a:t> Alice</a:t>
            </a:r>
            <a:r>
              <a:rPr lang="zh-CN" altLang="en-US" sz="2800" dirty="0">
                <a:solidFill>
                  <a:schemeClr val="tx1">
                    <a:lumMod val="95000"/>
                    <a:lumOff val="5000"/>
                  </a:schemeClr>
                </a:solidFill>
              </a:rPr>
              <a:t>必定会输，因为不论</a:t>
            </a:r>
            <a:r>
              <a:rPr lang="en-US" altLang="zh-CN" sz="2800" dirty="0">
                <a:solidFill>
                  <a:schemeClr val="tx1">
                    <a:lumMod val="95000"/>
                    <a:lumOff val="5000"/>
                  </a:schemeClr>
                </a:solidFill>
              </a:rPr>
              <a:t>Alice</a:t>
            </a:r>
            <a:r>
              <a:rPr lang="zh-CN" altLang="en-US" sz="2800" dirty="0">
                <a:solidFill>
                  <a:schemeClr val="tx1">
                    <a:lumMod val="95000"/>
                    <a:lumOff val="5000"/>
                  </a:schemeClr>
                </a:solidFill>
              </a:rPr>
              <a:t>取多少，</a:t>
            </a:r>
            <a:r>
              <a:rPr lang="en-US" altLang="zh-CN" sz="2800" dirty="0">
                <a:solidFill>
                  <a:schemeClr val="tx1">
                    <a:lumMod val="95000"/>
                    <a:lumOff val="5000"/>
                  </a:schemeClr>
                </a:solidFill>
              </a:rPr>
              <a:t> Bob</a:t>
            </a:r>
            <a:r>
              <a:rPr lang="zh-CN" altLang="en-US" sz="2800" dirty="0">
                <a:solidFill>
                  <a:schemeClr val="tx1">
                    <a:lumMod val="95000"/>
                    <a:lumOff val="5000"/>
                  </a:schemeClr>
                </a:solidFill>
              </a:rPr>
              <a:t>只要和</a:t>
            </a:r>
            <a:r>
              <a:rPr lang="en-US" altLang="zh-CN" sz="2800" dirty="0">
                <a:solidFill>
                  <a:schemeClr val="tx1">
                    <a:lumMod val="95000"/>
                    <a:lumOff val="5000"/>
                  </a:schemeClr>
                </a:solidFill>
              </a:rPr>
              <a:t>Alice</a:t>
            </a:r>
            <a:r>
              <a:rPr lang="zh-CN" altLang="en-US" sz="2800" dirty="0">
                <a:solidFill>
                  <a:schemeClr val="tx1">
                    <a:lumMod val="95000"/>
                    <a:lumOff val="5000"/>
                  </a:schemeClr>
                </a:solidFill>
              </a:rPr>
              <a:t>共同取走</a:t>
            </a:r>
            <a:r>
              <a:rPr lang="en-US" altLang="zh-CN" sz="2800" dirty="0">
                <a:solidFill>
                  <a:schemeClr val="tx1">
                    <a:lumMod val="95000"/>
                    <a:lumOff val="5000"/>
                  </a:schemeClr>
                </a:solidFill>
              </a:rPr>
              <a:t>4</a:t>
            </a:r>
            <a:r>
              <a:rPr lang="zh-CN" altLang="en-US" sz="2800" dirty="0">
                <a:solidFill>
                  <a:schemeClr val="tx1">
                    <a:lumMod val="95000"/>
                    <a:lumOff val="5000"/>
                  </a:schemeClr>
                </a:solidFill>
              </a:rPr>
              <a:t>即可；当</a:t>
            </a:r>
            <a:r>
              <a:rPr lang="en-US" altLang="zh-CN" sz="2800" dirty="0">
                <a:solidFill>
                  <a:schemeClr val="tx1">
                    <a:lumMod val="95000"/>
                    <a:lumOff val="5000"/>
                  </a:schemeClr>
                </a:solidFill>
              </a:rPr>
              <a:t>n</a:t>
            </a:r>
            <a:r>
              <a:rPr lang="zh-CN" altLang="en-US" sz="2800" dirty="0">
                <a:solidFill>
                  <a:schemeClr val="tx1">
                    <a:lumMod val="95000"/>
                    <a:lumOff val="5000"/>
                  </a:schemeClr>
                </a:solidFill>
              </a:rPr>
              <a:t>不为</a:t>
            </a:r>
            <a:r>
              <a:rPr lang="en-US" altLang="zh-CN" sz="2800" dirty="0">
                <a:solidFill>
                  <a:schemeClr val="tx1">
                    <a:lumMod val="95000"/>
                    <a:lumOff val="5000"/>
                  </a:schemeClr>
                </a:solidFill>
              </a:rPr>
              <a:t>4K</a:t>
            </a:r>
            <a:r>
              <a:rPr lang="zh-CN" altLang="en-US" sz="2800" dirty="0">
                <a:solidFill>
                  <a:schemeClr val="tx1">
                    <a:lumMod val="95000"/>
                    <a:lumOff val="5000"/>
                  </a:schemeClr>
                </a:solidFill>
              </a:rPr>
              <a:t>时，</a:t>
            </a:r>
            <a:r>
              <a:rPr lang="en-US" altLang="zh-CN" sz="2800" dirty="0">
                <a:solidFill>
                  <a:schemeClr val="tx1">
                    <a:lumMod val="95000"/>
                    <a:lumOff val="5000"/>
                  </a:schemeClr>
                </a:solidFill>
              </a:rPr>
              <a:t> Alice</a:t>
            </a:r>
            <a:r>
              <a:rPr lang="zh-CN" altLang="en-US" sz="2800" dirty="0">
                <a:solidFill>
                  <a:schemeClr val="tx1">
                    <a:lumMod val="95000"/>
                    <a:lumOff val="5000"/>
                  </a:schemeClr>
                </a:solidFill>
              </a:rPr>
              <a:t>只需要将</a:t>
            </a:r>
            <a:r>
              <a:rPr lang="en-US" altLang="zh-CN" sz="2800" dirty="0">
                <a:solidFill>
                  <a:schemeClr val="tx1">
                    <a:lumMod val="95000"/>
                    <a:lumOff val="5000"/>
                  </a:schemeClr>
                </a:solidFill>
              </a:rPr>
              <a:t>n</a:t>
            </a:r>
            <a:r>
              <a:rPr lang="zh-CN" altLang="en-US" sz="2800" dirty="0">
                <a:solidFill>
                  <a:schemeClr val="tx1">
                    <a:lumMod val="95000"/>
                    <a:lumOff val="5000"/>
                  </a:schemeClr>
                </a:solidFill>
              </a:rPr>
              <a:t>取成</a:t>
            </a:r>
            <a:r>
              <a:rPr lang="en-US" altLang="zh-CN" sz="2800" dirty="0">
                <a:solidFill>
                  <a:schemeClr val="tx1">
                    <a:lumMod val="95000"/>
                    <a:lumOff val="5000"/>
                  </a:schemeClr>
                </a:solidFill>
              </a:rPr>
              <a:t>4</a:t>
            </a:r>
            <a:r>
              <a:rPr lang="zh-CN" altLang="en-US" sz="2800" dirty="0">
                <a:solidFill>
                  <a:schemeClr val="tx1">
                    <a:lumMod val="95000"/>
                    <a:lumOff val="5000"/>
                  </a:schemeClr>
                </a:solidFill>
              </a:rPr>
              <a:t>的倍数，这样就变成了</a:t>
            </a:r>
            <a:r>
              <a:rPr lang="en-US" altLang="zh-CN" sz="2800" dirty="0">
                <a:solidFill>
                  <a:schemeClr val="tx1">
                    <a:lumMod val="95000"/>
                    <a:lumOff val="5000"/>
                  </a:schemeClr>
                </a:solidFill>
              </a:rPr>
              <a:t>Bob</a:t>
            </a:r>
            <a:r>
              <a:rPr lang="zh-CN" altLang="en-US" sz="2800" dirty="0">
                <a:solidFill>
                  <a:schemeClr val="tx1">
                    <a:lumMod val="95000"/>
                    <a:lumOff val="5000"/>
                  </a:schemeClr>
                </a:solidFill>
              </a:rPr>
              <a:t>先取，</a:t>
            </a:r>
            <a:r>
              <a:rPr lang="en-US" altLang="zh-CN" sz="2800" dirty="0">
                <a:solidFill>
                  <a:schemeClr val="tx1">
                    <a:lumMod val="95000"/>
                    <a:lumOff val="5000"/>
                  </a:schemeClr>
                </a:solidFill>
              </a:rPr>
              <a:t> Bob</a:t>
            </a:r>
            <a:r>
              <a:rPr lang="zh-CN" altLang="en-US" sz="2800" dirty="0">
                <a:solidFill>
                  <a:schemeClr val="tx1">
                    <a:lumMod val="95000"/>
                    <a:lumOff val="5000"/>
                  </a:schemeClr>
                </a:solidFill>
              </a:rPr>
              <a:t>一定会输，所以</a:t>
            </a:r>
            <a:r>
              <a:rPr lang="en-US" altLang="zh-CN" sz="2800" dirty="0">
                <a:solidFill>
                  <a:schemeClr val="tx1">
                    <a:lumMod val="95000"/>
                    <a:lumOff val="5000"/>
                  </a:schemeClr>
                </a:solidFill>
              </a:rPr>
              <a:t>Alice</a:t>
            </a:r>
            <a:r>
              <a:rPr lang="zh-CN" altLang="en-US" sz="2800" dirty="0">
                <a:solidFill>
                  <a:schemeClr val="tx1">
                    <a:lumMod val="95000"/>
                    <a:lumOff val="5000"/>
                  </a:schemeClr>
                </a:solidFill>
              </a:rPr>
              <a:t>一定会赢。</a:t>
            </a:r>
          </a:p>
          <a:p>
            <a:endParaRPr lang="en-US" altLang="zh-CN" sz="2800" dirty="0">
              <a:solidFill>
                <a:schemeClr val="tx1">
                  <a:lumMod val="95000"/>
                  <a:lumOff val="5000"/>
                </a:schemeClr>
              </a:solidFill>
            </a:endParaRPr>
          </a:p>
        </p:txBody>
      </p:sp>
    </p:spTree>
    <p:extLst>
      <p:ext uri="{BB962C8B-B14F-4D97-AF65-F5344CB8AC3E}">
        <p14:creationId xmlns:p14="http://schemas.microsoft.com/office/powerpoint/2010/main" val="36345558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343700" y="189034"/>
            <a:ext cx="10685585" cy="7178121"/>
          </a:xfrm>
        </p:spPr>
        <p:txBody>
          <a:bodyPr>
            <a:normAutofit/>
          </a:bodyPr>
          <a:lstStyle/>
          <a:p>
            <a:pPr marL="0" indent="0">
              <a:buNone/>
            </a:pPr>
            <a:r>
              <a:rPr lang="zh-CN" altLang="en-US" dirty="0"/>
              <a:t>最后是一点点拓展的知识</a:t>
            </a:r>
            <a:r>
              <a:rPr lang="en-US" altLang="zh-CN" dirty="0"/>
              <a:t>--</a:t>
            </a:r>
            <a:r>
              <a:rPr lang="zh-CN" altLang="en-US" sz="4800" dirty="0"/>
              <a:t>随机算法</a:t>
            </a:r>
            <a:endParaRPr lang="en-US" altLang="zh-CN" sz="4800" dirty="0"/>
          </a:p>
          <a:p>
            <a:pPr marL="0" indent="0">
              <a:buNone/>
            </a:pPr>
            <a:endParaRPr lang="en-US" altLang="zh-CN" dirty="0"/>
          </a:p>
          <a:p>
            <a:pPr marL="0" indent="0">
              <a:buNone/>
            </a:pPr>
            <a:r>
              <a:rPr lang="zh-CN" altLang="en-US" dirty="0"/>
              <a:t>随机能解决什么问题呢？</a:t>
            </a:r>
            <a:endParaRPr lang="en-US" altLang="zh-CN" dirty="0"/>
          </a:p>
          <a:p>
            <a:pPr marL="0" indent="0">
              <a:buNone/>
            </a:pPr>
            <a:endParaRPr lang="en-US" altLang="zh-CN" dirty="0"/>
          </a:p>
          <a:p>
            <a:pPr marL="0" indent="0">
              <a:buNone/>
            </a:pPr>
            <a:r>
              <a:rPr lang="zh-CN" altLang="en-US" dirty="0"/>
              <a:t>简单的说，我们把随机解决的问题的方法分为这两类：</a:t>
            </a:r>
            <a:endParaRPr lang="en-US" altLang="zh-CN" dirty="0"/>
          </a:p>
          <a:p>
            <a:pPr marL="0" indent="0">
              <a:buNone/>
            </a:pPr>
            <a:endParaRPr lang="en-US" altLang="zh-CN" dirty="0"/>
          </a:p>
          <a:p>
            <a:pPr marL="0" indent="0">
              <a:buNone/>
            </a:pPr>
            <a:r>
              <a:rPr lang="zh-CN" altLang="en-US" dirty="0">
                <a:solidFill>
                  <a:srgbClr val="00B0F0"/>
                </a:solidFill>
              </a:rPr>
              <a:t>蒙特卡洛</a:t>
            </a:r>
            <a:r>
              <a:rPr lang="zh-CN" altLang="en-US" dirty="0"/>
              <a:t>与</a:t>
            </a:r>
            <a:r>
              <a:rPr lang="zh-CN" altLang="en-US" dirty="0">
                <a:solidFill>
                  <a:srgbClr val="00B0F0"/>
                </a:solidFill>
              </a:rPr>
              <a:t>拉斯维加斯</a:t>
            </a:r>
            <a:r>
              <a:rPr lang="zh-CN" altLang="en-US" dirty="0"/>
              <a:t>算法</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10676332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343700" y="189034"/>
            <a:ext cx="10685585" cy="7178121"/>
          </a:xfrm>
        </p:spPr>
        <p:txBody>
          <a:bodyPr>
            <a:normAutofit/>
          </a:bodyPr>
          <a:lstStyle/>
          <a:p>
            <a:pPr marL="0" indent="0">
              <a:buNone/>
            </a:pPr>
            <a:r>
              <a:rPr lang="zh-CN" altLang="en-US" dirty="0"/>
              <a:t>蒙特卡洛算法：</a:t>
            </a:r>
            <a:endParaRPr lang="en-US" altLang="zh-CN" dirty="0"/>
          </a:p>
          <a:p>
            <a:pPr marL="0" indent="0">
              <a:buNone/>
            </a:pPr>
            <a:r>
              <a:rPr lang="zh-CN" altLang="en-US" dirty="0"/>
              <a:t>通过随机枚举来不断求取解，这些解会有很多组，用尝试到的最优的解。或者是近似的取样来计算整体值。</a:t>
            </a:r>
            <a:endParaRPr lang="en-US" altLang="zh-CN" dirty="0"/>
          </a:p>
          <a:p>
            <a:pPr marL="0" indent="0">
              <a:buNone/>
            </a:pPr>
            <a:r>
              <a:rPr lang="zh-CN" altLang="en-US" dirty="0"/>
              <a:t>采样越多，越接近最优解；</a:t>
            </a:r>
            <a:r>
              <a:rPr lang="en-US" altLang="zh-CN" dirty="0"/>
              <a:t>(</a:t>
            </a:r>
            <a:r>
              <a:rPr lang="zh-CN" altLang="en-US" dirty="0"/>
              <a:t>强调每一个</a:t>
            </a:r>
            <a:r>
              <a:rPr lang="en-US" altLang="zh-CN" dirty="0"/>
              <a:t>iteration</a:t>
            </a:r>
            <a:r>
              <a:rPr lang="zh-CN" altLang="en-US" dirty="0"/>
              <a:t>都在进步，提高的过程</a:t>
            </a:r>
            <a:r>
              <a:rPr lang="en-US" altLang="zh-CN" dirty="0"/>
              <a:t>) </a:t>
            </a:r>
          </a:p>
          <a:p>
            <a:pPr marL="0" indent="0">
              <a:buNone/>
            </a:pPr>
            <a:r>
              <a:rPr lang="zh-CN" altLang="en-US" dirty="0"/>
              <a:t>但是理论上枚举量再高也不能保证是最优解，可能仅仅是近似解或者是次优解。</a:t>
            </a:r>
            <a:endParaRPr lang="en-US" altLang="zh-CN" dirty="0"/>
          </a:p>
          <a:p>
            <a:pPr marL="0" indent="0">
              <a:buNone/>
            </a:pPr>
            <a:r>
              <a:rPr lang="zh-CN" altLang="en-US" dirty="0"/>
              <a:t>拉斯维加斯算法：</a:t>
            </a:r>
            <a:endParaRPr lang="en-US" altLang="zh-CN" dirty="0"/>
          </a:p>
          <a:p>
            <a:pPr marL="0" indent="0">
              <a:buNone/>
            </a:pPr>
            <a:r>
              <a:rPr lang="zh-CN" altLang="en-US" dirty="0"/>
              <a:t>通过随机尝试直接找符合条件的解。</a:t>
            </a:r>
            <a:endParaRPr lang="en-US" altLang="zh-CN" dirty="0"/>
          </a:p>
          <a:p>
            <a:pPr marL="0" indent="0">
              <a:buNone/>
            </a:pPr>
            <a:r>
              <a:rPr lang="zh-CN" altLang="en-US" dirty="0"/>
              <a:t>采样越多，越有可能找到最优解；</a:t>
            </a:r>
            <a:r>
              <a:rPr lang="en-US" altLang="zh-CN" dirty="0"/>
              <a:t>(</a:t>
            </a:r>
            <a:r>
              <a:rPr lang="zh-CN" altLang="en-US" dirty="0"/>
              <a:t>强调直接想要最优解</a:t>
            </a:r>
            <a:r>
              <a:rPr lang="en-US" altLang="zh-CN" dirty="0"/>
              <a:t>)</a:t>
            </a:r>
          </a:p>
          <a:p>
            <a:pPr marL="0" indent="0">
              <a:buNone/>
            </a:pPr>
            <a:endParaRPr lang="en-US" altLang="zh-CN" dirty="0"/>
          </a:p>
          <a:p>
            <a:pPr marL="0" indent="0">
              <a:buNone/>
            </a:pPr>
            <a:r>
              <a:rPr lang="zh-CN" altLang="en-US" dirty="0"/>
              <a:t>好像很笼统哈，那么打个形象的比方：</a:t>
            </a:r>
            <a:endParaRPr lang="en-US" altLang="zh-CN" dirty="0"/>
          </a:p>
          <a:p>
            <a:pPr marL="0" indent="0">
              <a:buNone/>
            </a:pPr>
            <a:endParaRPr lang="en-US" altLang="zh-CN" dirty="0"/>
          </a:p>
        </p:txBody>
      </p:sp>
    </p:spTree>
    <p:extLst>
      <p:ext uri="{BB962C8B-B14F-4D97-AF65-F5344CB8AC3E}">
        <p14:creationId xmlns:p14="http://schemas.microsoft.com/office/powerpoint/2010/main" val="13043754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343700" y="189034"/>
            <a:ext cx="10685585" cy="7178121"/>
          </a:xfrm>
        </p:spPr>
        <p:txBody>
          <a:bodyPr>
            <a:normAutofit/>
          </a:bodyPr>
          <a:lstStyle/>
          <a:p>
            <a:r>
              <a:rPr lang="zh-CN" altLang="en-US" dirty="0"/>
              <a:t>假如筐里有</a:t>
            </a:r>
            <a:r>
              <a:rPr lang="en-US" altLang="zh-CN" dirty="0"/>
              <a:t>100000000</a:t>
            </a:r>
            <a:r>
              <a:rPr lang="zh-CN" altLang="en-US" dirty="0"/>
              <a:t>个苹果，让我每次闭眼拿</a:t>
            </a:r>
            <a:r>
              <a:rPr lang="en-US" altLang="zh-CN" dirty="0"/>
              <a:t>1</a:t>
            </a:r>
            <a:r>
              <a:rPr lang="zh-CN" altLang="en-US" dirty="0"/>
              <a:t>个，挑出最大的。于是我随机拿</a:t>
            </a:r>
            <a:r>
              <a:rPr lang="en-US" altLang="zh-CN" dirty="0"/>
              <a:t>1</a:t>
            </a:r>
            <a:r>
              <a:rPr lang="zh-CN" altLang="en-US" dirty="0"/>
              <a:t>个，再随机拿</a:t>
            </a:r>
            <a:r>
              <a:rPr lang="en-US" altLang="zh-CN" dirty="0"/>
              <a:t>1</a:t>
            </a:r>
            <a:r>
              <a:rPr lang="zh-CN" altLang="en-US" dirty="0"/>
              <a:t>个跟它比，留下大的，再随机拿</a:t>
            </a:r>
            <a:r>
              <a:rPr lang="en-US" altLang="zh-CN" dirty="0"/>
              <a:t>1</a:t>
            </a:r>
            <a:r>
              <a:rPr lang="zh-CN" altLang="en-US" dirty="0"/>
              <a:t>个</a:t>
            </a:r>
            <a:r>
              <a:rPr lang="en-US" altLang="zh-CN" dirty="0"/>
              <a:t>……</a:t>
            </a:r>
            <a:r>
              <a:rPr lang="zh-CN" altLang="en-US" dirty="0"/>
              <a:t>我每拿一次，留下的苹果都至少不比上次的小。拿的次数越多，挑出的苹果就越大，但我除非拿</a:t>
            </a:r>
            <a:r>
              <a:rPr lang="en-US" altLang="zh-CN" dirty="0"/>
              <a:t>100000000</a:t>
            </a:r>
            <a:r>
              <a:rPr lang="zh-CN" altLang="en-US" dirty="0"/>
              <a:t>次，否则无法肯定挑出了最大的。这个挑苹果的算法，就属于蒙特卡罗算法</a:t>
            </a:r>
            <a:r>
              <a:rPr lang="en-US" altLang="zh-CN" dirty="0"/>
              <a:t>——</a:t>
            </a:r>
            <a:r>
              <a:rPr lang="zh-CN" altLang="en-US" dirty="0"/>
              <a:t>尽量找好的，但不保证是最好的。</a:t>
            </a:r>
            <a:endParaRPr lang="en-US" altLang="zh-CN" dirty="0"/>
          </a:p>
          <a:p>
            <a:pPr marL="0" indent="0">
              <a:buNone/>
            </a:pPr>
            <a:endParaRPr lang="zh-CN" altLang="en-US" dirty="0"/>
          </a:p>
          <a:p>
            <a:r>
              <a:rPr lang="zh-CN" altLang="en-US" dirty="0"/>
              <a:t>而拉斯维加斯算法，则是另一种情况。假如有一把锁，给我</a:t>
            </a:r>
            <a:r>
              <a:rPr lang="en-US" altLang="zh-CN" dirty="0"/>
              <a:t>100000000</a:t>
            </a:r>
            <a:r>
              <a:rPr lang="zh-CN" altLang="en-US" dirty="0"/>
              <a:t>把钥匙，只有</a:t>
            </a:r>
            <a:r>
              <a:rPr lang="en-US" altLang="zh-CN" dirty="0"/>
              <a:t>1</a:t>
            </a:r>
            <a:r>
              <a:rPr lang="zh-CN" altLang="en-US" dirty="0"/>
              <a:t>把是对的。于是我每次随机拿</a:t>
            </a:r>
            <a:r>
              <a:rPr lang="en-US" altLang="zh-CN" dirty="0"/>
              <a:t>1</a:t>
            </a:r>
            <a:r>
              <a:rPr lang="zh-CN" altLang="en-US" dirty="0"/>
              <a:t>把钥匙去试，打不开就再换</a:t>
            </a:r>
            <a:r>
              <a:rPr lang="en-US" altLang="zh-CN" dirty="0"/>
              <a:t>1</a:t>
            </a:r>
            <a:r>
              <a:rPr lang="zh-CN" altLang="en-US" dirty="0"/>
              <a:t>把。我试的次数越多，打开（最优解）的机会就越大，但在打开之前，那些错的钥匙都是没有用的。这个试钥匙的算法，就是拉斯维加斯的</a:t>
            </a:r>
            <a:r>
              <a:rPr lang="en-US" altLang="zh-CN" dirty="0"/>
              <a:t>——</a:t>
            </a:r>
            <a:r>
              <a:rPr lang="zh-CN" altLang="en-US" dirty="0"/>
              <a:t>尽量找最好的，但不保证能找到。</a:t>
            </a:r>
          </a:p>
          <a:p>
            <a:pPr marL="0" indent="0">
              <a:buNone/>
            </a:pPr>
            <a:endParaRPr lang="en-US" altLang="zh-CN" dirty="0"/>
          </a:p>
        </p:txBody>
      </p:sp>
    </p:spTree>
    <p:extLst>
      <p:ext uri="{BB962C8B-B14F-4D97-AF65-F5344CB8AC3E}">
        <p14:creationId xmlns:p14="http://schemas.microsoft.com/office/powerpoint/2010/main" val="29433864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343700" y="189034"/>
            <a:ext cx="10685585" cy="7178121"/>
          </a:xfrm>
        </p:spPr>
        <p:txBody>
          <a:bodyPr>
            <a:normAutofit/>
          </a:bodyPr>
          <a:lstStyle/>
          <a:p>
            <a:pPr marL="0" indent="0">
              <a:buNone/>
            </a:pPr>
            <a:r>
              <a:rPr lang="zh-CN" altLang="en-US" dirty="0"/>
              <a:t>在算法竞赛中，大多数情况我们要求的是最优解或者符合要求的解。</a:t>
            </a:r>
            <a:endParaRPr lang="en-US" altLang="zh-CN" dirty="0"/>
          </a:p>
          <a:p>
            <a:pPr marL="0" indent="0">
              <a:buNone/>
            </a:pPr>
            <a:endParaRPr lang="en-US" altLang="zh-CN" dirty="0"/>
          </a:p>
          <a:p>
            <a:pPr marL="0" indent="0">
              <a:buNone/>
            </a:pPr>
            <a:endParaRPr lang="en-US" altLang="zh-CN" dirty="0"/>
          </a:p>
          <a:p>
            <a:pPr marL="0" indent="0">
              <a:buNone/>
            </a:pPr>
            <a:r>
              <a:rPr lang="zh-CN" altLang="en-US" dirty="0"/>
              <a:t>那么这两个算法一个不一定最优，另一个不一定能找到，能在竞赛里有应用吗？</a:t>
            </a:r>
            <a:endParaRPr lang="en-US" altLang="zh-CN" dirty="0"/>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3114376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343700" y="189034"/>
            <a:ext cx="10685585" cy="7178121"/>
          </a:xfrm>
        </p:spPr>
        <p:txBody>
          <a:bodyPr>
            <a:normAutofit/>
          </a:bodyPr>
          <a:lstStyle/>
          <a:p>
            <a:pPr marL="0" indent="0">
              <a:buNone/>
            </a:pPr>
            <a:r>
              <a:rPr lang="zh-CN" altLang="en-US" dirty="0"/>
              <a:t>有的。下面来看一道题：</a:t>
            </a:r>
            <a:endParaRPr lang="en-US" altLang="zh-CN" dirty="0"/>
          </a:p>
          <a:p>
            <a:pPr marL="0" indent="0">
              <a:buNone/>
            </a:pPr>
            <a:r>
              <a:rPr lang="zh-CN" altLang="en-US" dirty="0"/>
              <a:t>这道题选自印度的一场</a:t>
            </a:r>
            <a:r>
              <a:rPr lang="en-US" altLang="zh-CN" dirty="0"/>
              <a:t>regional(</a:t>
            </a:r>
            <a:r>
              <a:rPr lang="zh-CN" altLang="en-US" dirty="0"/>
              <a:t>还是阿三脑洞大</a:t>
            </a:r>
            <a:r>
              <a:rPr lang="en-US" altLang="zh-CN" dirty="0"/>
              <a:t>)</a:t>
            </a:r>
          </a:p>
          <a:p>
            <a:pPr marL="0" indent="0">
              <a:buNone/>
            </a:pPr>
            <a:r>
              <a:rPr lang="en-US" altLang="zh-CN" dirty="0"/>
              <a:t>https://vjudge.net/problem/CodeChef-AREAFIGR</a:t>
            </a:r>
          </a:p>
          <a:p>
            <a:pPr marL="0" indent="0">
              <a:buNone/>
            </a:pPr>
            <a:endParaRPr lang="en-US" altLang="zh-CN" dirty="0"/>
          </a:p>
          <a:p>
            <a:pPr marL="0" indent="0">
              <a:buNone/>
            </a:pPr>
            <a:endParaRPr lang="en-US" altLang="zh-CN" dirty="0"/>
          </a:p>
          <a:p>
            <a:pPr marL="0" indent="0">
              <a:buNone/>
            </a:pPr>
            <a:endParaRPr lang="en-US" altLang="zh-CN" dirty="0"/>
          </a:p>
        </p:txBody>
      </p:sp>
      <p:pic>
        <p:nvPicPr>
          <p:cNvPr id="2" name="图片 1">
            <a:extLst>
              <a:ext uri="{FF2B5EF4-FFF2-40B4-BE49-F238E27FC236}">
                <a16:creationId xmlns:a16="http://schemas.microsoft.com/office/drawing/2014/main" id="{B7B9D4AE-DAAD-4DD4-95FB-889A71B70CD1}"/>
              </a:ext>
            </a:extLst>
          </p:cNvPr>
          <p:cNvPicPr>
            <a:picLocks noChangeAspect="1"/>
          </p:cNvPicPr>
          <p:nvPr/>
        </p:nvPicPr>
        <p:blipFill>
          <a:blip r:embed="rId2"/>
          <a:stretch>
            <a:fillRect/>
          </a:stretch>
        </p:blipFill>
        <p:spPr>
          <a:xfrm>
            <a:off x="476961" y="1789050"/>
            <a:ext cx="6297912" cy="5104356"/>
          </a:xfrm>
          <a:prstGeom prst="rect">
            <a:avLst/>
          </a:prstGeom>
        </p:spPr>
      </p:pic>
    </p:spTree>
    <p:extLst>
      <p:ext uri="{BB962C8B-B14F-4D97-AF65-F5344CB8AC3E}">
        <p14:creationId xmlns:p14="http://schemas.microsoft.com/office/powerpoint/2010/main" val="42459088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C59ECEC-1C87-4A56-B693-AECB3284E95B}"/>
              </a:ext>
            </a:extLst>
          </p:cNvPr>
          <p:cNvPicPr>
            <a:picLocks noChangeAspect="1"/>
          </p:cNvPicPr>
          <p:nvPr/>
        </p:nvPicPr>
        <p:blipFill>
          <a:blip r:embed="rId2"/>
          <a:stretch>
            <a:fillRect/>
          </a:stretch>
        </p:blipFill>
        <p:spPr>
          <a:xfrm>
            <a:off x="483562" y="222082"/>
            <a:ext cx="7110076" cy="3269263"/>
          </a:xfrm>
          <a:prstGeom prst="rect">
            <a:avLst/>
          </a:prstGeom>
        </p:spPr>
      </p:pic>
      <p:pic>
        <p:nvPicPr>
          <p:cNvPr id="5" name="图片 4">
            <a:extLst>
              <a:ext uri="{FF2B5EF4-FFF2-40B4-BE49-F238E27FC236}">
                <a16:creationId xmlns:a16="http://schemas.microsoft.com/office/drawing/2014/main" id="{30CF2C8C-C996-40E0-A830-42A2D1481D18}"/>
              </a:ext>
            </a:extLst>
          </p:cNvPr>
          <p:cNvPicPr>
            <a:picLocks noChangeAspect="1"/>
          </p:cNvPicPr>
          <p:nvPr/>
        </p:nvPicPr>
        <p:blipFill>
          <a:blip r:embed="rId2"/>
          <a:stretch>
            <a:fillRect/>
          </a:stretch>
        </p:blipFill>
        <p:spPr>
          <a:xfrm>
            <a:off x="483562" y="3588737"/>
            <a:ext cx="7110076" cy="3269263"/>
          </a:xfrm>
          <a:prstGeom prst="rect">
            <a:avLst/>
          </a:prstGeom>
        </p:spPr>
      </p:pic>
    </p:spTree>
    <p:extLst>
      <p:ext uri="{BB962C8B-B14F-4D97-AF65-F5344CB8AC3E}">
        <p14:creationId xmlns:p14="http://schemas.microsoft.com/office/powerpoint/2010/main" val="10730706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2FF52E9-EF99-45A2-B8DA-1C411CFBDEB2}"/>
              </a:ext>
            </a:extLst>
          </p:cNvPr>
          <p:cNvPicPr>
            <a:picLocks noChangeAspect="1"/>
          </p:cNvPicPr>
          <p:nvPr/>
        </p:nvPicPr>
        <p:blipFill>
          <a:blip r:embed="rId2"/>
          <a:stretch>
            <a:fillRect/>
          </a:stretch>
        </p:blipFill>
        <p:spPr>
          <a:xfrm>
            <a:off x="92576" y="0"/>
            <a:ext cx="8588446" cy="6452755"/>
          </a:xfrm>
          <a:prstGeom prst="rect">
            <a:avLst/>
          </a:prstGeom>
        </p:spPr>
      </p:pic>
    </p:spTree>
    <p:extLst>
      <p:ext uri="{BB962C8B-B14F-4D97-AF65-F5344CB8AC3E}">
        <p14:creationId xmlns:p14="http://schemas.microsoft.com/office/powerpoint/2010/main" val="25094951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F3E2890-D0CC-497C-A924-42709AD5047F}"/>
              </a:ext>
            </a:extLst>
          </p:cNvPr>
          <p:cNvSpPr>
            <a:spLocks noGrp="1"/>
          </p:cNvSpPr>
          <p:nvPr>
            <p:ph idx="1"/>
          </p:nvPr>
        </p:nvSpPr>
        <p:spPr>
          <a:xfrm>
            <a:off x="838200" y="602673"/>
            <a:ext cx="10515600" cy="5574290"/>
          </a:xfrm>
        </p:spPr>
        <p:txBody>
          <a:bodyPr/>
          <a:lstStyle/>
          <a:p>
            <a:pPr marL="0" indent="0">
              <a:buNone/>
            </a:pPr>
            <a:r>
              <a:rPr lang="zh-CN" altLang="en-US" dirty="0"/>
              <a:t>值得注意的是这道题可以用</a:t>
            </a:r>
            <a:r>
              <a:rPr lang="en-US" altLang="zh-CN" dirty="0" err="1"/>
              <a:t>simpson</a:t>
            </a:r>
            <a:r>
              <a:rPr lang="zh-CN" altLang="en-US" dirty="0"/>
              <a:t>积分解决。</a:t>
            </a:r>
            <a:endParaRPr lang="en-US" altLang="zh-CN" dirty="0"/>
          </a:p>
          <a:p>
            <a:pPr marL="0" indent="0">
              <a:buNone/>
            </a:pPr>
            <a:r>
              <a:rPr lang="zh-CN" altLang="en-US" dirty="0"/>
              <a:t>如果能够这样做出来是很厉害的，但是由于情况比较复杂，并不是很好计算</a:t>
            </a:r>
            <a:endParaRPr lang="en-US" altLang="zh-CN" dirty="0"/>
          </a:p>
          <a:p>
            <a:pPr marL="0" indent="0">
              <a:buNone/>
            </a:pPr>
            <a:r>
              <a:rPr lang="zh-CN" altLang="en-US" dirty="0"/>
              <a:t>网上有使用</a:t>
            </a:r>
            <a:r>
              <a:rPr lang="en-US" altLang="zh-CN" dirty="0" err="1"/>
              <a:t>simpson</a:t>
            </a:r>
            <a:r>
              <a:rPr lang="zh-CN" altLang="en-US" dirty="0"/>
              <a:t>积分的代码：</a:t>
            </a:r>
            <a:endParaRPr lang="en-US" altLang="zh-CN" dirty="0"/>
          </a:p>
          <a:p>
            <a:pPr marL="0" indent="0">
              <a:buNone/>
            </a:pPr>
            <a:r>
              <a:rPr lang="en-US" altLang="zh-CN" dirty="0">
                <a:hlinkClick r:id="rId2"/>
              </a:rPr>
              <a:t>https://blog.csdn.net/qq_36424540/article/details/82984072</a:t>
            </a:r>
            <a:endParaRPr lang="en-US" altLang="zh-CN" dirty="0"/>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20782573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F3E2890-D0CC-497C-A924-42709AD5047F}"/>
              </a:ext>
            </a:extLst>
          </p:cNvPr>
          <p:cNvSpPr>
            <a:spLocks noGrp="1"/>
          </p:cNvSpPr>
          <p:nvPr>
            <p:ph idx="1"/>
          </p:nvPr>
        </p:nvSpPr>
        <p:spPr>
          <a:xfrm>
            <a:off x="838200" y="602673"/>
            <a:ext cx="10515600" cy="1982265"/>
          </a:xfrm>
        </p:spPr>
        <p:txBody>
          <a:bodyPr/>
          <a:lstStyle/>
          <a:p>
            <a:pPr marL="0" indent="0">
              <a:buNone/>
            </a:pPr>
            <a:r>
              <a:rPr lang="zh-CN" altLang="en-US" dirty="0"/>
              <a:t>其实此题是有思维难度更低的方法的。</a:t>
            </a:r>
            <a:endParaRPr lang="en-US" altLang="zh-CN" dirty="0"/>
          </a:p>
          <a:p>
            <a:pPr marL="0" indent="0">
              <a:buNone/>
            </a:pPr>
            <a:r>
              <a:rPr lang="zh-CN" altLang="en-US" dirty="0"/>
              <a:t>注意到答案要求的绝对精度是</a:t>
            </a:r>
            <a:r>
              <a:rPr lang="en-US" altLang="zh-CN" dirty="0"/>
              <a:t>0.05</a:t>
            </a:r>
          </a:p>
          <a:p>
            <a:pPr marL="0" indent="0">
              <a:buNone/>
            </a:pPr>
            <a:r>
              <a:rPr lang="zh-CN" altLang="en-US" dirty="0"/>
              <a:t>这个允许的误差实际是比较大的，而数据范围又比较小，所以可以用随机来通过</a:t>
            </a:r>
            <a:endParaRPr lang="en-US" altLang="zh-CN" dirty="0"/>
          </a:p>
          <a:p>
            <a:pPr marL="0" indent="0">
              <a:buNone/>
            </a:pPr>
            <a:endParaRPr lang="en-US" altLang="zh-CN" dirty="0"/>
          </a:p>
        </p:txBody>
      </p:sp>
      <p:sp>
        <p:nvSpPr>
          <p:cNvPr id="4" name="内容占位符 2">
            <a:extLst>
              <a:ext uri="{FF2B5EF4-FFF2-40B4-BE49-F238E27FC236}">
                <a16:creationId xmlns:a16="http://schemas.microsoft.com/office/drawing/2014/main" id="{FFE7AF49-A046-4DFB-8FB4-B3329C7BB730}"/>
              </a:ext>
            </a:extLst>
          </p:cNvPr>
          <p:cNvSpPr txBox="1">
            <a:spLocks/>
          </p:cNvSpPr>
          <p:nvPr/>
        </p:nvSpPr>
        <p:spPr>
          <a:xfrm>
            <a:off x="838200" y="2706965"/>
            <a:ext cx="10515600" cy="354836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更直接的说，可以直接在正三角形中随机生成一些点。</a:t>
            </a:r>
            <a:endParaRPr lang="en-US" altLang="zh-CN" dirty="0"/>
          </a:p>
          <a:p>
            <a:pPr marL="0" indent="0">
              <a:buFont typeface="Arial" panose="020B0604020202020204" pitchFamily="34" charset="0"/>
              <a:buNone/>
            </a:pPr>
            <a:r>
              <a:rPr lang="zh-CN" altLang="en-US" dirty="0"/>
              <a:t>然后判断这些点是否同时在三个圆内</a:t>
            </a:r>
            <a:endParaRPr lang="en-US" altLang="zh-CN" dirty="0"/>
          </a:p>
          <a:p>
            <a:pPr marL="0" indent="0">
              <a:buFont typeface="Arial" panose="020B0604020202020204" pitchFamily="34" charset="0"/>
              <a:buNone/>
            </a:pPr>
            <a:r>
              <a:rPr lang="zh-CN" altLang="en-US" dirty="0"/>
              <a:t>三角形的面积是</a:t>
            </a:r>
            <a:r>
              <a:rPr lang="en-US" altLang="zh-CN" dirty="0"/>
              <a:t>sqrt(3)a^2.</a:t>
            </a:r>
          </a:p>
          <a:p>
            <a:pPr marL="0" indent="0">
              <a:buFont typeface="Arial" panose="020B0604020202020204" pitchFamily="34" charset="0"/>
              <a:buNone/>
            </a:pPr>
            <a:r>
              <a:rPr lang="zh-CN" altLang="en-US" dirty="0"/>
              <a:t>设生成的总点数为</a:t>
            </a:r>
            <a:r>
              <a:rPr lang="en-US" altLang="zh-CN" dirty="0"/>
              <a:t>x</a:t>
            </a:r>
            <a:r>
              <a:rPr lang="zh-CN" altLang="en-US" dirty="0"/>
              <a:t>，同时在三个圆内的点数为</a:t>
            </a:r>
            <a:r>
              <a:rPr lang="en-US" altLang="zh-CN" dirty="0"/>
              <a:t>y</a:t>
            </a:r>
          </a:p>
          <a:p>
            <a:pPr marL="0" indent="0">
              <a:buFont typeface="Arial" panose="020B0604020202020204" pitchFamily="34" charset="0"/>
              <a:buNone/>
            </a:pPr>
            <a:r>
              <a:rPr lang="zh-CN" altLang="en-US" dirty="0"/>
              <a:t>就能得到一个近似解</a:t>
            </a:r>
            <a:r>
              <a:rPr lang="en-US" altLang="zh-CN" dirty="0"/>
              <a:t>y/x</a:t>
            </a:r>
            <a:r>
              <a:rPr lang="zh-CN" altLang="en-US" dirty="0"/>
              <a:t>*</a:t>
            </a:r>
            <a:r>
              <a:rPr lang="en-US" altLang="zh-CN" dirty="0"/>
              <a:t>sqrt(3)a^2</a:t>
            </a:r>
          </a:p>
          <a:p>
            <a:pPr marL="0" indent="0">
              <a:buFont typeface="Arial" panose="020B0604020202020204" pitchFamily="34" charset="0"/>
              <a:buNone/>
            </a:pPr>
            <a:r>
              <a:rPr lang="zh-CN" altLang="en-US" dirty="0"/>
              <a:t>至于</a:t>
            </a:r>
            <a:r>
              <a:rPr lang="en-US" altLang="zh-CN" dirty="0"/>
              <a:t>x</a:t>
            </a:r>
            <a:r>
              <a:rPr lang="zh-CN" altLang="en-US" dirty="0"/>
              <a:t>取何值可以视时间而定。</a:t>
            </a:r>
            <a:endParaRPr lang="en-US" altLang="zh-CN" dirty="0"/>
          </a:p>
          <a:p>
            <a:pPr marL="0" indent="0">
              <a:buFont typeface="Arial" panose="020B0604020202020204" pitchFamily="34" charset="0"/>
              <a:buNone/>
            </a:pPr>
            <a:r>
              <a:rPr lang="zh-CN" altLang="en-US" dirty="0"/>
              <a:t>经验证</a:t>
            </a:r>
            <a:r>
              <a:rPr lang="en-US" altLang="zh-CN" dirty="0"/>
              <a:t>x</a:t>
            </a:r>
            <a:r>
              <a:rPr lang="zh-CN" altLang="en-US" dirty="0"/>
              <a:t>取得恰当时误差是可以在极大概率控制在</a:t>
            </a:r>
            <a:r>
              <a:rPr lang="en-US" altLang="zh-CN" dirty="0"/>
              <a:t>0.05</a:t>
            </a:r>
            <a:r>
              <a:rPr lang="zh-CN" altLang="en-US" dirty="0"/>
              <a:t>以内的，可以通过</a:t>
            </a:r>
            <a:endParaRPr lang="en-US" altLang="zh-CN" dirty="0"/>
          </a:p>
        </p:txBody>
      </p:sp>
    </p:spTree>
    <p:extLst>
      <p:ext uri="{BB962C8B-B14F-4D97-AF65-F5344CB8AC3E}">
        <p14:creationId xmlns:p14="http://schemas.microsoft.com/office/powerpoint/2010/main" val="4134609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E8E75-0E72-4933-8553-AAC7CF18C07D}"/>
              </a:ext>
            </a:extLst>
          </p:cNvPr>
          <p:cNvSpPr>
            <a:spLocks noGrp="1"/>
          </p:cNvSpPr>
          <p:nvPr>
            <p:ph type="title"/>
          </p:nvPr>
        </p:nvSpPr>
        <p:spPr/>
        <p:txBody>
          <a:bodyPr/>
          <a:lstStyle/>
          <a:p>
            <a:r>
              <a:rPr lang="zh-CN" altLang="en-US" dirty="0"/>
              <a:t>平等组合游戏一般具有以下特点</a:t>
            </a:r>
          </a:p>
        </p:txBody>
      </p:sp>
      <p:sp>
        <p:nvSpPr>
          <p:cNvPr id="3" name="内容占位符 2">
            <a:extLst>
              <a:ext uri="{FF2B5EF4-FFF2-40B4-BE49-F238E27FC236}">
                <a16:creationId xmlns:a16="http://schemas.microsoft.com/office/drawing/2014/main" id="{9AE297D6-6467-47A3-A92B-C91E853522E3}"/>
              </a:ext>
            </a:extLst>
          </p:cNvPr>
          <p:cNvSpPr>
            <a:spLocks noGrp="1"/>
          </p:cNvSpPr>
          <p:nvPr>
            <p:ph idx="1"/>
          </p:nvPr>
        </p:nvSpPr>
        <p:spPr/>
        <p:txBody>
          <a:bodyPr/>
          <a:lstStyle/>
          <a:p>
            <a:pPr marL="0" indent="0">
              <a:buNone/>
            </a:pPr>
            <a:r>
              <a:rPr lang="zh-CN" altLang="en-US" dirty="0"/>
              <a:t>两人游戏。</a:t>
            </a:r>
          </a:p>
          <a:p>
            <a:pPr marL="0" indent="0">
              <a:buNone/>
            </a:pPr>
            <a:r>
              <a:rPr lang="zh-CN" altLang="en-US" dirty="0"/>
              <a:t>两人轮流走步。</a:t>
            </a:r>
          </a:p>
          <a:p>
            <a:pPr marL="0" indent="0">
              <a:buNone/>
            </a:pPr>
            <a:r>
              <a:rPr lang="zh-CN" altLang="en-US" dirty="0"/>
              <a:t>有一个状态集，而且通常是有限的。</a:t>
            </a:r>
          </a:p>
          <a:p>
            <a:pPr marL="0" indent="0">
              <a:buNone/>
            </a:pPr>
            <a:r>
              <a:rPr lang="zh-CN" altLang="en-US" dirty="0"/>
              <a:t>有一个终止状态，到达终止状态后游戏结束。</a:t>
            </a:r>
            <a:endParaRPr lang="en-US" altLang="zh-CN" dirty="0"/>
          </a:p>
          <a:p>
            <a:pPr marL="0" indent="0">
              <a:buNone/>
            </a:pPr>
            <a:r>
              <a:rPr lang="zh-CN" altLang="en-US" dirty="0"/>
              <a:t>游戏可以在有限的步数内结束。</a:t>
            </a:r>
          </a:p>
          <a:p>
            <a:pPr marL="0" indent="0">
              <a:buNone/>
            </a:pPr>
            <a:r>
              <a:rPr lang="zh-CN" altLang="en-US" dirty="0"/>
              <a:t>规定好了哪些状态转移是合法的。</a:t>
            </a:r>
          </a:p>
          <a:p>
            <a:pPr marL="0" indent="0">
              <a:buNone/>
            </a:pPr>
            <a:r>
              <a:rPr lang="zh-CN" altLang="en-US" dirty="0"/>
              <a:t>所有规定对于两人是一样的。</a:t>
            </a:r>
          </a:p>
        </p:txBody>
      </p:sp>
    </p:spTree>
    <p:extLst>
      <p:ext uri="{BB962C8B-B14F-4D97-AF65-F5344CB8AC3E}">
        <p14:creationId xmlns:p14="http://schemas.microsoft.com/office/powerpoint/2010/main" val="301644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E297D6-6467-47A3-A92B-C91E853522E3}"/>
              </a:ext>
            </a:extLst>
          </p:cNvPr>
          <p:cNvSpPr>
            <a:spLocks noGrp="1"/>
          </p:cNvSpPr>
          <p:nvPr>
            <p:ph idx="1"/>
          </p:nvPr>
        </p:nvSpPr>
        <p:spPr>
          <a:xfrm>
            <a:off x="433753" y="181462"/>
            <a:ext cx="10515600" cy="6491900"/>
          </a:xfrm>
        </p:spPr>
        <p:txBody>
          <a:bodyPr>
            <a:noAutofit/>
          </a:bodyPr>
          <a:lstStyle/>
          <a:p>
            <a:pPr marL="0" indent="0">
              <a:lnSpc>
                <a:spcPct val="100000"/>
              </a:lnSpc>
              <a:buNone/>
            </a:pPr>
            <a:r>
              <a:rPr lang="zh-CN" altLang="en-US" sz="2000" dirty="0"/>
              <a:t>在平等组合游戏我们约定</a:t>
            </a:r>
            <a:r>
              <a:rPr lang="zh-CN" altLang="en-US" sz="2000" dirty="0">
                <a:solidFill>
                  <a:srgbClr val="FF0000"/>
                </a:solidFill>
              </a:rPr>
              <a:t>必败点</a:t>
            </a:r>
            <a:r>
              <a:rPr lang="en-US" altLang="zh-CN" sz="2000" dirty="0"/>
              <a:t>(P</a:t>
            </a:r>
            <a:r>
              <a:rPr lang="zh-CN" altLang="en-US" sz="2000" dirty="0"/>
              <a:t>点</a:t>
            </a:r>
            <a:r>
              <a:rPr lang="en-US" altLang="zh-CN" sz="2000" dirty="0"/>
              <a:t>) </a:t>
            </a:r>
            <a:r>
              <a:rPr lang="zh-CN" altLang="en-US" sz="2000" dirty="0"/>
              <a:t>和</a:t>
            </a:r>
            <a:r>
              <a:rPr lang="zh-CN" altLang="en-US" sz="2000" dirty="0">
                <a:solidFill>
                  <a:srgbClr val="FF0000"/>
                </a:solidFill>
              </a:rPr>
              <a:t>必胜点</a:t>
            </a:r>
            <a:r>
              <a:rPr lang="en-US" altLang="zh-CN" sz="2000" dirty="0"/>
              <a:t>(N</a:t>
            </a:r>
            <a:r>
              <a:rPr lang="zh-CN" altLang="en-US" sz="2000" dirty="0"/>
              <a:t>点</a:t>
            </a:r>
            <a:r>
              <a:rPr lang="en-US" altLang="zh-CN" sz="2000" dirty="0"/>
              <a:t>) </a:t>
            </a:r>
          </a:p>
          <a:p>
            <a:pPr marL="0" indent="0">
              <a:lnSpc>
                <a:spcPct val="100000"/>
              </a:lnSpc>
              <a:buNone/>
            </a:pPr>
            <a:r>
              <a:rPr lang="zh-CN" altLang="en-US" sz="2000" dirty="0"/>
              <a:t>必败点</a:t>
            </a:r>
            <a:r>
              <a:rPr lang="en-US" altLang="zh-CN" sz="2000" dirty="0"/>
              <a:t>(P</a:t>
            </a:r>
            <a:r>
              <a:rPr lang="zh-CN" altLang="en-US" sz="2000" dirty="0"/>
              <a:t>点</a:t>
            </a:r>
            <a:r>
              <a:rPr lang="en-US" altLang="zh-CN" sz="2000" dirty="0"/>
              <a:t>) :</a:t>
            </a:r>
            <a:r>
              <a:rPr lang="zh-CN" altLang="en-US" sz="2000" dirty="0"/>
              <a:t>前一个选手</a:t>
            </a:r>
            <a:r>
              <a:rPr lang="en-US" altLang="zh-CN" sz="2000" dirty="0"/>
              <a:t>(Previous player)</a:t>
            </a:r>
            <a:r>
              <a:rPr lang="zh-CN" altLang="en-US" sz="2000" dirty="0"/>
              <a:t>将取胜的位置称为必败点。</a:t>
            </a:r>
            <a:endParaRPr lang="en-US" altLang="zh-CN" sz="2000" dirty="0"/>
          </a:p>
          <a:p>
            <a:pPr marL="0" indent="0">
              <a:lnSpc>
                <a:spcPct val="100000"/>
              </a:lnSpc>
              <a:buNone/>
            </a:pPr>
            <a:r>
              <a:rPr lang="zh-CN" altLang="en-US" sz="2000" dirty="0"/>
              <a:t>必胜点</a:t>
            </a:r>
            <a:r>
              <a:rPr lang="en-US" altLang="zh-CN" sz="2000" dirty="0"/>
              <a:t>(N</a:t>
            </a:r>
            <a:r>
              <a:rPr lang="zh-CN" altLang="en-US" sz="2000" dirty="0"/>
              <a:t>点</a:t>
            </a:r>
            <a:r>
              <a:rPr lang="en-US" altLang="zh-CN" sz="2000" dirty="0"/>
              <a:t>) :</a:t>
            </a:r>
            <a:r>
              <a:rPr lang="zh-CN" altLang="en-US" sz="2000" dirty="0"/>
              <a:t>下一个选手</a:t>
            </a:r>
            <a:r>
              <a:rPr lang="en-US" altLang="zh-CN" sz="2000" dirty="0"/>
              <a:t>(Next player)</a:t>
            </a:r>
            <a:r>
              <a:rPr lang="zh-CN" altLang="en-US" sz="2000" dirty="0"/>
              <a:t>将取胜的位置称为必胜点。</a:t>
            </a:r>
            <a:endParaRPr lang="en-US" altLang="zh-CN" sz="2000" dirty="0"/>
          </a:p>
          <a:p>
            <a:pPr marL="0" indent="0">
              <a:lnSpc>
                <a:spcPct val="100000"/>
              </a:lnSpc>
              <a:buNone/>
            </a:pPr>
            <a:r>
              <a:rPr lang="zh-CN" altLang="en-US" sz="2000" dirty="0"/>
              <a:t>以拿石子为例，通俗的说，如果轮到你拿时有</a:t>
            </a:r>
            <a:r>
              <a:rPr lang="en-US" altLang="zh-CN" sz="2000" dirty="0"/>
              <a:t>X</a:t>
            </a:r>
            <a:r>
              <a:rPr lang="zh-CN" altLang="en-US" sz="2000" dirty="0"/>
              <a:t>颗石子你就一定获胜，那么</a:t>
            </a:r>
            <a:r>
              <a:rPr lang="en-US" altLang="zh-CN" sz="2000" dirty="0"/>
              <a:t>N=X</a:t>
            </a:r>
            <a:r>
              <a:rPr lang="zh-CN" altLang="en-US" sz="2000" dirty="0"/>
              <a:t>是一个必胜点，如果轮到你拿时有</a:t>
            </a:r>
            <a:r>
              <a:rPr lang="en-US" altLang="zh-CN" sz="2000" dirty="0"/>
              <a:t>X</a:t>
            </a:r>
            <a:r>
              <a:rPr lang="zh-CN" altLang="en-US" sz="2000" dirty="0"/>
              <a:t>颗石子你就一定失败，那么</a:t>
            </a:r>
            <a:r>
              <a:rPr lang="en-US" altLang="zh-CN" sz="2000" dirty="0"/>
              <a:t>N=X</a:t>
            </a:r>
            <a:r>
              <a:rPr lang="zh-CN" altLang="en-US" sz="2000" dirty="0"/>
              <a:t>是一个必败点。</a:t>
            </a:r>
            <a:endParaRPr lang="en-US" altLang="zh-CN" sz="2000" dirty="0"/>
          </a:p>
          <a:p>
            <a:pPr marL="0" indent="0">
              <a:lnSpc>
                <a:spcPct val="100000"/>
              </a:lnSpc>
              <a:buNone/>
            </a:pPr>
            <a:r>
              <a:rPr lang="zh-CN" altLang="en-US" sz="2000" dirty="0"/>
              <a:t>在开始举的例子中：</a:t>
            </a:r>
            <a:endParaRPr lang="en-US" altLang="zh-CN" sz="2000" dirty="0"/>
          </a:p>
          <a:p>
            <a:pPr marL="0" indent="0">
              <a:lnSpc>
                <a:spcPct val="100000"/>
              </a:lnSpc>
              <a:buNone/>
            </a:pPr>
            <a:r>
              <a:rPr lang="en-US" altLang="zh-CN" sz="2000" dirty="0"/>
              <a:t>N=0</a:t>
            </a:r>
            <a:r>
              <a:rPr lang="zh-CN" altLang="en-US" sz="2000" dirty="0"/>
              <a:t>就是一个必败点。而</a:t>
            </a:r>
            <a:r>
              <a:rPr lang="en-US" altLang="zh-CN" sz="2000" dirty="0"/>
              <a:t>N=1</a:t>
            </a:r>
            <a:r>
              <a:rPr lang="zh-CN" altLang="en-US" sz="2000" dirty="0"/>
              <a:t>是一个必胜点。</a:t>
            </a:r>
            <a:r>
              <a:rPr lang="en-US" altLang="zh-CN" sz="2000" dirty="0"/>
              <a:t>(</a:t>
            </a:r>
            <a:r>
              <a:rPr lang="zh-CN" altLang="en-US" sz="2000" dirty="0"/>
              <a:t>推得</a:t>
            </a:r>
            <a:r>
              <a:rPr lang="en-US" altLang="zh-CN" sz="2000" dirty="0"/>
              <a:t>)</a:t>
            </a:r>
          </a:p>
          <a:p>
            <a:pPr marL="0" indent="0">
              <a:lnSpc>
                <a:spcPct val="100000"/>
              </a:lnSpc>
              <a:buNone/>
            </a:pPr>
            <a:endParaRPr lang="en-US" altLang="zh-CN" sz="2000" dirty="0"/>
          </a:p>
          <a:p>
            <a:pPr marL="0" indent="0">
              <a:buNone/>
            </a:pPr>
            <a:r>
              <a:rPr lang="zh-CN" altLang="en-US" sz="2000" dirty="0"/>
              <a:t>必败</a:t>
            </a:r>
            <a:r>
              <a:rPr lang="en-US" altLang="zh-CN" sz="2000" dirty="0"/>
              <a:t>(</a:t>
            </a:r>
            <a:r>
              <a:rPr lang="zh-CN" altLang="en-US" sz="2000" dirty="0"/>
              <a:t>必胜</a:t>
            </a:r>
            <a:r>
              <a:rPr lang="en-US" altLang="zh-CN" sz="2000" dirty="0"/>
              <a:t>)</a:t>
            </a:r>
            <a:r>
              <a:rPr lang="zh-CN" altLang="en-US" sz="2000" dirty="0"/>
              <a:t>点的属性：</a:t>
            </a:r>
            <a:endParaRPr lang="en-US" altLang="zh-CN" sz="2000" dirty="0"/>
          </a:p>
          <a:p>
            <a:pPr marL="0" indent="0">
              <a:buNone/>
            </a:pPr>
            <a:r>
              <a:rPr lang="zh-CN" altLang="en-US" sz="2000" dirty="0"/>
              <a:t> </a:t>
            </a:r>
            <a:r>
              <a:rPr lang="en-US" altLang="zh-CN" sz="2000" dirty="0"/>
              <a:t>(1) </a:t>
            </a:r>
            <a:r>
              <a:rPr lang="zh-CN" altLang="en-US" sz="2000" dirty="0"/>
              <a:t>所有终结点是必败点</a:t>
            </a:r>
            <a:r>
              <a:rPr lang="en-US" altLang="zh-CN" sz="2000" dirty="0"/>
              <a:t>(P</a:t>
            </a:r>
            <a:r>
              <a:rPr lang="zh-CN" altLang="en-US" sz="2000" dirty="0"/>
              <a:t>点</a:t>
            </a:r>
            <a:r>
              <a:rPr lang="en-US" altLang="zh-CN" sz="2000" dirty="0"/>
              <a:t>)</a:t>
            </a:r>
          </a:p>
          <a:p>
            <a:pPr marL="0" indent="0">
              <a:buNone/>
            </a:pPr>
            <a:r>
              <a:rPr lang="zh-CN" altLang="en-US" sz="2000" dirty="0"/>
              <a:t> </a:t>
            </a:r>
            <a:r>
              <a:rPr lang="en-US" altLang="zh-CN" sz="2000" dirty="0"/>
              <a:t>(2)</a:t>
            </a:r>
            <a:r>
              <a:rPr lang="zh-CN" altLang="en-US" sz="2000" dirty="0">
                <a:solidFill>
                  <a:srgbClr val="FF0000"/>
                </a:solidFill>
              </a:rPr>
              <a:t>从任何必胜点</a:t>
            </a:r>
            <a:r>
              <a:rPr lang="en-US" altLang="zh-CN" sz="2000" dirty="0">
                <a:solidFill>
                  <a:srgbClr val="FF0000"/>
                </a:solidFill>
              </a:rPr>
              <a:t>(N</a:t>
            </a:r>
            <a:r>
              <a:rPr lang="zh-CN" altLang="en-US" sz="2000" dirty="0">
                <a:solidFill>
                  <a:srgbClr val="FF0000"/>
                </a:solidFill>
              </a:rPr>
              <a:t>点</a:t>
            </a:r>
            <a:r>
              <a:rPr lang="en-US" altLang="zh-CN" sz="2000" dirty="0">
                <a:solidFill>
                  <a:srgbClr val="FF0000"/>
                </a:solidFill>
              </a:rPr>
              <a:t>)</a:t>
            </a:r>
            <a:r>
              <a:rPr lang="zh-CN" altLang="en-US" sz="2000" dirty="0">
                <a:solidFill>
                  <a:srgbClr val="FF0000"/>
                </a:solidFill>
              </a:rPr>
              <a:t>操作，至少有一种方法可以进入必败点</a:t>
            </a:r>
            <a:r>
              <a:rPr lang="en-US" altLang="zh-CN" sz="2000" dirty="0">
                <a:solidFill>
                  <a:srgbClr val="FF0000"/>
                </a:solidFill>
              </a:rPr>
              <a:t>(P</a:t>
            </a:r>
            <a:r>
              <a:rPr lang="zh-CN" altLang="en-US" sz="2000" dirty="0">
                <a:solidFill>
                  <a:srgbClr val="FF0000"/>
                </a:solidFill>
              </a:rPr>
              <a:t>点</a:t>
            </a:r>
            <a:r>
              <a:rPr lang="en-US" altLang="zh-CN" sz="2000" dirty="0">
                <a:solidFill>
                  <a:srgbClr val="FF0000"/>
                </a:solidFill>
              </a:rPr>
              <a:t>)</a:t>
            </a:r>
            <a:r>
              <a:rPr lang="en-US" altLang="zh-CN" sz="2000" dirty="0"/>
              <a:t>(</a:t>
            </a:r>
            <a:r>
              <a:rPr lang="zh-CN" altLang="en-US" sz="2000" dirty="0"/>
              <a:t>为什么</a:t>
            </a:r>
            <a:r>
              <a:rPr lang="en-US" altLang="zh-CN" sz="2000" dirty="0"/>
              <a:t>?)</a:t>
            </a:r>
            <a:endParaRPr lang="en-US" altLang="zh-CN" sz="2000" dirty="0">
              <a:solidFill>
                <a:srgbClr val="FF0000"/>
              </a:solidFill>
            </a:endParaRPr>
          </a:p>
          <a:p>
            <a:pPr marL="0" indent="0">
              <a:buNone/>
            </a:pPr>
            <a:r>
              <a:rPr lang="zh-CN" altLang="en-US" sz="2000" dirty="0"/>
              <a:t> </a:t>
            </a:r>
            <a:r>
              <a:rPr lang="en-US" altLang="zh-CN" sz="2000" dirty="0"/>
              <a:t>(3)</a:t>
            </a:r>
            <a:r>
              <a:rPr lang="zh-CN" altLang="en-US" sz="2000" dirty="0">
                <a:solidFill>
                  <a:srgbClr val="FF0000"/>
                </a:solidFill>
              </a:rPr>
              <a:t>无论如何操作， 从必败点</a:t>
            </a:r>
            <a:r>
              <a:rPr lang="en-US" altLang="zh-CN" sz="2000" dirty="0">
                <a:solidFill>
                  <a:srgbClr val="FF0000"/>
                </a:solidFill>
              </a:rPr>
              <a:t>(P</a:t>
            </a:r>
            <a:r>
              <a:rPr lang="zh-CN" altLang="en-US" sz="2000" dirty="0">
                <a:solidFill>
                  <a:srgbClr val="FF0000"/>
                </a:solidFill>
              </a:rPr>
              <a:t>点</a:t>
            </a:r>
            <a:r>
              <a:rPr lang="en-US" altLang="zh-CN" sz="2000" dirty="0">
                <a:solidFill>
                  <a:srgbClr val="FF0000"/>
                </a:solidFill>
              </a:rPr>
              <a:t>)</a:t>
            </a:r>
            <a:r>
              <a:rPr lang="zh-CN" altLang="en-US" sz="2000" dirty="0">
                <a:solidFill>
                  <a:srgbClr val="FF0000"/>
                </a:solidFill>
              </a:rPr>
              <a:t>都只能进入必胜点</a:t>
            </a:r>
            <a:r>
              <a:rPr lang="en-US" altLang="zh-CN" sz="2000" dirty="0">
                <a:solidFill>
                  <a:srgbClr val="FF0000"/>
                </a:solidFill>
              </a:rPr>
              <a:t>(N</a:t>
            </a:r>
            <a:r>
              <a:rPr lang="zh-CN" altLang="en-US" sz="2000" dirty="0">
                <a:solidFill>
                  <a:srgbClr val="FF0000"/>
                </a:solidFill>
              </a:rPr>
              <a:t>点</a:t>
            </a:r>
            <a:r>
              <a:rPr lang="en-US" altLang="zh-CN" sz="2000" dirty="0">
                <a:solidFill>
                  <a:srgbClr val="FF0000"/>
                </a:solidFill>
              </a:rPr>
              <a:t>)</a:t>
            </a:r>
            <a:r>
              <a:rPr lang="en-US" altLang="zh-CN" sz="2000" dirty="0"/>
              <a:t>(</a:t>
            </a:r>
            <a:r>
              <a:rPr lang="zh-CN" altLang="en-US" sz="2000" dirty="0"/>
              <a:t>为什么</a:t>
            </a:r>
            <a:r>
              <a:rPr lang="en-US" altLang="zh-CN" sz="2000" dirty="0"/>
              <a:t>?)</a:t>
            </a:r>
          </a:p>
          <a:p>
            <a:pPr marL="0" indent="0">
              <a:buNone/>
            </a:pPr>
            <a:r>
              <a:rPr lang="en-US" altLang="zh-CN" sz="2000" dirty="0"/>
              <a:t> (4)</a:t>
            </a:r>
            <a:r>
              <a:rPr lang="zh-CN" altLang="en-US" sz="2000" dirty="0">
                <a:solidFill>
                  <a:srgbClr val="FF0000"/>
                </a:solidFill>
              </a:rPr>
              <a:t>在所有的状态中只有必胜点和必败点</a:t>
            </a:r>
            <a:r>
              <a:rPr lang="en-US" altLang="zh-CN" sz="2000" dirty="0"/>
              <a:t>(</a:t>
            </a:r>
            <a:r>
              <a:rPr lang="zh-CN" altLang="en-US" sz="2000" dirty="0"/>
              <a:t>为什么</a:t>
            </a:r>
            <a:r>
              <a:rPr lang="en-US" altLang="zh-CN" sz="2000" dirty="0"/>
              <a:t>?)</a:t>
            </a:r>
          </a:p>
          <a:p>
            <a:pPr marL="0" indent="0">
              <a:buNone/>
            </a:pPr>
            <a:r>
              <a:rPr lang="zh-CN" altLang="en-US" sz="2000" dirty="0"/>
              <a:t>这些性质非常有用，稍作思考就会很好理解</a:t>
            </a:r>
            <a:endParaRPr lang="en-US" altLang="zh-CN" sz="2000" dirty="0"/>
          </a:p>
          <a:p>
            <a:pPr marL="0" indent="0">
              <a:buNone/>
            </a:pPr>
            <a:endParaRPr lang="zh-CN" altLang="en-US" sz="2000" dirty="0"/>
          </a:p>
        </p:txBody>
      </p:sp>
    </p:spTree>
    <p:extLst>
      <p:ext uri="{BB962C8B-B14F-4D97-AF65-F5344CB8AC3E}">
        <p14:creationId xmlns:p14="http://schemas.microsoft.com/office/powerpoint/2010/main" val="2389744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E297D6-6467-47A3-A92B-C91E853522E3}"/>
              </a:ext>
            </a:extLst>
          </p:cNvPr>
          <p:cNvSpPr>
            <a:spLocks noGrp="1"/>
          </p:cNvSpPr>
          <p:nvPr>
            <p:ph idx="1"/>
          </p:nvPr>
        </p:nvSpPr>
        <p:spPr>
          <a:xfrm>
            <a:off x="433753" y="181462"/>
            <a:ext cx="10515600" cy="6491900"/>
          </a:xfrm>
        </p:spPr>
        <p:txBody>
          <a:bodyPr>
            <a:noAutofit/>
          </a:bodyPr>
          <a:lstStyle/>
          <a:p>
            <a:pPr marL="0" indent="0">
              <a:buNone/>
            </a:pPr>
            <a:r>
              <a:rPr lang="zh-CN" altLang="en-US" sz="1400" dirty="0"/>
              <a:t>必败</a:t>
            </a:r>
            <a:r>
              <a:rPr lang="en-US" altLang="zh-CN" sz="1400" dirty="0"/>
              <a:t>(</a:t>
            </a:r>
            <a:r>
              <a:rPr lang="zh-CN" altLang="en-US" sz="1400" dirty="0"/>
              <a:t>必胜</a:t>
            </a:r>
            <a:r>
              <a:rPr lang="en-US" altLang="zh-CN" sz="1400" dirty="0"/>
              <a:t>)</a:t>
            </a:r>
            <a:r>
              <a:rPr lang="zh-CN" altLang="en-US" sz="1400" dirty="0"/>
              <a:t>点的属性：</a:t>
            </a:r>
            <a:endParaRPr lang="en-US" altLang="zh-CN" sz="1400" dirty="0"/>
          </a:p>
          <a:p>
            <a:pPr marL="0" indent="0">
              <a:buNone/>
            </a:pPr>
            <a:r>
              <a:rPr lang="zh-CN" altLang="en-US" sz="1400" dirty="0"/>
              <a:t> </a:t>
            </a:r>
            <a:r>
              <a:rPr lang="en-US" altLang="zh-CN" sz="1400" dirty="0"/>
              <a:t>(1) </a:t>
            </a:r>
            <a:r>
              <a:rPr lang="zh-CN" altLang="en-US" sz="1400" dirty="0"/>
              <a:t>所有终结点是必败点</a:t>
            </a:r>
            <a:r>
              <a:rPr lang="en-US" altLang="zh-CN" sz="1400" dirty="0"/>
              <a:t>(P</a:t>
            </a:r>
            <a:r>
              <a:rPr lang="zh-CN" altLang="en-US" sz="1400" dirty="0"/>
              <a:t>点</a:t>
            </a:r>
            <a:r>
              <a:rPr lang="en-US" altLang="zh-CN" sz="1400" dirty="0"/>
              <a:t>)</a:t>
            </a:r>
          </a:p>
          <a:p>
            <a:pPr marL="0" indent="0">
              <a:buNone/>
            </a:pPr>
            <a:r>
              <a:rPr lang="zh-CN" altLang="en-US" sz="1400" dirty="0"/>
              <a:t> </a:t>
            </a:r>
            <a:r>
              <a:rPr lang="en-US" altLang="zh-CN" sz="1400" dirty="0"/>
              <a:t>(2)</a:t>
            </a:r>
            <a:r>
              <a:rPr lang="zh-CN" altLang="en-US" sz="1400" dirty="0">
                <a:solidFill>
                  <a:srgbClr val="FF0000"/>
                </a:solidFill>
              </a:rPr>
              <a:t>从任何必胜点</a:t>
            </a:r>
            <a:r>
              <a:rPr lang="en-US" altLang="zh-CN" sz="1400" dirty="0">
                <a:solidFill>
                  <a:srgbClr val="FF0000"/>
                </a:solidFill>
              </a:rPr>
              <a:t>(N</a:t>
            </a:r>
            <a:r>
              <a:rPr lang="zh-CN" altLang="en-US" sz="1400" dirty="0">
                <a:solidFill>
                  <a:srgbClr val="FF0000"/>
                </a:solidFill>
              </a:rPr>
              <a:t>点</a:t>
            </a:r>
            <a:r>
              <a:rPr lang="en-US" altLang="zh-CN" sz="1400" dirty="0">
                <a:solidFill>
                  <a:srgbClr val="FF0000"/>
                </a:solidFill>
              </a:rPr>
              <a:t>)</a:t>
            </a:r>
            <a:r>
              <a:rPr lang="zh-CN" altLang="en-US" sz="1400" dirty="0">
                <a:solidFill>
                  <a:srgbClr val="FF0000"/>
                </a:solidFill>
              </a:rPr>
              <a:t>操作，至少有一种方法可以进入必败点</a:t>
            </a:r>
            <a:r>
              <a:rPr lang="en-US" altLang="zh-CN" sz="1400" dirty="0">
                <a:solidFill>
                  <a:srgbClr val="FF0000"/>
                </a:solidFill>
              </a:rPr>
              <a:t>(P</a:t>
            </a:r>
            <a:r>
              <a:rPr lang="zh-CN" altLang="en-US" sz="1400" dirty="0">
                <a:solidFill>
                  <a:srgbClr val="FF0000"/>
                </a:solidFill>
              </a:rPr>
              <a:t>点</a:t>
            </a:r>
            <a:r>
              <a:rPr lang="en-US" altLang="zh-CN" sz="1400" dirty="0">
                <a:solidFill>
                  <a:srgbClr val="FF0000"/>
                </a:solidFill>
              </a:rPr>
              <a:t>)</a:t>
            </a:r>
            <a:r>
              <a:rPr lang="en-US" altLang="zh-CN" sz="1400" dirty="0"/>
              <a:t>(</a:t>
            </a:r>
            <a:r>
              <a:rPr lang="zh-CN" altLang="en-US" sz="1400" dirty="0"/>
              <a:t>为什么</a:t>
            </a:r>
            <a:r>
              <a:rPr lang="en-US" altLang="zh-CN" sz="1400" dirty="0"/>
              <a:t>?)</a:t>
            </a:r>
            <a:endParaRPr lang="en-US" altLang="zh-CN" sz="1400" dirty="0">
              <a:solidFill>
                <a:srgbClr val="FF0000"/>
              </a:solidFill>
            </a:endParaRPr>
          </a:p>
          <a:p>
            <a:pPr marL="0" indent="0">
              <a:buNone/>
            </a:pPr>
            <a:r>
              <a:rPr lang="zh-CN" altLang="en-US" sz="1400" dirty="0"/>
              <a:t> </a:t>
            </a:r>
            <a:r>
              <a:rPr lang="en-US" altLang="zh-CN" sz="1400" dirty="0"/>
              <a:t>(3)</a:t>
            </a:r>
            <a:r>
              <a:rPr lang="zh-CN" altLang="en-US" sz="1400" dirty="0">
                <a:solidFill>
                  <a:srgbClr val="FF0000"/>
                </a:solidFill>
              </a:rPr>
              <a:t>无论如何操作， 从必败点</a:t>
            </a:r>
            <a:r>
              <a:rPr lang="en-US" altLang="zh-CN" sz="1400" dirty="0">
                <a:solidFill>
                  <a:srgbClr val="FF0000"/>
                </a:solidFill>
              </a:rPr>
              <a:t>(P</a:t>
            </a:r>
            <a:r>
              <a:rPr lang="zh-CN" altLang="en-US" sz="1400" dirty="0">
                <a:solidFill>
                  <a:srgbClr val="FF0000"/>
                </a:solidFill>
              </a:rPr>
              <a:t>点</a:t>
            </a:r>
            <a:r>
              <a:rPr lang="en-US" altLang="zh-CN" sz="1400" dirty="0">
                <a:solidFill>
                  <a:srgbClr val="FF0000"/>
                </a:solidFill>
              </a:rPr>
              <a:t>)</a:t>
            </a:r>
            <a:r>
              <a:rPr lang="zh-CN" altLang="en-US" sz="1400" dirty="0">
                <a:solidFill>
                  <a:srgbClr val="FF0000"/>
                </a:solidFill>
              </a:rPr>
              <a:t>都只能进入必胜点</a:t>
            </a:r>
            <a:r>
              <a:rPr lang="en-US" altLang="zh-CN" sz="1400" dirty="0">
                <a:solidFill>
                  <a:srgbClr val="FF0000"/>
                </a:solidFill>
              </a:rPr>
              <a:t>(N</a:t>
            </a:r>
            <a:r>
              <a:rPr lang="zh-CN" altLang="en-US" sz="1400" dirty="0">
                <a:solidFill>
                  <a:srgbClr val="FF0000"/>
                </a:solidFill>
              </a:rPr>
              <a:t>点</a:t>
            </a:r>
            <a:r>
              <a:rPr lang="en-US" altLang="zh-CN" sz="1400" dirty="0">
                <a:solidFill>
                  <a:srgbClr val="FF0000"/>
                </a:solidFill>
              </a:rPr>
              <a:t>)</a:t>
            </a:r>
            <a:r>
              <a:rPr lang="en-US" altLang="zh-CN" sz="1400" dirty="0"/>
              <a:t>(</a:t>
            </a:r>
            <a:r>
              <a:rPr lang="zh-CN" altLang="en-US" sz="1400" dirty="0"/>
              <a:t>为什么</a:t>
            </a:r>
            <a:r>
              <a:rPr lang="en-US" altLang="zh-CN" sz="1400" dirty="0"/>
              <a:t>?)</a:t>
            </a:r>
          </a:p>
          <a:p>
            <a:pPr marL="0" indent="0">
              <a:buNone/>
            </a:pPr>
            <a:r>
              <a:rPr lang="en-US" altLang="zh-CN" sz="1400" dirty="0"/>
              <a:t> (4)</a:t>
            </a:r>
            <a:r>
              <a:rPr lang="zh-CN" altLang="en-US" sz="1400" dirty="0">
                <a:solidFill>
                  <a:srgbClr val="FF0000"/>
                </a:solidFill>
              </a:rPr>
              <a:t>在所有的状态中只有必胜点和必败点</a:t>
            </a:r>
            <a:r>
              <a:rPr lang="en-US" altLang="zh-CN" sz="1400" dirty="0"/>
              <a:t>(</a:t>
            </a:r>
            <a:r>
              <a:rPr lang="zh-CN" altLang="en-US" sz="1400" dirty="0"/>
              <a:t>为什么</a:t>
            </a:r>
            <a:r>
              <a:rPr lang="en-US" altLang="zh-CN" sz="1400" dirty="0"/>
              <a:t>?)</a:t>
            </a:r>
          </a:p>
          <a:p>
            <a:pPr marL="0" indent="0">
              <a:buNone/>
            </a:pPr>
            <a:r>
              <a:rPr lang="zh-CN" altLang="en-US" sz="2000" dirty="0"/>
              <a:t>还是用最开始举的例子来解释：</a:t>
            </a:r>
            <a:endParaRPr lang="en-US" altLang="zh-CN" sz="2000" dirty="0"/>
          </a:p>
          <a:p>
            <a:pPr marL="0" indent="0">
              <a:buNone/>
            </a:pPr>
            <a:r>
              <a:rPr lang="zh-CN" altLang="en-US" sz="2000" dirty="0"/>
              <a:t>对于</a:t>
            </a:r>
            <a:r>
              <a:rPr lang="en-US" altLang="zh-CN" sz="2000" dirty="0"/>
              <a:t>(1)</a:t>
            </a:r>
            <a:r>
              <a:rPr lang="zh-CN" altLang="en-US" sz="2000" dirty="0"/>
              <a:t>来说，如果轮到你拿石子时石子数量是</a:t>
            </a:r>
            <a:r>
              <a:rPr lang="en-US" altLang="zh-CN" sz="2000" dirty="0"/>
              <a:t>0</a:t>
            </a:r>
            <a:r>
              <a:rPr lang="zh-CN" altLang="en-US" sz="2000" dirty="0"/>
              <a:t>了，也就意味着对方已经拿到了最后一颗石子，这条结论是很显然的</a:t>
            </a:r>
            <a:endParaRPr lang="en-US" altLang="zh-CN" sz="2000" dirty="0"/>
          </a:p>
          <a:p>
            <a:pPr marL="0" indent="0">
              <a:buNone/>
            </a:pPr>
            <a:r>
              <a:rPr lang="zh-CN" altLang="en-US" sz="2000" dirty="0"/>
              <a:t>必胜点之所以必胜，原因是有方法使得对方必败，也就是进入必败态然后让对方走步，如果必胜态不能够一步进入必败态，那么这也很明显不</a:t>
            </a:r>
            <a:r>
              <a:rPr lang="en-US" altLang="zh-CN" sz="2000" dirty="0"/>
              <a:t>”</a:t>
            </a:r>
            <a:r>
              <a:rPr lang="zh-CN" altLang="en-US" sz="2000" dirty="0"/>
              <a:t>必胜</a:t>
            </a:r>
            <a:r>
              <a:rPr lang="en-US" altLang="zh-CN" sz="2000" dirty="0"/>
              <a:t>”</a:t>
            </a:r>
            <a:r>
              <a:rPr lang="zh-CN" altLang="en-US" sz="2000" dirty="0"/>
              <a:t>了。</a:t>
            </a:r>
            <a:r>
              <a:rPr lang="en-US" altLang="zh-CN" sz="2000" dirty="0"/>
              <a:t>(2)</a:t>
            </a:r>
            <a:r>
              <a:rPr lang="zh-CN" altLang="en-US" sz="2000" dirty="0"/>
              <a:t>也是很明显的。</a:t>
            </a:r>
            <a:endParaRPr lang="en-US" altLang="zh-CN" sz="2000" dirty="0"/>
          </a:p>
          <a:p>
            <a:pPr marL="0" indent="0">
              <a:buNone/>
            </a:pPr>
            <a:r>
              <a:rPr lang="zh-CN" altLang="en-US" sz="2000" dirty="0"/>
              <a:t>假设</a:t>
            </a:r>
            <a:r>
              <a:rPr lang="en-US" altLang="zh-CN" sz="2000" dirty="0"/>
              <a:t>(3)</a:t>
            </a:r>
            <a:r>
              <a:rPr lang="zh-CN" altLang="en-US" sz="2000" dirty="0"/>
              <a:t>不成立，那么从必败点就至少有一种方法进入必败点，同样道理，如果下一步能使对方必败，那么这就不是</a:t>
            </a:r>
            <a:r>
              <a:rPr lang="en-US" altLang="zh-CN" sz="2000" dirty="0"/>
              <a:t>”</a:t>
            </a:r>
            <a:r>
              <a:rPr lang="zh-CN" altLang="en-US" sz="2000" dirty="0"/>
              <a:t>必败</a:t>
            </a:r>
            <a:r>
              <a:rPr lang="en-US" altLang="zh-CN" sz="2000" dirty="0"/>
              <a:t>”</a:t>
            </a:r>
            <a:r>
              <a:rPr lang="zh-CN" altLang="en-US" sz="2000" dirty="0"/>
              <a:t>了，这是</a:t>
            </a:r>
            <a:r>
              <a:rPr lang="en-US" altLang="zh-CN" sz="2000" dirty="0"/>
              <a:t>”</a:t>
            </a:r>
            <a:r>
              <a:rPr lang="zh-CN" altLang="en-US" sz="2000" dirty="0"/>
              <a:t>必胜</a:t>
            </a:r>
            <a:r>
              <a:rPr lang="en-US" altLang="zh-CN" sz="2000" dirty="0"/>
              <a:t>”</a:t>
            </a:r>
            <a:r>
              <a:rPr lang="zh-CN" altLang="en-US" sz="2000" dirty="0"/>
              <a:t>。</a:t>
            </a:r>
            <a:endParaRPr lang="en-US" altLang="zh-CN" sz="2000" dirty="0"/>
          </a:p>
          <a:p>
            <a:pPr marL="0" indent="0">
              <a:buNone/>
            </a:pPr>
            <a:r>
              <a:rPr lang="zh-CN" altLang="en-US" sz="2000" dirty="0"/>
              <a:t>再解释</a:t>
            </a:r>
            <a:r>
              <a:rPr lang="en-US" altLang="zh-CN" sz="2000" dirty="0"/>
              <a:t>(4)</a:t>
            </a:r>
            <a:r>
              <a:rPr lang="zh-CN" altLang="en-US" sz="2000" dirty="0"/>
              <a:t>就十分简单了，对于所有状态，要么只能进入必胜点，要么可以不进入必胜点，那么这就决定了所有状态必是必胜点和必败点两者之一</a:t>
            </a:r>
            <a:endParaRPr lang="en-US" altLang="zh-CN" sz="2000" dirty="0"/>
          </a:p>
          <a:p>
            <a:pPr marL="0" indent="0">
              <a:buNone/>
            </a:pPr>
            <a:endParaRPr lang="en-US" altLang="zh-CN" sz="2000" dirty="0"/>
          </a:p>
          <a:p>
            <a:pPr marL="0" indent="0">
              <a:buNone/>
            </a:pPr>
            <a:r>
              <a:rPr lang="zh-CN" altLang="en-US" sz="2000" dirty="0"/>
              <a:t>好了，说了这么多，现在就来看几个有趣</a:t>
            </a:r>
            <a:r>
              <a:rPr lang="en-US" altLang="zh-CN" sz="2000" dirty="0"/>
              <a:t>(</a:t>
            </a:r>
            <a:r>
              <a:rPr lang="zh-CN" altLang="en-US" sz="2000" dirty="0"/>
              <a:t>毒瘤</a:t>
            </a:r>
            <a:r>
              <a:rPr lang="en-US" altLang="zh-CN" sz="2000" dirty="0"/>
              <a:t>)</a:t>
            </a:r>
            <a:r>
              <a:rPr lang="zh-CN" altLang="en-US" sz="2000" dirty="0"/>
              <a:t>的题目。</a:t>
            </a:r>
            <a:endParaRPr lang="en-US" altLang="zh-CN" sz="2000" dirty="0"/>
          </a:p>
          <a:p>
            <a:pPr marL="0" indent="0">
              <a:buNone/>
            </a:pPr>
            <a:endParaRPr lang="en-US" altLang="zh-CN" sz="2000" dirty="0"/>
          </a:p>
        </p:txBody>
      </p:sp>
    </p:spTree>
    <p:extLst>
      <p:ext uri="{BB962C8B-B14F-4D97-AF65-F5344CB8AC3E}">
        <p14:creationId xmlns:p14="http://schemas.microsoft.com/office/powerpoint/2010/main" val="384745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E297D6-6467-47A3-A92B-C91E853522E3}"/>
              </a:ext>
            </a:extLst>
          </p:cNvPr>
          <p:cNvSpPr>
            <a:spLocks noGrp="1"/>
          </p:cNvSpPr>
          <p:nvPr>
            <p:ph idx="1"/>
          </p:nvPr>
        </p:nvSpPr>
        <p:spPr>
          <a:xfrm>
            <a:off x="3641" y="0"/>
            <a:ext cx="10515600" cy="6491900"/>
          </a:xfrm>
        </p:spPr>
        <p:txBody>
          <a:bodyPr>
            <a:noAutofit/>
          </a:bodyPr>
          <a:lstStyle/>
          <a:p>
            <a:pPr marL="0" indent="0">
              <a:buNone/>
            </a:pPr>
            <a:r>
              <a:rPr lang="en-US" altLang="zh-CN" sz="6000" dirty="0"/>
              <a:t>HDU2147</a:t>
            </a:r>
          </a:p>
          <a:p>
            <a:pPr marL="0" indent="0">
              <a:buNone/>
            </a:pPr>
            <a:r>
              <a:rPr lang="en-US" altLang="zh-CN" sz="2000" dirty="0">
                <a:hlinkClick r:id="rId2"/>
              </a:rPr>
              <a:t>http://acm.hdu.edu.cn/showproblem.php?pid=2147</a:t>
            </a:r>
            <a:endParaRPr lang="en-US" altLang="zh-CN" sz="2000" dirty="0"/>
          </a:p>
          <a:p>
            <a:pPr marL="0" indent="0">
              <a:buNone/>
            </a:pPr>
            <a:endParaRPr lang="en-US" altLang="zh-CN" sz="2000" dirty="0"/>
          </a:p>
        </p:txBody>
      </p:sp>
      <p:pic>
        <p:nvPicPr>
          <p:cNvPr id="2" name="图片 1">
            <a:extLst>
              <a:ext uri="{FF2B5EF4-FFF2-40B4-BE49-F238E27FC236}">
                <a16:creationId xmlns:a16="http://schemas.microsoft.com/office/drawing/2014/main" id="{23CF0E34-ED1B-4AFB-8B92-505DE63D52FF}"/>
              </a:ext>
            </a:extLst>
          </p:cNvPr>
          <p:cNvPicPr>
            <a:picLocks noChangeAspect="1"/>
          </p:cNvPicPr>
          <p:nvPr/>
        </p:nvPicPr>
        <p:blipFill>
          <a:blip r:embed="rId3"/>
          <a:stretch>
            <a:fillRect/>
          </a:stretch>
        </p:blipFill>
        <p:spPr>
          <a:xfrm>
            <a:off x="0" y="1256815"/>
            <a:ext cx="9655377" cy="5601185"/>
          </a:xfrm>
          <a:prstGeom prst="rect">
            <a:avLst/>
          </a:prstGeom>
        </p:spPr>
      </p:pic>
    </p:spTree>
    <p:extLst>
      <p:ext uri="{BB962C8B-B14F-4D97-AF65-F5344CB8AC3E}">
        <p14:creationId xmlns:p14="http://schemas.microsoft.com/office/powerpoint/2010/main" val="2247145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2F76A2-0220-4208-8CCD-BB638A487D80}"/>
              </a:ext>
            </a:extLst>
          </p:cNvPr>
          <p:cNvSpPr>
            <a:spLocks noGrp="1"/>
          </p:cNvSpPr>
          <p:nvPr>
            <p:ph idx="1"/>
          </p:nvPr>
        </p:nvSpPr>
        <p:spPr>
          <a:xfrm>
            <a:off x="668215" y="413238"/>
            <a:ext cx="10685585" cy="5763725"/>
          </a:xfrm>
        </p:spPr>
        <p:txBody>
          <a:bodyPr/>
          <a:lstStyle/>
          <a:p>
            <a:pPr marL="0" indent="0">
              <a:buNone/>
            </a:pPr>
            <a:r>
              <a:rPr lang="zh-CN" altLang="en-US" dirty="0"/>
              <a:t>题意：在一个</a:t>
            </a:r>
            <a:r>
              <a:rPr lang="en-US" altLang="zh-CN" dirty="0"/>
              <a:t>n*m</a:t>
            </a:r>
            <a:r>
              <a:rPr lang="zh-CN" altLang="en-US" dirty="0"/>
              <a:t>的棋盘上，两个人将一颗棋子从右上角只能通过往左，下，左下方向移动，如果谁先不能移动，谁就输了。</a:t>
            </a:r>
            <a:endParaRPr lang="en-US" altLang="zh-CN" dirty="0"/>
          </a:p>
          <a:p>
            <a:pPr marL="0" indent="0">
              <a:buNone/>
            </a:pPr>
            <a:r>
              <a:rPr lang="zh-CN" altLang="en-US" dirty="0"/>
              <a:t>为了方便修改一下坐标，假设右上角坐标是</a:t>
            </a:r>
            <a:r>
              <a:rPr lang="en-US" altLang="zh-CN" dirty="0"/>
              <a:t>(</a:t>
            </a:r>
            <a:r>
              <a:rPr lang="en-US" altLang="zh-CN" dirty="0" err="1"/>
              <a:t>n,m</a:t>
            </a:r>
            <a:r>
              <a:rPr lang="en-US" altLang="zh-CN" dirty="0"/>
              <a:t>),</a:t>
            </a:r>
            <a:r>
              <a:rPr lang="zh-CN" altLang="en-US" dirty="0"/>
              <a:t>左下角是</a:t>
            </a:r>
            <a:r>
              <a:rPr lang="en-US" altLang="zh-CN" dirty="0"/>
              <a:t>(1,1)</a:t>
            </a:r>
          </a:p>
          <a:p>
            <a:pPr marL="0" indent="0">
              <a:buNone/>
            </a:pPr>
            <a:r>
              <a:rPr lang="zh-CN" altLang="en-US" dirty="0"/>
              <a:t>和最开始的例子一样，显然可以知道点</a:t>
            </a:r>
            <a:r>
              <a:rPr lang="en-US" altLang="zh-CN" dirty="0"/>
              <a:t>(1,1)</a:t>
            </a:r>
            <a:r>
              <a:rPr lang="zh-CN" altLang="en-US" dirty="0"/>
              <a:t>是必败态</a:t>
            </a:r>
            <a:r>
              <a:rPr lang="en-US" altLang="zh-CN" dirty="0"/>
              <a:t>(N</a:t>
            </a:r>
            <a:r>
              <a:rPr lang="zh-CN" altLang="en-US" dirty="0"/>
              <a:t>点</a:t>
            </a:r>
            <a:r>
              <a:rPr lang="en-US" altLang="zh-CN" dirty="0"/>
              <a:t>)</a:t>
            </a:r>
            <a:r>
              <a:rPr lang="zh-CN" altLang="en-US" dirty="0"/>
              <a:t>，因为它是终结状态，如果轮到你走时棋子在</a:t>
            </a:r>
            <a:r>
              <a:rPr lang="en-US" altLang="zh-CN" dirty="0"/>
              <a:t>(1,1)</a:t>
            </a:r>
            <a:r>
              <a:rPr lang="zh-CN" altLang="en-US" dirty="0"/>
              <a:t>，就动不了了。</a:t>
            </a:r>
            <a:endParaRPr lang="en-US" altLang="zh-CN" dirty="0"/>
          </a:p>
          <a:p>
            <a:pPr marL="0" indent="0">
              <a:buNone/>
            </a:pPr>
            <a:endParaRPr lang="en-US" altLang="zh-CN" dirty="0"/>
          </a:p>
          <a:p>
            <a:pPr marL="0" indent="0">
              <a:buNone/>
            </a:pPr>
            <a:r>
              <a:rPr lang="zh-CN" altLang="en-US" dirty="0"/>
              <a:t>很好，下面找一个直观的例子推一下。</a:t>
            </a:r>
          </a:p>
        </p:txBody>
      </p:sp>
    </p:spTree>
    <p:extLst>
      <p:ext uri="{BB962C8B-B14F-4D97-AF65-F5344CB8AC3E}">
        <p14:creationId xmlns:p14="http://schemas.microsoft.com/office/powerpoint/2010/main" val="8505845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1288</TotalTime>
  <Words>4538</Words>
  <Application>Microsoft Office PowerPoint</Application>
  <PresentationFormat>宽屏</PresentationFormat>
  <Paragraphs>332</Paragraphs>
  <Slides>48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48</vt:i4>
      </vt:variant>
    </vt:vector>
  </HeadingPairs>
  <TitlesOfParts>
    <vt:vector size="52" baseType="lpstr">
      <vt:lpstr>等线</vt:lpstr>
      <vt:lpstr>等线 Light</vt:lpstr>
      <vt:lpstr>Arial</vt:lpstr>
      <vt:lpstr>Office 主题​​</vt:lpstr>
      <vt:lpstr>博弈论与对抗搜索(1)</vt:lpstr>
      <vt:lpstr>PowerPoint 演示文稿</vt:lpstr>
      <vt:lpstr>PowerPoint 演示文稿</vt:lpstr>
      <vt:lpstr>PowerPoint 演示文稿</vt:lpstr>
      <vt:lpstr>平等组合游戏一般具有以下特点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博弈论与对抗搜索(1)</dc:title>
  <dc:creator>lililalala</dc:creator>
  <cp:lastModifiedBy>lililalala</cp:lastModifiedBy>
  <cp:revision>44</cp:revision>
  <dcterms:created xsi:type="dcterms:W3CDTF">2019-03-10T12:47:27Z</dcterms:created>
  <dcterms:modified xsi:type="dcterms:W3CDTF">2019-03-11T12:33:37Z</dcterms:modified>
</cp:coreProperties>
</file>