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34" r:id="rId5"/>
    <p:sldId id="333" r:id="rId6"/>
    <p:sldId id="335" r:id="rId7"/>
    <p:sldId id="337" r:id="rId8"/>
    <p:sldId id="377" r:id="rId9"/>
    <p:sldId id="339" r:id="rId10"/>
    <p:sldId id="353" r:id="rId11"/>
    <p:sldId id="340" r:id="rId12"/>
    <p:sldId id="341" r:id="rId13"/>
    <p:sldId id="344" r:id="rId14"/>
    <p:sldId id="347" r:id="rId15"/>
    <p:sldId id="346" r:id="rId16"/>
    <p:sldId id="342" r:id="rId17"/>
    <p:sldId id="367" r:id="rId18"/>
    <p:sldId id="343" r:id="rId19"/>
    <p:sldId id="349" r:id="rId20"/>
    <p:sldId id="375" r:id="rId21"/>
    <p:sldId id="356" r:id="rId22"/>
    <p:sldId id="350" r:id="rId23"/>
    <p:sldId id="351" r:id="rId24"/>
    <p:sldId id="369" r:id="rId25"/>
    <p:sldId id="372" r:id="rId26"/>
    <p:sldId id="370" r:id="rId27"/>
    <p:sldId id="371" r:id="rId28"/>
    <p:sldId id="368" r:id="rId29"/>
    <p:sldId id="376" r:id="rId30"/>
    <p:sldId id="35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4338" name="Picture 2" descr="http://icpc.baylor.edu/img/welcome/cm2-logo-panel_joel_wo_la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975" y="0"/>
            <a:ext cx="2867025" cy="1333501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icpc.baylor.edu/img/welcome/cm2-logo-panel_joel_wo_la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975" y="97199"/>
            <a:ext cx="2867025" cy="133350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5842992" cy="1252728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698976" cy="125106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2" descr="http://icpc.baylor.edu/img/welcome/cm2-logo-panel_joel_wo_la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975" y="97199"/>
            <a:ext cx="2867025" cy="1333501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8077200" cy="1673352"/>
          </a:xfrm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dirty="0"/>
              <a:t>寒假集训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8077200" cy="1499616"/>
          </a:xfrm>
        </p:spPr>
        <p:txBody>
          <a:bodyPr>
            <a:normAutofit/>
          </a:bodyPr>
          <a:lstStyle/>
          <a:p>
            <a:pPr algn="ctr"/>
            <a:r>
              <a:rPr lang="zh-CN" sz="4000" dirty="0" smtClean="0">
                <a:latin typeface="+mj-ea"/>
                <a:ea typeface="+mj-ea"/>
              </a:rPr>
              <a:t>离散对数及其应用</a:t>
            </a:r>
            <a:endParaRPr lang="zh-CN" sz="4000" dirty="0">
              <a:latin typeface="+mj-ea"/>
              <a:ea typeface="+mj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27584" y="4797152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lang="zh-CN" sz="2000" noProof="0" dirty="0" smtClean="0">
                <a:solidFill>
                  <a:srgbClr val="FFFFFF"/>
                </a:solidFill>
              </a:rPr>
              <a:t>王首勋</a:t>
            </a:r>
            <a:endParaRPr lang="zh-CN" sz="2000" noProof="0" dirty="0" smtClean="0">
              <a:solidFill>
                <a:srgbClr val="FFFFFF"/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计算机科学与技术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班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指数和原根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zh-CN" altLang="en-US"/>
              <a:t>设</a:t>
            </a:r>
            <a:r>
              <a:rPr lang="en-US" altLang="zh-CN"/>
              <a:t>m</a:t>
            </a:r>
            <a:r>
              <a:rPr lang="zh-CN" altLang="en-US"/>
              <a:t>是大于</a:t>
            </a:r>
            <a:r>
              <a:rPr lang="en-US" altLang="zh-CN"/>
              <a:t>1</a:t>
            </a:r>
            <a:r>
              <a:rPr lang="zh-CN" altLang="en-US"/>
              <a:t>的正整数，如果</a:t>
            </a:r>
            <a:r>
              <a:rPr lang="en-US" altLang="zh-CN"/>
              <a:t>gcd(a,m)=1</a:t>
            </a:r>
            <a:r>
              <a:rPr lang="zh-CN" altLang="en-US"/>
              <a:t>，那么使得同余式</a:t>
            </a:r>
            <a:endParaRPr lang="zh-CN" altLang="en-US"/>
          </a:p>
          <a:p>
            <a:pPr marL="118745" indent="0">
              <a:buNone/>
            </a:pPr>
            <a:r>
              <a:rPr lang="en-US" altLang="zh-CN"/>
              <a:t>		a^p</a:t>
            </a:r>
            <a:r>
              <a:rPr lang="en-US" altLang="zh-CN">
                <a:sym typeface="+mn-ea"/>
              </a:rPr>
              <a:t>≡1(mod m)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zh-CN" altLang="en-US">
                <a:sym typeface="+mn-ea"/>
              </a:rPr>
              <a:t>成立的最小正整数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称为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对模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指数</a:t>
            </a:r>
            <a:r>
              <a:rPr lang="zh-CN" altLang="en-US">
                <a:sym typeface="+mn-ea"/>
              </a:rPr>
              <a:t>（或阶），记为</a:t>
            </a:r>
            <a:r>
              <a:rPr lang="en-US" altLang="zh-CN">
                <a:sym typeface="+mn-ea"/>
              </a:rPr>
              <a:t>ord m(a).</a:t>
            </a:r>
            <a:endParaRPr lang="zh-CN" altLang="en-US">
              <a:sym typeface="+mn-ea"/>
            </a:endParaRPr>
          </a:p>
          <a:p>
            <a:pPr marL="118745" indent="0">
              <a:buNone/>
            </a:pPr>
            <a:endParaRPr lang="en-US" altLang="zh-CN"/>
          </a:p>
          <a:p>
            <a:pPr marL="118745" indent="0">
              <a:buNone/>
            </a:pPr>
            <a:r>
              <a:rPr lang="zh-CN" altLang="en-US"/>
              <a:t>如果</a:t>
            </a:r>
            <a:r>
              <a:rPr lang="en-US" altLang="zh-CN"/>
              <a:t>a</a:t>
            </a:r>
            <a:r>
              <a:rPr lang="zh-CN" altLang="en-US"/>
              <a:t>对模</a:t>
            </a:r>
            <a:r>
              <a:rPr lang="en-US" altLang="zh-CN"/>
              <a:t>m</a:t>
            </a:r>
            <a:r>
              <a:rPr lang="zh-CN" altLang="en-US"/>
              <a:t>的指数是</a:t>
            </a:r>
            <a:r>
              <a:rPr lang="en-US" altLang="zh-CN"/>
              <a:t>φ(m)</a:t>
            </a:r>
            <a:r>
              <a:rPr lang="zh-CN" altLang="en-US"/>
              <a:t>，则</a:t>
            </a:r>
            <a:r>
              <a:rPr lang="en-US" altLang="zh-CN"/>
              <a:t>a</a:t>
            </a:r>
            <a:r>
              <a:rPr lang="zh-CN" altLang="en-US"/>
              <a:t>称为模</a:t>
            </a:r>
            <a:r>
              <a:rPr lang="en-US" altLang="zh-CN"/>
              <a:t>m</a:t>
            </a:r>
            <a:r>
              <a:rPr lang="zh-CN" altLang="en-US"/>
              <a:t>的一个</a:t>
            </a:r>
            <a:r>
              <a:rPr lang="zh-CN" altLang="en-US">
                <a:solidFill>
                  <a:srgbClr val="FF0000"/>
                </a:solidFill>
              </a:rPr>
              <a:t>原根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zh-CN" altLang="en-US">
                <a:solidFill>
                  <a:schemeClr val="tx1"/>
                </a:solidFill>
              </a:rPr>
              <a:t>其中</a:t>
            </a:r>
            <a:r>
              <a:rPr lang="en-US" altLang="zh-CN">
                <a:solidFill>
                  <a:schemeClr val="tx1"/>
                </a:solidFill>
              </a:rPr>
              <a:t>φ(m)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zh-CN" altLang="en-US">
                <a:solidFill>
                  <a:schemeClr val="tx1"/>
                </a:solidFill>
              </a:rPr>
              <a:t>的欧拉函数值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zh-CN" altLang="en-US"/>
              <a:t>设</a:t>
            </a:r>
            <a:r>
              <a:rPr lang="en-US" altLang="zh-CN"/>
              <a:t>m=7</a:t>
            </a:r>
            <a:r>
              <a:rPr lang="zh-CN" altLang="en-US"/>
              <a:t>，它有哪些原根？</a:t>
            </a:r>
            <a:endParaRPr lang="zh-CN" altLang="en-US"/>
          </a:p>
          <a:p>
            <a:pPr marL="118745" indent="0">
              <a:buNone/>
            </a:pPr>
            <a:endParaRPr lang="zh-CN" altLang="en-US"/>
          </a:p>
          <a:p>
            <a:pPr marL="118745" indent="0">
              <a:buNone/>
            </a:pPr>
            <a:r>
              <a:rPr lang="en-US" altLang="zh-CN"/>
              <a:t>φ(7)=6</a:t>
            </a:r>
            <a:r>
              <a:rPr lang="zh-CN" altLang="en-US"/>
              <a:t>，满足</a:t>
            </a:r>
            <a:r>
              <a:rPr lang="en-US" altLang="zh-CN"/>
              <a:t>ord m(a)=φ(m)</a:t>
            </a:r>
            <a:r>
              <a:rPr lang="zh-CN" altLang="en-US"/>
              <a:t>的数</a:t>
            </a:r>
            <a:endParaRPr lang="zh-CN" altLang="en-US"/>
          </a:p>
          <a:p>
            <a:pPr marL="118745" indent="0">
              <a:buNone/>
            </a:pPr>
            <a:r>
              <a:rPr lang="en-US" altLang="zh-CN"/>
              <a:t>1^1</a:t>
            </a:r>
            <a:r>
              <a:rPr lang="en-US" altLang="zh-CN">
                <a:sym typeface="+mn-ea"/>
              </a:rPr>
              <a:t>≡1(mod 7);2^3≡1(mod 7);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3^6≡1(mod 7);4^3≡1(mod 7);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5^6≡1(mod 7);6^2≡1(mod 7);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zh-CN" altLang="en-US">
                <a:sym typeface="+mn-ea"/>
              </a:rPr>
              <a:t>因此，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是模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的原根，但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不是模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的原根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zh-CN" altLang="en-US">
                <a:sym typeface="+mn-ea"/>
              </a:rPr>
              <a:t>模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的原根一定是简化剩余系的子集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zh-CN" altLang="en-US"/>
              <a:t>设</a:t>
            </a:r>
            <a:r>
              <a:rPr lang="en-US" altLang="zh-CN"/>
              <a:t>m=8</a:t>
            </a:r>
            <a:r>
              <a:rPr lang="zh-CN" altLang="en-US"/>
              <a:t>，它有哪些原根？</a:t>
            </a:r>
            <a:endParaRPr lang="zh-CN" altLang="en-US"/>
          </a:p>
          <a:p>
            <a:pPr marL="118745" indent="0">
              <a:buNone/>
            </a:pPr>
            <a:endParaRPr lang="zh-CN" altLang="en-US"/>
          </a:p>
          <a:p>
            <a:pPr marL="118745" indent="0">
              <a:buNone/>
            </a:pPr>
            <a:r>
              <a:rPr lang="en-US" altLang="zh-CN"/>
              <a:t>φ(8)=4</a:t>
            </a:r>
            <a:r>
              <a:rPr lang="zh-CN" altLang="en-US"/>
              <a:t>，取</a:t>
            </a:r>
            <a:r>
              <a:rPr lang="en-US" altLang="zh-CN"/>
              <a:t>m=8</a:t>
            </a:r>
            <a:r>
              <a:rPr lang="zh-CN" altLang="en-US"/>
              <a:t>的一个简化剩余系</a:t>
            </a:r>
            <a:r>
              <a:rPr lang="en-US" altLang="zh-CN"/>
              <a:t>1,3,5,7</a:t>
            </a:r>
            <a:endParaRPr lang="en-US" altLang="zh-CN"/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1^1≡1(mod 8);3^2≡1(mod 8);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5^2≡1(mod 8);7^2≡1(mod 8);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zh-CN" altLang="en-US">
                <a:sym typeface="+mn-ea"/>
              </a:rPr>
              <a:t>故模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没有原根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指数与原根的性质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zh-CN" altLang="en-US"/>
              <a:t>设</a:t>
            </a:r>
            <a:r>
              <a:rPr lang="en-US" altLang="zh-CN"/>
              <a:t>m</a:t>
            </a:r>
            <a:r>
              <a:rPr lang="zh-CN" altLang="en-US"/>
              <a:t>为大于</a:t>
            </a:r>
            <a:r>
              <a:rPr lang="en-US" altLang="zh-CN"/>
              <a:t>1</a:t>
            </a:r>
            <a:r>
              <a:rPr lang="zh-CN" altLang="en-US"/>
              <a:t>的正整数，</a:t>
            </a:r>
            <a:r>
              <a:rPr lang="en-US" altLang="zh-CN"/>
              <a:t>gcd(a,m)=1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对模</a:t>
            </a:r>
            <a:r>
              <a:rPr lang="en-US" altLang="zh-CN"/>
              <a:t>m</a:t>
            </a:r>
            <a:r>
              <a:rPr lang="zh-CN" altLang="en-US"/>
              <a:t>的指数为</a:t>
            </a:r>
            <a:r>
              <a:rPr lang="en-US" altLang="zh-CN"/>
              <a:t>ord m(a).</a:t>
            </a:r>
            <a:endParaRPr lang="en-US" altLang="zh-CN"/>
          </a:p>
          <a:p>
            <a:pPr marL="118745" indent="0">
              <a:buNone/>
            </a:pPr>
            <a:r>
              <a:rPr lang="zh-CN" altLang="en-US"/>
              <a:t>性质</a:t>
            </a:r>
            <a:r>
              <a:rPr lang="en-US" altLang="zh-CN"/>
              <a:t>1.  </a:t>
            </a:r>
            <a:r>
              <a:rPr lang="en-US" altLang="zh-CN">
                <a:sym typeface="+mn-ea"/>
              </a:rPr>
              <a:t>a^p≡1(mod m)</a:t>
            </a:r>
            <a:r>
              <a:rPr lang="zh-CN" altLang="en-US">
                <a:sym typeface="+mn-ea"/>
              </a:rPr>
              <a:t>的充要条件为</a:t>
            </a:r>
            <a:endParaRPr lang="zh-CN" altLang="en-US">
              <a:sym typeface="+mn-ea"/>
            </a:endParaRPr>
          </a:p>
          <a:p>
            <a:pPr marL="118745" indent="0"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en-US" altLang="zh-CN">
                <a:sym typeface="+mn-ea"/>
              </a:rPr>
              <a:t>ord m(a)|p.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endParaRPr lang="zh-CN" altLang="en-US"/>
          </a:p>
          <a:p>
            <a:pPr marL="118745" indent="0">
              <a:buNone/>
            </a:pPr>
            <a:r>
              <a:rPr lang="zh-CN" altLang="en-US"/>
              <a:t>性质</a:t>
            </a:r>
            <a:r>
              <a:rPr lang="en-US" altLang="zh-CN"/>
              <a:t>2.  ord m(a)|φ(m).</a:t>
            </a:r>
            <a:endParaRPr lang="en-US" altLang="zh-CN"/>
          </a:p>
          <a:p>
            <a:pPr marL="118745" indent="0">
              <a:buNone/>
            </a:pPr>
            <a:endParaRPr lang="en-US" altLang="zh-CN"/>
          </a:p>
          <a:p>
            <a:pPr marL="118745" indent="0">
              <a:buNone/>
            </a:pPr>
            <a:r>
              <a:rPr lang="zh-CN" altLang="en-US"/>
              <a:t>性质</a:t>
            </a:r>
            <a:r>
              <a:rPr lang="en-US" altLang="zh-CN"/>
              <a:t>3.  </a:t>
            </a:r>
            <a:r>
              <a:rPr lang="zh-CN" altLang="en-US"/>
              <a:t>若</a:t>
            </a:r>
            <a:r>
              <a:rPr lang="en-US" altLang="zh-CN"/>
              <a:t>m</a:t>
            </a:r>
            <a:r>
              <a:rPr lang="zh-CN" altLang="en-US"/>
              <a:t>有原根，那么</a:t>
            </a:r>
            <a:r>
              <a:rPr lang="en-US" altLang="zh-CN"/>
              <a:t>m</a:t>
            </a:r>
            <a:r>
              <a:rPr lang="zh-CN" altLang="en-US"/>
              <a:t>共有</a:t>
            </a:r>
            <a:r>
              <a:rPr lang="en-US" altLang="zh-CN"/>
              <a:t>φ(φ(m))</a:t>
            </a:r>
            <a:r>
              <a:rPr lang="zh-CN" altLang="en-US"/>
              <a:t>个不同的原根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原根的存在性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可以看到，不是所有的模</a:t>
            </a:r>
            <a:r>
              <a:rPr lang="en-US" altLang="zh-CN"/>
              <a:t>m</a:t>
            </a:r>
            <a:r>
              <a:rPr lang="zh-CN" altLang="en-US"/>
              <a:t>都有原根</a:t>
            </a:r>
            <a:r>
              <a:rPr lang="en-US" altLang="zh-CN"/>
              <a:t>.</a:t>
            </a:r>
            <a:r>
              <a:rPr lang="zh-CN" altLang="en-US"/>
              <a:t>那么如何判断模</a:t>
            </a:r>
            <a:r>
              <a:rPr lang="en-US" altLang="zh-CN"/>
              <a:t>m</a:t>
            </a:r>
            <a:r>
              <a:rPr lang="zh-CN" altLang="en-US"/>
              <a:t>是否有原根呢？</a:t>
            </a:r>
            <a:endParaRPr lang="zh-CN" altLang="en-US"/>
          </a:p>
          <a:p>
            <a:r>
              <a:rPr lang="zh-CN" altLang="en-US"/>
              <a:t>模</a:t>
            </a:r>
            <a:r>
              <a:rPr lang="en-US" altLang="zh-CN"/>
              <a:t>m</a:t>
            </a:r>
            <a:r>
              <a:rPr lang="zh-CN" altLang="en-US"/>
              <a:t>存在原根的充要条件是</a:t>
            </a:r>
            <a:endParaRPr lang="zh-CN" altLang="en-US"/>
          </a:p>
          <a:p>
            <a:pPr marL="118745" indent="0">
              <a:buNone/>
            </a:pPr>
            <a:r>
              <a:rPr lang="en-US" altLang="zh-CN"/>
              <a:t>	m=2,4,p^a,(2*p)^a;</a:t>
            </a:r>
            <a:endParaRPr lang="en-US" altLang="zh-CN"/>
          </a:p>
          <a:p>
            <a:pPr marL="118745" indent="0">
              <a:buNone/>
            </a:pPr>
            <a:r>
              <a:rPr lang="zh-CN" altLang="en-US"/>
              <a:t>其中</a:t>
            </a:r>
            <a:r>
              <a:rPr lang="en-US" altLang="zh-CN"/>
              <a:t>p</a:t>
            </a:r>
            <a:r>
              <a:rPr lang="zh-CN" altLang="en-US"/>
              <a:t>为奇素数</a:t>
            </a:r>
            <a:r>
              <a:rPr lang="en-US" altLang="zh-CN"/>
              <a:t>,a</a:t>
            </a:r>
            <a:r>
              <a:rPr lang="zh-CN" altLang="en-US"/>
              <a:t>为正整数</a:t>
            </a:r>
            <a:r>
              <a:rPr lang="en-US" altLang="zh-CN"/>
              <a:t>.</a:t>
            </a:r>
            <a:endParaRPr lang="en-US" altLang="zh-CN"/>
          </a:p>
          <a:p>
            <a:pPr marL="118745" indent="0">
              <a:buNone/>
            </a:pP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600"/>
              <a:t>如何求一个奇素数的原根？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en-US" altLang="zh-CN"/>
              <a:t>1.</a:t>
            </a:r>
            <a:r>
              <a:rPr lang="zh-CN" altLang="en-US"/>
              <a:t>判断存在性</a:t>
            </a:r>
            <a:endParaRPr lang="zh-CN" altLang="en-US"/>
          </a:p>
          <a:p>
            <a:pPr marL="118745" indent="0">
              <a:buNone/>
            </a:pPr>
            <a:r>
              <a:rPr lang="en-US" altLang="zh-CN"/>
              <a:t>2.</a:t>
            </a:r>
            <a:r>
              <a:rPr lang="zh-CN" altLang="en-US"/>
              <a:t>对</a:t>
            </a:r>
            <a:r>
              <a:rPr lang="en-US" altLang="zh-CN"/>
              <a:t>m-1</a:t>
            </a:r>
            <a:r>
              <a:rPr lang="zh-CN" altLang="en-US"/>
              <a:t>进行素因数分解</a:t>
            </a:r>
            <a:endParaRPr lang="zh-CN" altLang="en-US"/>
          </a:p>
          <a:p>
            <a:pPr marL="118745" indent="0">
              <a:buNone/>
            </a:pPr>
            <a:r>
              <a:rPr lang="en-US" altLang="zh-CN"/>
              <a:t>     m-1=(p1^a1)*...*(pn^an)</a:t>
            </a:r>
            <a:endParaRPr lang="en-US" altLang="zh-CN"/>
          </a:p>
          <a:p>
            <a:pPr marL="118745" indent="0">
              <a:buNone/>
            </a:pPr>
            <a:r>
              <a:rPr lang="zh-CN" altLang="en-US"/>
              <a:t>枚举原根</a:t>
            </a:r>
            <a:r>
              <a:rPr lang="en-US" altLang="zh-CN"/>
              <a:t>g</a:t>
            </a:r>
            <a:r>
              <a:rPr lang="zh-CN" altLang="en-US"/>
              <a:t>，对于</a:t>
            </a:r>
            <a:r>
              <a:rPr lang="en-US" altLang="zh-CN"/>
              <a:t>m-1</a:t>
            </a:r>
            <a:r>
              <a:rPr lang="zh-CN" altLang="en-US"/>
              <a:t>的每一个素因子</a:t>
            </a:r>
            <a:r>
              <a:rPr lang="en-US" altLang="zh-CN"/>
              <a:t>pi(i=1,2,...,n)</a:t>
            </a:r>
            <a:r>
              <a:rPr lang="zh-CN" altLang="en-US"/>
              <a:t>，检查                    </a:t>
            </a:r>
            <a:r>
              <a:rPr lang="en-US" altLang="zh-CN"/>
              <a:t>	  g^((m-1)/pi)</a:t>
            </a:r>
            <a:r>
              <a:rPr lang="en-US" altLang="zh-CN">
                <a:sym typeface="+mn-ea"/>
              </a:rPr>
              <a:t>≡1(mod m)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zh-CN" altLang="en-US">
                <a:sym typeface="+mn-ea"/>
              </a:rPr>
              <a:t>是否成立，若成立则说明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不是原根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zh-CN" altLang="en-US"/>
              <a:t>一个数是模</a:t>
            </a:r>
            <a:r>
              <a:rPr lang="en-US" altLang="zh-CN"/>
              <a:t>m</a:t>
            </a:r>
            <a:r>
              <a:rPr lang="zh-CN" altLang="en-US"/>
              <a:t>的原根，那么这个数对于模</a:t>
            </a:r>
            <a:r>
              <a:rPr lang="en-US" altLang="zh-CN"/>
              <a:t>m</a:t>
            </a:r>
            <a:r>
              <a:rPr lang="zh-CN" altLang="en-US"/>
              <a:t>的指数一定是</a:t>
            </a:r>
            <a:r>
              <a:rPr lang="en-US" altLang="zh-CN"/>
              <a:t>φ(m).</a:t>
            </a:r>
            <a:endParaRPr lang="en-US" altLang="zh-CN"/>
          </a:p>
          <a:p>
            <a:pPr marL="118745" indent="0">
              <a:buNone/>
            </a:pPr>
            <a:endParaRPr lang="zh-CN" altLang="en-US"/>
          </a:p>
          <a:p>
            <a:pPr marL="118745" indent="0">
              <a:buNone/>
            </a:pPr>
            <a:r>
              <a:rPr lang="zh-CN" altLang="en-US"/>
              <a:t>这意味着</a:t>
            </a:r>
            <a:r>
              <a:rPr lang="en-US" altLang="zh-CN"/>
              <a:t>a^0,a^1,...,a^(φ(m)-1)</a:t>
            </a:r>
            <a:r>
              <a:rPr lang="zh-CN" altLang="en-US"/>
              <a:t>两两模</a:t>
            </a:r>
            <a:r>
              <a:rPr lang="en-US" altLang="zh-CN"/>
              <a:t>m</a:t>
            </a:r>
            <a:r>
              <a:rPr lang="zh-CN" altLang="en-US"/>
              <a:t>不同余</a:t>
            </a:r>
            <a:r>
              <a:rPr lang="en-US" altLang="zh-CN"/>
              <a:t>.</a:t>
            </a:r>
            <a:endParaRPr lang="en-US" altLang="zh-CN"/>
          </a:p>
          <a:p>
            <a:pPr marL="118745" indent="0">
              <a:buNone/>
            </a:pPr>
            <a:endParaRPr lang="en-US" altLang="zh-CN"/>
          </a:p>
          <a:p>
            <a:pPr marL="118745" indent="0">
              <a:buNone/>
            </a:pPr>
            <a:r>
              <a:rPr lang="zh-CN" altLang="en-US"/>
              <a:t>可以证明，这些数组成了模</a:t>
            </a:r>
            <a:r>
              <a:rPr lang="en-US" altLang="zh-CN"/>
              <a:t>m</a:t>
            </a:r>
            <a:r>
              <a:rPr lang="zh-CN" altLang="en-US"/>
              <a:t>的简化剩余系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离散对数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zh-CN" altLang="en-US"/>
              <a:t>如果模</a:t>
            </a:r>
            <a:r>
              <a:rPr lang="en-US" altLang="zh-CN"/>
              <a:t>m</a:t>
            </a:r>
            <a:r>
              <a:rPr lang="zh-CN" altLang="en-US"/>
              <a:t>有一个原根</a:t>
            </a:r>
            <a:r>
              <a:rPr lang="en-US" altLang="zh-CN"/>
              <a:t>g</a:t>
            </a:r>
            <a:r>
              <a:rPr lang="zh-CN" altLang="en-US"/>
              <a:t>，那么对于任一整数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gcd(a,m)=1</a:t>
            </a:r>
            <a:r>
              <a:rPr lang="zh-CN" altLang="en-US"/>
              <a:t>，都可以唯一地表示为</a:t>
            </a:r>
            <a:endParaRPr lang="zh-CN" altLang="en-US"/>
          </a:p>
          <a:p>
            <a:pPr marL="118745" indent="0">
              <a:buNone/>
            </a:pPr>
            <a:r>
              <a:rPr lang="en-US" altLang="zh-CN"/>
              <a:t>          a</a:t>
            </a:r>
            <a:r>
              <a:rPr lang="en-US" altLang="zh-CN">
                <a:sym typeface="+mn-ea"/>
              </a:rPr>
              <a:t>≡g^p(mod m)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zh-CN" altLang="en-US"/>
              <a:t>其中</a:t>
            </a:r>
            <a:r>
              <a:rPr lang="en-US" altLang="zh-CN"/>
              <a:t>0≤p≤φ(m)-1.</a:t>
            </a:r>
            <a:endParaRPr lang="en-US" altLang="zh-CN"/>
          </a:p>
          <a:p>
            <a:pPr marL="118745" indent="0">
              <a:buNone/>
            </a:pPr>
            <a:r>
              <a:rPr lang="zh-CN" altLang="en-US"/>
              <a:t>我们把</a:t>
            </a:r>
            <a:r>
              <a:rPr lang="en-US" altLang="zh-CN"/>
              <a:t>p</a:t>
            </a:r>
            <a:r>
              <a:rPr lang="zh-CN" altLang="en-US"/>
              <a:t>称为以</a:t>
            </a:r>
            <a:r>
              <a:rPr lang="en-US" altLang="zh-CN"/>
              <a:t>g</a:t>
            </a:r>
            <a:r>
              <a:rPr lang="zh-CN" altLang="en-US"/>
              <a:t>为底的</a:t>
            </a:r>
            <a:r>
              <a:rPr lang="en-US" altLang="zh-CN"/>
              <a:t>a</a:t>
            </a:r>
            <a:r>
              <a:rPr lang="zh-CN" altLang="en-US"/>
              <a:t>对模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离散对数</a:t>
            </a:r>
            <a:r>
              <a:rPr lang="zh-CN" altLang="en-US"/>
              <a:t>，记作</a:t>
            </a:r>
            <a:r>
              <a:rPr lang="en-US" altLang="zh-CN"/>
              <a:t>ind g(a).</a:t>
            </a:r>
            <a:endParaRPr lang="en-US" altLang="zh-CN"/>
          </a:p>
          <a:p>
            <a:pPr marL="118745" indent="0">
              <a:buNone/>
            </a:pPr>
            <a:r>
              <a:rPr lang="zh-CN" altLang="en-US"/>
              <a:t>之所以称为离散对数，是因为它定义在离散的整数集合上，而不像普通对数那样定义在连续的实数集合上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zh-CN" altLang="en-US"/>
              <a:t>对于模</a:t>
            </a:r>
            <a:r>
              <a:rPr lang="en-US" altLang="zh-CN"/>
              <a:t>18</a:t>
            </a:r>
            <a:r>
              <a:rPr lang="zh-CN" altLang="en-US"/>
              <a:t>的一个原根</a:t>
            </a:r>
            <a:r>
              <a:rPr lang="en-US" altLang="zh-CN"/>
              <a:t>5</a:t>
            </a:r>
            <a:r>
              <a:rPr lang="zh-CN" altLang="en-US"/>
              <a:t>，我们可以求出以</a:t>
            </a:r>
            <a:r>
              <a:rPr lang="en-US" altLang="zh-CN"/>
              <a:t>5</a:t>
            </a:r>
            <a:r>
              <a:rPr lang="zh-CN" altLang="en-US"/>
              <a:t>为底模</a:t>
            </a:r>
            <a:r>
              <a:rPr lang="en-US" altLang="zh-CN"/>
              <a:t>18</a:t>
            </a:r>
            <a:r>
              <a:rPr lang="zh-CN" altLang="en-US"/>
              <a:t>的离散对数。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首先找出</a:t>
            </a:r>
            <a:r>
              <a:rPr lang="en-US" altLang="zh-CN"/>
              <a:t>18</a:t>
            </a:r>
            <a:r>
              <a:rPr lang="zh-CN" altLang="en-US"/>
              <a:t>的简化剩余系</a:t>
            </a:r>
            <a:r>
              <a:rPr lang="en-US" altLang="zh-CN"/>
              <a:t>1,5,7,11,13,17</a:t>
            </a:r>
            <a:r>
              <a:rPr lang="zh-CN" altLang="en-US"/>
              <a:t>，分别求出对应的</a:t>
            </a:r>
            <a:r>
              <a:rPr lang="en-US" altLang="zh-CN"/>
              <a:t>p</a:t>
            </a:r>
            <a:r>
              <a:rPr lang="zh-CN" altLang="en-US"/>
              <a:t>如下</a:t>
            </a:r>
            <a:r>
              <a:rPr lang="en-US" altLang="zh-CN"/>
              <a:t>:</a:t>
            </a:r>
            <a:endParaRPr lang="en-US" altLang="zh-CN"/>
          </a:p>
          <a:p>
            <a:pPr marL="118745" indent="0">
              <a:buNone/>
            </a:pPr>
            <a:endParaRPr lang="en-US" altLang="zh-CN"/>
          </a:p>
          <a:p>
            <a:pPr marL="118745" indent="0">
              <a:buNone/>
            </a:pPr>
            <a:endParaRPr lang="en-US" altLang="zh-CN"/>
          </a:p>
          <a:p>
            <a:pPr marL="118745" indent="0">
              <a:buNone/>
            </a:pPr>
            <a:endParaRPr lang="zh-CN" altLang="en-US"/>
          </a:p>
          <a:p>
            <a:pPr marL="118745" indent="0">
              <a:buNone/>
            </a:pPr>
            <a:r>
              <a:rPr lang="zh-CN" altLang="en-US"/>
              <a:t>这样的一一对应关系叫做</a:t>
            </a:r>
            <a:r>
              <a:rPr lang="zh-CN" altLang="en-US">
                <a:solidFill>
                  <a:srgbClr val="FF0000"/>
                </a:solidFill>
              </a:rPr>
              <a:t>离散对数表</a:t>
            </a:r>
            <a:r>
              <a:rPr lang="en-US" altLang="zh-CN"/>
              <a:t>.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682625" y="4173220"/>
          <a:ext cx="7778750" cy="92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50"/>
                <a:gridCol w="1111250"/>
                <a:gridCol w="1111250"/>
                <a:gridCol w="1111250"/>
                <a:gridCol w="1111250"/>
                <a:gridCol w="1111250"/>
                <a:gridCol w="1111250"/>
              </a:tblGrid>
              <a:tr h="463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sym typeface="+mn-ea"/>
                        </a:rPr>
                        <a:t>a</a:t>
                      </a:r>
                      <a:endParaRPr lang="en-US" altLang="zh-CN" sz="2800" b="1" baseline="30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</a:tr>
              <a:tr h="463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zh-CN" altLang="en-US"/>
              <a:t>以</a:t>
            </a:r>
            <a:r>
              <a:rPr lang="en-US" altLang="zh-CN"/>
              <a:t>6</a:t>
            </a:r>
            <a:r>
              <a:rPr lang="zh-CN" altLang="en-US"/>
              <a:t>为底模</a:t>
            </a:r>
            <a:r>
              <a:rPr lang="en-US" altLang="zh-CN"/>
              <a:t>41</a:t>
            </a:r>
            <a:r>
              <a:rPr lang="zh-CN" altLang="en-US"/>
              <a:t>的离散对数表</a:t>
            </a:r>
            <a:r>
              <a:rPr lang="en-US" altLang="zh-CN"/>
              <a:t>:</a:t>
            </a:r>
            <a:endParaRPr lang="en-US" altLang="zh-CN"/>
          </a:p>
          <a:p>
            <a:pPr marL="118745" indent="0">
              <a:buNone/>
            </a:pPr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457200" y="2710180"/>
          <a:ext cx="8070850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14"/>
                <a:gridCol w="733713"/>
                <a:gridCol w="733714"/>
                <a:gridCol w="733714"/>
                <a:gridCol w="733713"/>
                <a:gridCol w="733714"/>
                <a:gridCol w="733713"/>
                <a:gridCol w="733714"/>
                <a:gridCol w="733714"/>
                <a:gridCol w="733713"/>
                <a:gridCol w="733714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39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37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34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36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altLang="zh-CN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基本知识</a:t>
            </a:r>
            <a:endParaRPr lang="zh-CN" altLang="en-US" dirty="0" smtClean="0"/>
          </a:p>
          <a:p>
            <a:r>
              <a:rPr lang="zh-CN" altLang="en-US" dirty="0" smtClean="0"/>
              <a:t>指数和原根</a:t>
            </a:r>
            <a:endParaRPr lang="zh-CN" altLang="en-US" dirty="0" smtClean="0"/>
          </a:p>
          <a:p>
            <a:r>
              <a:rPr lang="zh-CN" altLang="en-US">
                <a:sym typeface="+mn-ea"/>
              </a:rPr>
              <a:t>离散对数</a:t>
            </a:r>
            <a:endParaRPr lang="zh-CN" altLang="en-US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baby_step_giant_step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离散对数的性质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118745" indent="0">
              <a:buNone/>
            </a:pPr>
            <a:r>
              <a:rPr lang="zh-CN" altLang="en-US"/>
              <a:t>离散对数具有很多与普通对数相同的性质</a:t>
            </a:r>
            <a:r>
              <a:rPr lang="en-US" altLang="zh-CN"/>
              <a:t>.</a:t>
            </a:r>
            <a:endParaRPr lang="en-US" altLang="zh-CN"/>
          </a:p>
          <a:p>
            <a:pPr marL="118745" indent="0">
              <a:buNone/>
            </a:pPr>
            <a:r>
              <a:rPr lang="zh-CN" altLang="en-US"/>
              <a:t>性质</a:t>
            </a:r>
            <a:r>
              <a:rPr lang="en-US" altLang="zh-CN"/>
              <a:t>1.ind g(1)=0,ind g(g)=1;</a:t>
            </a:r>
            <a:endParaRPr lang="en-US" altLang="zh-CN"/>
          </a:p>
          <a:p>
            <a:pPr marL="118745" indent="0">
              <a:buNone/>
            </a:pPr>
            <a:endParaRPr lang="en-US" altLang="zh-CN"/>
          </a:p>
          <a:p>
            <a:pPr marL="118745" indent="0">
              <a:buNone/>
            </a:pPr>
            <a:r>
              <a:rPr lang="zh-CN" altLang="en-US"/>
              <a:t>性质</a:t>
            </a:r>
            <a:r>
              <a:rPr lang="en-US" altLang="zh-CN"/>
              <a:t>2.</a:t>
            </a:r>
            <a:r>
              <a:rPr lang="zh-CN" altLang="en-US" sz="2400"/>
              <a:t>若</a:t>
            </a:r>
            <a:r>
              <a:rPr lang="en-US" altLang="zh-CN" sz="2400"/>
              <a:t>a</a:t>
            </a:r>
            <a:r>
              <a:rPr lang="en-US" altLang="zh-CN" sz="2400">
                <a:sym typeface="+mn-ea"/>
              </a:rPr>
              <a:t>≡b(mod m)</a:t>
            </a:r>
            <a:r>
              <a:rPr lang="zh-CN" altLang="en-US" sz="2400">
                <a:sym typeface="+mn-ea"/>
              </a:rPr>
              <a:t>，则</a:t>
            </a:r>
            <a:r>
              <a:rPr lang="en-US" altLang="zh-CN" sz="2400">
                <a:sym typeface="+mn-ea"/>
              </a:rPr>
              <a:t>ind g(a)≡ind g(b)(mod φ(m))</a:t>
            </a:r>
            <a:endParaRPr lang="en-US" altLang="zh-CN" sz="2400">
              <a:sym typeface="+mn-ea"/>
            </a:endParaRPr>
          </a:p>
          <a:p>
            <a:pPr marL="118745" indent="0">
              <a:buNone/>
            </a:pPr>
            <a:r>
              <a:rPr lang="en-US" altLang="zh-CN" sz="2400">
                <a:sym typeface="+mn-ea"/>
              </a:rPr>
              <a:t>	  </a:t>
            </a:r>
            <a:r>
              <a:rPr lang="zh-CN" altLang="en-US" sz="2400">
                <a:sym typeface="+mn-ea"/>
              </a:rPr>
              <a:t>（反之亦成立）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118745" indent="0">
              <a:buNone/>
            </a:pPr>
            <a:endParaRPr lang="zh-CN" altLang="en-US"/>
          </a:p>
          <a:p>
            <a:pPr marL="118745" indent="0">
              <a:buNone/>
            </a:pPr>
            <a:r>
              <a:rPr lang="zh-CN" altLang="en-US"/>
              <a:t>性质</a:t>
            </a:r>
            <a:r>
              <a:rPr lang="en-US" altLang="zh-CN"/>
              <a:t>3.</a:t>
            </a:r>
            <a:r>
              <a:rPr lang="en-US" altLang="zh-CN" sz="2400"/>
              <a:t>ind g(ab)</a:t>
            </a:r>
            <a:r>
              <a:rPr lang="en-US" altLang="zh-CN" sz="2400">
                <a:sym typeface="+mn-ea"/>
              </a:rPr>
              <a:t>≡</a:t>
            </a:r>
            <a:r>
              <a:rPr lang="en-US" altLang="zh-CN" sz="2400"/>
              <a:t>ind g(a)+ind g(b)(mod φ(m))</a:t>
            </a:r>
            <a:endParaRPr lang="en-US" altLang="zh-CN" sz="2400"/>
          </a:p>
          <a:p>
            <a:pPr marL="118745" indent="0">
              <a:buNone/>
            </a:pPr>
            <a:endParaRPr lang="en-US" altLang="zh-CN" sz="2400"/>
          </a:p>
          <a:p>
            <a:pPr marL="118745" indent="0">
              <a:buNone/>
            </a:pPr>
            <a:r>
              <a:rPr lang="zh-CN" altLang="en-US"/>
              <a:t>性质</a:t>
            </a:r>
            <a:r>
              <a:rPr lang="en-US" altLang="zh-CN"/>
              <a:t>4.</a:t>
            </a:r>
            <a:r>
              <a:rPr lang="en-US" altLang="zh-CN" sz="2800"/>
              <a:t>ind g(a^n)</a:t>
            </a:r>
            <a:r>
              <a:rPr lang="en-US" altLang="zh-CN" sz="2800">
                <a:sym typeface="+mn-ea"/>
              </a:rPr>
              <a:t>≡</a:t>
            </a:r>
            <a:r>
              <a:rPr lang="en-US" altLang="zh-CN" sz="2800"/>
              <a:t>n*ind g(a)(mod φ(m))</a:t>
            </a:r>
            <a:endParaRPr lang="en-US" altLang="zh-CN" sz="2800"/>
          </a:p>
          <a:p>
            <a:pPr marL="118745" indent="0">
              <a:buNone/>
            </a:pPr>
            <a:endParaRPr lang="en-US" altLang="zh-CN" sz="2800"/>
          </a:p>
          <a:p>
            <a:pPr marL="118745" indent="0">
              <a:buNone/>
            </a:pPr>
            <a:r>
              <a:rPr lang="zh-CN" altLang="en-US"/>
              <a:t>性质</a:t>
            </a:r>
            <a:r>
              <a:rPr lang="en-US" altLang="zh-CN"/>
              <a:t>5.</a:t>
            </a:r>
            <a:r>
              <a:rPr lang="zh-CN" altLang="en-US"/>
              <a:t>如果</a:t>
            </a:r>
            <a:r>
              <a:rPr lang="en-US" altLang="zh-CN"/>
              <a:t>h</a:t>
            </a:r>
            <a:r>
              <a:rPr lang="zh-CN" altLang="en-US"/>
              <a:t>也是模</a:t>
            </a:r>
            <a:r>
              <a:rPr lang="en-US" altLang="zh-CN"/>
              <a:t>m</a:t>
            </a:r>
            <a:r>
              <a:rPr lang="zh-CN" altLang="en-US"/>
              <a:t>的一个原根，那么</a:t>
            </a:r>
            <a:endParaRPr lang="zh-CN" altLang="en-US"/>
          </a:p>
          <a:p>
            <a:pPr marL="118745" indent="0">
              <a:buNone/>
            </a:pPr>
            <a:r>
              <a:rPr lang="en-US" altLang="zh-CN" sz="2800"/>
              <a:t>   ind g(a)</a:t>
            </a:r>
            <a:r>
              <a:rPr lang="en-US" altLang="zh-CN" sz="2800">
                <a:sym typeface="+mn-ea"/>
              </a:rPr>
              <a:t>≡ind h(a)*ind g(h)(mod φ(m))</a:t>
            </a:r>
            <a:endParaRPr lang="en-US" altLang="zh-CN" sz="2800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回到问题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如何求</a:t>
            </a:r>
            <a:r>
              <a:rPr lang="en-US" altLang="zh-CN"/>
              <a:t>a^x</a:t>
            </a:r>
            <a:r>
              <a:rPr lang="en-US" altLang="zh-CN">
                <a:sym typeface="+mn-ea"/>
              </a:rPr>
              <a:t>≡b(mod m)</a:t>
            </a:r>
            <a:r>
              <a:rPr lang="zh-CN" altLang="en-US">
                <a:sym typeface="+mn-ea"/>
              </a:rPr>
              <a:t>，其中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为奇素数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存在性</a:t>
            </a:r>
            <a:r>
              <a:rPr lang="en-US" altLang="zh-CN">
                <a:sym typeface="+mn-ea"/>
              </a:rPr>
              <a:t>:a</a:t>
            </a:r>
            <a:r>
              <a:rPr lang="zh-CN" altLang="en-US">
                <a:sym typeface="+mn-ea"/>
              </a:rPr>
              <a:t>为原根时，原方程有解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若存在，则将原方程转化为</a:t>
            </a:r>
            <a:endParaRPr lang="zh-CN" altLang="en-US">
              <a:sym typeface="+mn-ea"/>
            </a:endParaRPr>
          </a:p>
          <a:p>
            <a:pPr marL="118745" indent="0">
              <a:buNone/>
            </a:pP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x≡ind a(b)(mod φ(m))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zh-CN" altLang="en-US">
                <a:sym typeface="+mn-ea"/>
              </a:rPr>
              <a:t>即求以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为底的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对模</a:t>
            </a:r>
            <a:r>
              <a:rPr lang="en-US" altLang="zh-CN">
                <a:sym typeface="+mn-ea"/>
              </a:rPr>
              <a:t>φ(m)</a:t>
            </a:r>
            <a:r>
              <a:rPr lang="zh-CN" altLang="en-US">
                <a:sym typeface="+mn-ea"/>
              </a:rPr>
              <a:t>的离散对数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4000"/>
              <a:t>baby_step_giant_step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大步小步算法</a:t>
            </a:r>
            <a:endParaRPr lang="en-US" altLang="zh-CN"/>
          </a:p>
          <a:p>
            <a:pPr marL="118745" indent="0">
              <a:buNone/>
            </a:pPr>
            <a:r>
              <a:rPr lang="zh-CN" altLang="en-US"/>
              <a:t>令</a:t>
            </a:r>
            <a:r>
              <a:rPr lang="en-US" altLang="zh-CN"/>
              <a:t>t=ceil(sqrt(n))</a:t>
            </a:r>
            <a:r>
              <a:rPr lang="zh-CN" altLang="en-US"/>
              <a:t>（即对</a:t>
            </a:r>
            <a:r>
              <a:rPr lang="en-US" altLang="zh-CN"/>
              <a:t>n</a:t>
            </a:r>
            <a:r>
              <a:rPr lang="zh-CN" altLang="en-US"/>
              <a:t>的算术平方根向上取整），则有</a:t>
            </a:r>
            <a:r>
              <a:rPr lang="en-US" altLang="zh-CN"/>
              <a:t>x=i*t+j(0≤i&lt;t,0≤j&lt;t)</a:t>
            </a:r>
            <a:endParaRPr lang="en-US" altLang="zh-CN"/>
          </a:p>
          <a:p>
            <a:pPr marL="118745" indent="0">
              <a:buNone/>
            </a:pPr>
            <a:r>
              <a:rPr lang="zh-CN" altLang="en-US"/>
              <a:t>原方程化为</a:t>
            </a:r>
            <a:br>
              <a:rPr lang="zh-CN" altLang="en-US"/>
            </a:br>
            <a:r>
              <a:rPr lang="en-US" altLang="zh-CN"/>
              <a:t>	  (a^t)^i*a^j</a:t>
            </a:r>
            <a:r>
              <a:rPr lang="en-US" altLang="zh-CN">
                <a:sym typeface="+mn-ea"/>
              </a:rPr>
              <a:t>≡b(mod m)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a^t,b,m</a:t>
            </a:r>
            <a:r>
              <a:rPr lang="zh-CN" altLang="en-US">
                <a:sym typeface="+mn-ea"/>
              </a:rPr>
              <a:t>已知，故枚举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j.</a:t>
            </a:r>
            <a:endParaRPr lang="en-US" altLang="zh-CN" b="1">
              <a:sym typeface="+mn-ea"/>
            </a:endParaRPr>
          </a:p>
          <a:p>
            <a:pPr marL="118745" indent="0">
              <a:buNone/>
            </a:pPr>
            <a:r>
              <a:rPr lang="zh-CN" altLang="en-US"/>
              <a:t>将</a:t>
            </a:r>
            <a:r>
              <a:rPr lang="en-US" altLang="zh-CN"/>
              <a:t>a^0,a^1,...,a^(t-1)</a:t>
            </a:r>
            <a:r>
              <a:rPr lang="zh-CN" altLang="en-US"/>
              <a:t>的对应值制成</a:t>
            </a:r>
            <a:r>
              <a:rPr lang="en-US" altLang="zh-CN"/>
              <a:t>hash</a:t>
            </a:r>
            <a:r>
              <a:rPr lang="zh-CN" altLang="en-US"/>
              <a:t>表，枚举</a:t>
            </a:r>
            <a:r>
              <a:rPr lang="en-US" altLang="zh-CN"/>
              <a:t>i</a:t>
            </a:r>
            <a:r>
              <a:rPr lang="zh-CN" altLang="en-US"/>
              <a:t>时查找即可</a:t>
            </a:r>
            <a:r>
              <a:rPr lang="en-US" altLang="zh-CN"/>
              <a:t>.</a:t>
            </a:r>
            <a:endParaRPr lang="en-US" altLang="zh-CN"/>
          </a:p>
          <a:p>
            <a:pPr marL="118745" indent="0">
              <a:buNone/>
            </a:pPr>
            <a:r>
              <a:rPr lang="zh-CN" altLang="en-US">
                <a:sym typeface="+mn-ea"/>
              </a:rPr>
              <a:t>时间复杂度</a:t>
            </a:r>
            <a:r>
              <a:rPr lang="en-US" altLang="zh-CN">
                <a:sym typeface="+mn-ea"/>
              </a:rPr>
              <a:t>O(sqrt(n))</a:t>
            </a:r>
            <a:endParaRPr lang="en-US" altLang="zh-CN"/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4000">
                <a:sym typeface="+mn-ea"/>
              </a:rPr>
              <a:t>baby_step_giant_step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第一步：制</a:t>
            </a:r>
            <a:r>
              <a:rPr lang="en-US" altLang="zh-CN"/>
              <a:t>hash</a:t>
            </a:r>
            <a:r>
              <a:rPr lang="zh-CN" altLang="en-US"/>
              <a:t>表</a:t>
            </a:r>
            <a:endParaRPr lang="zh-CN" altLang="en-US"/>
          </a:p>
          <a:p>
            <a:endParaRPr lang="zh-CN" altLang="en-US"/>
          </a:p>
          <a:p>
            <a:r>
              <a:rPr lang="zh-CN"/>
              <a:t>计算</a:t>
            </a:r>
            <a:r>
              <a:rPr lang="en-US" altLang="zh-CN"/>
              <a:t>a^0,a^1,...,a^(t-1)</a:t>
            </a:r>
            <a:r>
              <a:rPr lang="zh-CN" altLang="en-US"/>
              <a:t>，制成便于查找的</a:t>
            </a:r>
            <a:r>
              <a:rPr lang="en-US" altLang="zh-CN"/>
              <a:t>hash</a:t>
            </a:r>
            <a:r>
              <a:rPr lang="zh-CN" altLang="en-US"/>
              <a:t>表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可以使用</a:t>
            </a:r>
            <a:r>
              <a:rPr lang="en-US" altLang="zh-CN"/>
              <a:t>map</a:t>
            </a:r>
            <a:r>
              <a:rPr lang="zh-CN" altLang="en-US"/>
              <a:t>，也可以自己制作</a:t>
            </a:r>
            <a:r>
              <a:rPr lang="en-US" altLang="zh-CN"/>
              <a:t>hash</a:t>
            </a:r>
            <a:r>
              <a:rPr lang="zh-CN" altLang="en-US"/>
              <a:t>表</a:t>
            </a:r>
            <a:r>
              <a:rPr lang="en-US" altLang="zh-CN"/>
              <a:t>.</a:t>
            </a:r>
            <a:r>
              <a:rPr lang="zh-CN" altLang="en-US"/>
              <a:t>后者比前者省时间，但一般差别不大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zh-CN" altLang="en-US"/>
              <a:t>void get_hash(ll a,ll t,ll m){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ll tmp=1;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for(ll i=0;i&lt;t;i++){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	hash[tmp]=i;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	tmp=tmp*a%m;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第二步：枚举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对于同余式</a:t>
            </a:r>
            <a:r>
              <a:rPr lang="en-US" altLang="zh-CN">
                <a:sym typeface="+mn-ea"/>
              </a:rPr>
              <a:t>(a^t)^i*a^j≡b(mod m)</a:t>
            </a:r>
            <a:r>
              <a:rPr lang="zh-CN" altLang="en-US"/>
              <a:t>，枚举</a:t>
            </a:r>
            <a:r>
              <a:rPr lang="en-US" altLang="zh-CN"/>
              <a:t>i(0≤i&lt;t)</a:t>
            </a:r>
            <a:r>
              <a:rPr lang="zh-CN" altLang="en-US"/>
              <a:t>，令</a:t>
            </a:r>
            <a:r>
              <a:rPr lang="en-US" altLang="zh-CN"/>
              <a:t>A=(a^t)^i</a:t>
            </a:r>
            <a:r>
              <a:rPr lang="zh-CN" altLang="en-US"/>
              <a:t>，</a:t>
            </a:r>
            <a:r>
              <a:rPr lang="en-US" altLang="zh-CN"/>
              <a:t>B=b</a:t>
            </a:r>
            <a:r>
              <a:rPr lang="zh-CN" altLang="en-US"/>
              <a:t>，</a:t>
            </a:r>
            <a:r>
              <a:rPr lang="en-US" altLang="zh-CN"/>
              <a:t>X=a^j</a:t>
            </a:r>
            <a:r>
              <a:rPr lang="zh-CN" altLang="en-US"/>
              <a:t>，原同余式便化为</a:t>
            </a:r>
            <a:r>
              <a:rPr lang="en-US" altLang="zh-CN"/>
              <a:t>AX</a:t>
            </a:r>
            <a:r>
              <a:rPr lang="en-US" altLang="zh-CN">
                <a:sym typeface="+mn-ea"/>
              </a:rPr>
              <a:t>≡B(mod m)</a:t>
            </a:r>
            <a:r>
              <a:rPr lang="zh-CN" altLang="en-US">
                <a:sym typeface="+mn-ea"/>
              </a:rPr>
              <a:t>，转化为解同余方程问题，使用</a:t>
            </a:r>
            <a:r>
              <a:rPr lang="en-US" altLang="zh-CN">
                <a:sym typeface="+mn-ea"/>
              </a:rPr>
              <a:t>exgcd</a:t>
            </a:r>
            <a:r>
              <a:rPr lang="zh-CN" altLang="en-US">
                <a:sym typeface="+mn-ea"/>
              </a:rPr>
              <a:t>得到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的一个值，判断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表中是否存在这个值即可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118745" indent="0">
              <a:buNone/>
            </a:pPr>
            <a:r>
              <a:rPr lang="zh-CN" altLang="en-US"/>
              <a:t>ll solve(ll a,ll b,ll m){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a%=m;b%=m;	//简化 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ll t=ceil(sqrt(1.0*m));	//求出t 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get_hash(a,t,m);	//求散列表 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ll now=1;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for(ll i=0;i&lt;t;i++){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	ll now=quickpow(a,t*i,m),x,y;	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	ll g=exgcd(now,m,x,y);	//解同余方程得到x 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	x=((b/g)*x%m+m)%m;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	if(hash.count(x)){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		ll j=hash[x];return i*t+j;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	}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}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	return -1;</a:t>
            </a:r>
            <a:endParaRPr lang="zh-CN" altLang="en-US"/>
          </a:p>
          <a:p>
            <a:pPr marL="118745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.求同余方程            的解，其中C是素数.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如何处理</a:t>
            </a:r>
            <a:r>
              <a:rPr lang="en-US" altLang="zh-CN"/>
              <a:t>x</a:t>
            </a:r>
            <a:r>
              <a:rPr lang="zh-CN" altLang="en-US"/>
              <a:t>为底数的情况？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思路：对同余方程变形处理</a:t>
            </a:r>
            <a:endParaRPr lang="zh-CN" altLang="en-US"/>
          </a:p>
          <a:p>
            <a:pPr marL="118745" indent="0">
              <a:buNone/>
            </a:pPr>
            <a:endParaRPr lang="en-US" altLang="zh-CN"/>
          </a:p>
          <a:p>
            <a:pPr marL="118745" indent="0">
              <a:buNone/>
            </a:pPr>
            <a:endParaRPr lang="en-US" altLang="zh-CN"/>
          </a:p>
        </p:txBody>
      </p:sp>
      <p:pic>
        <p:nvPicPr>
          <p:cNvPr id="4" name="图片 3" descr="201402121304554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130" y="1775460"/>
            <a:ext cx="2533650" cy="49911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先求出模</a:t>
            </a:r>
            <a:r>
              <a:rPr lang="en-US" altLang="zh-CN"/>
              <a:t>m</a:t>
            </a:r>
            <a:r>
              <a:rPr lang="zh-CN" altLang="en-US"/>
              <a:t>的一个原根</a:t>
            </a:r>
            <a:r>
              <a:rPr lang="en-US" altLang="zh-CN"/>
              <a:t>g.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两边取离散对数，得到</a:t>
            </a:r>
            <a:endParaRPr lang="zh-CN" altLang="en-US"/>
          </a:p>
          <a:p>
            <a:r>
              <a:rPr lang="en-US" altLang="zh-CN">
                <a:sym typeface="+mn-ea"/>
              </a:rPr>
              <a:t>A*ind g(x)≡ind g(b)(mod φ(m))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先求出</a:t>
            </a:r>
            <a:r>
              <a:rPr lang="en-US" altLang="zh-CN">
                <a:sym typeface="+mn-ea"/>
              </a:rPr>
              <a:t>ind g(b)</a:t>
            </a:r>
            <a:r>
              <a:rPr lang="zh-CN" altLang="en-US">
                <a:sym typeface="+mn-ea"/>
              </a:rPr>
              <a:t>，然后解出</a:t>
            </a:r>
            <a:r>
              <a:rPr lang="en-US" altLang="zh-CN">
                <a:sym typeface="+mn-ea"/>
              </a:rPr>
              <a:t>ind g(x)</a:t>
            </a:r>
            <a:r>
              <a:rPr lang="zh-CN" altLang="en-US">
                <a:sym typeface="+mn-ea"/>
              </a:rPr>
              <a:t>的值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用快速幂还原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即可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 algn="ctr">
              <a:buNone/>
            </a:pPr>
            <a:endParaRPr lang="zh-CN" altLang="en-US" sz="7200"/>
          </a:p>
          <a:p>
            <a:pPr marL="118745" indent="0" algn="ctr">
              <a:buNone/>
            </a:pPr>
            <a:r>
              <a:rPr lang="zh-CN" altLang="en-US" sz="7200"/>
              <a:t> 谢谢！</a:t>
            </a:r>
            <a:endParaRPr lang="zh-CN" altLang="en-US" sz="720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gcd</a:t>
            </a:r>
            <a:endParaRPr lang="zh-CN" altLang="en-US"/>
          </a:p>
          <a:p>
            <a:r>
              <a:rPr lang="en-US" altLang="zh-CN"/>
              <a:t>exgcd</a:t>
            </a:r>
            <a:endParaRPr lang="en-US" altLang="zh-CN"/>
          </a:p>
          <a:p>
            <a:r>
              <a:rPr lang="zh-CN" altLang="en-US"/>
              <a:t>同余理论</a:t>
            </a:r>
            <a:endParaRPr lang="zh-CN" altLang="en-US"/>
          </a:p>
          <a:p>
            <a:r>
              <a:rPr lang="zh-CN" altLang="en-US"/>
              <a:t>质因数分解</a:t>
            </a:r>
            <a:endParaRPr lang="zh-CN" altLang="en-US"/>
          </a:p>
          <a:p>
            <a:r>
              <a:rPr lang="zh-CN" altLang="en-US"/>
              <a:t>欧拉函数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en-US" altLang="zh-CN"/>
              <a:t>ll gcd(ll a,ll b){</a:t>
            </a:r>
            <a:endParaRPr lang="en-US" altLang="zh-CN"/>
          </a:p>
          <a:p>
            <a:pPr marL="118745" indent="0">
              <a:buNone/>
            </a:pPr>
            <a:r>
              <a:rPr lang="en-US" altLang="zh-CN"/>
              <a:t>	return b==0?a:gcd(b,a%b);</a:t>
            </a:r>
            <a:endParaRPr lang="en-US" altLang="zh-CN"/>
          </a:p>
          <a:p>
            <a:pPr marL="118745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118745" indent="0">
              <a:buNone/>
            </a:pPr>
            <a:endParaRPr lang="zh-CN" altLang="en-US"/>
          </a:p>
          <a:p>
            <a:pPr marL="118745" indent="0">
              <a:buNone/>
            </a:pPr>
            <a:endParaRPr lang="zh-CN" altLang="en-US"/>
          </a:p>
          <a:p>
            <a:pPr marL="118745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exgcd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118745" indent="0">
              <a:buNone/>
            </a:pPr>
            <a:r>
              <a:rPr lang="en-US" altLang="zh-CN"/>
              <a:t>ll exgcd(ll a,ll b,ll &amp;x,ll &amp;y){</a:t>
            </a:r>
            <a:endParaRPr lang="en-US" altLang="zh-CN"/>
          </a:p>
          <a:p>
            <a:pPr marL="118745" indent="0">
              <a:buNone/>
            </a:pPr>
            <a:r>
              <a:rPr lang="en-US" altLang="zh-CN"/>
              <a:t>	if(b==0){</a:t>
            </a:r>
            <a:endParaRPr lang="en-US" altLang="zh-CN"/>
          </a:p>
          <a:p>
            <a:pPr marL="118745" indent="0">
              <a:buNone/>
            </a:pPr>
            <a:r>
              <a:rPr lang="en-US" altLang="zh-CN"/>
              <a:t>		x=1;y=0;return a;</a:t>
            </a:r>
            <a:endParaRPr lang="en-US" altLang="zh-CN"/>
          </a:p>
          <a:p>
            <a:pPr marL="118745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118745" indent="0">
              <a:buNone/>
            </a:pPr>
            <a:r>
              <a:rPr lang="en-US" altLang="zh-CN"/>
              <a:t>	ll res=exgcd(b,a%b,x,y);</a:t>
            </a:r>
            <a:endParaRPr lang="en-US" altLang="zh-CN"/>
          </a:p>
          <a:p>
            <a:pPr marL="118745" indent="0">
              <a:buNone/>
            </a:pPr>
            <a:r>
              <a:rPr lang="en-US" altLang="zh-CN"/>
              <a:t>	ll tmp=x;</a:t>
            </a:r>
            <a:endParaRPr lang="en-US" altLang="zh-CN"/>
          </a:p>
          <a:p>
            <a:pPr marL="118745" indent="0">
              <a:buNone/>
            </a:pPr>
            <a:r>
              <a:rPr lang="en-US" altLang="zh-CN"/>
              <a:t>	x=y;y=tmp-a/b*y;</a:t>
            </a:r>
            <a:endParaRPr lang="en-US" altLang="zh-CN"/>
          </a:p>
          <a:p>
            <a:pPr marL="118745" indent="0">
              <a:buNone/>
            </a:pPr>
            <a:r>
              <a:rPr lang="en-US" altLang="zh-CN"/>
              <a:t>	return res;</a:t>
            </a:r>
            <a:endParaRPr lang="en-US" altLang="zh-CN"/>
          </a:p>
          <a:p>
            <a:pPr marL="118745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118745" indent="0">
              <a:buNone/>
            </a:pPr>
            <a:endParaRPr lang="en-US" altLang="zh-CN"/>
          </a:p>
          <a:p>
            <a:pPr marL="118745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同余式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a≡b(mod m)</a:t>
            </a:r>
            <a:endParaRPr lang="en-US" altLang="zh-CN">
              <a:sym typeface="+mn-ea"/>
            </a:endParaRPr>
          </a:p>
          <a:p>
            <a:r>
              <a:rPr lang="zh-CN" altLang="en-US"/>
              <a:t>等价关系</a:t>
            </a:r>
            <a:endParaRPr lang="zh-CN" altLang="en-US"/>
          </a:p>
          <a:p>
            <a:r>
              <a:rPr lang="zh-CN" altLang="en-US"/>
              <a:t>性质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质因数分解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118745" indent="0">
              <a:buNone/>
            </a:pPr>
            <a:r>
              <a:rPr lang="en-US" altLang="zh-CN">
                <a:sym typeface="+mn-ea"/>
              </a:rPr>
              <a:t>void get_prime(ll n){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for(ll i=2;i*i&lt;=n;i++){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	if(n%i==0){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		prime[cnt]=i;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		while(n%i==0){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			n/=i;sum[cnt]++;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		}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		cnt++;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	}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}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if(n&gt;1){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	prime[cnt]=i;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	sum[cnt++]=1;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	}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marL="118745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欧拉函数</a:t>
            </a:r>
            <a:r>
              <a:rPr lang="en-US" altLang="zh-CN"/>
              <a:t>φ(x)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φ(x)</a:t>
            </a:r>
            <a:r>
              <a:rPr lang="zh-CN" altLang="en-US">
                <a:sym typeface="+mn-ea"/>
              </a:rPr>
              <a:t>表示与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互质且小于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的正整数的个数</a:t>
            </a:r>
            <a:endParaRPr lang="zh-CN" altLang="en-US"/>
          </a:p>
          <a:p>
            <a:r>
              <a:rPr lang="en-US" altLang="zh-CN"/>
              <a:t>φ(x)=x*(1-1/a1)*...*(1-1/an)</a:t>
            </a:r>
            <a:r>
              <a:rPr lang="zh-CN" altLang="en-US"/>
              <a:t>，</a:t>
            </a:r>
            <a:r>
              <a:rPr lang="en-US" altLang="zh-CN"/>
              <a:t>ai</a:t>
            </a:r>
            <a:r>
              <a:rPr lang="zh-CN" altLang="en-US"/>
              <a:t>表示</a:t>
            </a:r>
            <a:r>
              <a:rPr lang="en-US" altLang="zh-CN"/>
              <a:t>x</a:t>
            </a:r>
            <a:r>
              <a:rPr lang="zh-CN" altLang="en-US"/>
              <a:t>的素因数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pPr marL="118745" indent="0">
              <a:buNone/>
            </a:pPr>
            <a:endParaRPr lang="en-US" altLang="zh-CN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解方程</a:t>
            </a:r>
            <a:r>
              <a:rPr lang="en-US" altLang="zh-CN"/>
              <a:t>a^x</a:t>
            </a:r>
            <a:r>
              <a:rPr lang="en-US" altLang="zh-CN">
                <a:sym typeface="+mn-ea"/>
              </a:rPr>
              <a:t>≡b(mod m)</a:t>
            </a:r>
            <a:r>
              <a:rPr lang="zh-CN" altLang="en-US">
                <a:sym typeface="+mn-ea"/>
              </a:rPr>
              <a:t>，其中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为奇素数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普通的枚举方法时间太长，需要更小的时间复杂度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涉及到原根，指数和离散对数的知识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Consolas"/>
        <a:ea typeface="华文楷体"/>
        <a:cs typeface=""/>
      </a:majorFont>
      <a:minorFont>
        <a:latin typeface="Consolas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01ACM入门</Template>
  <TotalTime>0</TotalTime>
  <Words>3084</Words>
  <Application>WPS 演示</Application>
  <PresentationFormat>全屏显示(4:3)</PresentationFormat>
  <Paragraphs>401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Wingdings 2</vt:lpstr>
      <vt:lpstr>Wingdings</vt:lpstr>
      <vt:lpstr>Arial</vt:lpstr>
      <vt:lpstr>Wingdings 3</vt:lpstr>
      <vt:lpstr>Wingdings 2</vt:lpstr>
      <vt:lpstr>Consolas</vt:lpstr>
      <vt:lpstr>华文楷体</vt:lpstr>
      <vt:lpstr>微软雅黑</vt:lpstr>
      <vt:lpstr>Arial Unicode MS</vt:lpstr>
      <vt:lpstr>Calibri</vt:lpstr>
      <vt:lpstr>模块</vt:lpstr>
      <vt:lpstr>2018寒假集训</vt:lpstr>
      <vt:lpstr>内容</vt:lpstr>
      <vt:lpstr>基本知识</vt:lpstr>
      <vt:lpstr>gcd</vt:lpstr>
      <vt:lpstr>exgcd</vt:lpstr>
      <vt:lpstr>同余式</vt:lpstr>
      <vt:lpstr>质因数分解</vt:lpstr>
      <vt:lpstr>欧拉函数φ(x)</vt:lpstr>
      <vt:lpstr>问题</vt:lpstr>
      <vt:lpstr>指数和原根</vt:lpstr>
      <vt:lpstr>PowerPoint 演示文稿</vt:lpstr>
      <vt:lpstr>PowerPoint 演示文稿</vt:lpstr>
      <vt:lpstr>指数与原根的性质</vt:lpstr>
      <vt:lpstr>原根的存在性</vt:lpstr>
      <vt:lpstr>如何求一个奇素数的原根？</vt:lpstr>
      <vt:lpstr>PowerPoint 演示文稿</vt:lpstr>
      <vt:lpstr>离散对数</vt:lpstr>
      <vt:lpstr>PowerPoint 演示文稿</vt:lpstr>
      <vt:lpstr>PowerPoint 演示文稿</vt:lpstr>
      <vt:lpstr>离散对数的性质</vt:lpstr>
      <vt:lpstr>回到问题</vt:lpstr>
      <vt:lpstr>baby_step_giant_step</vt:lpstr>
      <vt:lpstr>baby_step_giant_step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ACM程序设计</dc:title>
  <dc:creator/>
  <cp:lastModifiedBy>alien</cp:lastModifiedBy>
  <cp:revision>22</cp:revision>
  <dcterms:created xsi:type="dcterms:W3CDTF">2018-01-12T12:04:00Z</dcterms:created>
  <dcterms:modified xsi:type="dcterms:W3CDTF">2018-01-14T18:33:09Z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