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60" r:id="rId4"/>
    <p:sldId id="295" r:id="rId5"/>
    <p:sldId id="262" r:id="rId6"/>
    <p:sldId id="269" r:id="rId7"/>
    <p:sldId id="257" r:id="rId8"/>
    <p:sldId id="258" r:id="rId9"/>
    <p:sldId id="259" r:id="rId10"/>
    <p:sldId id="261" r:id="rId12"/>
    <p:sldId id="263" r:id="rId13"/>
    <p:sldId id="265" r:id="rId14"/>
    <p:sldId id="266" r:id="rId15"/>
    <p:sldId id="271" r:id="rId16"/>
    <p:sldId id="270" r:id="rId17"/>
    <p:sldId id="272" r:id="rId18"/>
    <p:sldId id="280" r:id="rId19"/>
    <p:sldId id="282" r:id="rId20"/>
    <p:sldId id="285" r:id="rId21"/>
    <p:sldId id="286" r:id="rId22"/>
    <p:sldId id="287" r:id="rId23"/>
    <p:sldId id="289" r:id="rId24"/>
    <p:sldId id="291" r:id="rId25"/>
    <p:sldId id="294"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7" d="100"/>
          <a:sy n="67" d="100"/>
        </p:scale>
        <p:origin x="6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5400000">
            <a:off x="-59458" y="4066274"/>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2166742" y="1457187"/>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780447">
            <a:off x="3460356" y="2651385"/>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1424386" y="1888256"/>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59458"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682030" y="2319325"/>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425254"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6032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142438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2898706" y="275039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433469" y="104728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59458" y="3181463"/>
            <a:ext cx="862140" cy="7432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a:off x="2161980" y="317908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2905204" y="3179082"/>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434336" y="1478358"/>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60326" y="361253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6200000">
            <a:off x="2904336" y="3610151"/>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647560" y="3610151"/>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5400000">
            <a:off x="4372140" y="318444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6200000">
            <a:off x="2166742" y="4043601"/>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5400000">
            <a:off x="2911702" y="4014850"/>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a:off x="-60326" y="4474670"/>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a:off x="1424386" y="4474670"/>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54234" y="4905738"/>
            <a:ext cx="862140" cy="74322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6200000">
            <a:off x="682030" y="490573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1425254" y="4905739"/>
            <a:ext cx="862140" cy="7432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6200000">
            <a:off x="3641921" y="3166034"/>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203"/>
          <p:cNvSpPr/>
          <p:nvPr/>
        </p:nvSpPr>
        <p:spPr>
          <a:xfrm>
            <a:off x="2227069" y="1828798"/>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202"/>
          <p:cNvSpPr/>
          <p:nvPr/>
        </p:nvSpPr>
        <p:spPr>
          <a:xfrm>
            <a:off x="742356" y="2690935"/>
            <a:ext cx="2225332" cy="2581386"/>
          </a:xfrm>
          <a:custGeom>
            <a:avLst/>
            <a:gdLst>
              <a:gd name="connsiteX0" fmla="*/ 0 w 2225332"/>
              <a:gd name="connsiteY0" fmla="*/ 0 h 2581386"/>
              <a:gd name="connsiteX1" fmla="*/ 2225332 w 2225332"/>
              <a:gd name="connsiteY1" fmla="*/ 1290693 h 2581386"/>
              <a:gd name="connsiteX2" fmla="*/ 0 w 2225332"/>
              <a:gd name="connsiteY2" fmla="*/ 2581386 h 2581386"/>
              <a:gd name="connsiteX3" fmla="*/ 0 w 2225332"/>
              <a:gd name="connsiteY3" fmla="*/ 0 h 2581386"/>
            </a:gdLst>
            <a:ahLst/>
            <a:cxnLst>
              <a:cxn ang="0">
                <a:pos x="connsiteX0" y="connsiteY0"/>
              </a:cxn>
              <a:cxn ang="0">
                <a:pos x="connsiteX1" y="connsiteY1"/>
              </a:cxn>
              <a:cxn ang="0">
                <a:pos x="connsiteX2" y="connsiteY2"/>
              </a:cxn>
              <a:cxn ang="0">
                <a:pos x="connsiteX3" y="connsiteY3"/>
              </a:cxn>
            </a:cxnLst>
            <a:rect l="l" t="t" r="r" b="b"/>
            <a:pathLst>
              <a:path w="2225332" h="2581386">
                <a:moveTo>
                  <a:pt x="0" y="0"/>
                </a:moveTo>
                <a:lnTo>
                  <a:pt x="2225332" y="1290693"/>
                </a:lnTo>
                <a:lnTo>
                  <a:pt x="0" y="2581386"/>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201"/>
          <p:cNvSpPr/>
          <p:nvPr/>
        </p:nvSpPr>
        <p:spPr>
          <a:xfrm>
            <a:off x="2227069" y="4415212"/>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319280" y="2979779"/>
            <a:ext cx="6758420" cy="1200329"/>
          </a:xfrm>
        </p:spPr>
        <p:txBody>
          <a:bodyPr anchor="b">
            <a:normAutofit/>
          </a:bodyPr>
          <a:lstStyle>
            <a:lvl1pPr algn="l">
              <a:defRPr sz="60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319280" y="4272183"/>
            <a:ext cx="6758420" cy="535531"/>
          </a:xfrm>
        </p:spPr>
        <p:txBody>
          <a:bodyPr>
            <a:norm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50"/>
                            </p:stCondLst>
                            <p:childTnLst>
                              <p:par>
                                <p:cTn id="8" presetID="1" presetClass="entr" presetSubtype="0" fill="hold" grpId="0" nodeType="afterEffect">
                                  <p:stCondLst>
                                    <p:cond delay="5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5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
                            </p:stCondLst>
                            <p:childTnLst>
                              <p:par>
                                <p:cTn id="14" presetID="1" presetClass="entr" presetSubtype="0" fill="hold" grpId="0" nodeType="afterEffect">
                                  <p:stCondLst>
                                    <p:cond delay="5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
                            </p:stCondLst>
                            <p:childTnLst>
                              <p:par>
                                <p:cTn id="17" presetID="1" presetClass="entr" presetSubtype="0" fill="hold" grpId="0" nodeType="afterEffect">
                                  <p:stCondLst>
                                    <p:cond delay="5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250"/>
                            </p:stCondLst>
                            <p:childTnLst>
                              <p:par>
                                <p:cTn id="20" presetID="1" presetClass="entr" presetSubtype="0" fill="hold" grpId="0" nodeType="afterEffect">
                                  <p:stCondLst>
                                    <p:cond delay="5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300"/>
                            </p:stCondLst>
                            <p:childTnLst>
                              <p:par>
                                <p:cTn id="23" presetID="1" presetClass="entr" presetSubtype="0" fill="hold" grpId="0" nodeType="afterEffect">
                                  <p:stCondLst>
                                    <p:cond delay="5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350"/>
                            </p:stCondLst>
                            <p:childTnLst>
                              <p:par>
                                <p:cTn id="26" presetID="1" presetClass="entr" presetSubtype="0" fill="hold" grpId="0" nodeType="afterEffect">
                                  <p:stCondLst>
                                    <p:cond delay="5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400"/>
                            </p:stCondLst>
                            <p:childTnLst>
                              <p:par>
                                <p:cTn id="29" presetID="1" presetClass="entr" presetSubtype="0" fill="hold" grpId="0" nodeType="afterEffect">
                                  <p:stCondLst>
                                    <p:cond delay="5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450"/>
                            </p:stCondLst>
                            <p:childTnLst>
                              <p:par>
                                <p:cTn id="32" presetID="1" presetClass="entr" presetSubtype="0" fill="hold" grpId="0" nodeType="afterEffect">
                                  <p:stCondLst>
                                    <p:cond delay="50"/>
                                  </p:stCondLst>
                                  <p:childTnLst>
                                    <p:set>
                                      <p:cBhvr>
                                        <p:cTn id="33" dur="1" fill="hold">
                                          <p:stCondLst>
                                            <p:cond delay="0"/>
                                          </p:stCondLst>
                                        </p:cTn>
                                        <p:tgtEl>
                                          <p:spTgt spid="16"/>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
                                  </p:stCondLst>
                                  <p:childTnLst>
                                    <p:set>
                                      <p:cBhvr>
                                        <p:cTn id="36" dur="1" fill="hold">
                                          <p:stCondLst>
                                            <p:cond delay="0"/>
                                          </p:stCondLst>
                                        </p:cTn>
                                        <p:tgtEl>
                                          <p:spTgt spid="17"/>
                                        </p:tgtEl>
                                        <p:attrNameLst>
                                          <p:attrName>style.visibility</p:attrName>
                                        </p:attrNameLst>
                                      </p:cBhvr>
                                      <p:to>
                                        <p:strVal val="visible"/>
                                      </p:to>
                                    </p:set>
                                  </p:childTnLst>
                                </p:cTn>
                              </p:par>
                            </p:childTnLst>
                          </p:cTn>
                        </p:par>
                        <p:par>
                          <p:cTn id="37" fill="hold">
                            <p:stCondLst>
                              <p:cond delay="550"/>
                            </p:stCondLst>
                            <p:childTnLst>
                              <p:par>
                                <p:cTn id="38" presetID="1" presetClass="entr" presetSubtype="0" fill="hold" grpId="0" nodeType="afterEffect">
                                  <p:stCondLst>
                                    <p:cond delay="5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600"/>
                            </p:stCondLst>
                            <p:childTnLst>
                              <p:par>
                                <p:cTn id="41" presetID="1" presetClass="entr" presetSubtype="0" fill="hold" grpId="0" nodeType="afterEffect">
                                  <p:stCondLst>
                                    <p:cond delay="50"/>
                                  </p:stCondLst>
                                  <p:childTnLst>
                                    <p:set>
                                      <p:cBhvr>
                                        <p:cTn id="42" dur="1" fill="hold">
                                          <p:stCondLst>
                                            <p:cond delay="0"/>
                                          </p:stCondLst>
                                        </p:cTn>
                                        <p:tgtEl>
                                          <p:spTgt spid="19"/>
                                        </p:tgtEl>
                                        <p:attrNameLst>
                                          <p:attrName>style.visibility</p:attrName>
                                        </p:attrNameLst>
                                      </p:cBhvr>
                                      <p:to>
                                        <p:strVal val="visible"/>
                                      </p:to>
                                    </p:set>
                                  </p:childTnLst>
                                </p:cTn>
                              </p:par>
                            </p:childTnLst>
                          </p:cTn>
                        </p:par>
                        <p:par>
                          <p:cTn id="43" fill="hold">
                            <p:stCondLst>
                              <p:cond delay="650"/>
                            </p:stCondLst>
                            <p:childTnLst>
                              <p:par>
                                <p:cTn id="44" presetID="1" presetClass="entr" presetSubtype="0" fill="hold" grpId="0" nodeType="afterEffect">
                                  <p:stCondLst>
                                    <p:cond delay="50"/>
                                  </p:stCondLst>
                                  <p:childTnLst>
                                    <p:set>
                                      <p:cBhvr>
                                        <p:cTn id="45" dur="1" fill="hold">
                                          <p:stCondLst>
                                            <p:cond delay="0"/>
                                          </p:stCondLst>
                                        </p:cTn>
                                        <p:tgtEl>
                                          <p:spTgt spid="20"/>
                                        </p:tgtEl>
                                        <p:attrNameLst>
                                          <p:attrName>style.visibility</p:attrName>
                                        </p:attrNameLst>
                                      </p:cBhvr>
                                      <p:to>
                                        <p:strVal val="visible"/>
                                      </p:to>
                                    </p:set>
                                  </p:childTnLst>
                                </p:cTn>
                              </p:par>
                            </p:childTnLst>
                          </p:cTn>
                        </p:par>
                        <p:par>
                          <p:cTn id="46" fill="hold">
                            <p:stCondLst>
                              <p:cond delay="700"/>
                            </p:stCondLst>
                            <p:childTnLst>
                              <p:par>
                                <p:cTn id="47" presetID="1" presetClass="entr" presetSubtype="0" fill="hold" grpId="0" nodeType="afterEffect">
                                  <p:stCondLst>
                                    <p:cond delay="50"/>
                                  </p:stCondLst>
                                  <p:childTnLst>
                                    <p:set>
                                      <p:cBhvr>
                                        <p:cTn id="48" dur="1" fill="hold">
                                          <p:stCondLst>
                                            <p:cond delay="0"/>
                                          </p:stCondLst>
                                        </p:cTn>
                                        <p:tgtEl>
                                          <p:spTgt spid="21"/>
                                        </p:tgtEl>
                                        <p:attrNameLst>
                                          <p:attrName>style.visibility</p:attrName>
                                        </p:attrNameLst>
                                      </p:cBhvr>
                                      <p:to>
                                        <p:strVal val="visible"/>
                                      </p:to>
                                    </p:set>
                                  </p:childTnLst>
                                </p:cTn>
                              </p:par>
                            </p:childTnLst>
                          </p:cTn>
                        </p:par>
                        <p:par>
                          <p:cTn id="49" fill="hold">
                            <p:stCondLst>
                              <p:cond delay="750"/>
                            </p:stCondLst>
                            <p:childTnLst>
                              <p:par>
                                <p:cTn id="50" presetID="1" presetClass="entr" presetSubtype="0" fill="hold" grpId="0" nodeType="afterEffect">
                                  <p:stCondLst>
                                    <p:cond delay="5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800"/>
                            </p:stCondLst>
                            <p:childTnLst>
                              <p:par>
                                <p:cTn id="53" presetID="1" presetClass="entr" presetSubtype="0" fill="hold" grpId="0" nodeType="afterEffect">
                                  <p:stCondLst>
                                    <p:cond delay="50"/>
                                  </p:stCondLst>
                                  <p:childTnLst>
                                    <p:set>
                                      <p:cBhvr>
                                        <p:cTn id="54" dur="1" fill="hold">
                                          <p:stCondLst>
                                            <p:cond delay="0"/>
                                          </p:stCondLst>
                                        </p:cTn>
                                        <p:tgtEl>
                                          <p:spTgt spid="23"/>
                                        </p:tgtEl>
                                        <p:attrNameLst>
                                          <p:attrName>style.visibility</p:attrName>
                                        </p:attrNameLst>
                                      </p:cBhvr>
                                      <p:to>
                                        <p:strVal val="visible"/>
                                      </p:to>
                                    </p:set>
                                  </p:childTnLst>
                                </p:cTn>
                              </p:par>
                            </p:childTnLst>
                          </p:cTn>
                        </p:par>
                        <p:par>
                          <p:cTn id="55" fill="hold">
                            <p:stCondLst>
                              <p:cond delay="850"/>
                            </p:stCondLst>
                            <p:childTnLst>
                              <p:par>
                                <p:cTn id="56" presetID="1" presetClass="entr" presetSubtype="0" fill="hold" grpId="0" nodeType="afterEffect">
                                  <p:stCondLst>
                                    <p:cond delay="50"/>
                                  </p:stCondLst>
                                  <p:childTnLst>
                                    <p:set>
                                      <p:cBhvr>
                                        <p:cTn id="57" dur="1" fill="hold">
                                          <p:stCondLst>
                                            <p:cond delay="0"/>
                                          </p:stCondLst>
                                        </p:cTn>
                                        <p:tgtEl>
                                          <p:spTgt spid="24"/>
                                        </p:tgtEl>
                                        <p:attrNameLst>
                                          <p:attrName>style.visibility</p:attrName>
                                        </p:attrNameLst>
                                      </p:cBhvr>
                                      <p:to>
                                        <p:strVal val="visible"/>
                                      </p:to>
                                    </p:set>
                                  </p:childTnLst>
                                </p:cTn>
                              </p:par>
                            </p:childTnLst>
                          </p:cTn>
                        </p:par>
                        <p:par>
                          <p:cTn id="58" fill="hold">
                            <p:stCondLst>
                              <p:cond delay="900"/>
                            </p:stCondLst>
                            <p:childTnLst>
                              <p:par>
                                <p:cTn id="59" presetID="1" presetClass="entr" presetSubtype="0" fill="hold" grpId="0" nodeType="afterEffect">
                                  <p:stCondLst>
                                    <p:cond delay="50"/>
                                  </p:stCondLst>
                                  <p:childTnLst>
                                    <p:set>
                                      <p:cBhvr>
                                        <p:cTn id="60" dur="1" fill="hold">
                                          <p:stCondLst>
                                            <p:cond delay="0"/>
                                          </p:stCondLst>
                                        </p:cTn>
                                        <p:tgtEl>
                                          <p:spTgt spid="25"/>
                                        </p:tgtEl>
                                        <p:attrNameLst>
                                          <p:attrName>style.visibility</p:attrName>
                                        </p:attrNameLst>
                                      </p:cBhvr>
                                      <p:to>
                                        <p:strVal val="visible"/>
                                      </p:to>
                                    </p:set>
                                  </p:childTnLst>
                                </p:cTn>
                              </p:par>
                            </p:childTnLst>
                          </p:cTn>
                        </p:par>
                        <p:par>
                          <p:cTn id="61" fill="hold">
                            <p:stCondLst>
                              <p:cond delay="950"/>
                            </p:stCondLst>
                            <p:childTnLst>
                              <p:par>
                                <p:cTn id="62" presetID="1" presetClass="entr" presetSubtype="0" fill="hold" grpId="0" nodeType="afterEffect">
                                  <p:stCondLst>
                                    <p:cond delay="50"/>
                                  </p:stCondLst>
                                  <p:childTnLst>
                                    <p:set>
                                      <p:cBhvr>
                                        <p:cTn id="63" dur="1" fill="hold">
                                          <p:stCondLst>
                                            <p:cond delay="0"/>
                                          </p:stCondLst>
                                        </p:cTn>
                                        <p:tgtEl>
                                          <p:spTgt spid="26"/>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50"/>
                                  </p:stCondLst>
                                  <p:childTnLst>
                                    <p:set>
                                      <p:cBhvr>
                                        <p:cTn id="66" dur="1" fill="hold">
                                          <p:stCondLst>
                                            <p:cond delay="0"/>
                                          </p:stCondLst>
                                        </p:cTn>
                                        <p:tgtEl>
                                          <p:spTgt spid="27"/>
                                        </p:tgtEl>
                                        <p:attrNameLst>
                                          <p:attrName>style.visibility</p:attrName>
                                        </p:attrNameLst>
                                      </p:cBhvr>
                                      <p:to>
                                        <p:strVal val="visible"/>
                                      </p:to>
                                    </p:set>
                                  </p:childTnLst>
                                </p:cTn>
                              </p:par>
                            </p:childTnLst>
                          </p:cTn>
                        </p:par>
                        <p:par>
                          <p:cTn id="67" fill="hold">
                            <p:stCondLst>
                              <p:cond delay="1050"/>
                            </p:stCondLst>
                            <p:childTnLst>
                              <p:par>
                                <p:cTn id="68" presetID="1" presetClass="entr" presetSubtype="0" fill="hold" grpId="0" nodeType="afterEffect">
                                  <p:stCondLst>
                                    <p:cond delay="50"/>
                                  </p:stCondLst>
                                  <p:childTnLst>
                                    <p:set>
                                      <p:cBhvr>
                                        <p:cTn id="69" dur="1" fill="hold">
                                          <p:stCondLst>
                                            <p:cond delay="0"/>
                                          </p:stCondLst>
                                        </p:cTn>
                                        <p:tgtEl>
                                          <p:spTgt spid="28"/>
                                        </p:tgtEl>
                                        <p:attrNameLst>
                                          <p:attrName>style.visibility</p:attrName>
                                        </p:attrNameLst>
                                      </p:cBhvr>
                                      <p:to>
                                        <p:strVal val="visible"/>
                                      </p:to>
                                    </p:set>
                                  </p:childTnLst>
                                </p:cTn>
                              </p:par>
                            </p:childTnLst>
                          </p:cTn>
                        </p:par>
                        <p:par>
                          <p:cTn id="70" fill="hold">
                            <p:stCondLst>
                              <p:cond delay="1100"/>
                            </p:stCondLst>
                            <p:childTnLst>
                              <p:par>
                                <p:cTn id="71" presetID="1" presetClass="entr" presetSubtype="0" fill="hold" grpId="0" nodeType="afterEffect">
                                  <p:stCondLst>
                                    <p:cond delay="5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1150"/>
                            </p:stCondLst>
                            <p:childTnLst>
                              <p:par>
                                <p:cTn id="74" presetID="1" presetClass="entr" presetSubtype="0" fill="hold" grpId="0" nodeType="afterEffect">
                                  <p:stCondLst>
                                    <p:cond delay="50"/>
                                  </p:stCondLst>
                                  <p:childTnLst>
                                    <p:set>
                                      <p:cBhvr>
                                        <p:cTn id="75" dur="1" fill="hold">
                                          <p:stCondLst>
                                            <p:cond delay="0"/>
                                          </p:stCondLst>
                                        </p:cTn>
                                        <p:tgtEl>
                                          <p:spTgt spid="30"/>
                                        </p:tgtEl>
                                        <p:attrNameLst>
                                          <p:attrName>style.visibility</p:attrName>
                                        </p:attrNameLst>
                                      </p:cBhvr>
                                      <p:to>
                                        <p:strVal val="visible"/>
                                      </p:to>
                                    </p:set>
                                  </p:childTnLst>
                                </p:cTn>
                              </p:par>
                            </p:childTnLst>
                          </p:cTn>
                        </p:par>
                        <p:par>
                          <p:cTn id="76" fill="hold">
                            <p:stCondLst>
                              <p:cond delay="1200"/>
                            </p:stCondLst>
                            <p:childTnLst>
                              <p:par>
                                <p:cTn id="77" presetID="1" presetClass="entr" presetSubtype="0" fill="hold" grpId="0" nodeType="afterEffect">
                                  <p:stCondLst>
                                    <p:cond delay="50"/>
                                  </p:stCondLst>
                                  <p:childTnLst>
                                    <p:set>
                                      <p:cBhvr>
                                        <p:cTn id="78" dur="1" fill="hold">
                                          <p:stCondLst>
                                            <p:cond delay="0"/>
                                          </p:stCondLst>
                                        </p:cTn>
                                        <p:tgtEl>
                                          <p:spTgt spid="31"/>
                                        </p:tgtEl>
                                        <p:attrNameLst>
                                          <p:attrName>style.visibility</p:attrName>
                                        </p:attrNameLst>
                                      </p:cBhvr>
                                      <p:to>
                                        <p:strVal val="visible"/>
                                      </p:to>
                                    </p:set>
                                  </p:childTnLst>
                                </p:cTn>
                              </p:par>
                            </p:childTnLst>
                          </p:cTn>
                        </p:par>
                        <p:par>
                          <p:cTn id="79" fill="hold">
                            <p:stCondLst>
                              <p:cond delay="1250"/>
                            </p:stCondLst>
                            <p:childTnLst>
                              <p:par>
                                <p:cTn id="80" presetID="1" presetClass="entr" presetSubtype="0" fill="hold" grpId="0" nodeType="afterEffect">
                                  <p:stCondLst>
                                    <p:cond delay="50"/>
                                  </p:stCondLst>
                                  <p:childTnLst>
                                    <p:set>
                                      <p:cBhvr>
                                        <p:cTn id="81" dur="1" fill="hold">
                                          <p:stCondLst>
                                            <p:cond delay="0"/>
                                          </p:stCondLst>
                                        </p:cTn>
                                        <p:tgtEl>
                                          <p:spTgt spid="32"/>
                                        </p:tgtEl>
                                        <p:attrNameLst>
                                          <p:attrName>style.visibility</p:attrName>
                                        </p:attrNameLst>
                                      </p:cBhvr>
                                      <p:to>
                                        <p:strVal val="visible"/>
                                      </p:to>
                                    </p:set>
                                  </p:childTnLst>
                                </p:cTn>
                              </p:par>
                            </p:childTnLst>
                          </p:cTn>
                        </p:par>
                        <p:par>
                          <p:cTn id="82" fill="hold">
                            <p:stCondLst>
                              <p:cond delay="1300"/>
                            </p:stCondLst>
                            <p:childTnLst>
                              <p:par>
                                <p:cTn id="83" presetID="1" presetClass="entr" presetSubtype="0" fill="hold" grpId="0" nodeType="afterEffect">
                                  <p:stCondLst>
                                    <p:cond delay="5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500"/>
                            </p:stCondLst>
                            <p:childTnLst>
                              <p:par>
                                <p:cTn id="93" presetID="53" presetClass="entr" presetSubtype="16"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p:cTn id="95" dur="500" fill="hold"/>
                                        <p:tgtEl>
                                          <p:spTgt spid="37"/>
                                        </p:tgtEl>
                                        <p:attrNameLst>
                                          <p:attrName>ppt_w</p:attrName>
                                        </p:attrNameLst>
                                      </p:cBhvr>
                                      <p:tavLst>
                                        <p:tav tm="0">
                                          <p:val>
                                            <p:fltVal val="0"/>
                                          </p:val>
                                        </p:tav>
                                        <p:tav tm="100000">
                                          <p:val>
                                            <p:strVal val="#ppt_w"/>
                                          </p:val>
                                        </p:tav>
                                      </p:tavLst>
                                    </p:anim>
                                    <p:anim calcmode="lin" valueType="num">
                                      <p:cBhvr>
                                        <p:cTn id="96" dur="500" fill="hold"/>
                                        <p:tgtEl>
                                          <p:spTgt spid="37"/>
                                        </p:tgtEl>
                                        <p:attrNameLst>
                                          <p:attrName>ppt_h</p:attrName>
                                        </p:attrNameLst>
                                      </p:cBhvr>
                                      <p:tavLst>
                                        <p:tav tm="0">
                                          <p:val>
                                            <p:fltVal val="0"/>
                                          </p:val>
                                        </p:tav>
                                        <p:tav tm="100000">
                                          <p:val>
                                            <p:strVal val="#ppt_h"/>
                                          </p:val>
                                        </p:tav>
                                      </p:tavLst>
                                    </p:anim>
                                    <p:animEffect transition="in" filter="fade">
                                      <p:cBhvr>
                                        <p:cTn id="97" dur="500"/>
                                        <p:tgtEl>
                                          <p:spTgt spid="37"/>
                                        </p:tgtEl>
                                      </p:cBhvr>
                                    </p:animEffect>
                                  </p:childTnLst>
                                </p:cTn>
                              </p:par>
                            </p:childTnLst>
                          </p:cTn>
                        </p:par>
                        <p:par>
                          <p:cTn id="98" fill="hold">
                            <p:stCondLst>
                              <p:cond delay="1000"/>
                            </p:stCondLst>
                            <p:childTnLst>
                              <p:par>
                                <p:cTn id="99" presetID="53" presetClass="entr" presetSubtype="16"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p:cTn id="101" dur="500" fill="hold"/>
                                        <p:tgtEl>
                                          <p:spTgt spid="39"/>
                                        </p:tgtEl>
                                        <p:attrNameLst>
                                          <p:attrName>ppt_w</p:attrName>
                                        </p:attrNameLst>
                                      </p:cBhvr>
                                      <p:tavLst>
                                        <p:tav tm="0">
                                          <p:val>
                                            <p:fltVal val="0"/>
                                          </p:val>
                                        </p:tav>
                                        <p:tav tm="100000">
                                          <p:val>
                                            <p:strVal val="#ppt_w"/>
                                          </p:val>
                                        </p:tav>
                                      </p:tavLst>
                                    </p:anim>
                                    <p:anim calcmode="lin" valueType="num">
                                      <p:cBhvr>
                                        <p:cTn id="102" dur="500" fill="hold"/>
                                        <p:tgtEl>
                                          <p:spTgt spid="39"/>
                                        </p:tgtEl>
                                        <p:attrNameLst>
                                          <p:attrName>ppt_h</p:attrName>
                                        </p:attrNameLst>
                                      </p:cBhvr>
                                      <p:tavLst>
                                        <p:tav tm="0">
                                          <p:val>
                                            <p:fltVal val="0"/>
                                          </p:val>
                                        </p:tav>
                                        <p:tav tm="100000">
                                          <p:val>
                                            <p:strVal val="#ppt_h"/>
                                          </p:val>
                                        </p:tav>
                                      </p:tavLst>
                                    </p:anim>
                                    <p:animEffect transition="in" filter="fade">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7" grpId="0" bldLvl="0" animBg="1"/>
      <p:bldP spid="38" grpId="0" bldLvl="0" animBg="1"/>
      <p:bldP spid="39"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等腰三角形 5"/>
          <p:cNvSpPr/>
          <p:nvPr/>
        </p:nvSpPr>
        <p:spPr>
          <a:xfrm rot="5400000">
            <a:off x="342900" y="57553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等腰三角形 6"/>
          <p:cNvSpPr/>
          <p:nvPr/>
        </p:nvSpPr>
        <p:spPr>
          <a:xfrm rot="5400000">
            <a:off x="342900" y="82318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3" name="等腰三角形 82"/>
          <p:cNvSpPr/>
          <p:nvPr/>
        </p:nvSpPr>
        <p:spPr>
          <a:xfrm rot="5400000">
            <a:off x="573922" y="6164196"/>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16200000">
            <a:off x="-61372" y="6164196"/>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rot="5400000">
            <a:off x="1844511" y="6164196"/>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rot="16200000">
            <a:off x="1209217" y="6164196"/>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5400000">
            <a:off x="2479804" y="5800284"/>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61373" y="579405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5400000">
            <a:off x="1209216" y="5794052"/>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rot="16200000">
            <a:off x="573922" y="579405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rot="16200000">
            <a:off x="1844511" y="579405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5400000">
            <a:off x="573922" y="5427254"/>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rot="16200000">
            <a:off x="-61372" y="5427254"/>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16200000">
            <a:off x="1209217" y="5427254"/>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5400000">
            <a:off x="-61373" y="5057110"/>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5400000">
            <a:off x="1209216" y="5057110"/>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p:cNvSpPr/>
          <p:nvPr/>
        </p:nvSpPr>
        <p:spPr>
          <a:xfrm rot="16200000">
            <a:off x="573922" y="5057110"/>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rot="5400000">
            <a:off x="573922" y="469031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p:cNvSpPr/>
          <p:nvPr/>
        </p:nvSpPr>
        <p:spPr>
          <a:xfrm rot="16200000">
            <a:off x="-61372" y="4690312"/>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等腰三角形 100"/>
          <p:cNvSpPr/>
          <p:nvPr/>
        </p:nvSpPr>
        <p:spPr>
          <a:xfrm rot="16200000">
            <a:off x="1209217" y="4690312"/>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5400000">
            <a:off x="-61373" y="4320168"/>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rot="16200000">
            <a:off x="573922" y="4320168"/>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16200000">
            <a:off x="-61372" y="3953370"/>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5400000">
            <a:off x="-61373" y="3583226"/>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16200000">
            <a:off x="-61372" y="3216428"/>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0870587" y="5150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1505881"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a:off x="9599998"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a:off x="8329409"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8964703" y="5150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7058820"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7694114" y="51509"/>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6200000">
            <a:off x="11505882" y="418307"/>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6200000">
            <a:off x="10235292" y="418307"/>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10870586" y="418307"/>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a:off x="8964703" y="418307"/>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9599997" y="418307"/>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a:off x="7694114" y="418307"/>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704580">
            <a:off x="6229955" y="1591890"/>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7058819" y="418307"/>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11505881" y="788451"/>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6200000">
            <a:off x="9599998" y="788451"/>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5400000">
            <a:off x="10235292" y="78845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6200000">
            <a:off x="8329409" y="788451"/>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5400000">
            <a:off x="8964703" y="788451"/>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6200000">
            <a:off x="7058820" y="788451"/>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5400000">
            <a:off x="7694114" y="78845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6423525" y="788451"/>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6200000">
            <a:off x="11505882"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6200000">
            <a:off x="10235292" y="1155249"/>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5400000">
            <a:off x="10870586"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a:off x="8964703" y="115524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9599997"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6200000">
            <a:off x="7694114" y="1155249"/>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5400000">
            <a:off x="8329408"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200000">
            <a:off x="6423525" y="115524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200000">
            <a:off x="5788230" y="756920"/>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16200000">
            <a:off x="10870587" y="1525393"/>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6200000">
            <a:off x="9599998" y="1525393"/>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5400000">
            <a:off x="10235292" y="152539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6200000">
            <a:off x="8329409" y="1525393"/>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5400000">
            <a:off x="8964703" y="152539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6200000">
            <a:off x="7058820" y="1525393"/>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7694114" y="152539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6200000">
            <a:off x="11505882"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16200000">
            <a:off x="10235292" y="1892191"/>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5400000">
            <a:off x="10870586"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6200000">
            <a:off x="8964703" y="1892191"/>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9599997"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5400000">
            <a:off x="8329408"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6200000">
            <a:off x="10870587" y="2262335"/>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5400000">
            <a:off x="11505881" y="2262335"/>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9599998" y="2262335"/>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0235292" y="2262335"/>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6200000">
            <a:off x="8329409" y="2262335"/>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5400000">
            <a:off x="8964703" y="2262335"/>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6200000">
            <a:off x="11505882" y="262913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6200000">
            <a:off x="10235292" y="262913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10870586" y="2629133"/>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5400000">
            <a:off x="9599997" y="2629133"/>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16200000">
            <a:off x="9599998" y="2999277"/>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5400000">
            <a:off x="10235292" y="2999277"/>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6200000">
            <a:off x="11505882" y="3366075"/>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10870586" y="3366075"/>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530627" y="3358030"/>
            <a:ext cx="6709107" cy="1200329"/>
          </a:xfrm>
        </p:spPr>
        <p:txBody>
          <a:bodyPr anchor="b">
            <a:normAutofit/>
          </a:bodyPr>
          <a:lstStyle>
            <a:lvl1pPr>
              <a:defRPr sz="60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530627" y="4585347"/>
            <a:ext cx="6709107" cy="535531"/>
          </a:xfr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等腰三角形 7"/>
          <p:cNvSpPr/>
          <p:nvPr/>
        </p:nvSpPr>
        <p:spPr>
          <a:xfrm rot="5400000">
            <a:off x="342900" y="82318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等腰三角形 9"/>
          <p:cNvSpPr/>
          <p:nvPr/>
        </p:nvSpPr>
        <p:spPr>
          <a:xfrm rot="5400000">
            <a:off x="342900" y="68983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49011"/>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等腰三角形 5"/>
          <p:cNvSpPr/>
          <p:nvPr/>
        </p:nvSpPr>
        <p:spPr>
          <a:xfrm rot="5400000">
            <a:off x="-59458" y="4066274"/>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2166742" y="1457187"/>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780447">
            <a:off x="3460356" y="2651385"/>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424386" y="1888256"/>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9458"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682030" y="2319325"/>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1425254"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a:off x="-6032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142438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2898706" y="275039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1433469" y="104728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59458" y="3181463"/>
            <a:ext cx="862140" cy="7432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a:off x="2161980" y="317908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2905204" y="3179082"/>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434336" y="1478358"/>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60326" y="361253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2904336" y="3610151"/>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647560" y="3610151"/>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4372140" y="318444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6200000">
            <a:off x="2166742" y="4043601"/>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2911702" y="4014850"/>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a:off x="-60326" y="4474670"/>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a:off x="1424386" y="4474670"/>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5400000">
            <a:off x="-54234" y="4905738"/>
            <a:ext cx="862140" cy="74322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6200000">
            <a:off x="682030" y="490573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1425254" y="4905739"/>
            <a:ext cx="862140" cy="7432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6200000">
            <a:off x="3641921" y="3166034"/>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03"/>
          <p:cNvSpPr/>
          <p:nvPr/>
        </p:nvSpPr>
        <p:spPr>
          <a:xfrm>
            <a:off x="2227069" y="1828798"/>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02"/>
          <p:cNvSpPr/>
          <p:nvPr/>
        </p:nvSpPr>
        <p:spPr>
          <a:xfrm>
            <a:off x="742356" y="2690935"/>
            <a:ext cx="2225332" cy="2581386"/>
          </a:xfrm>
          <a:custGeom>
            <a:avLst/>
            <a:gdLst>
              <a:gd name="connsiteX0" fmla="*/ 0 w 2225332"/>
              <a:gd name="connsiteY0" fmla="*/ 0 h 2581386"/>
              <a:gd name="connsiteX1" fmla="*/ 2225332 w 2225332"/>
              <a:gd name="connsiteY1" fmla="*/ 1290693 h 2581386"/>
              <a:gd name="connsiteX2" fmla="*/ 0 w 2225332"/>
              <a:gd name="connsiteY2" fmla="*/ 2581386 h 2581386"/>
              <a:gd name="connsiteX3" fmla="*/ 0 w 2225332"/>
              <a:gd name="connsiteY3" fmla="*/ 0 h 2581386"/>
            </a:gdLst>
            <a:ahLst/>
            <a:cxnLst>
              <a:cxn ang="0">
                <a:pos x="connsiteX0" y="connsiteY0"/>
              </a:cxn>
              <a:cxn ang="0">
                <a:pos x="connsiteX1" y="connsiteY1"/>
              </a:cxn>
              <a:cxn ang="0">
                <a:pos x="connsiteX2" y="connsiteY2"/>
              </a:cxn>
              <a:cxn ang="0">
                <a:pos x="connsiteX3" y="connsiteY3"/>
              </a:cxn>
            </a:cxnLst>
            <a:rect l="l" t="t" r="r" b="b"/>
            <a:pathLst>
              <a:path w="2225332" h="2581386">
                <a:moveTo>
                  <a:pt x="0" y="0"/>
                </a:moveTo>
                <a:lnTo>
                  <a:pt x="2225332" y="1290693"/>
                </a:lnTo>
                <a:lnTo>
                  <a:pt x="0" y="2581386"/>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01"/>
          <p:cNvSpPr/>
          <p:nvPr/>
        </p:nvSpPr>
        <p:spPr>
          <a:xfrm>
            <a:off x="2227069" y="4415212"/>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5362575" y="3263331"/>
            <a:ext cx="6496050" cy="1325563"/>
          </a:xfrm>
        </p:spPr>
        <p:txBody>
          <a:bodyPr>
            <a:noAutofit/>
          </a:bodyPr>
          <a:lstStyle>
            <a:lvl1pPr>
              <a:defRPr sz="60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
                            </p:stCondLst>
                            <p:childTnLst>
                              <p:par>
                                <p:cTn id="8" presetID="1" presetClass="entr" presetSubtype="0" fill="hold" grpId="0" nodeType="afterEffect">
                                  <p:stCondLst>
                                    <p:cond delay="5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5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
                            </p:stCondLst>
                            <p:childTnLst>
                              <p:par>
                                <p:cTn id="14" presetID="1" presetClass="entr" presetSubtype="0" fill="hold" grpId="0" nodeType="afterEffect">
                                  <p:stCondLst>
                                    <p:cond delay="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
                            </p:stCondLst>
                            <p:childTnLst>
                              <p:par>
                                <p:cTn id="17" presetID="1" presetClass="entr" presetSubtype="0" fill="hold" grpId="0" nodeType="afterEffect">
                                  <p:stCondLst>
                                    <p:cond delay="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50"/>
                            </p:stCondLst>
                            <p:childTnLst>
                              <p:par>
                                <p:cTn id="20" presetID="1" presetClass="entr" presetSubtype="0" fill="hold" grpId="0" nodeType="afterEffect">
                                  <p:stCondLst>
                                    <p:cond delay="5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
                            </p:stCondLst>
                            <p:childTnLst>
                              <p:par>
                                <p:cTn id="23" presetID="1" presetClass="entr" presetSubtype="0" fill="hold" grpId="0" nodeType="afterEffect">
                                  <p:stCondLst>
                                    <p:cond delay="5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350"/>
                            </p:stCondLst>
                            <p:childTnLst>
                              <p:par>
                                <p:cTn id="26" presetID="1" presetClass="entr" presetSubtype="0" fill="hold" grpId="0" nodeType="afterEffect">
                                  <p:stCondLst>
                                    <p:cond delay="5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400"/>
                            </p:stCondLst>
                            <p:childTnLst>
                              <p:par>
                                <p:cTn id="29" presetID="1" presetClass="entr" presetSubtype="0" fill="hold" grpId="0" nodeType="afterEffect">
                                  <p:stCondLst>
                                    <p:cond delay="5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
                            </p:stCondLst>
                            <p:childTnLst>
                              <p:par>
                                <p:cTn id="32" presetID="1" presetClass="entr" presetSubtype="0" fill="hold" grpId="0" nodeType="afterEffect">
                                  <p:stCondLst>
                                    <p:cond delay="5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
                                  </p:stCondLst>
                                  <p:childTnLst>
                                    <p:set>
                                      <p:cBhvr>
                                        <p:cTn id="36" dur="1" fill="hold">
                                          <p:stCondLst>
                                            <p:cond delay="0"/>
                                          </p:stCondLst>
                                        </p:cTn>
                                        <p:tgtEl>
                                          <p:spTgt spid="16"/>
                                        </p:tgtEl>
                                        <p:attrNameLst>
                                          <p:attrName>style.visibility</p:attrName>
                                        </p:attrNameLst>
                                      </p:cBhvr>
                                      <p:to>
                                        <p:strVal val="visible"/>
                                      </p:to>
                                    </p:set>
                                  </p:childTnLst>
                                </p:cTn>
                              </p:par>
                            </p:childTnLst>
                          </p:cTn>
                        </p:par>
                        <p:par>
                          <p:cTn id="37" fill="hold">
                            <p:stCondLst>
                              <p:cond delay="550"/>
                            </p:stCondLst>
                            <p:childTnLst>
                              <p:par>
                                <p:cTn id="38" presetID="1" presetClass="entr" presetSubtype="0" fill="hold" grpId="0" nodeType="afterEffect">
                                  <p:stCondLst>
                                    <p:cond delay="50"/>
                                  </p:stCondLst>
                                  <p:childTnLst>
                                    <p:set>
                                      <p:cBhvr>
                                        <p:cTn id="39" dur="1" fill="hold">
                                          <p:stCondLst>
                                            <p:cond delay="0"/>
                                          </p:stCondLst>
                                        </p:cTn>
                                        <p:tgtEl>
                                          <p:spTgt spid="17"/>
                                        </p:tgtEl>
                                        <p:attrNameLst>
                                          <p:attrName>style.visibility</p:attrName>
                                        </p:attrNameLst>
                                      </p:cBhvr>
                                      <p:to>
                                        <p:strVal val="visible"/>
                                      </p:to>
                                    </p:set>
                                  </p:childTnLst>
                                </p:cTn>
                              </p:par>
                            </p:childTnLst>
                          </p:cTn>
                        </p:par>
                        <p:par>
                          <p:cTn id="40" fill="hold">
                            <p:stCondLst>
                              <p:cond delay="600"/>
                            </p:stCondLst>
                            <p:childTnLst>
                              <p:par>
                                <p:cTn id="41" presetID="1" presetClass="entr" presetSubtype="0" fill="hold" grpId="0" nodeType="afterEffect">
                                  <p:stCondLst>
                                    <p:cond delay="5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p:stCondLst>
                              <p:cond delay="650"/>
                            </p:stCondLst>
                            <p:childTnLst>
                              <p:par>
                                <p:cTn id="44" presetID="1" presetClass="entr" presetSubtype="0" fill="hold" grpId="0" nodeType="afterEffect">
                                  <p:stCondLst>
                                    <p:cond delay="50"/>
                                  </p:stCondLst>
                                  <p:childTnLst>
                                    <p:set>
                                      <p:cBhvr>
                                        <p:cTn id="45" dur="1" fill="hold">
                                          <p:stCondLst>
                                            <p:cond delay="0"/>
                                          </p:stCondLst>
                                        </p:cTn>
                                        <p:tgtEl>
                                          <p:spTgt spid="19"/>
                                        </p:tgtEl>
                                        <p:attrNameLst>
                                          <p:attrName>style.visibility</p:attrName>
                                        </p:attrNameLst>
                                      </p:cBhvr>
                                      <p:to>
                                        <p:strVal val="visible"/>
                                      </p:to>
                                    </p:set>
                                  </p:childTnLst>
                                </p:cTn>
                              </p:par>
                            </p:childTnLst>
                          </p:cTn>
                        </p:par>
                        <p:par>
                          <p:cTn id="46" fill="hold">
                            <p:stCondLst>
                              <p:cond delay="700"/>
                            </p:stCondLst>
                            <p:childTnLst>
                              <p:par>
                                <p:cTn id="47" presetID="1" presetClass="entr" presetSubtype="0" fill="hold" grpId="0" nodeType="afterEffect">
                                  <p:stCondLst>
                                    <p:cond delay="50"/>
                                  </p:stCondLst>
                                  <p:childTnLst>
                                    <p:set>
                                      <p:cBhvr>
                                        <p:cTn id="48" dur="1" fill="hold">
                                          <p:stCondLst>
                                            <p:cond delay="0"/>
                                          </p:stCondLst>
                                        </p:cTn>
                                        <p:tgtEl>
                                          <p:spTgt spid="20"/>
                                        </p:tgtEl>
                                        <p:attrNameLst>
                                          <p:attrName>style.visibility</p:attrName>
                                        </p:attrNameLst>
                                      </p:cBhvr>
                                      <p:to>
                                        <p:strVal val="visible"/>
                                      </p:to>
                                    </p:set>
                                  </p:childTnLst>
                                </p:cTn>
                              </p:par>
                            </p:childTnLst>
                          </p:cTn>
                        </p:par>
                        <p:par>
                          <p:cTn id="49" fill="hold">
                            <p:stCondLst>
                              <p:cond delay="750"/>
                            </p:stCondLst>
                            <p:childTnLst>
                              <p:par>
                                <p:cTn id="50" presetID="1" presetClass="entr" presetSubtype="0" fill="hold" grpId="0" nodeType="afterEffect">
                                  <p:stCondLst>
                                    <p:cond delay="5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800"/>
                            </p:stCondLst>
                            <p:childTnLst>
                              <p:par>
                                <p:cTn id="53" presetID="1" presetClass="entr" presetSubtype="0" fill="hold" grpId="0" nodeType="afterEffect">
                                  <p:stCondLst>
                                    <p:cond delay="50"/>
                                  </p:stCondLst>
                                  <p:childTnLst>
                                    <p:set>
                                      <p:cBhvr>
                                        <p:cTn id="54" dur="1" fill="hold">
                                          <p:stCondLst>
                                            <p:cond delay="0"/>
                                          </p:stCondLst>
                                        </p:cTn>
                                        <p:tgtEl>
                                          <p:spTgt spid="22"/>
                                        </p:tgtEl>
                                        <p:attrNameLst>
                                          <p:attrName>style.visibility</p:attrName>
                                        </p:attrNameLst>
                                      </p:cBhvr>
                                      <p:to>
                                        <p:strVal val="visible"/>
                                      </p:to>
                                    </p:set>
                                  </p:childTnLst>
                                </p:cTn>
                              </p:par>
                            </p:childTnLst>
                          </p:cTn>
                        </p:par>
                        <p:par>
                          <p:cTn id="55" fill="hold">
                            <p:stCondLst>
                              <p:cond delay="850"/>
                            </p:stCondLst>
                            <p:childTnLst>
                              <p:par>
                                <p:cTn id="56" presetID="1" presetClass="entr" presetSubtype="0" fill="hold" grpId="0" nodeType="afterEffect">
                                  <p:stCondLst>
                                    <p:cond delay="50"/>
                                  </p:stCondLst>
                                  <p:childTnLst>
                                    <p:set>
                                      <p:cBhvr>
                                        <p:cTn id="57" dur="1" fill="hold">
                                          <p:stCondLst>
                                            <p:cond delay="0"/>
                                          </p:stCondLst>
                                        </p:cTn>
                                        <p:tgtEl>
                                          <p:spTgt spid="23"/>
                                        </p:tgtEl>
                                        <p:attrNameLst>
                                          <p:attrName>style.visibility</p:attrName>
                                        </p:attrNameLst>
                                      </p:cBhvr>
                                      <p:to>
                                        <p:strVal val="visible"/>
                                      </p:to>
                                    </p:set>
                                  </p:childTnLst>
                                </p:cTn>
                              </p:par>
                            </p:childTnLst>
                          </p:cTn>
                        </p:par>
                        <p:par>
                          <p:cTn id="58" fill="hold">
                            <p:stCondLst>
                              <p:cond delay="900"/>
                            </p:stCondLst>
                            <p:childTnLst>
                              <p:par>
                                <p:cTn id="59" presetID="1" presetClass="entr" presetSubtype="0" fill="hold" grpId="0" nodeType="afterEffect">
                                  <p:stCondLst>
                                    <p:cond delay="50"/>
                                  </p:stCondLst>
                                  <p:childTnLst>
                                    <p:set>
                                      <p:cBhvr>
                                        <p:cTn id="60" dur="1" fill="hold">
                                          <p:stCondLst>
                                            <p:cond delay="0"/>
                                          </p:stCondLst>
                                        </p:cTn>
                                        <p:tgtEl>
                                          <p:spTgt spid="24"/>
                                        </p:tgtEl>
                                        <p:attrNameLst>
                                          <p:attrName>style.visibility</p:attrName>
                                        </p:attrNameLst>
                                      </p:cBhvr>
                                      <p:to>
                                        <p:strVal val="visible"/>
                                      </p:to>
                                    </p:set>
                                  </p:childTnLst>
                                </p:cTn>
                              </p:par>
                            </p:childTnLst>
                          </p:cTn>
                        </p:par>
                        <p:par>
                          <p:cTn id="61" fill="hold">
                            <p:stCondLst>
                              <p:cond delay="950"/>
                            </p:stCondLst>
                            <p:childTnLst>
                              <p:par>
                                <p:cTn id="62" presetID="1" presetClass="entr" presetSubtype="0" fill="hold" grpId="0" nodeType="afterEffect">
                                  <p:stCondLst>
                                    <p:cond delay="5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5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1050"/>
                            </p:stCondLst>
                            <p:childTnLst>
                              <p:par>
                                <p:cTn id="68" presetID="1" presetClass="entr" presetSubtype="0" fill="hold" grpId="0" nodeType="afterEffect">
                                  <p:stCondLst>
                                    <p:cond delay="5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100"/>
                            </p:stCondLst>
                            <p:childTnLst>
                              <p:par>
                                <p:cTn id="71" presetID="1" presetClass="entr" presetSubtype="0" fill="hold" grpId="0" nodeType="afterEffect">
                                  <p:stCondLst>
                                    <p:cond delay="50"/>
                                  </p:stCondLst>
                                  <p:childTnLst>
                                    <p:set>
                                      <p:cBhvr>
                                        <p:cTn id="72" dur="1" fill="hold">
                                          <p:stCondLst>
                                            <p:cond delay="0"/>
                                          </p:stCondLst>
                                        </p:cTn>
                                        <p:tgtEl>
                                          <p:spTgt spid="28"/>
                                        </p:tgtEl>
                                        <p:attrNameLst>
                                          <p:attrName>style.visibility</p:attrName>
                                        </p:attrNameLst>
                                      </p:cBhvr>
                                      <p:to>
                                        <p:strVal val="visible"/>
                                      </p:to>
                                    </p:set>
                                  </p:childTnLst>
                                </p:cTn>
                              </p:par>
                            </p:childTnLst>
                          </p:cTn>
                        </p:par>
                        <p:par>
                          <p:cTn id="73" fill="hold">
                            <p:stCondLst>
                              <p:cond delay="1150"/>
                            </p:stCondLst>
                            <p:childTnLst>
                              <p:par>
                                <p:cTn id="74" presetID="1" presetClass="entr" presetSubtype="0" fill="hold" grpId="0" nodeType="afterEffect">
                                  <p:stCondLst>
                                    <p:cond delay="50"/>
                                  </p:stCondLst>
                                  <p:childTnLst>
                                    <p:set>
                                      <p:cBhvr>
                                        <p:cTn id="75" dur="1" fill="hold">
                                          <p:stCondLst>
                                            <p:cond delay="0"/>
                                          </p:stCondLst>
                                        </p:cTn>
                                        <p:tgtEl>
                                          <p:spTgt spid="29"/>
                                        </p:tgtEl>
                                        <p:attrNameLst>
                                          <p:attrName>style.visibility</p:attrName>
                                        </p:attrNameLst>
                                      </p:cBhvr>
                                      <p:to>
                                        <p:strVal val="visible"/>
                                      </p:to>
                                    </p:set>
                                  </p:childTnLst>
                                </p:cTn>
                              </p:par>
                            </p:childTnLst>
                          </p:cTn>
                        </p:par>
                        <p:par>
                          <p:cTn id="76" fill="hold">
                            <p:stCondLst>
                              <p:cond delay="1200"/>
                            </p:stCondLst>
                            <p:childTnLst>
                              <p:par>
                                <p:cTn id="77" presetID="1" presetClass="entr" presetSubtype="0" fill="hold" grpId="0" nodeType="afterEffect">
                                  <p:stCondLst>
                                    <p:cond delay="5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1250"/>
                            </p:stCondLst>
                            <p:childTnLst>
                              <p:par>
                                <p:cTn id="80" presetID="1" presetClass="entr" presetSubtype="0" fill="hold" grpId="0" nodeType="afterEffect">
                                  <p:stCondLst>
                                    <p:cond delay="50"/>
                                  </p:stCondLst>
                                  <p:childTnLst>
                                    <p:set>
                                      <p:cBhvr>
                                        <p:cTn id="81" dur="1" fill="hold">
                                          <p:stCondLst>
                                            <p:cond delay="0"/>
                                          </p:stCondLst>
                                        </p:cTn>
                                        <p:tgtEl>
                                          <p:spTgt spid="31"/>
                                        </p:tgtEl>
                                        <p:attrNameLst>
                                          <p:attrName>style.visibility</p:attrName>
                                        </p:attrNameLst>
                                      </p:cBhvr>
                                      <p:to>
                                        <p:strVal val="visible"/>
                                      </p:to>
                                    </p:set>
                                  </p:childTnLst>
                                </p:cTn>
                              </p:par>
                            </p:childTnLst>
                          </p:cTn>
                        </p:par>
                        <p:par>
                          <p:cTn id="82" fill="hold">
                            <p:stCondLst>
                              <p:cond delay="1300"/>
                            </p:stCondLst>
                            <p:childTnLst>
                              <p:par>
                                <p:cTn id="83" presetID="1" presetClass="entr" presetSubtype="0" fill="hold" grpId="0" nodeType="afterEffect">
                                  <p:stCondLst>
                                    <p:cond delay="5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childTnLst>
                          </p:cTn>
                        </p:par>
                        <p:par>
                          <p:cTn id="92" fill="hold">
                            <p:stCondLst>
                              <p:cond delay="500"/>
                            </p:stCondLst>
                            <p:childTnLst>
                              <p:par>
                                <p:cTn id="93" presetID="53" presetClass="entr" presetSubtype="16"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par>
                          <p:cTn id="98" fill="hold">
                            <p:stCondLst>
                              <p:cond delay="1000"/>
                            </p:stCondLst>
                            <p:childTnLst>
                              <p:par>
                                <p:cTn id="99" presetID="53" presetClass="entr" presetSubtype="16" fill="hold" grpId="0" nodeType="after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p:cTn id="101" dur="500" fill="hold"/>
                                        <p:tgtEl>
                                          <p:spTgt spid="35"/>
                                        </p:tgtEl>
                                        <p:attrNameLst>
                                          <p:attrName>ppt_w</p:attrName>
                                        </p:attrNameLst>
                                      </p:cBhvr>
                                      <p:tavLst>
                                        <p:tav tm="0">
                                          <p:val>
                                            <p:fltVal val="0"/>
                                          </p:val>
                                        </p:tav>
                                        <p:tav tm="100000">
                                          <p:val>
                                            <p:strVal val="#ppt_w"/>
                                          </p:val>
                                        </p:tav>
                                      </p:tavLst>
                                    </p:anim>
                                    <p:anim calcmode="lin" valueType="num">
                                      <p:cBhvr>
                                        <p:cTn id="102" dur="500" fill="hold"/>
                                        <p:tgtEl>
                                          <p:spTgt spid="35"/>
                                        </p:tgtEl>
                                        <p:attrNameLst>
                                          <p:attrName>ppt_h</p:attrName>
                                        </p:attrNameLst>
                                      </p:cBhvr>
                                      <p:tavLst>
                                        <p:tav tm="0">
                                          <p:val>
                                            <p:fltVal val="0"/>
                                          </p:val>
                                        </p:tav>
                                        <p:tav tm="100000">
                                          <p:val>
                                            <p:strVal val="#ppt_h"/>
                                          </p:val>
                                        </p:tav>
                                      </p:tavLst>
                                    </p:anim>
                                    <p:animEffect transition="in" filter="fade">
                                      <p:cBhvr>
                                        <p:cTn id="10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等腰三角形 4"/>
          <p:cNvSpPr/>
          <p:nvPr/>
        </p:nvSpPr>
        <p:spPr>
          <a:xfrm rot="5400000">
            <a:off x="342900" y="82318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等腰三角形 7"/>
          <p:cNvSpPr/>
          <p:nvPr/>
        </p:nvSpPr>
        <p:spPr>
          <a:xfrm rot="5400000">
            <a:off x="341581" y="576857"/>
            <a:ext cx="567157" cy="48892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18056" y="365125"/>
            <a:ext cx="1135743"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234714"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0925314F-72F5-465A-95EB-0A705889C6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04BFC300-4C90-4787-8A40-0333742E8200}"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20.wmf"/><Relationship Id="rId7" Type="http://schemas.openxmlformats.org/officeDocument/2006/relationships/oleObject" Target="../embeddings/oleObject6.bin"/><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 Id="rId3" Type="http://schemas.openxmlformats.org/officeDocument/2006/relationships/oleObject" Target="../embeddings/oleObject4.bin"/><Relationship Id="rId2" Type="http://schemas.openxmlformats.org/officeDocument/2006/relationships/image" Target="../media/image17.wmf"/><Relationship Id="rId13" Type="http://schemas.openxmlformats.org/officeDocument/2006/relationships/vmlDrawing" Target="../drawings/vmlDrawing3.vml"/><Relationship Id="rId12" Type="http://schemas.openxmlformats.org/officeDocument/2006/relationships/slideLayout" Target="../slideLayouts/slideLayout9.xml"/><Relationship Id="rId11" Type="http://schemas.openxmlformats.org/officeDocument/2006/relationships/tags" Target="../tags/tag13.xml"/><Relationship Id="rId10" Type="http://schemas.openxmlformats.org/officeDocument/2006/relationships/image" Target="../media/image21.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15.xml"/><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tags" Target="../tags/tag16.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7.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9.xml"/><Relationship Id="rId6" Type="http://schemas.openxmlformats.org/officeDocument/2006/relationships/tags" Target="../tags/tag21.xml"/><Relationship Id="rId5" Type="http://schemas.openxmlformats.org/officeDocument/2006/relationships/image" Target="../media/image32.wmf"/><Relationship Id="rId4" Type="http://schemas.openxmlformats.org/officeDocument/2006/relationships/oleObject" Target="../embeddings/oleObject9.bin"/><Relationship Id="rId3" Type="http://schemas.openxmlformats.org/officeDocument/2006/relationships/image" Target="../media/image31.wmf"/><Relationship Id="rId2" Type="http://schemas.openxmlformats.org/officeDocument/2006/relationships/oleObject" Target="../embeddings/oleObject8.bin"/><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33.wmf"/><Relationship Id="rId1"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9.xml"/><Relationship Id="rId3" Type="http://schemas.openxmlformats.org/officeDocument/2006/relationships/tags" Target="../tags/tag12.xml"/><Relationship Id="rId2" Type="http://schemas.openxmlformats.org/officeDocument/2006/relationships/image" Target="../media/image16.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 </a:t>
            </a:r>
            <a:r>
              <a:rPr lang="en-US" altLang="zh-CN" sz="9600"/>
              <a:t>FFT</a:t>
            </a:r>
            <a:br>
              <a:rPr lang="en-US" altLang="zh-CN"/>
            </a:br>
            <a:r>
              <a:rPr lang="en-US" altLang="zh-CN"/>
              <a:t>(</a:t>
            </a:r>
            <a:r>
              <a:rPr lang="zh-CN" altLang="en-US"/>
              <a:t>快速傅里叶变换</a:t>
            </a:r>
            <a:r>
              <a:rPr lang="en-US" altLang="zh-CN"/>
              <a:t>)</a:t>
            </a:r>
            <a:endParaRPr lang="zh-CN" altLang="en-US"/>
          </a:p>
        </p:txBody>
      </p:sp>
      <p:sp>
        <p:nvSpPr>
          <p:cNvPr id="4" name="文本框 3"/>
          <p:cNvSpPr txBox="1"/>
          <p:nvPr/>
        </p:nvSpPr>
        <p:spPr>
          <a:xfrm>
            <a:off x="9736455" y="4595495"/>
            <a:ext cx="2514600" cy="368300"/>
          </a:xfrm>
          <a:prstGeom prst="rect">
            <a:avLst/>
          </a:prstGeom>
          <a:noFill/>
        </p:spPr>
        <p:txBody>
          <a:bodyPr wrap="square" rtlCol="0">
            <a:spAutoFit/>
          </a:bodyPr>
          <a:lstStyle/>
          <a:p>
            <a:r>
              <a:rPr lang="zh-CN" altLang="en-US"/>
              <a:t>代卓岑</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695" y="508000"/>
            <a:ext cx="6922770" cy="768350"/>
          </a:xfrm>
          <a:prstGeom prst="rect">
            <a:avLst/>
          </a:prstGeom>
          <a:noFill/>
        </p:spPr>
        <p:txBody>
          <a:bodyPr wrap="square" rtlCol="0">
            <a:spAutoFit/>
          </a:bodyPr>
          <a:lstStyle/>
          <a:p>
            <a:r>
              <a:rPr lang="zh-CN" altLang="en-US" sz="4400"/>
              <a:t>例如：</a:t>
            </a:r>
            <a:endParaRPr lang="zh-CN" altLang="en-US" sz="4400"/>
          </a:p>
        </p:txBody>
      </p:sp>
      <p:graphicFrame>
        <p:nvGraphicFramePr>
          <p:cNvPr id="12292" name="对象 12291"/>
          <p:cNvGraphicFramePr/>
          <p:nvPr/>
        </p:nvGraphicFramePr>
        <p:xfrm>
          <a:off x="2145983" y="1367473"/>
          <a:ext cx="4886325" cy="1042987"/>
        </p:xfrm>
        <a:graphic>
          <a:graphicData uri="http://schemas.openxmlformats.org/presentationml/2006/ole">
            <mc:AlternateContent xmlns:mc="http://schemas.openxmlformats.org/markup-compatibility/2006">
              <mc:Choice xmlns:v="urn:schemas-microsoft-com:vml" Requires="v">
                <p:oleObj spid="_x0000_s3154" name="" r:id="rId1" imgW="1955800" imgH="419100" progId="Equation.3">
                  <p:embed/>
                </p:oleObj>
              </mc:Choice>
              <mc:Fallback>
                <p:oleObj name="" r:id="rId1" imgW="1955800" imgH="419100" progId="Equation.3">
                  <p:embed/>
                  <p:pic>
                    <p:nvPicPr>
                      <p:cNvPr id="0" name="图片 3099"/>
                      <p:cNvPicPr/>
                      <p:nvPr/>
                    </p:nvPicPr>
                    <p:blipFill>
                      <a:blip r:embed="rId2"/>
                      <a:stretch>
                        <a:fillRect/>
                      </a:stretch>
                    </p:blipFill>
                    <p:spPr>
                      <a:xfrm>
                        <a:off x="2145983" y="1367473"/>
                        <a:ext cx="4886325" cy="1042987"/>
                      </a:xfrm>
                      <a:prstGeom prst="rect">
                        <a:avLst/>
                      </a:prstGeom>
                      <a:solidFill>
                        <a:srgbClr val="FFCC99">
                          <a:alpha val="24001"/>
                        </a:srgbClr>
                      </a:solidFill>
                      <a:ln w="38100">
                        <a:noFill/>
                        <a:miter/>
                      </a:ln>
                    </p:spPr>
                  </p:pic>
                </p:oleObj>
              </mc:Fallback>
            </mc:AlternateContent>
          </a:graphicData>
        </a:graphic>
      </p:graphicFrame>
      <p:graphicFrame>
        <p:nvGraphicFramePr>
          <p:cNvPr id="12293" name="对象 12292"/>
          <p:cNvGraphicFramePr/>
          <p:nvPr/>
        </p:nvGraphicFramePr>
        <p:xfrm>
          <a:off x="1500188" y="2808288"/>
          <a:ext cx="5037137" cy="490537"/>
        </p:xfrm>
        <a:graphic>
          <a:graphicData uri="http://schemas.openxmlformats.org/presentationml/2006/ole">
            <mc:AlternateContent xmlns:mc="http://schemas.openxmlformats.org/markup-compatibility/2006">
              <mc:Choice xmlns:v="urn:schemas-microsoft-com:vml" Requires="v">
                <p:oleObj spid="_x0000_s3155" name="" r:id="rId3" imgW="2070100" imgH="203200" progId="Equation.3">
                  <p:embed/>
                </p:oleObj>
              </mc:Choice>
              <mc:Fallback>
                <p:oleObj name="" r:id="rId3" imgW="2070100" imgH="203200" progId="Equation.3">
                  <p:embed/>
                  <p:pic>
                    <p:nvPicPr>
                      <p:cNvPr id="0" name="图片 3105"/>
                      <p:cNvPicPr/>
                      <p:nvPr/>
                    </p:nvPicPr>
                    <p:blipFill>
                      <a:blip r:embed="rId4"/>
                      <a:stretch>
                        <a:fillRect/>
                      </a:stretch>
                    </p:blipFill>
                    <p:spPr>
                      <a:xfrm>
                        <a:off x="1500188" y="2808288"/>
                        <a:ext cx="5037137" cy="490537"/>
                      </a:xfrm>
                      <a:prstGeom prst="rect">
                        <a:avLst/>
                      </a:prstGeom>
                      <a:noFill/>
                      <a:ln w="38100">
                        <a:noFill/>
                        <a:miter/>
                      </a:ln>
                    </p:spPr>
                  </p:pic>
                </p:oleObj>
              </mc:Fallback>
            </mc:AlternateContent>
          </a:graphicData>
        </a:graphic>
      </p:graphicFrame>
      <p:graphicFrame>
        <p:nvGraphicFramePr>
          <p:cNvPr id="12294" name="对象 12293"/>
          <p:cNvGraphicFramePr/>
          <p:nvPr/>
        </p:nvGraphicFramePr>
        <p:xfrm>
          <a:off x="1500188" y="3457575"/>
          <a:ext cx="6421437" cy="554038"/>
        </p:xfrm>
        <a:graphic>
          <a:graphicData uri="http://schemas.openxmlformats.org/presentationml/2006/ole">
            <mc:AlternateContent xmlns:mc="http://schemas.openxmlformats.org/markup-compatibility/2006">
              <mc:Choice xmlns:v="urn:schemas-microsoft-com:vml" Requires="v">
                <p:oleObj spid="_x0000_s3156" name="" r:id="rId5" imgW="2641600" imgH="228600" progId="Equation.3">
                  <p:embed/>
                </p:oleObj>
              </mc:Choice>
              <mc:Fallback>
                <p:oleObj name="" r:id="rId5" imgW="2641600" imgH="228600" progId="Equation.3">
                  <p:embed/>
                  <p:pic>
                    <p:nvPicPr>
                      <p:cNvPr id="0" name="图片 3100"/>
                      <p:cNvPicPr/>
                      <p:nvPr/>
                    </p:nvPicPr>
                    <p:blipFill>
                      <a:blip r:embed="rId6"/>
                      <a:stretch>
                        <a:fillRect/>
                      </a:stretch>
                    </p:blipFill>
                    <p:spPr>
                      <a:xfrm>
                        <a:off x="1500188" y="3457575"/>
                        <a:ext cx="6421437" cy="554038"/>
                      </a:xfrm>
                      <a:prstGeom prst="rect">
                        <a:avLst/>
                      </a:prstGeom>
                      <a:noFill/>
                      <a:ln w="38100">
                        <a:noFill/>
                        <a:miter/>
                      </a:ln>
                    </p:spPr>
                  </p:pic>
                </p:oleObj>
              </mc:Fallback>
            </mc:AlternateContent>
          </a:graphicData>
        </a:graphic>
      </p:graphicFrame>
      <p:graphicFrame>
        <p:nvGraphicFramePr>
          <p:cNvPr id="12295" name="对象 12294"/>
          <p:cNvGraphicFramePr/>
          <p:nvPr/>
        </p:nvGraphicFramePr>
        <p:xfrm>
          <a:off x="1500188" y="4213225"/>
          <a:ext cx="6600825" cy="544513"/>
        </p:xfrm>
        <a:graphic>
          <a:graphicData uri="http://schemas.openxmlformats.org/presentationml/2006/ole">
            <mc:AlternateContent xmlns:mc="http://schemas.openxmlformats.org/markup-compatibility/2006">
              <mc:Choice xmlns:v="urn:schemas-microsoft-com:vml" Requires="v">
                <p:oleObj spid="_x0000_s3157" name="" r:id="rId7" imgW="2768600" imgH="228600" progId="Equation.3">
                  <p:embed/>
                </p:oleObj>
              </mc:Choice>
              <mc:Fallback>
                <p:oleObj name="" r:id="rId7" imgW="2768600" imgH="228600" progId="Equation.3">
                  <p:embed/>
                  <p:pic>
                    <p:nvPicPr>
                      <p:cNvPr id="0" name="图片 3101"/>
                      <p:cNvPicPr/>
                      <p:nvPr/>
                    </p:nvPicPr>
                    <p:blipFill>
                      <a:blip r:embed="rId8"/>
                      <a:stretch>
                        <a:fillRect/>
                      </a:stretch>
                    </p:blipFill>
                    <p:spPr>
                      <a:xfrm>
                        <a:off x="1500188" y="4213225"/>
                        <a:ext cx="6600825" cy="544513"/>
                      </a:xfrm>
                      <a:prstGeom prst="rect">
                        <a:avLst/>
                      </a:prstGeom>
                      <a:noFill/>
                      <a:ln w="38100">
                        <a:noFill/>
                        <a:miter/>
                      </a:ln>
                    </p:spPr>
                  </p:pic>
                </p:oleObj>
              </mc:Fallback>
            </mc:AlternateContent>
          </a:graphicData>
        </a:graphic>
      </p:graphicFrame>
      <p:graphicFrame>
        <p:nvGraphicFramePr>
          <p:cNvPr id="12296" name="对象 12295"/>
          <p:cNvGraphicFramePr/>
          <p:nvPr/>
        </p:nvGraphicFramePr>
        <p:xfrm>
          <a:off x="1500188" y="4941888"/>
          <a:ext cx="6421437" cy="550862"/>
        </p:xfrm>
        <a:graphic>
          <a:graphicData uri="http://schemas.openxmlformats.org/presentationml/2006/ole">
            <mc:AlternateContent xmlns:mc="http://schemas.openxmlformats.org/markup-compatibility/2006">
              <mc:Choice xmlns:v="urn:schemas-microsoft-com:vml" Requires="v">
                <p:oleObj spid="_x0000_s3158" name="" r:id="rId9" imgW="2667000" imgH="228600" progId="Equation.3">
                  <p:embed/>
                </p:oleObj>
              </mc:Choice>
              <mc:Fallback>
                <p:oleObj name="" r:id="rId9" imgW="2667000" imgH="228600" progId="Equation.3">
                  <p:embed/>
                  <p:pic>
                    <p:nvPicPr>
                      <p:cNvPr id="0" name="图片 3103"/>
                      <p:cNvPicPr/>
                      <p:nvPr/>
                    </p:nvPicPr>
                    <p:blipFill>
                      <a:blip r:embed="rId10"/>
                      <a:stretch>
                        <a:fillRect/>
                      </a:stretch>
                    </p:blipFill>
                    <p:spPr>
                      <a:xfrm>
                        <a:off x="1500188" y="4941888"/>
                        <a:ext cx="6421437" cy="550862"/>
                      </a:xfrm>
                      <a:prstGeom prst="rect">
                        <a:avLst/>
                      </a:prstGeom>
                      <a:noFill/>
                      <a:ln w="38100">
                        <a:noFill/>
                        <a:miter/>
                      </a:ln>
                    </p:spPr>
                  </p:pic>
                </p:oleObj>
              </mc:Fallback>
            </mc:AlternateContent>
          </a:graphicData>
        </a:graphic>
      </p:graphicFrame>
      <p:sp>
        <p:nvSpPr>
          <p:cNvPr id="9" name="文本框 8"/>
          <p:cNvSpPr txBox="1"/>
          <p:nvPr/>
        </p:nvSpPr>
        <p:spPr>
          <a:xfrm>
            <a:off x="8178165" y="683895"/>
            <a:ext cx="3399790" cy="1568450"/>
          </a:xfrm>
          <a:prstGeom prst="rect">
            <a:avLst/>
          </a:prstGeom>
          <a:noFill/>
        </p:spPr>
        <p:txBody>
          <a:bodyPr wrap="square" rtlCol="0">
            <a:spAutoFit/>
          </a:bodyPr>
          <a:lstStyle/>
          <a:p>
            <a:r>
              <a:rPr lang="zh-CN" altLang="en-US" sz="4800"/>
              <a:t>显然复杂度仍为</a:t>
            </a:r>
            <a:r>
              <a:rPr lang="en-US" altLang="zh-CN" sz="4800"/>
              <a:t>O(n^2)</a:t>
            </a:r>
            <a:endParaRPr lang="en-US" altLang="zh-CN" sz="4800"/>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blinds(horizontal)">
                                      <p:cBhvr>
                                        <p:cTn id="12" dur="500"/>
                                        <p:tgtEl>
                                          <p:spTgt spid="12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blinds(horizontal)">
                                      <p:cBhvr>
                                        <p:cTn id="17" dur="500"/>
                                        <p:tgtEl>
                                          <p:spTgt spid="122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5"/>
                                        </p:tgtEl>
                                        <p:attrNameLst>
                                          <p:attrName>style.visibility</p:attrName>
                                        </p:attrNameLst>
                                      </p:cBhvr>
                                      <p:to>
                                        <p:strVal val="visible"/>
                                      </p:to>
                                    </p:set>
                                    <p:animEffect transition="in" filter="blinds(horizontal)">
                                      <p:cBhvr>
                                        <p:cTn id="22" dur="500"/>
                                        <p:tgtEl>
                                          <p:spTgt spid="122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6"/>
                                        </p:tgtEl>
                                        <p:attrNameLst>
                                          <p:attrName>style.visibility</p:attrName>
                                        </p:attrNameLst>
                                      </p:cBhvr>
                                      <p:to>
                                        <p:strVal val="visible"/>
                                      </p:to>
                                    </p:set>
                                    <p:animEffect transition="in" filter="blinds(horizontal)">
                                      <p:cBhvr>
                                        <p:cTn id="27" dur="500"/>
                                        <p:tgtEl>
                                          <p:spTgt spid="1229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3100" y="395605"/>
            <a:ext cx="10557510" cy="829945"/>
          </a:xfrm>
          <a:prstGeom prst="rect">
            <a:avLst/>
          </a:prstGeom>
          <a:noFill/>
        </p:spPr>
        <p:txBody>
          <a:bodyPr wrap="square" rtlCol="0">
            <a:spAutoFit/>
          </a:bodyPr>
          <a:lstStyle/>
          <a:p>
            <a:r>
              <a:rPr lang="en-US" altLang="zh-CN" sz="4800"/>
              <a:t>nlogn</a:t>
            </a:r>
            <a:r>
              <a:rPr lang="zh-CN" altLang="en-US" sz="4800"/>
              <a:t>的实现—— Cooley-Tukey 算法</a:t>
            </a:r>
            <a:endParaRPr lang="zh-CN" altLang="en-US" sz="4800"/>
          </a:p>
        </p:txBody>
      </p:sp>
      <p:pic>
        <p:nvPicPr>
          <p:cNvPr id="7" name="图片 6" descr="U}LG]REH52J{LN6$WYEFUB9"/>
          <p:cNvPicPr>
            <a:picLocks noChangeAspect="1"/>
          </p:cNvPicPr>
          <p:nvPr/>
        </p:nvPicPr>
        <p:blipFill>
          <a:blip r:embed="rId1"/>
          <a:stretch>
            <a:fillRect/>
          </a:stretch>
        </p:blipFill>
        <p:spPr>
          <a:xfrm>
            <a:off x="1082040" y="1468120"/>
            <a:ext cx="9561195" cy="46640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TU8E2)X6DBOKET1_]_QB~C"/>
          <p:cNvPicPr>
            <a:picLocks noChangeAspect="1"/>
          </p:cNvPicPr>
          <p:nvPr/>
        </p:nvPicPr>
        <p:blipFill>
          <a:blip r:embed="rId1"/>
          <a:stretch>
            <a:fillRect/>
          </a:stretch>
        </p:blipFill>
        <p:spPr>
          <a:xfrm>
            <a:off x="989965" y="131445"/>
            <a:ext cx="11016615" cy="2712085"/>
          </a:xfrm>
          <a:prstGeom prst="rect">
            <a:avLst/>
          </a:prstGeom>
        </p:spPr>
      </p:pic>
      <p:pic>
        <p:nvPicPr>
          <p:cNvPr id="6" name="图片 5" descr="V]6QTZ(`03_JT5ZJN}H$SH6"/>
          <p:cNvPicPr>
            <a:picLocks noChangeAspect="1"/>
          </p:cNvPicPr>
          <p:nvPr/>
        </p:nvPicPr>
        <p:blipFill>
          <a:blip r:embed="rId2"/>
          <a:stretch>
            <a:fillRect/>
          </a:stretch>
        </p:blipFill>
        <p:spPr>
          <a:xfrm>
            <a:off x="989330" y="2843530"/>
            <a:ext cx="11017250" cy="372745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8170" y="898525"/>
            <a:ext cx="5433695" cy="1814830"/>
          </a:xfrm>
          <a:prstGeom prst="rect">
            <a:avLst/>
          </a:prstGeom>
          <a:noFill/>
        </p:spPr>
        <p:txBody>
          <a:bodyPr wrap="square" rtlCol="0">
            <a:spAutoFit/>
          </a:bodyPr>
          <a:lstStyle/>
          <a:p>
            <a:r>
              <a:rPr lang="zh-CN" altLang="en-US" sz="2800"/>
              <a:t>那么奇妙的事就发生啦</a:t>
            </a:r>
            <a:endParaRPr lang="zh-CN" altLang="en-US" sz="2800"/>
          </a:p>
          <a:p>
            <a:r>
              <a:rPr lang="zh-CN" altLang="en-US" sz="2800"/>
              <a:t>我们只需要得到           和</a:t>
            </a:r>
            <a:endParaRPr lang="zh-CN" altLang="en-US" sz="2800"/>
          </a:p>
          <a:p>
            <a:endParaRPr lang="zh-CN" altLang="en-US" sz="2800"/>
          </a:p>
          <a:p>
            <a:r>
              <a:rPr lang="zh-CN" altLang="en-US" sz="2800"/>
              <a:t>就能求出同时求出         和</a:t>
            </a:r>
            <a:endParaRPr lang="zh-CN" altLang="en-US" sz="2800"/>
          </a:p>
        </p:txBody>
      </p:sp>
      <p:pic>
        <p:nvPicPr>
          <p:cNvPr id="8" name="图片 7" descr=")RN$G9DT)BES7IW2(@}6JD5"/>
          <p:cNvPicPr>
            <a:picLocks noChangeAspect="1"/>
          </p:cNvPicPr>
          <p:nvPr/>
        </p:nvPicPr>
        <p:blipFill>
          <a:blip r:embed="rId1"/>
          <a:stretch>
            <a:fillRect/>
          </a:stretch>
        </p:blipFill>
        <p:spPr>
          <a:xfrm>
            <a:off x="4688205" y="1354455"/>
            <a:ext cx="952500" cy="624840"/>
          </a:xfrm>
          <a:prstGeom prst="rect">
            <a:avLst/>
          </a:prstGeom>
        </p:spPr>
      </p:pic>
      <p:pic>
        <p:nvPicPr>
          <p:cNvPr id="9" name="图片 8" descr="8CT0]D_L5YC%UGBQVFI@KIW"/>
          <p:cNvPicPr>
            <a:picLocks noChangeAspect="1"/>
          </p:cNvPicPr>
          <p:nvPr/>
        </p:nvPicPr>
        <p:blipFill>
          <a:blip r:embed="rId2"/>
          <a:stretch>
            <a:fillRect/>
          </a:stretch>
        </p:blipFill>
        <p:spPr>
          <a:xfrm>
            <a:off x="4796790" y="2149475"/>
            <a:ext cx="1127760" cy="563880"/>
          </a:xfrm>
          <a:prstGeom prst="rect">
            <a:avLst/>
          </a:prstGeom>
        </p:spPr>
      </p:pic>
      <p:pic>
        <p:nvPicPr>
          <p:cNvPr id="10" name="图片 9" descr="()SB9E{J~C(9%_4~UXKOLTI"/>
          <p:cNvPicPr>
            <a:picLocks noChangeAspect="1"/>
          </p:cNvPicPr>
          <p:nvPr/>
        </p:nvPicPr>
        <p:blipFill>
          <a:blip r:embed="rId3"/>
          <a:stretch>
            <a:fillRect/>
          </a:stretch>
        </p:blipFill>
        <p:spPr>
          <a:xfrm>
            <a:off x="3559810" y="2172335"/>
            <a:ext cx="815340" cy="548640"/>
          </a:xfrm>
          <a:prstGeom prst="rect">
            <a:avLst/>
          </a:prstGeom>
        </p:spPr>
      </p:pic>
      <p:pic>
        <p:nvPicPr>
          <p:cNvPr id="11" name="图片 10" descr="NO)02)FW}_89$9NUUJZ{[]S"/>
          <p:cNvPicPr>
            <a:picLocks noChangeAspect="1"/>
          </p:cNvPicPr>
          <p:nvPr/>
        </p:nvPicPr>
        <p:blipFill>
          <a:blip r:embed="rId4"/>
          <a:stretch>
            <a:fillRect/>
          </a:stretch>
        </p:blipFill>
        <p:spPr>
          <a:xfrm>
            <a:off x="3178175" y="1407795"/>
            <a:ext cx="990600" cy="518160"/>
          </a:xfrm>
          <a:prstGeom prst="rect">
            <a:avLst/>
          </a:prstGeom>
        </p:spPr>
      </p:pic>
      <p:sp>
        <p:nvSpPr>
          <p:cNvPr id="13" name="文本框 12"/>
          <p:cNvSpPr txBox="1"/>
          <p:nvPr/>
        </p:nvSpPr>
        <p:spPr>
          <a:xfrm>
            <a:off x="598170" y="2997200"/>
            <a:ext cx="6729095" cy="953135"/>
          </a:xfrm>
          <a:prstGeom prst="rect">
            <a:avLst/>
          </a:prstGeom>
          <a:noFill/>
        </p:spPr>
        <p:txBody>
          <a:bodyPr wrap="square" rtlCol="0">
            <a:spAutoFit/>
          </a:bodyPr>
          <a:lstStyle/>
          <a:p>
            <a:r>
              <a:rPr lang="zh-CN" altLang="en-US" sz="2800"/>
              <a:t>注意到当</a:t>
            </a:r>
            <a:r>
              <a:rPr lang="en-US" altLang="zh-CN" sz="2800"/>
              <a:t>k</a:t>
            </a:r>
            <a:r>
              <a:rPr lang="zh-CN" altLang="en-US" sz="2800"/>
              <a:t>取</a:t>
            </a:r>
            <a:r>
              <a:rPr lang="en-US" altLang="zh-CN" sz="2800"/>
              <a:t>0,1,2...n/2-1</a:t>
            </a:r>
            <a:r>
              <a:rPr lang="zh-CN" altLang="en-US" sz="2800"/>
              <a:t>时</a:t>
            </a:r>
            <a:endParaRPr lang="zh-CN" altLang="en-US" sz="2800"/>
          </a:p>
          <a:p>
            <a:r>
              <a:rPr lang="en-US" altLang="zh-CN" sz="2800"/>
              <a:t>k</a:t>
            </a:r>
            <a:r>
              <a:rPr lang="zh-CN" altLang="en-US" sz="2800"/>
              <a:t>和</a:t>
            </a:r>
            <a:r>
              <a:rPr lang="en-US" altLang="zh-CN" sz="2800"/>
              <a:t>k+n/2</a:t>
            </a:r>
            <a:r>
              <a:rPr lang="zh-CN" altLang="en-US" sz="2800"/>
              <a:t>已经取尽了</a:t>
            </a:r>
            <a:r>
              <a:rPr lang="en-US" altLang="zh-CN" sz="2800"/>
              <a:t>0——n-1</a:t>
            </a:r>
            <a:r>
              <a:rPr lang="zh-CN" altLang="en-US" sz="2800"/>
              <a:t>中的所有数</a:t>
            </a:r>
            <a:endParaRPr lang="zh-CN" altLang="en-US" sz="2800"/>
          </a:p>
        </p:txBody>
      </p:sp>
      <p:sp>
        <p:nvSpPr>
          <p:cNvPr id="14" name="文本框 13"/>
          <p:cNvSpPr txBox="1"/>
          <p:nvPr/>
        </p:nvSpPr>
        <p:spPr>
          <a:xfrm>
            <a:off x="598170" y="4203065"/>
            <a:ext cx="10387330" cy="1814830"/>
          </a:xfrm>
          <a:prstGeom prst="rect">
            <a:avLst/>
          </a:prstGeom>
          <a:noFill/>
        </p:spPr>
        <p:txBody>
          <a:bodyPr wrap="square" rtlCol="0">
            <a:spAutoFit/>
          </a:bodyPr>
          <a:lstStyle/>
          <a:p>
            <a:r>
              <a:rPr lang="zh-CN" altLang="en-US" sz="2800"/>
              <a:t>也就是说，对于每个问题我们都可以分解为两个规模为一半的子问题，我们把合并两个子问题的操作称为</a:t>
            </a:r>
            <a:r>
              <a:rPr lang="zh-CN" altLang="en-US" sz="2800">
                <a:solidFill>
                  <a:srgbClr val="FF0000"/>
                </a:solidFill>
              </a:rPr>
              <a:t>蝶形操作</a:t>
            </a:r>
            <a:r>
              <a:rPr lang="zh-CN" altLang="en-US" sz="2800">
                <a:solidFill>
                  <a:schemeClr val="tx1"/>
                </a:solidFill>
              </a:rPr>
              <a:t>，可以知道需要</a:t>
            </a:r>
            <a:r>
              <a:rPr lang="zh-CN" sz="2800">
                <a:solidFill>
                  <a:schemeClr val="tx1"/>
                </a:solidFill>
              </a:rPr>
              <a:t>分治</a:t>
            </a:r>
            <a:r>
              <a:rPr lang="en-US" altLang="zh-CN" sz="2800">
                <a:solidFill>
                  <a:schemeClr val="tx1"/>
                </a:solidFill>
              </a:rPr>
              <a:t>logn</a:t>
            </a:r>
            <a:r>
              <a:rPr lang="zh-CN" altLang="en-US" sz="2800">
                <a:solidFill>
                  <a:schemeClr val="tx1"/>
                </a:solidFill>
              </a:rPr>
              <a:t>层，而合并的蝶形操作的时间复杂度是线性的，因此这种方法时间复杂度为</a:t>
            </a:r>
            <a:r>
              <a:rPr lang="en-US" altLang="zh-CN" sz="2800">
                <a:solidFill>
                  <a:schemeClr val="tx1"/>
                </a:solidFill>
              </a:rPr>
              <a:t>O(nlogn)</a:t>
            </a:r>
            <a:endParaRPr lang="en-US" altLang="zh-CN" sz="2800">
              <a:solidFill>
                <a:schemeClr val="tx1"/>
              </a:solidFill>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T[U7_BAQ2JK]5SFX@KGCG1U"/>
          <p:cNvPicPr>
            <a:picLocks noChangeAspect="1"/>
          </p:cNvPicPr>
          <p:nvPr/>
        </p:nvPicPr>
        <p:blipFill>
          <a:blip r:embed="rId1"/>
          <a:stretch>
            <a:fillRect/>
          </a:stretch>
        </p:blipFill>
        <p:spPr>
          <a:xfrm>
            <a:off x="657225" y="1099820"/>
            <a:ext cx="8793480" cy="5520055"/>
          </a:xfrm>
          <a:prstGeom prst="rect">
            <a:avLst/>
          </a:prstGeom>
        </p:spPr>
      </p:pic>
      <p:sp>
        <p:nvSpPr>
          <p:cNvPr id="5" name="文本框 4"/>
          <p:cNvSpPr txBox="1"/>
          <p:nvPr/>
        </p:nvSpPr>
        <p:spPr>
          <a:xfrm>
            <a:off x="578485" y="328930"/>
            <a:ext cx="6699250" cy="583565"/>
          </a:xfrm>
          <a:prstGeom prst="rect">
            <a:avLst/>
          </a:prstGeom>
          <a:noFill/>
        </p:spPr>
        <p:txBody>
          <a:bodyPr wrap="square" rtlCol="0">
            <a:spAutoFit/>
          </a:bodyPr>
          <a:lstStyle/>
          <a:p>
            <a:r>
              <a:rPr lang="en-US" altLang="zh-CN" sz="3200"/>
              <a:t>8</a:t>
            </a:r>
            <a:r>
              <a:rPr lang="zh-CN" altLang="en-US" sz="3200"/>
              <a:t>点</a:t>
            </a:r>
            <a:r>
              <a:rPr lang="en-US" altLang="zh-CN" sz="3200"/>
              <a:t>DFT</a:t>
            </a:r>
            <a:r>
              <a:rPr lang="zh-CN" altLang="en-US" sz="3200"/>
              <a:t>的</a:t>
            </a:r>
            <a:r>
              <a:rPr lang="en-US" altLang="zh-CN" sz="3200"/>
              <a:t>FFT</a:t>
            </a:r>
            <a:r>
              <a:rPr lang="zh-CN" altLang="en-US" sz="3200"/>
              <a:t>流程示例图</a:t>
            </a:r>
            <a:endParaRPr lang="zh-CN" altLang="en-US"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745" y="262890"/>
            <a:ext cx="10413365" cy="953135"/>
          </a:xfrm>
          <a:prstGeom prst="rect">
            <a:avLst/>
          </a:prstGeom>
          <a:noFill/>
        </p:spPr>
        <p:txBody>
          <a:bodyPr wrap="square" rtlCol="0">
            <a:spAutoFit/>
          </a:bodyPr>
          <a:lstStyle/>
          <a:p>
            <a:r>
              <a:rPr lang="en-US" altLang="zh-CN" sz="2800"/>
              <a:t>FFT</a:t>
            </a:r>
            <a:r>
              <a:rPr lang="zh-CN" altLang="en-US" sz="2800"/>
              <a:t>主要有递归和迭代两种实现方式</a:t>
            </a:r>
            <a:r>
              <a:rPr lang="en-US" altLang="zh-CN" sz="2800"/>
              <a:t>(</a:t>
            </a:r>
            <a:r>
              <a:rPr lang="zh-CN" altLang="en-US" sz="2800"/>
              <a:t>由于迭代在效率上优于递归，实际运用中常采用迭代实现，递归方式这里不再额外作解释</a:t>
            </a:r>
            <a:r>
              <a:rPr lang="en-US" altLang="zh-CN" sz="2800"/>
              <a:t>)</a:t>
            </a:r>
            <a:endParaRPr lang="en-US" altLang="zh-CN" sz="2800"/>
          </a:p>
        </p:txBody>
      </p:sp>
      <p:sp>
        <p:nvSpPr>
          <p:cNvPr id="3" name="文本框 2"/>
          <p:cNvSpPr txBox="1"/>
          <p:nvPr/>
        </p:nvSpPr>
        <p:spPr>
          <a:xfrm>
            <a:off x="612140" y="2019300"/>
            <a:ext cx="4349115" cy="460375"/>
          </a:xfrm>
          <a:prstGeom prst="rect">
            <a:avLst/>
          </a:prstGeom>
          <a:noFill/>
        </p:spPr>
        <p:txBody>
          <a:bodyPr wrap="square" rtlCol="0">
            <a:spAutoFit/>
          </a:bodyPr>
          <a:lstStyle/>
          <a:p>
            <a:r>
              <a:rPr lang="en-US" altLang="zh-CN" sz="2400"/>
              <a:t>1.</a:t>
            </a:r>
            <a:r>
              <a:rPr lang="zh-CN" altLang="en-US" sz="2400"/>
              <a:t>二进制反置</a:t>
            </a:r>
            <a:r>
              <a:rPr lang="en-US" altLang="zh-CN" sz="2400"/>
              <a:t>(</a:t>
            </a:r>
            <a:r>
              <a:rPr lang="zh-CN" altLang="en-US" sz="2400"/>
              <a:t>雷德算法</a:t>
            </a:r>
            <a:r>
              <a:rPr lang="en-US" altLang="zh-CN" sz="2400"/>
              <a:t>)</a:t>
            </a:r>
            <a:endParaRPr lang="en-US" altLang="zh-CN" sz="2400"/>
          </a:p>
        </p:txBody>
      </p:sp>
      <p:sp>
        <p:nvSpPr>
          <p:cNvPr id="5" name="文本框 4"/>
          <p:cNvSpPr txBox="1"/>
          <p:nvPr/>
        </p:nvSpPr>
        <p:spPr>
          <a:xfrm>
            <a:off x="612140" y="1441450"/>
            <a:ext cx="4349115" cy="460375"/>
          </a:xfrm>
          <a:prstGeom prst="rect">
            <a:avLst/>
          </a:prstGeom>
          <a:noFill/>
        </p:spPr>
        <p:txBody>
          <a:bodyPr wrap="square" rtlCol="0">
            <a:spAutoFit/>
          </a:bodyPr>
          <a:lstStyle/>
          <a:p>
            <a:r>
              <a:rPr lang="en-US" altLang="zh-CN" sz="2400"/>
              <a:t>FFT</a:t>
            </a:r>
            <a:r>
              <a:rPr lang="zh-CN" altLang="en-US" sz="2400"/>
              <a:t>的迭代实现</a:t>
            </a:r>
            <a:endParaRPr lang="zh-CN" altLang="en-US" sz="2400"/>
          </a:p>
        </p:txBody>
      </p:sp>
      <p:sp>
        <p:nvSpPr>
          <p:cNvPr id="6" name="文本框 5"/>
          <p:cNvSpPr txBox="1"/>
          <p:nvPr/>
        </p:nvSpPr>
        <p:spPr>
          <a:xfrm>
            <a:off x="693420" y="2698115"/>
            <a:ext cx="4349115" cy="460375"/>
          </a:xfrm>
          <a:prstGeom prst="rect">
            <a:avLst/>
          </a:prstGeom>
          <a:noFill/>
        </p:spPr>
        <p:txBody>
          <a:bodyPr wrap="square" rtlCol="0">
            <a:spAutoFit/>
          </a:bodyPr>
          <a:lstStyle/>
          <a:p>
            <a:r>
              <a:rPr lang="zh-CN" altLang="en-US" sz="2400"/>
              <a:t>为什么要进行二进制反置？</a:t>
            </a:r>
            <a:endParaRPr lang="en-US" altLang="zh-CN" sz="2400"/>
          </a:p>
        </p:txBody>
      </p:sp>
      <p:sp>
        <p:nvSpPr>
          <p:cNvPr id="7" name="文本框 6"/>
          <p:cNvSpPr txBox="1"/>
          <p:nvPr/>
        </p:nvSpPr>
        <p:spPr>
          <a:xfrm>
            <a:off x="693420" y="3325495"/>
            <a:ext cx="10699750" cy="460375"/>
          </a:xfrm>
          <a:prstGeom prst="rect">
            <a:avLst/>
          </a:prstGeom>
          <a:noFill/>
        </p:spPr>
        <p:txBody>
          <a:bodyPr wrap="square" rtlCol="0">
            <a:spAutoFit/>
          </a:bodyPr>
          <a:lstStyle/>
          <a:p>
            <a:r>
              <a:rPr lang="zh-CN" sz="2400"/>
              <a:t>因为分治后的结果和原顺序相比恰好为二进制倒序，以</a:t>
            </a:r>
            <a:r>
              <a:rPr lang="en-US" altLang="zh-CN" sz="2400"/>
              <a:t>N=8</a:t>
            </a:r>
            <a:r>
              <a:rPr lang="zh-CN" altLang="en-US" sz="2400"/>
              <a:t>为例</a:t>
            </a:r>
            <a:endParaRPr lang="zh-CN" altLang="en-US" sz="2400"/>
          </a:p>
        </p:txBody>
      </p:sp>
      <p:sp>
        <p:nvSpPr>
          <p:cNvPr id="10" name="文本框 9"/>
          <p:cNvSpPr txBox="1"/>
          <p:nvPr/>
        </p:nvSpPr>
        <p:spPr>
          <a:xfrm>
            <a:off x="612140" y="3867785"/>
            <a:ext cx="10699750" cy="2306955"/>
          </a:xfrm>
          <a:prstGeom prst="rect">
            <a:avLst/>
          </a:prstGeom>
          <a:noFill/>
        </p:spPr>
        <p:txBody>
          <a:bodyPr wrap="square" rtlCol="0">
            <a:spAutoFit/>
          </a:bodyPr>
          <a:lstStyle/>
          <a:p>
            <a:r>
              <a:rPr lang="en-US" sz="2400"/>
              <a:t>000 001 010 011 100 101 110 111</a:t>
            </a:r>
            <a:endParaRPr lang="en-US" sz="2400"/>
          </a:p>
          <a:p>
            <a:r>
              <a:rPr lang="en-US" sz="2400"/>
              <a:t>  0     1     2     3     4     5     6     7</a:t>
            </a:r>
            <a:endParaRPr lang="en-US" sz="2400"/>
          </a:p>
          <a:p>
            <a:r>
              <a:rPr lang="en-US" sz="2400"/>
              <a:t>  0     2     4     6  |  1     3     5     7</a:t>
            </a:r>
            <a:endParaRPr lang="en-US" sz="2400"/>
          </a:p>
          <a:p>
            <a:r>
              <a:rPr lang="en-US" sz="2400"/>
              <a:t>  0     4  |  2     6  |  1     5  |  7     3</a:t>
            </a:r>
            <a:endParaRPr lang="en-US" sz="2400"/>
          </a:p>
          <a:p>
            <a:r>
              <a:rPr lang="en-US" sz="2400">
                <a:sym typeface="+mn-ea"/>
              </a:rPr>
              <a:t>  0  |  4  |  2  |  6  |  1  |  5  |  7  |  3</a:t>
            </a:r>
            <a:endParaRPr lang="en-US" sz="2400"/>
          </a:p>
          <a:p>
            <a:r>
              <a:rPr lang="en-US" sz="2400"/>
              <a:t>000 100 010 110 001 101 011  111</a:t>
            </a:r>
            <a:endParaRPr lang="en-US" sz="2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3255" y="446405"/>
            <a:ext cx="9015730" cy="6000750"/>
          </a:xfrm>
          <a:prstGeom prst="rect">
            <a:avLst/>
          </a:prstGeom>
          <a:noFill/>
        </p:spPr>
        <p:txBody>
          <a:bodyPr wrap="square" rtlCol="0">
            <a:spAutoFit/>
          </a:bodyPr>
          <a:lstStyle/>
          <a:p>
            <a:r>
              <a:rPr sz="3200"/>
              <a:t>void change(complex y[],int len){</a:t>
            </a:r>
            <a:endParaRPr sz="3200"/>
          </a:p>
          <a:p>
            <a:r>
              <a:rPr sz="3200"/>
              <a:t>    int i,j,k;</a:t>
            </a:r>
            <a:endParaRPr sz="3200"/>
          </a:p>
          <a:p>
            <a:r>
              <a:rPr sz="3200"/>
              <a:t>    for(i=1,j=len/2;i&lt;len-1;i++){</a:t>
            </a:r>
            <a:endParaRPr sz="3200"/>
          </a:p>
          <a:p>
            <a:r>
              <a:rPr sz="3200"/>
              <a:t>        if(i&lt;j)swap(y[i],y[j]);</a:t>
            </a:r>
            <a:endParaRPr sz="3200"/>
          </a:p>
          <a:p>
            <a:r>
              <a:rPr sz="3200"/>
              <a:t>        k=len/2;</a:t>
            </a:r>
            <a:endParaRPr sz="3200"/>
          </a:p>
          <a:p>
            <a:r>
              <a:rPr sz="3200"/>
              <a:t>        while(j&gt;=k){</a:t>
            </a:r>
            <a:endParaRPr sz="3200"/>
          </a:p>
          <a:p>
            <a:r>
              <a:rPr sz="3200"/>
              <a:t>            j-=k;</a:t>
            </a:r>
            <a:endParaRPr sz="3200"/>
          </a:p>
          <a:p>
            <a:r>
              <a:rPr sz="3200"/>
              <a:t>            k/=2;</a:t>
            </a:r>
            <a:endParaRPr sz="3200"/>
          </a:p>
          <a:p>
            <a:r>
              <a:rPr sz="3200"/>
              <a:t>        }</a:t>
            </a:r>
            <a:endParaRPr sz="3200"/>
          </a:p>
          <a:p>
            <a:r>
              <a:rPr sz="3200"/>
              <a:t>        if(j&lt;k)j+=k;</a:t>
            </a:r>
            <a:endParaRPr sz="3200"/>
          </a:p>
          <a:p>
            <a:r>
              <a:rPr sz="3200"/>
              <a:t>    }</a:t>
            </a:r>
            <a:endParaRPr sz="3200"/>
          </a:p>
          <a:p>
            <a:r>
              <a:rPr sz="3200"/>
              <a:t>}</a:t>
            </a:r>
            <a:endParaRPr sz="32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0540" y="273050"/>
            <a:ext cx="9015730" cy="460375"/>
          </a:xfrm>
          <a:prstGeom prst="rect">
            <a:avLst/>
          </a:prstGeom>
          <a:noFill/>
        </p:spPr>
        <p:txBody>
          <a:bodyPr wrap="square" rtlCol="0">
            <a:spAutoFit/>
          </a:bodyPr>
          <a:lstStyle/>
          <a:p>
            <a:r>
              <a:rPr lang="en-US" sz="2400"/>
              <a:t>complex</a:t>
            </a:r>
            <a:r>
              <a:rPr lang="zh-CN" altLang="en-US" sz="2400"/>
              <a:t>结构体如下：</a:t>
            </a:r>
            <a:endParaRPr lang="zh-CN" altLang="en-US" sz="2400"/>
          </a:p>
        </p:txBody>
      </p:sp>
      <p:sp>
        <p:nvSpPr>
          <p:cNvPr id="2" name="文本框 1"/>
          <p:cNvSpPr txBox="1"/>
          <p:nvPr/>
        </p:nvSpPr>
        <p:spPr>
          <a:xfrm>
            <a:off x="510540" y="885825"/>
            <a:ext cx="9015730" cy="6000750"/>
          </a:xfrm>
          <a:prstGeom prst="rect">
            <a:avLst/>
          </a:prstGeom>
          <a:noFill/>
        </p:spPr>
        <p:txBody>
          <a:bodyPr wrap="square" rtlCol="0">
            <a:spAutoFit/>
          </a:bodyPr>
          <a:lstStyle/>
          <a:p>
            <a:r>
              <a:rPr sz="2400"/>
              <a:t>struct complex{</a:t>
            </a:r>
            <a:endParaRPr sz="2400"/>
          </a:p>
          <a:p>
            <a:r>
              <a:rPr sz="2400"/>
              <a:t>    double x,y;</a:t>
            </a:r>
            <a:endParaRPr sz="2400"/>
          </a:p>
          <a:p>
            <a:r>
              <a:rPr sz="2400"/>
              <a:t>    complex(double _x=0.0,double _y=0.0){</a:t>
            </a:r>
            <a:endParaRPr sz="2400"/>
          </a:p>
          <a:p>
            <a:r>
              <a:rPr sz="2400"/>
              <a:t>        x=_x;</a:t>
            </a:r>
            <a:endParaRPr sz="2400"/>
          </a:p>
          <a:p>
            <a:r>
              <a:rPr sz="2400"/>
              <a:t>        y=_y;</a:t>
            </a:r>
            <a:endParaRPr sz="2400"/>
          </a:p>
          <a:p>
            <a:r>
              <a:rPr sz="2400"/>
              <a:t>    }</a:t>
            </a:r>
            <a:endParaRPr sz="2400"/>
          </a:p>
          <a:p>
            <a:r>
              <a:rPr sz="2400"/>
              <a:t>    complex operator - (const complex &amp;b) const{</a:t>
            </a:r>
            <a:endParaRPr sz="2400"/>
          </a:p>
          <a:p>
            <a:r>
              <a:rPr sz="2400"/>
              <a:t>        return complex(x-b.x,y-b.y);</a:t>
            </a:r>
            <a:endParaRPr sz="2400"/>
          </a:p>
          <a:p>
            <a:r>
              <a:rPr sz="2400"/>
              <a:t>    }</a:t>
            </a:r>
            <a:endParaRPr sz="2400"/>
          </a:p>
          <a:p>
            <a:r>
              <a:rPr sz="2400"/>
              <a:t>    complex operator + (const complex &amp;b) const{</a:t>
            </a:r>
            <a:endParaRPr sz="2400"/>
          </a:p>
          <a:p>
            <a:r>
              <a:rPr sz="2400"/>
              <a:t>        return complex(x+b.x,y+b.y);</a:t>
            </a:r>
            <a:endParaRPr sz="2400"/>
          </a:p>
          <a:p>
            <a:r>
              <a:rPr sz="2400"/>
              <a:t>    }</a:t>
            </a:r>
            <a:endParaRPr sz="2400"/>
          </a:p>
          <a:p>
            <a:r>
              <a:rPr sz="2400"/>
              <a:t>    complex operator * (const complex &amp;b) const{</a:t>
            </a:r>
            <a:endParaRPr sz="2400"/>
          </a:p>
          <a:p>
            <a:r>
              <a:rPr sz="2400"/>
              <a:t>        return complex(x*b.x-y*b.y,x*b.y+y*b.x);</a:t>
            </a:r>
            <a:endParaRPr sz="2400"/>
          </a:p>
          <a:p>
            <a:r>
              <a:rPr sz="2400"/>
              <a:t>    }</a:t>
            </a:r>
            <a:endParaRPr sz="2400"/>
          </a:p>
          <a:p>
            <a:r>
              <a:rPr sz="2400"/>
              <a:t>};</a:t>
            </a:r>
            <a:endParaRPr sz="24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rot="16200000">
            <a:off x="2815226" y="-2167255"/>
            <a:ext cx="1135743" cy="5811838"/>
          </a:xfrm>
        </p:spPr>
        <p:txBody>
          <a:bodyPr/>
          <a:lstStyle/>
          <a:p>
            <a:r>
              <a:rPr lang="zh-CN" altLang="en-US"/>
              <a:t>关于</a:t>
            </a:r>
            <a:r>
              <a:rPr lang="en-US" altLang="zh-CN"/>
              <a:t>IDFT</a:t>
            </a:r>
            <a:endParaRPr lang="zh-CN" altLang="en-US"/>
          </a:p>
        </p:txBody>
      </p:sp>
      <p:sp>
        <p:nvSpPr>
          <p:cNvPr id="5" name="文本框 4"/>
          <p:cNvSpPr txBox="1"/>
          <p:nvPr/>
        </p:nvSpPr>
        <p:spPr>
          <a:xfrm>
            <a:off x="1024255" y="2338070"/>
            <a:ext cx="9150985" cy="460375"/>
          </a:xfrm>
          <a:prstGeom prst="rect">
            <a:avLst/>
          </a:prstGeom>
          <a:noFill/>
        </p:spPr>
        <p:txBody>
          <a:bodyPr wrap="square" rtlCol="0">
            <a:spAutoFit/>
          </a:bodyPr>
          <a:lstStyle/>
          <a:p>
            <a:r>
              <a:rPr lang="zh-CN" altLang="en-US" sz="2400"/>
              <a:t>注意到</a:t>
            </a:r>
            <a:r>
              <a:rPr lang="en-US" altLang="zh-CN" sz="2400"/>
              <a:t>IDFT</a:t>
            </a:r>
            <a:r>
              <a:rPr lang="zh-CN" altLang="en-US" sz="2400"/>
              <a:t>与</a:t>
            </a:r>
            <a:r>
              <a:rPr lang="en-US" altLang="zh-CN" sz="2400"/>
              <a:t>DFT</a:t>
            </a:r>
            <a:r>
              <a:rPr lang="zh-CN" altLang="en-US" sz="2400"/>
              <a:t>的差别是           与           </a:t>
            </a:r>
            <a:endParaRPr lang="zh-CN" altLang="en-US" sz="2400"/>
          </a:p>
        </p:txBody>
      </p:sp>
      <p:pic>
        <p:nvPicPr>
          <p:cNvPr id="3" name="图片 2" descr="~LT`T{TRL$B[SBJLVPM_IQ2"/>
          <p:cNvPicPr>
            <a:picLocks noChangeAspect="1"/>
          </p:cNvPicPr>
          <p:nvPr/>
        </p:nvPicPr>
        <p:blipFill>
          <a:blip r:embed="rId1"/>
          <a:stretch>
            <a:fillRect/>
          </a:stretch>
        </p:blipFill>
        <p:spPr>
          <a:xfrm>
            <a:off x="1024255" y="1245870"/>
            <a:ext cx="4549775" cy="754380"/>
          </a:xfrm>
          <a:prstGeom prst="rect">
            <a:avLst/>
          </a:prstGeom>
        </p:spPr>
      </p:pic>
      <p:graphicFrame>
        <p:nvGraphicFramePr>
          <p:cNvPr id="4" name="对象 3"/>
          <p:cNvGraphicFramePr/>
          <p:nvPr/>
        </p:nvGraphicFramePr>
        <p:xfrm>
          <a:off x="4872355" y="2099945"/>
          <a:ext cx="823595" cy="790575"/>
        </p:xfrm>
        <a:graphic>
          <a:graphicData uri="http://schemas.openxmlformats.org/presentationml/2006/ole">
            <mc:AlternateContent xmlns:mc="http://schemas.openxmlformats.org/markup-compatibility/2006">
              <mc:Choice xmlns:v="urn:schemas-microsoft-com:vml" Requires="v">
                <p:oleObj spid="_x0000_s4117" name="" r:id="rId2" imgW="861695" imgH="706120" progId="Equation.DSMT4">
                  <p:embed/>
                </p:oleObj>
              </mc:Choice>
              <mc:Fallback>
                <p:oleObj name="" r:id="rId2" imgW="861695" imgH="706120" progId="Equation.DSMT4">
                  <p:embed/>
                  <p:pic>
                    <p:nvPicPr>
                      <p:cNvPr id="0" name="图片 7"/>
                      <p:cNvPicPr/>
                      <p:nvPr/>
                    </p:nvPicPr>
                    <p:blipFill>
                      <a:blip r:embed="rId3"/>
                      <a:stretch>
                        <a:fillRect/>
                      </a:stretch>
                    </p:blipFill>
                    <p:spPr>
                      <a:xfrm>
                        <a:off x="4872355" y="2099945"/>
                        <a:ext cx="823595" cy="790575"/>
                      </a:xfrm>
                      <a:prstGeom prst="rect">
                        <a:avLst/>
                      </a:prstGeom>
                    </p:spPr>
                  </p:pic>
                </p:oleObj>
              </mc:Fallback>
            </mc:AlternateContent>
          </a:graphicData>
        </a:graphic>
      </p:graphicFrame>
      <p:graphicFrame>
        <p:nvGraphicFramePr>
          <p:cNvPr id="9" name="对象 8"/>
          <p:cNvGraphicFramePr/>
          <p:nvPr/>
        </p:nvGraphicFramePr>
        <p:xfrm>
          <a:off x="6176010" y="2056765"/>
          <a:ext cx="951865" cy="876300"/>
        </p:xfrm>
        <a:graphic>
          <a:graphicData uri="http://schemas.openxmlformats.org/presentationml/2006/ole">
            <mc:AlternateContent xmlns:mc="http://schemas.openxmlformats.org/markup-compatibility/2006">
              <mc:Choice xmlns:v="urn:schemas-microsoft-com:vml" Requires="v">
                <p:oleObj spid="_x0000_s4118" name="" r:id="rId4" imgW="723265" imgH="671195" progId="Equation.DSMT4">
                  <p:embed/>
                </p:oleObj>
              </mc:Choice>
              <mc:Fallback>
                <p:oleObj name="" r:id="rId4" imgW="723265" imgH="671195" progId="Equation.DSMT4">
                  <p:embed/>
                  <p:pic>
                    <p:nvPicPr>
                      <p:cNvPr id="0" name="图片 9"/>
                      <p:cNvPicPr/>
                      <p:nvPr/>
                    </p:nvPicPr>
                    <p:blipFill>
                      <a:blip r:embed="rId5"/>
                      <a:stretch>
                        <a:fillRect/>
                      </a:stretch>
                    </p:blipFill>
                    <p:spPr>
                      <a:xfrm>
                        <a:off x="6176010" y="2056765"/>
                        <a:ext cx="951865" cy="876300"/>
                      </a:xfrm>
                      <a:prstGeom prst="rect">
                        <a:avLst/>
                      </a:prstGeom>
                    </p:spPr>
                  </p:pic>
                </p:oleObj>
              </mc:Fallback>
            </mc:AlternateContent>
          </a:graphicData>
        </a:graphic>
      </p:graphicFrame>
      <p:sp>
        <p:nvSpPr>
          <p:cNvPr id="12" name="文本框 11"/>
          <p:cNvSpPr txBox="1"/>
          <p:nvPr/>
        </p:nvSpPr>
        <p:spPr>
          <a:xfrm>
            <a:off x="1024255" y="3353435"/>
            <a:ext cx="9150985" cy="1322070"/>
          </a:xfrm>
          <a:prstGeom prst="rect">
            <a:avLst/>
          </a:prstGeom>
          <a:noFill/>
        </p:spPr>
        <p:txBody>
          <a:bodyPr wrap="square" rtlCol="0">
            <a:spAutoFit/>
          </a:bodyPr>
          <a:lstStyle/>
          <a:p>
            <a:r>
              <a:rPr lang="zh-CN" sz="2800"/>
              <a:t>以及每个点需要乘</a:t>
            </a:r>
            <a:r>
              <a:rPr lang="en-US" altLang="zh-CN" sz="2800"/>
              <a:t>1/N,</a:t>
            </a:r>
            <a:r>
              <a:rPr lang="zh-CN" altLang="en-US" sz="2800"/>
              <a:t>可以知道</a:t>
            </a:r>
            <a:r>
              <a:rPr lang="en-US" altLang="zh-CN" sz="2800"/>
              <a:t>IDFT</a:t>
            </a:r>
            <a:r>
              <a:rPr lang="zh-CN" altLang="en-US" sz="2800"/>
              <a:t>的实现与</a:t>
            </a:r>
            <a:r>
              <a:rPr lang="en-US" altLang="zh-CN" sz="2800"/>
              <a:t>DFT</a:t>
            </a:r>
            <a:r>
              <a:rPr lang="zh-CN" altLang="en-US" sz="2800"/>
              <a:t>十分相似，比较方便 </a:t>
            </a:r>
            <a:r>
              <a:rPr lang="zh-CN" altLang="en-US" sz="2400"/>
              <a:t> </a:t>
            </a:r>
            <a:endParaRPr sz="2400"/>
          </a:p>
          <a:p>
            <a:r>
              <a:rPr lang="zh-CN" altLang="en-US" sz="2400"/>
              <a:t>        </a:t>
            </a:r>
            <a:endParaRPr lang="zh-CN" altLang="en-US" sz="2400"/>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9260" y="406400"/>
            <a:ext cx="9015730" cy="460375"/>
          </a:xfrm>
          <a:prstGeom prst="rect">
            <a:avLst/>
          </a:prstGeom>
          <a:noFill/>
        </p:spPr>
        <p:txBody>
          <a:bodyPr wrap="square" rtlCol="0">
            <a:spAutoFit/>
          </a:bodyPr>
          <a:lstStyle/>
          <a:p>
            <a:r>
              <a:rPr lang="en-US" altLang="zh-CN" sz="2400"/>
              <a:t>2.</a:t>
            </a:r>
            <a:r>
              <a:rPr lang="zh-CN" sz="2400"/>
              <a:t>蝶形操作</a:t>
            </a:r>
            <a:endParaRPr lang="zh-CN" sz="2400"/>
          </a:p>
        </p:txBody>
      </p:sp>
      <p:sp>
        <p:nvSpPr>
          <p:cNvPr id="5" name="文本框 4"/>
          <p:cNvSpPr txBox="1"/>
          <p:nvPr/>
        </p:nvSpPr>
        <p:spPr>
          <a:xfrm>
            <a:off x="530860" y="866775"/>
            <a:ext cx="10833100" cy="6492875"/>
          </a:xfrm>
          <a:prstGeom prst="rect">
            <a:avLst/>
          </a:prstGeom>
          <a:noFill/>
        </p:spPr>
        <p:txBody>
          <a:bodyPr wrap="square" rtlCol="0">
            <a:spAutoFit/>
          </a:bodyPr>
          <a:lstStyle/>
          <a:p>
            <a:r>
              <a:rPr sz="3200"/>
              <a:t>void fft(complex y[],int len,int on){</a:t>
            </a:r>
            <a:endParaRPr sz="3200"/>
          </a:p>
          <a:p>
            <a:r>
              <a:rPr sz="3200"/>
              <a:t>    </a:t>
            </a:r>
            <a:r>
              <a:rPr lang="en-US" sz="3200">
                <a:solidFill>
                  <a:srgbClr val="00B0F0"/>
                </a:solidFill>
              </a:rPr>
              <a:t>//on</a:t>
            </a:r>
            <a:r>
              <a:rPr lang="zh-CN" altLang="en-US" sz="3200">
                <a:solidFill>
                  <a:srgbClr val="00B0F0"/>
                </a:solidFill>
              </a:rPr>
              <a:t>控制进行</a:t>
            </a:r>
            <a:r>
              <a:rPr lang="en-US" altLang="zh-CN" sz="3200">
                <a:solidFill>
                  <a:srgbClr val="00B0F0"/>
                </a:solidFill>
              </a:rPr>
              <a:t>DFT</a:t>
            </a:r>
            <a:r>
              <a:rPr lang="zh-CN" altLang="en-US" sz="3200">
                <a:solidFill>
                  <a:srgbClr val="00B0F0"/>
                </a:solidFill>
              </a:rPr>
              <a:t>还是</a:t>
            </a:r>
            <a:r>
              <a:rPr lang="en-US" altLang="zh-CN" sz="3200">
                <a:solidFill>
                  <a:srgbClr val="00B0F0"/>
                </a:solidFill>
              </a:rPr>
              <a:t>IDFT</a:t>
            </a:r>
            <a:endParaRPr lang="en-US" altLang="zh-CN" sz="3200">
              <a:solidFill>
                <a:srgbClr val="00B0F0"/>
              </a:solidFill>
            </a:endParaRPr>
          </a:p>
          <a:p>
            <a:r>
              <a:rPr sz="3200"/>
              <a:t>    change(y,len);</a:t>
            </a:r>
            <a:endParaRPr sz="3200"/>
          </a:p>
          <a:p>
            <a:r>
              <a:rPr sz="3200"/>
              <a:t>    for(int h=2;h&lt;=len;h&lt;&lt;=1){</a:t>
            </a:r>
            <a:endParaRPr sz="3200"/>
          </a:p>
          <a:p>
            <a:r>
              <a:rPr sz="3200"/>
              <a:t>        </a:t>
            </a:r>
            <a:r>
              <a:rPr lang="en-US" sz="3200">
                <a:solidFill>
                  <a:srgbClr val="00B0F0"/>
                </a:solidFill>
              </a:rPr>
              <a:t>//h--</a:t>
            </a:r>
            <a:r>
              <a:rPr lang="zh-CN" altLang="en-US" sz="3200">
                <a:solidFill>
                  <a:srgbClr val="00B0F0"/>
                </a:solidFill>
              </a:rPr>
              <a:t>当前进行合并的规模</a:t>
            </a:r>
            <a:r>
              <a:rPr lang="en-US" altLang="zh-CN" sz="3200">
                <a:solidFill>
                  <a:srgbClr val="00B0F0"/>
                </a:solidFill>
              </a:rPr>
              <a:t>N</a:t>
            </a:r>
            <a:endParaRPr lang="en-US" altLang="zh-CN" sz="3200">
              <a:solidFill>
                <a:srgbClr val="00B0F0"/>
              </a:solidFill>
            </a:endParaRPr>
          </a:p>
          <a:p>
            <a:r>
              <a:rPr sz="3200"/>
              <a:t>        complex wn(cos(-on*2*PI/h),sin(-on*2*PI/h));</a:t>
            </a:r>
            <a:endParaRPr lang="en-US" sz="3200"/>
          </a:p>
          <a:p>
            <a:r>
              <a:rPr sz="3200"/>
              <a:t>        for(int j=0;j&lt;len;j+=h){</a:t>
            </a:r>
            <a:endParaRPr sz="3200"/>
          </a:p>
          <a:p>
            <a:r>
              <a:rPr sz="3200"/>
              <a:t>            </a:t>
            </a:r>
            <a:r>
              <a:rPr lang="en-US" sz="3200">
                <a:solidFill>
                  <a:srgbClr val="00B0F0"/>
                </a:solidFill>
              </a:rPr>
              <a:t>//</a:t>
            </a:r>
            <a:r>
              <a:rPr lang="zh-CN" altLang="en-US" sz="3200">
                <a:solidFill>
                  <a:srgbClr val="00B0F0"/>
                </a:solidFill>
              </a:rPr>
              <a:t>对每个部分分别进行蝶形操作</a:t>
            </a:r>
            <a:endParaRPr lang="zh-CN" altLang="en-US" sz="3200">
              <a:solidFill>
                <a:srgbClr val="00B0F0"/>
              </a:solidFill>
            </a:endParaRPr>
          </a:p>
          <a:p>
            <a:r>
              <a:rPr sz="3200"/>
              <a:t>            complex w(1,0);</a:t>
            </a:r>
            <a:endParaRPr sz="3200"/>
          </a:p>
          <a:p>
            <a:r>
              <a:rPr sz="3200"/>
              <a:t>            for(int k=j;k&lt;j+h/2;k++){</a:t>
            </a:r>
            <a:endParaRPr sz="3200"/>
          </a:p>
          <a:p>
            <a:r>
              <a:rPr sz="3200"/>
              <a:t>                complex u=y[k];</a:t>
            </a:r>
            <a:r>
              <a:rPr lang="en-US" sz="3200">
                <a:solidFill>
                  <a:srgbClr val="00B0F0"/>
                </a:solidFill>
                <a:sym typeface="+mn-ea"/>
              </a:rPr>
              <a:t>//A1</a:t>
            </a:r>
            <a:endParaRPr lang="zh-CN" sz="3200"/>
          </a:p>
          <a:p>
            <a:r>
              <a:rPr sz="3200"/>
              <a:t>                complex t=w*y[k+h/2];</a:t>
            </a:r>
            <a:r>
              <a:rPr lang="en-US" sz="3200">
                <a:solidFill>
                  <a:srgbClr val="00B0F0"/>
                </a:solidFill>
              </a:rPr>
              <a:t>//A2</a:t>
            </a:r>
            <a:endParaRPr lang="en-US" sz="3200">
              <a:solidFill>
                <a:srgbClr val="00B0F0"/>
              </a:solidFill>
            </a:endParaRPr>
          </a:p>
          <a:p>
            <a:r>
              <a:rPr sz="3200"/>
              <a:t>                </a:t>
            </a:r>
            <a:endParaRPr sz="32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知识储备</a:t>
            </a:r>
            <a:endParaRPr lang="zh-CN" altLang="en-US"/>
          </a:p>
        </p:txBody>
      </p:sp>
      <p:sp>
        <p:nvSpPr>
          <p:cNvPr id="3" name="内容占位符 2"/>
          <p:cNvSpPr>
            <a:spLocks noGrp="1"/>
          </p:cNvSpPr>
          <p:nvPr>
            <p:ph idx="1"/>
          </p:nvPr>
        </p:nvSpPr>
        <p:spPr>
          <a:xfrm>
            <a:off x="838200" y="1825625"/>
            <a:ext cx="10515600" cy="4351338"/>
          </a:xfrm>
        </p:spPr>
        <p:txBody>
          <a:bodyPr>
            <a:normAutofit/>
          </a:bodyPr>
          <a:lstStyle/>
          <a:p>
            <a:r>
              <a:rPr lang="zh-CN" altLang="en-US" dirty="0"/>
              <a:t>复数的乘法法则：（a+bi）·（c+di）=（ac-bd）+（bc+ad）i</a:t>
            </a:r>
            <a:endParaRPr lang="zh-CN" altLang="en-US" dirty="0"/>
          </a:p>
          <a:p>
            <a:r>
              <a:rPr lang="zh-CN" altLang="en-US" dirty="0"/>
              <a:t>复数欧拉公式：</a:t>
            </a:r>
            <a:endParaRPr lang="en-US" altLang="zh-CN" dirty="0"/>
          </a:p>
          <a:p>
            <a:r>
              <a:rPr lang="zh-CN" altLang="en-US" dirty="0"/>
              <a:t>复数的</a:t>
            </a:r>
            <a:r>
              <a:rPr lang="en-US" altLang="zh-CN" dirty="0"/>
              <a:t>3</a:t>
            </a:r>
            <a:r>
              <a:rPr lang="zh-CN" altLang="en-US" dirty="0"/>
              <a:t>种表示方法：</a:t>
            </a:r>
            <a:endParaRPr lang="en-US" altLang="zh-CN" dirty="0"/>
          </a:p>
          <a:p>
            <a:pPr marL="0" indent="0">
              <a:buNone/>
            </a:pPr>
            <a:r>
              <a:rPr lang="en-US" altLang="zh-CN" dirty="0"/>
              <a:t>z=</a:t>
            </a:r>
            <a:r>
              <a:rPr lang="en-US" altLang="zh-CN" dirty="0" err="1"/>
              <a:t>a+bi</a:t>
            </a:r>
            <a:r>
              <a:rPr lang="en-US" altLang="zh-CN" dirty="0"/>
              <a:t>    </a:t>
            </a:r>
            <a:r>
              <a:rPr lang="zh-CN" altLang="en-US" dirty="0"/>
              <a:t>设                        </a:t>
            </a:r>
            <a:r>
              <a:rPr lang="en-US" altLang="zh-CN" dirty="0"/>
              <a:t>(</a:t>
            </a:r>
            <a:r>
              <a:rPr lang="zh-CN" altLang="en-US" dirty="0"/>
              <a:t>模</a:t>
            </a:r>
            <a:r>
              <a:rPr lang="en-US" altLang="zh-CN" dirty="0"/>
              <a:t>)                                (</a:t>
            </a:r>
            <a:r>
              <a:rPr lang="zh-CN" altLang="en-US" dirty="0"/>
              <a:t>幅角</a:t>
            </a:r>
            <a:r>
              <a:rPr lang="en-US" altLang="zh-CN" dirty="0"/>
              <a:t>)</a:t>
            </a:r>
            <a:endParaRPr lang="en-US" altLang="zh-CN" dirty="0"/>
          </a:p>
          <a:p>
            <a:pPr marL="0" indent="0">
              <a:buNone/>
            </a:pPr>
            <a:r>
              <a:rPr lang="en-US" altLang="zh-CN" dirty="0"/>
              <a:t>z=re</a:t>
            </a:r>
            <a:r>
              <a:rPr lang="en-US" altLang="zh-CN" baseline="30000" dirty="0"/>
              <a:t>iθ</a:t>
            </a:r>
            <a:endParaRPr lang="en-US" altLang="zh-CN" baseline="30000" dirty="0"/>
          </a:p>
          <a:p>
            <a:pPr marL="0" indent="0">
              <a:buNone/>
            </a:pPr>
            <a:r>
              <a:rPr lang="en-US" altLang="zh-CN" dirty="0"/>
              <a:t>z=r(</a:t>
            </a:r>
            <a:r>
              <a:rPr lang="en-US" altLang="zh-CN" dirty="0" err="1"/>
              <a:t>cosθ+isinθ</a:t>
            </a:r>
            <a:r>
              <a:rPr lang="en-US" altLang="zh-CN" dirty="0"/>
              <a:t>)</a:t>
            </a:r>
            <a:endParaRPr lang="en-US" altLang="zh-CN" dirty="0"/>
          </a:p>
          <a:p>
            <a:pPr marL="0" indent="0">
              <a:buNone/>
            </a:pPr>
            <a:endParaRPr lang="en-US" altLang="zh-CN" dirty="0"/>
          </a:p>
          <a:p>
            <a:endParaRPr lang="zh-CN" altLang="en-US" dirty="0"/>
          </a:p>
        </p:txBody>
      </p:sp>
      <p:graphicFrame>
        <p:nvGraphicFramePr>
          <p:cNvPr id="7" name="对象 6"/>
          <p:cNvGraphicFramePr/>
          <p:nvPr/>
        </p:nvGraphicFramePr>
        <p:xfrm>
          <a:off x="3381375" y="2244090"/>
          <a:ext cx="4512310" cy="724535"/>
        </p:xfrm>
        <a:graphic>
          <a:graphicData uri="http://schemas.openxmlformats.org/presentationml/2006/ole">
            <mc:AlternateContent xmlns:mc="http://schemas.openxmlformats.org/markup-compatibility/2006">
              <mc:Choice xmlns:v="urn:schemas-microsoft-com:vml" Requires="v">
                <p:oleObj spid="_x0000_s1035" name="" r:id="rId1" imgW="3587750" imgH="571500" progId="Equation.DSMT4">
                  <p:embed/>
                </p:oleObj>
              </mc:Choice>
              <mc:Fallback>
                <p:oleObj name="" r:id="rId1" imgW="3587750" imgH="571500" progId="Equation.DSMT4">
                  <p:embed/>
                  <p:pic>
                    <p:nvPicPr>
                      <p:cNvPr id="0" name="图片 7"/>
                      <p:cNvPicPr/>
                      <p:nvPr/>
                    </p:nvPicPr>
                    <p:blipFill>
                      <a:blip r:embed="rId2"/>
                      <a:stretch>
                        <a:fillRect/>
                      </a:stretch>
                    </p:blipFill>
                    <p:spPr>
                      <a:xfrm>
                        <a:off x="3381375" y="2244090"/>
                        <a:ext cx="4512310" cy="724535"/>
                      </a:xfrm>
                      <a:prstGeom prst="rect">
                        <a:avLst/>
                      </a:prstGeom>
                    </p:spPr>
                  </p:pic>
                </p:oleObj>
              </mc:Fallback>
            </mc:AlternateContent>
          </a:graphicData>
        </a:graphic>
      </p:graphicFrame>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592" y="3528254"/>
            <a:ext cx="1766887" cy="49165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326" y="3396542"/>
            <a:ext cx="1766887" cy="755080"/>
          </a:xfrm>
          <a:prstGeom prst="rect">
            <a:avLst/>
          </a:prstGeom>
        </p:spPr>
      </p:pic>
      <p:grpSp>
        <p:nvGrpSpPr>
          <p:cNvPr id="23" name="组合 22"/>
          <p:cNvGrpSpPr/>
          <p:nvPr/>
        </p:nvGrpSpPr>
        <p:grpSpPr>
          <a:xfrm>
            <a:off x="7544213" y="4138052"/>
            <a:ext cx="3052611" cy="2252870"/>
            <a:chOff x="7570717" y="4359965"/>
            <a:chExt cx="3052611" cy="2252870"/>
          </a:xfrm>
        </p:grpSpPr>
        <p:cxnSp>
          <p:nvCxnSpPr>
            <p:cNvPr id="10" name="直接箭头连接符 9"/>
            <p:cNvCxnSpPr/>
            <p:nvPr/>
          </p:nvCxnSpPr>
          <p:spPr>
            <a:xfrm>
              <a:off x="7570717" y="5592419"/>
              <a:ext cx="3052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9070518" y="4359965"/>
              <a:ext cx="0" cy="225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9806608" y="4850295"/>
              <a:ext cx="90000" cy="8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3" idx="3"/>
            </p:cNvCxnSpPr>
            <p:nvPr/>
          </p:nvCxnSpPr>
          <p:spPr>
            <a:xfrm flipV="1">
              <a:off x="9070518" y="4924042"/>
              <a:ext cx="749270" cy="668377"/>
            </a:xfrm>
            <a:prstGeom prst="straightConnector1">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937302" y="4524163"/>
              <a:ext cx="659155" cy="369332"/>
            </a:xfrm>
            <a:prstGeom prst="rect">
              <a:avLst/>
            </a:prstGeom>
            <a:noFill/>
          </p:spPr>
          <p:txBody>
            <a:bodyPr wrap="none" rtlCol="0">
              <a:spAutoFit/>
            </a:bodyPr>
            <a:lstStyle/>
            <a:p>
              <a:r>
                <a:rPr lang="en-US" altLang="zh-CN" dirty="0"/>
                <a:t>(</a:t>
              </a:r>
              <a:r>
                <a:rPr lang="en-US" altLang="zh-CN" dirty="0" err="1"/>
                <a:t>a,b</a:t>
              </a:r>
              <a:r>
                <a:rPr lang="en-US" altLang="zh-CN" dirty="0"/>
                <a:t>)</a:t>
              </a:r>
              <a:endParaRPr lang="zh-CN" altLang="en-US" dirty="0"/>
            </a:p>
          </p:txBody>
        </p:sp>
        <p:sp>
          <p:nvSpPr>
            <p:cNvPr id="17" name="弧形 16"/>
            <p:cNvSpPr/>
            <p:nvPr/>
          </p:nvSpPr>
          <p:spPr>
            <a:xfrm>
              <a:off x="9070525" y="4924041"/>
              <a:ext cx="1552803" cy="1468707"/>
            </a:xfrm>
            <a:prstGeom prst="arc">
              <a:avLst>
                <a:gd name="adj1" fmla="val 11091675"/>
                <a:gd name="adj2" fmla="val 16209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9228629" y="4765523"/>
              <a:ext cx="261610" cy="369332"/>
            </a:xfrm>
            <a:prstGeom prst="rect">
              <a:avLst/>
            </a:prstGeom>
            <a:noFill/>
          </p:spPr>
          <p:txBody>
            <a:bodyPr wrap="none" rtlCol="0">
              <a:spAutoFit/>
            </a:bodyPr>
            <a:lstStyle/>
            <a:p>
              <a:r>
                <a:rPr lang="en-US" altLang="zh-CN" dirty="0"/>
                <a:t>r</a:t>
              </a:r>
              <a:endParaRPr lang="zh-CN" altLang="en-US" dirty="0"/>
            </a:p>
          </p:txBody>
        </p:sp>
        <p:sp>
          <p:nvSpPr>
            <p:cNvPr id="21" name="任意多边形: 形状 20"/>
            <p:cNvSpPr/>
            <p:nvPr/>
          </p:nvSpPr>
          <p:spPr>
            <a:xfrm>
              <a:off x="9344025" y="5357813"/>
              <a:ext cx="103559" cy="228600"/>
            </a:xfrm>
            <a:custGeom>
              <a:avLst/>
              <a:gdLst>
                <a:gd name="connsiteX0" fmla="*/ 0 w 103559"/>
                <a:gd name="connsiteY0" fmla="*/ 0 h 228600"/>
                <a:gd name="connsiteX1" fmla="*/ 100013 w 103559"/>
                <a:gd name="connsiteY1" fmla="*/ 100012 h 228600"/>
                <a:gd name="connsiteX2" fmla="*/ 71438 w 103559"/>
                <a:gd name="connsiteY2" fmla="*/ 228600 h 228600"/>
              </a:gdLst>
              <a:ahLst/>
              <a:cxnLst>
                <a:cxn ang="0">
                  <a:pos x="connsiteX0" y="connsiteY0"/>
                </a:cxn>
                <a:cxn ang="0">
                  <a:pos x="connsiteX1" y="connsiteY1"/>
                </a:cxn>
                <a:cxn ang="0">
                  <a:pos x="connsiteX2" y="connsiteY2"/>
                </a:cxn>
              </a:cxnLst>
              <a:rect l="l" t="t" r="r" b="b"/>
              <a:pathLst>
                <a:path w="103559" h="228600">
                  <a:moveTo>
                    <a:pt x="0" y="0"/>
                  </a:moveTo>
                  <a:cubicBezTo>
                    <a:pt x="44053" y="30956"/>
                    <a:pt x="88107" y="61912"/>
                    <a:pt x="100013" y="100012"/>
                  </a:cubicBezTo>
                  <a:cubicBezTo>
                    <a:pt x="111919" y="138112"/>
                    <a:pt x="91678" y="183356"/>
                    <a:pt x="71438" y="2286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9408178" y="5228193"/>
              <a:ext cx="312906" cy="369332"/>
            </a:xfrm>
            <a:prstGeom prst="rect">
              <a:avLst/>
            </a:prstGeom>
            <a:noFill/>
          </p:spPr>
          <p:txBody>
            <a:bodyPr wrap="none" rtlCol="0">
              <a:spAutoFit/>
            </a:bodyPr>
            <a:lstStyle/>
            <a:p>
              <a:r>
                <a:rPr lang="en-US" altLang="zh-CN" dirty="0"/>
                <a:t>θ</a:t>
              </a:r>
              <a:endParaRPr lang="zh-CN" altLang="en-US" dirty="0"/>
            </a:p>
          </p:txBody>
        </p:sp>
      </p:gr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1500" y="335280"/>
            <a:ext cx="10833100" cy="5015865"/>
          </a:xfrm>
          <a:prstGeom prst="rect">
            <a:avLst/>
          </a:prstGeom>
          <a:noFill/>
        </p:spPr>
        <p:txBody>
          <a:bodyPr wrap="square" rtlCol="0">
            <a:spAutoFit/>
          </a:bodyPr>
          <a:lstStyle/>
          <a:p>
            <a:r>
              <a:rPr sz="3200"/>
              <a:t>                y[k]=u+t;</a:t>
            </a:r>
            <a:endParaRPr sz="3200"/>
          </a:p>
          <a:p>
            <a:r>
              <a:rPr sz="3200"/>
              <a:t>                y[k+h/2]=u-t;</a:t>
            </a:r>
            <a:endParaRPr sz="3200"/>
          </a:p>
          <a:p>
            <a:r>
              <a:rPr sz="3200"/>
              <a:t>                w=w*wn;</a:t>
            </a:r>
            <a:r>
              <a:rPr lang="en-US" sz="3200">
                <a:solidFill>
                  <a:srgbClr val="00B0F0"/>
                </a:solidFill>
              </a:rPr>
              <a:t>//</a:t>
            </a:r>
            <a:r>
              <a:rPr lang="zh-CN" altLang="en-US" sz="3200">
                <a:solidFill>
                  <a:srgbClr val="00B0F0"/>
                </a:solidFill>
              </a:rPr>
              <a:t>求下一个复数根</a:t>
            </a:r>
            <a:endParaRPr lang="zh-CN" altLang="en-US" sz="3200">
              <a:solidFill>
                <a:srgbClr val="00B0F0"/>
              </a:solidFill>
            </a:endParaRPr>
          </a:p>
          <a:p>
            <a:r>
              <a:rPr sz="3200"/>
              <a:t>            }</a:t>
            </a:r>
            <a:endParaRPr sz="3200"/>
          </a:p>
          <a:p>
            <a:r>
              <a:rPr sz="3200"/>
              <a:t>        }</a:t>
            </a:r>
            <a:endParaRPr sz="3200"/>
          </a:p>
          <a:p>
            <a:r>
              <a:rPr sz="3200"/>
              <a:t>    }</a:t>
            </a:r>
            <a:endParaRPr sz="3200"/>
          </a:p>
          <a:p>
            <a:r>
              <a:rPr sz="3200"/>
              <a:t>    if(on==-1)for(int i=0;i&lt;len;i++)y[i].x/=len;</a:t>
            </a:r>
            <a:endParaRPr sz="3200"/>
          </a:p>
          <a:p>
            <a:r>
              <a:rPr sz="3200"/>
              <a:t>    </a:t>
            </a:r>
            <a:r>
              <a:rPr lang="en-US" sz="3200">
                <a:solidFill>
                  <a:srgbClr val="00B0F0"/>
                </a:solidFill>
              </a:rPr>
              <a:t>//</a:t>
            </a:r>
            <a:r>
              <a:rPr lang="zh-CN" altLang="en-US" sz="3200">
                <a:solidFill>
                  <a:srgbClr val="00B0F0"/>
                </a:solidFill>
              </a:rPr>
              <a:t>如果是</a:t>
            </a:r>
            <a:r>
              <a:rPr lang="en-US" altLang="zh-CN" sz="3200">
                <a:solidFill>
                  <a:srgbClr val="00B0F0"/>
                </a:solidFill>
              </a:rPr>
              <a:t>IDFT</a:t>
            </a:r>
            <a:r>
              <a:rPr lang="zh-CN" altLang="en-US" sz="3200">
                <a:solidFill>
                  <a:srgbClr val="00B0F0"/>
                </a:solidFill>
              </a:rPr>
              <a:t>需要乘以</a:t>
            </a:r>
            <a:r>
              <a:rPr lang="en-US" altLang="zh-CN" sz="3200">
                <a:solidFill>
                  <a:srgbClr val="00B0F0"/>
                </a:solidFill>
              </a:rPr>
              <a:t>1/N</a:t>
            </a:r>
            <a:endParaRPr lang="en-US" altLang="zh-CN" sz="3200">
              <a:solidFill>
                <a:srgbClr val="00B0F0"/>
              </a:solidFill>
            </a:endParaRPr>
          </a:p>
          <a:p>
            <a:r>
              <a:rPr sz="3200"/>
              <a:t>}</a:t>
            </a:r>
            <a:endParaRPr sz="3200"/>
          </a:p>
          <a:p>
            <a:r>
              <a:rPr sz="3200"/>
              <a:t>                </a:t>
            </a:r>
            <a:endParaRPr sz="32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6710"/>
            <a:ext cx="10515600" cy="1325563"/>
          </a:xfrm>
        </p:spPr>
        <p:txBody>
          <a:bodyPr/>
          <a:lstStyle/>
          <a:p>
            <a:r>
              <a:rPr lang="zh-CN" altLang="en-US"/>
              <a:t>例题</a:t>
            </a:r>
            <a:endParaRPr lang="zh-CN" altLang="en-US"/>
          </a:p>
        </p:txBody>
      </p:sp>
      <p:sp>
        <p:nvSpPr>
          <p:cNvPr id="3" name="内容占位符 2"/>
          <p:cNvSpPr>
            <a:spLocks noGrp="1"/>
          </p:cNvSpPr>
          <p:nvPr>
            <p:ph idx="1"/>
          </p:nvPr>
        </p:nvSpPr>
        <p:spPr/>
        <p:txBody>
          <a:bodyPr/>
          <a:lstStyle/>
          <a:p>
            <a:r>
              <a:rPr lang="zh-CN" altLang="en-US" sz="3200"/>
              <a:t>hdu 1402</a:t>
            </a:r>
            <a:endParaRPr lang="zh-CN" altLang="en-US" sz="3200"/>
          </a:p>
          <a:p>
            <a:r>
              <a:rPr lang="zh-CN" altLang="en-US" sz="3200"/>
              <a:t>题意：给定</a:t>
            </a:r>
            <a:r>
              <a:rPr lang="en-US" altLang="zh-CN" sz="3200"/>
              <a:t>A</a:t>
            </a:r>
            <a:r>
              <a:rPr lang="zh-CN" altLang="en-US" sz="3200"/>
              <a:t>和</a:t>
            </a:r>
            <a:r>
              <a:rPr lang="en-US" altLang="zh-CN" sz="3200"/>
              <a:t>B</a:t>
            </a:r>
            <a:r>
              <a:rPr lang="zh-CN" altLang="en-US" sz="3200"/>
              <a:t>求</a:t>
            </a:r>
            <a:r>
              <a:rPr lang="en-US" altLang="zh-CN" sz="3200"/>
              <a:t>A*B</a:t>
            </a:r>
            <a:r>
              <a:rPr lang="zh-CN" altLang="en-US" sz="3200"/>
              <a:t>，</a:t>
            </a:r>
            <a:r>
              <a:rPr lang="en-US" altLang="zh-CN" sz="3200"/>
              <a:t>A</a:t>
            </a:r>
            <a:r>
              <a:rPr lang="zh-CN" altLang="en-US" sz="3200"/>
              <a:t>、</a:t>
            </a:r>
            <a:r>
              <a:rPr lang="en-US" altLang="zh-CN" sz="3200"/>
              <a:t>B≤</a:t>
            </a:r>
            <a:endParaRPr lang="en-US" altLang="zh-CN" sz="3200"/>
          </a:p>
          <a:p>
            <a:r>
              <a:rPr lang="zh-CN" altLang="en-US" sz="3200"/>
              <a:t>分析：大整数乘法，直接模拟会超时，需要用</a:t>
            </a:r>
            <a:r>
              <a:rPr lang="en-US" altLang="zh-CN" sz="3200"/>
              <a:t>FFT</a:t>
            </a:r>
            <a:r>
              <a:rPr lang="zh-CN" altLang="en-US" sz="3200"/>
              <a:t>计算卷积。相当于是两个最高次数不超过50000的多项式乘积之后在x = 10处的值。注意进位。</a:t>
            </a:r>
            <a:endParaRPr lang="en-US" altLang="zh-CN" sz="3200"/>
          </a:p>
        </p:txBody>
      </p:sp>
      <p:graphicFrame>
        <p:nvGraphicFramePr>
          <p:cNvPr id="8" name="对象 7"/>
          <p:cNvGraphicFramePr/>
          <p:nvPr/>
        </p:nvGraphicFramePr>
        <p:xfrm>
          <a:off x="6911975" y="2428875"/>
          <a:ext cx="1708785" cy="855345"/>
        </p:xfrm>
        <a:graphic>
          <a:graphicData uri="http://schemas.openxmlformats.org/presentationml/2006/ole">
            <mc:AlternateContent xmlns:mc="http://schemas.openxmlformats.org/markup-compatibility/2006">
              <mc:Choice xmlns:v="urn:schemas-microsoft-com:vml" Requires="v">
                <p:oleObj spid="_x0000_s5131" name="" r:id="rId1" imgW="1409700" imgH="758825" progId="Equation.DSMT4">
                  <p:embed/>
                </p:oleObj>
              </mc:Choice>
              <mc:Fallback>
                <p:oleObj name="" r:id="rId1" imgW="1409700" imgH="758825" progId="Equation.DSMT4">
                  <p:embed/>
                  <p:pic>
                    <p:nvPicPr>
                      <p:cNvPr id="0" name="图片 8"/>
                      <p:cNvPicPr/>
                      <p:nvPr/>
                    </p:nvPicPr>
                    <p:blipFill>
                      <a:blip r:embed="rId2"/>
                      <a:stretch>
                        <a:fillRect/>
                      </a:stretch>
                    </p:blipFill>
                    <p:spPr>
                      <a:xfrm>
                        <a:off x="6911975" y="2428875"/>
                        <a:ext cx="1708785" cy="855345"/>
                      </a:xfrm>
                      <a:prstGeom prst="rect">
                        <a:avLst/>
                      </a:prstGeom>
                    </p:spPr>
                  </p:pic>
                </p:oleObj>
              </mc:Fallback>
            </mc:AlternateContent>
          </a:graphicData>
        </a:graphic>
      </p:graphicFrame>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3675" y="-31750"/>
            <a:ext cx="10833100" cy="7970520"/>
          </a:xfrm>
          <a:prstGeom prst="rect">
            <a:avLst/>
          </a:prstGeom>
          <a:noFill/>
        </p:spPr>
        <p:txBody>
          <a:bodyPr wrap="square" rtlCol="0">
            <a:spAutoFit/>
          </a:bodyPr>
          <a:lstStyle/>
          <a:p>
            <a:r>
              <a:rPr sz="2800"/>
              <a:t>char s1[100010],s2[100010];</a:t>
            </a:r>
            <a:endParaRPr sz="2800"/>
          </a:p>
          <a:p>
            <a:r>
              <a:rPr sz="2800"/>
              <a:t>complex t1[200010],t2[200010];</a:t>
            </a:r>
            <a:endParaRPr sz="2800"/>
          </a:p>
          <a:p>
            <a:r>
              <a:rPr sz="2800"/>
              <a:t>int sum[200010];</a:t>
            </a:r>
            <a:endParaRPr sz="2800"/>
          </a:p>
          <a:p>
            <a:r>
              <a:rPr sz="2800"/>
              <a:t>int main(){</a:t>
            </a:r>
            <a:endParaRPr sz="2800"/>
          </a:p>
          <a:p>
            <a:r>
              <a:rPr sz="2800"/>
              <a:t>    while(scanf("%s%s",s1,s2)!=EOF){</a:t>
            </a:r>
            <a:endParaRPr sz="2800"/>
          </a:p>
          <a:p>
            <a:r>
              <a:rPr sz="2800"/>
              <a:t>        int len1=strlen(s1),len2=strlen(s2),len=1;</a:t>
            </a:r>
            <a:endParaRPr sz="2800"/>
          </a:p>
          <a:p>
            <a:r>
              <a:rPr sz="2800"/>
              <a:t>        while(len&lt;len1*2 || len&lt;len2*2)len&lt;&lt;=1;</a:t>
            </a:r>
            <a:endParaRPr sz="2800"/>
          </a:p>
          <a:p>
            <a:r>
              <a:rPr sz="2800"/>
              <a:t>       </a:t>
            </a:r>
            <a:r>
              <a:rPr sz="2800">
                <a:solidFill>
                  <a:srgbClr val="00B0F0"/>
                </a:solidFill>
              </a:rPr>
              <a:t> </a:t>
            </a:r>
            <a:r>
              <a:rPr lang="en-US" sz="2800">
                <a:solidFill>
                  <a:srgbClr val="00B0F0"/>
                </a:solidFill>
              </a:rPr>
              <a:t>//</a:t>
            </a:r>
            <a:r>
              <a:rPr lang="zh-CN" altLang="en-US" sz="2800">
                <a:solidFill>
                  <a:srgbClr val="00B0F0"/>
                </a:solidFill>
              </a:rPr>
              <a:t>位数扩充为大于等于</a:t>
            </a:r>
            <a:r>
              <a:rPr lang="en-US" altLang="zh-CN" sz="2800">
                <a:solidFill>
                  <a:srgbClr val="00B0F0"/>
                </a:solidFill>
              </a:rPr>
              <a:t>A</a:t>
            </a:r>
            <a:r>
              <a:rPr lang="zh-CN" altLang="en-US" sz="2800">
                <a:solidFill>
                  <a:srgbClr val="00B0F0"/>
                </a:solidFill>
              </a:rPr>
              <a:t>、</a:t>
            </a:r>
            <a:r>
              <a:rPr lang="en-US" altLang="zh-CN" sz="2800">
                <a:solidFill>
                  <a:srgbClr val="00B0F0"/>
                </a:solidFill>
              </a:rPr>
              <a:t>B</a:t>
            </a:r>
            <a:r>
              <a:rPr lang="zh-CN" altLang="en-US" sz="2800">
                <a:solidFill>
                  <a:srgbClr val="00B0F0"/>
                </a:solidFill>
              </a:rPr>
              <a:t>长度的</a:t>
            </a:r>
            <a:r>
              <a:rPr lang="en-US" altLang="zh-CN" sz="2800">
                <a:solidFill>
                  <a:srgbClr val="00B0F0"/>
                </a:solidFill>
              </a:rPr>
              <a:t>2</a:t>
            </a:r>
            <a:r>
              <a:rPr lang="zh-CN" altLang="en-US" sz="2800">
                <a:solidFill>
                  <a:srgbClr val="00B0F0"/>
                </a:solidFill>
              </a:rPr>
              <a:t>次幂，尾部补</a:t>
            </a:r>
            <a:r>
              <a:rPr lang="en-US" altLang="zh-CN" sz="2800">
                <a:solidFill>
                  <a:srgbClr val="00B0F0"/>
                </a:solidFill>
              </a:rPr>
              <a:t>0</a:t>
            </a:r>
            <a:endParaRPr lang="en-US" altLang="zh-CN" sz="2800">
              <a:solidFill>
                <a:srgbClr val="00B0F0"/>
              </a:solidFill>
            </a:endParaRPr>
          </a:p>
          <a:p>
            <a:r>
              <a:rPr sz="2800"/>
              <a:t>        for(int i=0;i&lt;len1;i++)t1[i]=complex(s1[len1-i-1]-'0',0);</a:t>
            </a:r>
            <a:endParaRPr sz="2800"/>
          </a:p>
          <a:p>
            <a:r>
              <a:rPr sz="2800"/>
              <a:t>        for(int i=len1;i&lt;len;i++)t1[i]=complex(0,0);</a:t>
            </a:r>
            <a:endParaRPr sz="2800"/>
          </a:p>
          <a:p>
            <a:r>
              <a:rPr sz="2800"/>
              <a:t>        for(int i=0;i&lt;len2;i++)t2[i]=complex(s2[len2-i-1]-'0',0);</a:t>
            </a:r>
            <a:endParaRPr sz="2800"/>
          </a:p>
          <a:p>
            <a:r>
              <a:rPr sz="2800"/>
              <a:t>        for(int i=len2;i&lt;len;i++)t2[i]=complex(0,0);</a:t>
            </a:r>
            <a:endParaRPr sz="2800"/>
          </a:p>
          <a:p>
            <a:r>
              <a:rPr sz="2800"/>
              <a:t>        fft(t1,len,1);</a:t>
            </a:r>
            <a:r>
              <a:rPr lang="en-US" sz="2800">
                <a:solidFill>
                  <a:srgbClr val="00B0F0"/>
                </a:solidFill>
              </a:rPr>
              <a:t>//</a:t>
            </a:r>
            <a:r>
              <a:rPr lang="en-US" altLang="zh-CN" sz="2800">
                <a:solidFill>
                  <a:srgbClr val="00B0F0"/>
                </a:solidFill>
              </a:rPr>
              <a:t>A</a:t>
            </a:r>
            <a:r>
              <a:rPr lang="zh-CN" altLang="en-US" sz="2800">
                <a:solidFill>
                  <a:srgbClr val="00B0F0"/>
                </a:solidFill>
              </a:rPr>
              <a:t>的</a:t>
            </a:r>
            <a:r>
              <a:rPr lang="en-US" altLang="zh-CN" sz="2800">
                <a:solidFill>
                  <a:srgbClr val="00B0F0"/>
                </a:solidFill>
              </a:rPr>
              <a:t>DFT</a:t>
            </a:r>
            <a:endParaRPr lang="en-US" altLang="zh-CN" sz="2800">
              <a:solidFill>
                <a:srgbClr val="00B0F0"/>
              </a:solidFill>
            </a:endParaRPr>
          </a:p>
          <a:p>
            <a:r>
              <a:rPr lang="en-US" altLang="zh-CN" sz="2800">
                <a:solidFill>
                  <a:srgbClr val="00B0F0"/>
                </a:solidFill>
              </a:rPr>
              <a:t>       </a:t>
            </a:r>
            <a:r>
              <a:rPr lang="en-US" altLang="zh-CN" sz="2800">
                <a:solidFill>
                  <a:schemeClr val="tx1"/>
                </a:solidFill>
              </a:rPr>
              <a:t> fft(t2,len,1);</a:t>
            </a:r>
            <a:r>
              <a:rPr lang="en-US" sz="2800">
                <a:solidFill>
                  <a:srgbClr val="00B0F0"/>
                </a:solidFill>
                <a:sym typeface="+mn-ea"/>
              </a:rPr>
              <a:t>//B</a:t>
            </a:r>
            <a:r>
              <a:rPr lang="zh-CN" altLang="en-US" sz="2800">
                <a:solidFill>
                  <a:srgbClr val="00B0F0"/>
                </a:solidFill>
                <a:sym typeface="+mn-ea"/>
              </a:rPr>
              <a:t>的</a:t>
            </a:r>
            <a:r>
              <a:rPr lang="en-US" altLang="zh-CN" sz="2800">
                <a:solidFill>
                  <a:srgbClr val="00B0F0"/>
                </a:solidFill>
                <a:sym typeface="+mn-ea"/>
              </a:rPr>
              <a:t>DFT</a:t>
            </a:r>
            <a:endParaRPr lang="en-US" altLang="zh-CN" sz="2800">
              <a:solidFill>
                <a:schemeClr val="tx1"/>
              </a:solidFill>
            </a:endParaRPr>
          </a:p>
          <a:p>
            <a:r>
              <a:rPr lang="en-US" altLang="zh-CN" sz="2800">
                <a:solidFill>
                  <a:schemeClr val="tx1"/>
                </a:solidFill>
              </a:rPr>
              <a:t>        for(int i=0;i&lt;len;i++)t1[i]=t1[i]*t2[i];</a:t>
            </a:r>
            <a:endParaRPr lang="en-US" altLang="zh-CN" sz="2800">
              <a:solidFill>
                <a:schemeClr val="tx1"/>
              </a:solidFill>
            </a:endParaRPr>
          </a:p>
          <a:p>
            <a:r>
              <a:rPr lang="en-US" altLang="zh-CN" sz="2800">
                <a:solidFill>
                  <a:schemeClr val="tx1"/>
                </a:solidFill>
              </a:rPr>
              <a:t>        fft(t1,len,-1);</a:t>
            </a:r>
            <a:r>
              <a:rPr lang="en-US" sz="2800">
                <a:solidFill>
                  <a:srgbClr val="00B0F0"/>
                </a:solidFill>
                <a:sym typeface="+mn-ea"/>
              </a:rPr>
              <a:t>//IDFT</a:t>
            </a:r>
            <a:endParaRPr lang="en-US" altLang="zh-CN" sz="2800">
              <a:solidFill>
                <a:schemeClr val="accent1"/>
              </a:solidFill>
            </a:endParaRPr>
          </a:p>
          <a:p>
            <a:r>
              <a:rPr sz="3200"/>
              <a:t>        </a:t>
            </a:r>
            <a:endParaRPr sz="3200"/>
          </a:p>
          <a:p>
            <a:r>
              <a:rPr sz="3200"/>
              <a:t>             </a:t>
            </a:r>
            <a:endParaRPr sz="32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4790" y="734060"/>
            <a:ext cx="10833100" cy="6247130"/>
          </a:xfrm>
          <a:prstGeom prst="rect">
            <a:avLst/>
          </a:prstGeom>
          <a:noFill/>
        </p:spPr>
        <p:txBody>
          <a:bodyPr wrap="square" rtlCol="0">
            <a:spAutoFit/>
          </a:bodyPr>
          <a:lstStyle/>
          <a:p>
            <a:r>
              <a:rPr sz="2800"/>
              <a:t>for(int i=0;i&lt;len;i++)sum[i]=(int)(t1[i].x+0.5);</a:t>
            </a:r>
            <a:endParaRPr sz="2800"/>
          </a:p>
          <a:p>
            <a:r>
              <a:rPr sz="2800"/>
              <a:t>        for(int i=0;i&lt;len;i++){</a:t>
            </a:r>
            <a:endParaRPr sz="2800"/>
          </a:p>
          <a:p>
            <a:r>
              <a:rPr sz="2800"/>
              <a:t>            sum[i+1]+=sum[i]/10;</a:t>
            </a:r>
            <a:endParaRPr sz="2800"/>
          </a:p>
          <a:p>
            <a:r>
              <a:rPr sz="2800"/>
              <a:t>            sum[i]%=10;</a:t>
            </a:r>
            <a:endParaRPr sz="2800"/>
          </a:p>
          <a:p>
            <a:r>
              <a:rPr sz="2800"/>
              <a:t>        }</a:t>
            </a:r>
            <a:r>
              <a:rPr lang="en-US" sz="2800">
                <a:solidFill>
                  <a:srgbClr val="00B0F0"/>
                </a:solidFill>
              </a:rPr>
              <a:t>//</a:t>
            </a:r>
            <a:r>
              <a:rPr lang="zh-CN" altLang="en-US" sz="2800">
                <a:solidFill>
                  <a:srgbClr val="00B0F0"/>
                </a:solidFill>
              </a:rPr>
              <a:t>进位</a:t>
            </a:r>
            <a:endParaRPr lang="zh-CN" altLang="en-US" sz="2800">
              <a:solidFill>
                <a:srgbClr val="00B0F0"/>
              </a:solidFill>
            </a:endParaRPr>
          </a:p>
          <a:p>
            <a:r>
              <a:rPr sz="2800"/>
              <a:t>        len=len1+len2-1;</a:t>
            </a:r>
            <a:endParaRPr sz="2800"/>
          </a:p>
          <a:p>
            <a:r>
              <a:rPr sz="2800"/>
              <a:t>        while(sum[len]&lt;=0 &amp;&amp; len&gt;0)len--;</a:t>
            </a:r>
            <a:r>
              <a:rPr lang="en-US" sz="2800">
                <a:solidFill>
                  <a:srgbClr val="00B0F0"/>
                </a:solidFill>
              </a:rPr>
              <a:t>//</a:t>
            </a:r>
            <a:r>
              <a:rPr lang="zh-CN" altLang="en-US" sz="2800">
                <a:solidFill>
                  <a:srgbClr val="00B0F0"/>
                </a:solidFill>
              </a:rPr>
              <a:t>去前导</a:t>
            </a:r>
            <a:r>
              <a:rPr lang="en-US" altLang="zh-CN" sz="2800">
                <a:solidFill>
                  <a:srgbClr val="00B0F0"/>
                </a:solidFill>
              </a:rPr>
              <a:t>0</a:t>
            </a:r>
            <a:endParaRPr lang="en-US" altLang="zh-CN" sz="2800">
              <a:solidFill>
                <a:srgbClr val="00B0F0"/>
              </a:solidFill>
            </a:endParaRPr>
          </a:p>
          <a:p>
            <a:r>
              <a:rPr sz="2800"/>
              <a:t>        for(int i=len;i&gt;=0;i--)printf("%d",sum[i]);</a:t>
            </a:r>
            <a:endParaRPr sz="2800"/>
          </a:p>
          <a:p>
            <a:r>
              <a:rPr sz="2800"/>
              <a:t>        printf("\n");</a:t>
            </a:r>
            <a:endParaRPr sz="2800"/>
          </a:p>
          <a:p>
            <a:r>
              <a:rPr sz="2800"/>
              <a:t>    }</a:t>
            </a:r>
            <a:endParaRPr sz="2800"/>
          </a:p>
          <a:p>
            <a:r>
              <a:rPr sz="2800"/>
              <a:t>    return 0;</a:t>
            </a:r>
            <a:endParaRPr sz="2800"/>
          </a:p>
          <a:p>
            <a:r>
              <a:rPr sz="2800"/>
              <a:t>}</a:t>
            </a:r>
            <a:endParaRPr sz="2800"/>
          </a:p>
          <a:p>
            <a:r>
              <a:rPr sz="3200"/>
              <a:t>        </a:t>
            </a:r>
            <a:endParaRPr sz="3200"/>
          </a:p>
          <a:p>
            <a:r>
              <a:rPr sz="3200"/>
              <a:t>             </a:t>
            </a:r>
            <a:endParaRPr sz="32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838200" y="1253331"/>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多项式表示方法：</a:t>
            </a:r>
            <a:endParaRPr lang="en-US" altLang="zh-CN" dirty="0"/>
          </a:p>
          <a:p>
            <a:endParaRPr lang="en-US" altLang="zh-CN" dirty="0"/>
          </a:p>
          <a:p>
            <a:endParaRPr lang="zh-CN" altLang="en-US" dirty="0"/>
          </a:p>
          <a:p>
            <a:pPr marL="0" indent="0">
              <a:buFont typeface="Arial" panose="020B0604020202020204" pitchFamily="34" charset="0"/>
              <a:buNone/>
            </a:pPr>
            <a:r>
              <a:rPr lang="en-US" altLang="zh-CN" dirty="0"/>
              <a:t>  1.系数表达 </a:t>
            </a:r>
            <a:endParaRPr lang="en-US" altLang="zh-CN" dirty="0"/>
          </a:p>
          <a:p>
            <a:pPr marL="0" indent="0">
              <a:buFont typeface="Arial" panose="020B0604020202020204" pitchFamily="34" charset="0"/>
              <a:buNone/>
            </a:pPr>
            <a:r>
              <a:rPr lang="en-US" altLang="zh-CN" dirty="0"/>
              <a:t>  写成n+1维向量形式a⃗ =(a0,a1,⋯,an)</a:t>
            </a:r>
            <a:endParaRPr lang="en-US" altLang="zh-CN" dirty="0"/>
          </a:p>
          <a:p>
            <a:pPr marL="0" indent="0">
              <a:buFont typeface="Arial" panose="020B0604020202020204" pitchFamily="34" charset="0"/>
              <a:buNone/>
            </a:pPr>
            <a:r>
              <a:rPr lang="en-US" altLang="zh-CN" dirty="0"/>
              <a:t>  2.点值表达 </a:t>
            </a:r>
            <a:endParaRPr lang="en-US" altLang="zh-CN" dirty="0"/>
          </a:p>
          <a:p>
            <a:pPr marL="0" indent="0">
              <a:buFont typeface="Arial" panose="020B0604020202020204" pitchFamily="34" charset="0"/>
              <a:buNone/>
            </a:pPr>
            <a:r>
              <a:rPr lang="en-US" altLang="zh-CN" dirty="0"/>
              <a:t>  我们要选取任意n+1个点值x0,⋯,xn求出它的f(xi),</a:t>
            </a:r>
            <a:r>
              <a:rPr lang="en-US" altLang="zh-CN" dirty="0" err="1"/>
              <a:t>得到</a:t>
            </a:r>
            <a:r>
              <a:rPr lang="en-US" altLang="zh-CN" dirty="0"/>
              <a:t>{(</a:t>
            </a:r>
            <a:r>
              <a:rPr lang="en-US" altLang="zh-CN" dirty="0" err="1"/>
              <a:t>xi,f</a:t>
            </a:r>
            <a:r>
              <a:rPr lang="en-US" altLang="zh-CN" dirty="0"/>
              <a:t>(xi)):0</a:t>
            </a:r>
            <a:r>
              <a:rPr lang="zh-CN" altLang="en-US" dirty="0"/>
              <a:t>≤</a:t>
            </a:r>
            <a:r>
              <a:rPr lang="en-US" altLang="zh-CN" dirty="0" err="1"/>
              <a:t>i</a:t>
            </a:r>
            <a:r>
              <a:rPr lang="zh-CN" altLang="en-US" dirty="0"/>
              <a:t>≤</a:t>
            </a:r>
            <a:r>
              <a:rPr lang="en-US" altLang="zh-CN" dirty="0" err="1"/>
              <a:t>n,i∈Z</a:t>
            </a:r>
            <a:r>
              <a:rPr lang="en-US" altLang="zh-CN" dirty="0"/>
              <a:t>} </a:t>
            </a:r>
            <a:endParaRPr lang="en-US" altLang="zh-CN" dirty="0"/>
          </a:p>
          <a:p>
            <a:pPr marL="0" indent="0">
              <a:buFont typeface="Arial" panose="020B0604020202020204" pitchFamily="34" charset="0"/>
              <a:buNone/>
            </a:pPr>
            <a:r>
              <a:rPr lang="en-US" altLang="zh-CN" dirty="0"/>
              <a:t>  这n+1个点值可以任意选取,FFT的高效性也是因为这n+1个点的特殊选取</a:t>
            </a:r>
            <a:endParaRPr lang="en-US" altLang="zh-CN" dirty="0"/>
          </a:p>
        </p:txBody>
      </p:sp>
      <p:pic>
        <p:nvPicPr>
          <p:cNvPr id="2" name="图片 1"/>
          <p:cNvPicPr>
            <a:picLocks noChangeAspect="1"/>
          </p:cNvPicPr>
          <p:nvPr/>
        </p:nvPicPr>
        <p:blipFill>
          <a:blip r:embed="rId1"/>
          <a:stretch>
            <a:fillRect/>
          </a:stretch>
        </p:blipFill>
        <p:spPr>
          <a:xfrm>
            <a:off x="1609724" y="1857789"/>
            <a:ext cx="6014219" cy="766142"/>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101090" y="827405"/>
            <a:ext cx="8006715" cy="4108450"/>
          </a:xfrm>
        </p:spPr>
        <p:txBody>
          <a:bodyPr/>
          <a:lstStyle/>
          <a:p>
            <a:endParaRPr lang="zh-CN" altLang="en-US"/>
          </a:p>
        </p:txBody>
      </p:sp>
      <p:pic>
        <p:nvPicPr>
          <p:cNvPr id="6" name="图片 5"/>
          <p:cNvPicPr>
            <a:picLocks noChangeAspect="1"/>
          </p:cNvPicPr>
          <p:nvPr/>
        </p:nvPicPr>
        <p:blipFill>
          <a:blip r:embed="rId1"/>
          <a:stretch>
            <a:fillRect/>
          </a:stretch>
        </p:blipFill>
        <p:spPr>
          <a:xfrm>
            <a:off x="427355" y="171450"/>
            <a:ext cx="11040110" cy="6377305"/>
          </a:xfrm>
          <a:prstGeom prst="rect">
            <a:avLst/>
          </a:prstGeom>
        </p:spPr>
      </p:pic>
      <p:grpSp>
        <p:nvGrpSpPr>
          <p:cNvPr id="16" name="组合 15"/>
          <p:cNvGrpSpPr/>
          <p:nvPr/>
        </p:nvGrpSpPr>
        <p:grpSpPr>
          <a:xfrm>
            <a:off x="8017565" y="2504661"/>
            <a:ext cx="2981739" cy="2822713"/>
            <a:chOff x="8017565" y="2504661"/>
            <a:chExt cx="2981739" cy="2822713"/>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6536" y="3758028"/>
              <a:ext cx="436604" cy="485116"/>
            </a:xfrm>
            <a:prstGeom prst="rect">
              <a:avLst/>
            </a:prstGeom>
          </p:spPr>
        </p:pic>
        <p:cxnSp>
          <p:nvCxnSpPr>
            <p:cNvPr id="3" name="直接箭头连接符 2"/>
            <p:cNvCxnSpPr/>
            <p:nvPr/>
          </p:nvCxnSpPr>
          <p:spPr>
            <a:xfrm>
              <a:off x="8017565" y="3949148"/>
              <a:ext cx="2981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9462054" y="2504661"/>
              <a:ext cx="0" cy="282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9018" y="3238289"/>
              <a:ext cx="503139" cy="518386"/>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3895" y="2925859"/>
              <a:ext cx="487894" cy="503141"/>
            </a:xfrm>
            <a:prstGeom prst="rect">
              <a:avLst/>
            </a:prstGeom>
          </p:spPr>
        </p:pic>
        <p:sp>
          <p:nvSpPr>
            <p:cNvPr id="8" name="椭圆 7"/>
            <p:cNvSpPr/>
            <p:nvPr/>
          </p:nvSpPr>
          <p:spPr>
            <a:xfrm>
              <a:off x="8772939" y="3273287"/>
              <a:ext cx="1364969" cy="136496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p:cNvCxnSpPr/>
            <p:nvPr/>
          </p:nvCxnSpPr>
          <p:spPr>
            <a:xfrm>
              <a:off x="9462054" y="3949148"/>
              <a:ext cx="6758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2100000">
              <a:off x="9404902" y="3758028"/>
              <a:ext cx="6758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4200000">
              <a:off x="9244836" y="3631601"/>
              <a:ext cx="6758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259715" y="1517015"/>
            <a:ext cx="11672570" cy="367982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890" y="365125"/>
            <a:ext cx="10515600" cy="1325563"/>
          </a:xfrm>
        </p:spPr>
        <p:txBody>
          <a:bodyPr/>
          <a:lstStyle/>
          <a:p>
            <a:r>
              <a:rPr lang="zh-CN" altLang="en-US"/>
              <a:t>引入</a:t>
            </a:r>
            <a:endParaRPr lang="zh-CN" altLang="en-US"/>
          </a:p>
        </p:txBody>
      </p:sp>
      <p:pic>
        <p:nvPicPr>
          <p:cNvPr id="4" name="图片 3" descr="PK38G~PHJT9M7`E_(3(X0AD"/>
          <p:cNvPicPr>
            <a:picLocks noChangeAspect="1"/>
          </p:cNvPicPr>
          <p:nvPr/>
        </p:nvPicPr>
        <p:blipFill>
          <a:blip r:embed="rId1"/>
          <a:stretch>
            <a:fillRect/>
          </a:stretch>
        </p:blipFill>
        <p:spPr>
          <a:xfrm>
            <a:off x="1601470" y="1480820"/>
            <a:ext cx="8365490" cy="451485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朴素做法</a:t>
            </a:r>
            <a:endParaRPr lang="zh-CN" altLang="en-US"/>
          </a:p>
        </p:txBody>
      </p:sp>
      <p:sp>
        <p:nvSpPr>
          <p:cNvPr id="4" name="文本框 3"/>
          <p:cNvSpPr txBox="1"/>
          <p:nvPr/>
        </p:nvSpPr>
        <p:spPr>
          <a:xfrm>
            <a:off x="1186180" y="1574800"/>
            <a:ext cx="10007600" cy="4523105"/>
          </a:xfrm>
          <a:prstGeom prst="rect">
            <a:avLst/>
          </a:prstGeom>
          <a:noFill/>
        </p:spPr>
        <p:txBody>
          <a:bodyPr wrap="square" rtlCol="0">
            <a:spAutoFit/>
          </a:bodyPr>
          <a:lstStyle/>
          <a:p>
            <a:r>
              <a:rPr lang="zh-CN" altLang="en-US" sz="3200"/>
              <a:t>如果一个个去算 </a:t>
            </a:r>
            <a:r>
              <a:rPr lang="en-US" altLang="zh-CN" sz="3200"/>
              <a:t>C</a:t>
            </a:r>
            <a:r>
              <a:rPr lang="zh-CN" altLang="en-US" sz="3200"/>
              <a:t>i 的话，要花费 O(n</a:t>
            </a:r>
            <a:r>
              <a:rPr lang="en-US" altLang="zh-CN" sz="3200"/>
              <a:t>^</a:t>
            </a:r>
            <a:r>
              <a:rPr lang="zh-CN" altLang="en-US" sz="3200"/>
              <a:t>2) 的时间才可以完成，但是，这是在系数表示下计算的，如果转换成点值表示，知道了 A(x),B(x) 的点值表示后，由于只有 n+1 个点，就可以直接将其相乘，在 O(n) 的时间内得到 C(x) 的点值表示</a:t>
            </a:r>
            <a:endParaRPr lang="zh-CN" altLang="en-US" sz="3200"/>
          </a:p>
          <a:p>
            <a:endParaRPr lang="zh-CN" altLang="en-US" sz="3200"/>
          </a:p>
          <a:p>
            <a:r>
              <a:rPr lang="zh-CN" altLang="en-US" sz="3200"/>
              <a:t>如果能够找到一种有效的方法帮助我们在多项式的点值表示和系数表示之间转换，我们就可以快速地计算多项式的乘法了，快速傅里叶变换就可以做到这一点</a:t>
            </a:r>
            <a:endParaRPr lang="zh-CN" altLang="en-US" sz="32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6710"/>
            <a:ext cx="10515600" cy="1325563"/>
          </a:xfrm>
        </p:spPr>
        <p:txBody>
          <a:bodyPr/>
          <a:lstStyle/>
          <a:p>
            <a:r>
              <a:rPr lang="zh-CN" altLang="en-US"/>
              <a:t>时间复杂度比较</a:t>
            </a:r>
            <a:endParaRPr lang="zh-CN" altLang="en-US"/>
          </a:p>
        </p:txBody>
      </p:sp>
      <p:pic>
        <p:nvPicPr>
          <p:cNvPr id="4" name="内容占位符 3"/>
          <p:cNvPicPr>
            <a:picLocks noGrp="1" noChangeAspect="1"/>
          </p:cNvPicPr>
          <p:nvPr>
            <p:ph idx="1"/>
          </p:nvPr>
        </p:nvPicPr>
        <p:blipFill>
          <a:blip r:embed="rId1"/>
          <a:stretch>
            <a:fillRect/>
          </a:stretch>
        </p:blipFill>
        <p:spPr>
          <a:xfrm>
            <a:off x="6830695" y="692150"/>
            <a:ext cx="5230495" cy="5177790"/>
          </a:xfrm>
          <a:prstGeom prst="rect">
            <a:avLst/>
          </a:prstGeom>
        </p:spPr>
      </p:pic>
      <p:sp>
        <p:nvSpPr>
          <p:cNvPr id="5" name="文本框 4"/>
          <p:cNvSpPr txBox="1"/>
          <p:nvPr/>
        </p:nvSpPr>
        <p:spPr>
          <a:xfrm>
            <a:off x="449580" y="1807210"/>
            <a:ext cx="5247640" cy="2030095"/>
          </a:xfrm>
          <a:prstGeom prst="rect">
            <a:avLst/>
          </a:prstGeom>
          <a:noFill/>
        </p:spPr>
        <p:txBody>
          <a:bodyPr wrap="square" rtlCol="0">
            <a:spAutoFit/>
          </a:bodyPr>
          <a:lstStyle/>
          <a:p>
            <a:r>
              <a:rPr lang="zh-CN" altLang="en-US"/>
              <a:t>快速傅里叶变换可以认为有两个部分</a:t>
            </a:r>
            <a:endParaRPr lang="zh-CN" altLang="en-US"/>
          </a:p>
          <a:p>
            <a:endParaRPr lang="zh-CN" altLang="en-US"/>
          </a:p>
          <a:p>
            <a:r>
              <a:rPr lang="zh-CN" altLang="en-US"/>
              <a:t>DFT</a:t>
            </a:r>
            <a:r>
              <a:rPr lang="en-US" altLang="zh-CN"/>
              <a:t>(离散傅里叶变换)</a:t>
            </a:r>
            <a:r>
              <a:rPr lang="zh-CN" altLang="en-US"/>
              <a:t>和IDF</a:t>
            </a:r>
            <a:r>
              <a:rPr lang="en-US" altLang="zh-CN"/>
              <a:t>T(</a:t>
            </a:r>
            <a:r>
              <a:rPr lang="zh-CN" altLang="en-US"/>
              <a:t>逆离散傅里叶变换</a:t>
            </a:r>
            <a:r>
              <a:rPr lang="en-US" altLang="zh-CN"/>
              <a:t>)</a:t>
            </a:r>
            <a:endParaRPr lang="en-US" altLang="zh-CN"/>
          </a:p>
          <a:p>
            <a:endParaRPr lang="en-US" altLang="zh-CN"/>
          </a:p>
          <a:p>
            <a:r>
              <a:rPr lang="zh-CN" altLang="en-US"/>
              <a:t>分别可以在 O(nlogn) 的时间内将多项式的系数表示转化成点值表示，并且转回来，就像右边这张图所示</a:t>
            </a:r>
            <a:endParaRPr lang="zh-CN" altLang="en-US"/>
          </a:p>
        </p:txBody>
      </p:sp>
      <p:pic>
        <p:nvPicPr>
          <p:cNvPr id="19" name="图片 18" descr="Y9B7J48PKG7RA]{%9NQ)11C"/>
          <p:cNvPicPr>
            <a:picLocks noChangeAspect="1"/>
          </p:cNvPicPr>
          <p:nvPr/>
        </p:nvPicPr>
        <p:blipFill>
          <a:blip r:embed="rId2"/>
          <a:stretch>
            <a:fillRect/>
          </a:stretch>
        </p:blipFill>
        <p:spPr>
          <a:xfrm>
            <a:off x="449580" y="3837305"/>
            <a:ext cx="6188075" cy="28575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rot="16200000">
            <a:off x="2815226" y="-2167255"/>
            <a:ext cx="1135743" cy="5811838"/>
          </a:xfrm>
        </p:spPr>
        <p:txBody>
          <a:bodyPr/>
          <a:lstStyle/>
          <a:p>
            <a:r>
              <a:rPr lang="zh-CN" altLang="en-US"/>
              <a:t>怎样实现</a:t>
            </a:r>
            <a:r>
              <a:rPr lang="en-US" altLang="zh-CN"/>
              <a:t>DFT</a:t>
            </a:r>
            <a:r>
              <a:rPr lang="zh-CN" altLang="en-US"/>
              <a:t>？</a:t>
            </a:r>
            <a:endParaRPr lang="zh-CN" altLang="en-US"/>
          </a:p>
        </p:txBody>
      </p:sp>
      <p:sp>
        <p:nvSpPr>
          <p:cNvPr id="5" name="文本框 4"/>
          <p:cNvSpPr txBox="1"/>
          <p:nvPr/>
        </p:nvSpPr>
        <p:spPr>
          <a:xfrm>
            <a:off x="918210" y="1306830"/>
            <a:ext cx="2576195" cy="460375"/>
          </a:xfrm>
          <a:prstGeom prst="rect">
            <a:avLst/>
          </a:prstGeom>
          <a:noFill/>
        </p:spPr>
        <p:txBody>
          <a:bodyPr wrap="square" rtlCol="0">
            <a:spAutoFit/>
          </a:bodyPr>
          <a:lstStyle/>
          <a:p>
            <a:r>
              <a:rPr lang="zh-CN" altLang="en-US" sz="2400"/>
              <a:t>直接用矩阵乘法</a:t>
            </a:r>
            <a:endParaRPr lang="zh-CN" altLang="en-US" sz="2400"/>
          </a:p>
        </p:txBody>
      </p:sp>
      <p:graphicFrame>
        <p:nvGraphicFramePr>
          <p:cNvPr id="6" name="对象 5"/>
          <p:cNvGraphicFramePr/>
          <p:nvPr/>
        </p:nvGraphicFramePr>
        <p:xfrm>
          <a:off x="989965" y="1977390"/>
          <a:ext cx="5881688" cy="2487613"/>
        </p:xfrm>
        <a:graphic>
          <a:graphicData uri="http://schemas.openxmlformats.org/presentationml/2006/ole">
            <mc:AlternateContent xmlns:mc="http://schemas.openxmlformats.org/markup-compatibility/2006">
              <mc:Choice xmlns:v="urn:schemas-microsoft-com:vml" Requires="v">
                <p:oleObj spid="_x0000_s2059" name="" r:id="rId1" imgW="2730500" imgH="1155700" progId="Equation.3">
                  <p:embed/>
                </p:oleObj>
              </mc:Choice>
              <mc:Fallback>
                <p:oleObj name="" r:id="rId1" imgW="2730500" imgH="1155700" progId="Equation.3">
                  <p:embed/>
                  <p:pic>
                    <p:nvPicPr>
                      <p:cNvPr id="0" name="图片 3111"/>
                      <p:cNvPicPr/>
                      <p:nvPr/>
                    </p:nvPicPr>
                    <p:blipFill>
                      <a:blip r:embed="rId2"/>
                      <a:stretch>
                        <a:fillRect/>
                      </a:stretch>
                    </p:blipFill>
                    <p:spPr>
                      <a:xfrm>
                        <a:off x="989965" y="1977390"/>
                        <a:ext cx="5881688" cy="2487613"/>
                      </a:xfrm>
                      <a:prstGeom prst="rect">
                        <a:avLst/>
                      </a:prstGeom>
                      <a:solidFill>
                        <a:srgbClr val="CCFFFF">
                          <a:alpha val="45000"/>
                        </a:srgbClr>
                      </a:solidFill>
                      <a:ln w="38100">
                        <a:noFill/>
                        <a:miter/>
                      </a:ln>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1627"/>
</p:tagLst>
</file>

<file path=ppt/tags/tag10.xml><?xml version="1.0" encoding="utf-8"?>
<p:tagLst xmlns:p="http://schemas.openxmlformats.org/presentationml/2006/main">
  <p:tag name="KSO_WM_BEAUTIFY_FLAG" val="#wm#"/>
  <p:tag name="KSO_WM_TEMPLATE_CATEGORY" val="custom"/>
  <p:tag name="KSO_WM_TEMPLATE_INDEX" val="20181627"/>
</p:tagLst>
</file>

<file path=ppt/tags/tag11.xml><?xml version="1.0" encoding="utf-8"?>
<p:tagLst xmlns:p="http://schemas.openxmlformats.org/presentationml/2006/main">
  <p:tag name="KSO_WM_BEAUTIFY_FLAG" val="#wm#"/>
  <p:tag name="KSO_WM_TEMPLATE_CATEGORY" val="custom"/>
  <p:tag name="KSO_WM_TEMPLATE_INDEX" val="20181627"/>
</p:tagLst>
</file>

<file path=ppt/tags/tag12.xml><?xml version="1.0" encoding="utf-8"?>
<p:tagLst xmlns:p="http://schemas.openxmlformats.org/presentationml/2006/main">
  <p:tag name="KSO_WM_BEAUTIFY_FLAG" val="#wm#"/>
  <p:tag name="KSO_WM_TEMPLATE_CATEGORY" val="custom"/>
  <p:tag name="KSO_WM_TEMPLATE_INDEX" val="20181627"/>
</p:tagLst>
</file>

<file path=ppt/tags/tag13.xml><?xml version="1.0" encoding="utf-8"?>
<p:tagLst xmlns:p="http://schemas.openxmlformats.org/presentationml/2006/main">
  <p:tag name="KSO_WM_BEAUTIFY_FLAG" val="#wm#"/>
  <p:tag name="KSO_WM_TEMPLATE_CATEGORY" val="custom"/>
  <p:tag name="KSO_WM_TEMPLATE_INDEX" val="20181627"/>
</p:tagLst>
</file>

<file path=ppt/tags/tag14.xml><?xml version="1.0" encoding="utf-8"?>
<p:tagLst xmlns:p="http://schemas.openxmlformats.org/presentationml/2006/main">
  <p:tag name="KSO_WM_BEAUTIFY_FLAG" val="#wm#"/>
  <p:tag name="KSO_WM_TEMPLATE_CATEGORY" val="custom"/>
  <p:tag name="KSO_WM_TEMPLATE_INDEX" val="20181627"/>
</p:tagLst>
</file>

<file path=ppt/tags/tag15.xml><?xml version="1.0" encoding="utf-8"?>
<p:tagLst xmlns:p="http://schemas.openxmlformats.org/presentationml/2006/main">
  <p:tag name="KSO_WM_BEAUTIFY_FLAG" val="#wm#"/>
  <p:tag name="KSO_WM_TEMPLATE_CATEGORY" val="custom"/>
  <p:tag name="KSO_WM_TEMPLATE_INDEX" val="20181627"/>
</p:tagLst>
</file>

<file path=ppt/tags/tag16.xml><?xml version="1.0" encoding="utf-8"?>
<p:tagLst xmlns:p="http://schemas.openxmlformats.org/presentationml/2006/main">
  <p:tag name="KSO_WM_BEAUTIFY_FLAG" val="#wm#"/>
  <p:tag name="KSO_WM_TEMPLATE_CATEGORY" val="custom"/>
  <p:tag name="KSO_WM_TEMPLATE_INDEX" val="20181627"/>
</p:tagLst>
</file>

<file path=ppt/tags/tag17.xml><?xml version="1.0" encoding="utf-8"?>
<p:tagLst xmlns:p="http://schemas.openxmlformats.org/presentationml/2006/main">
  <p:tag name="KSO_WM_BEAUTIFY_FLAG" val="#wm#"/>
  <p:tag name="KSO_WM_TEMPLATE_CATEGORY" val="custom"/>
  <p:tag name="KSO_WM_TEMPLATE_INDEX" val="20181627"/>
</p:tagLst>
</file>

<file path=ppt/tags/tag18.xml><?xml version="1.0" encoding="utf-8"?>
<p:tagLst xmlns:p="http://schemas.openxmlformats.org/presentationml/2006/main">
  <p:tag name="KSO_WM_BEAUTIFY_FLAG" val="#wm#"/>
  <p:tag name="KSO_WM_TEMPLATE_CATEGORY" val="custom"/>
  <p:tag name="KSO_WM_TEMPLATE_INDEX" val="20181627"/>
</p:tagLst>
</file>

<file path=ppt/tags/tag19.xml><?xml version="1.0" encoding="utf-8"?>
<p:tagLst xmlns:p="http://schemas.openxmlformats.org/presentationml/2006/main">
  <p:tag name="KSO_WM_BEAUTIFY_FLAG" val="#wm#"/>
  <p:tag name="KSO_WM_TEMPLATE_CATEGORY" val="custom"/>
  <p:tag name="KSO_WM_TEMPLATE_INDEX" val="20181627"/>
</p:tagLst>
</file>

<file path=ppt/tags/tag2.xml><?xml version="1.0" encoding="utf-8"?>
<p:tagLst xmlns:p="http://schemas.openxmlformats.org/presentationml/2006/main">
  <p:tag name="KSO_WM_TAG_VERSION" val="1.0"/>
  <p:tag name="KSO_WM_TEMPLATE_CATEGORY" val="custom"/>
  <p:tag name="KSO_WM_TEMPLATE_INDEX" val="20181627"/>
</p:tagLst>
</file>

<file path=ppt/tags/tag20.xml><?xml version="1.0" encoding="utf-8"?>
<p:tagLst xmlns:p="http://schemas.openxmlformats.org/presentationml/2006/main">
  <p:tag name="KSO_WM_BEAUTIFY_FLAG" val="#wm#"/>
  <p:tag name="KSO_WM_TEMPLATE_CATEGORY" val="custom"/>
  <p:tag name="KSO_WM_TEMPLATE_INDEX" val="20181627"/>
</p:tagLst>
</file>

<file path=ppt/tags/tag21.xml><?xml version="1.0" encoding="utf-8"?>
<p:tagLst xmlns:p="http://schemas.openxmlformats.org/presentationml/2006/main">
  <p:tag name="KSO_WM_BEAUTIFY_FLAG" val="#wm#"/>
  <p:tag name="KSO_WM_TEMPLATE_CATEGORY" val="custom"/>
  <p:tag name="KSO_WM_TEMPLATE_INDEX" val="20181627"/>
</p:tagLst>
</file>

<file path=ppt/tags/tag22.xml><?xml version="1.0" encoding="utf-8"?>
<p:tagLst xmlns:p="http://schemas.openxmlformats.org/presentationml/2006/main">
  <p:tag name="KSO_WM_BEAUTIFY_FLAG" val="#wm#"/>
  <p:tag name="KSO_WM_TEMPLATE_CATEGORY" val="custom"/>
  <p:tag name="KSO_WM_TEMPLATE_INDEX" val="20181627"/>
</p:tagLst>
</file>

<file path=ppt/tags/tag23.xml><?xml version="1.0" encoding="utf-8"?>
<p:tagLst xmlns:p="http://schemas.openxmlformats.org/presentationml/2006/main">
  <p:tag name="KSO_WM_BEAUTIFY_FLAG" val="#wm#"/>
  <p:tag name="KSO_WM_TEMPLATE_CATEGORY" val="custom"/>
  <p:tag name="KSO_WM_TEMPLATE_INDEX" val="20181627"/>
</p:tagLst>
</file>

<file path=ppt/tags/tag24.xml><?xml version="1.0" encoding="utf-8"?>
<p:tagLst xmlns:p="http://schemas.openxmlformats.org/presentationml/2006/main">
  <p:tag name="KSO_WM_BEAUTIFY_FLAG" val="#wm#"/>
  <p:tag name="KSO_WM_TEMPLATE_CATEGORY" val="custom"/>
  <p:tag name="KSO_WM_TEMPLATE_INDEX" val="20181627"/>
</p:tagLst>
</file>

<file path=ppt/tags/tag25.xml><?xml version="1.0" encoding="utf-8"?>
<p:tagLst xmlns:p="http://schemas.openxmlformats.org/presentationml/2006/main">
  <p:tag name="KSO_WM_BEAUTIFY_FLAG" val="#wm#"/>
  <p:tag name="KSO_WM_TEMPLATE_CATEGORY" val="custom"/>
  <p:tag name="KSO_WM_TEMPLATE_INDEX" val="20181627"/>
</p:tagLst>
</file>

<file path=ppt/tags/tag26.xml><?xml version="1.0" encoding="utf-8"?>
<p:tagLst xmlns:p="http://schemas.openxmlformats.org/presentationml/2006/main">
  <p:tag name="KSO_WM_BEAUTIFY_FLAG" val="#wm#"/>
  <p:tag name="KSO_WM_TEMPLATE_CATEGORY" val="custom"/>
  <p:tag name="KSO_WM_TEMPLATE_INDEX" val="20181627"/>
</p:tagLst>
</file>

<file path=ppt/tags/tag3.xml><?xml version="1.0" encoding="utf-8"?>
<p:tagLst xmlns:p="http://schemas.openxmlformats.org/presentationml/2006/main">
  <p:tag name="GENSWF_ADVANCE_TIME" val="0.00"/>
  <p:tag name="ISPRING_SLIDE_INDENT_LEVEL" val="0"/>
  <p:tag name="ISPRING_CUSTOM_TIMING_USED" val="0"/>
  <p:tag name="KSO_WM_TAG_VERSION" val="1.0"/>
  <p:tag name="KSO_WM_BEAUTIFY_FLAG" val="#wm#"/>
  <p:tag name="KSO_WM_COMBINE_RELATE_SLIDE_ID" val="background20180936_1"/>
  <p:tag name="KSO_WM_TEMPLATE_CATEGORY" val="custom"/>
  <p:tag name="KSO_WM_TEMPLATE_INDEX" val="20181627"/>
  <p:tag name="KSO_WM_TEMPLATE_SUBCATEGORY" val="combine"/>
  <p:tag name="KSO_WM_TEMPLATE_THUMBS_INDEX" val="1、6、11、12、18、19、21、22"/>
</p:tagLst>
</file>

<file path=ppt/tags/tag4.xml><?xml version="1.0" encoding="utf-8"?>
<p:tagLst xmlns:p="http://schemas.openxmlformats.org/presentationml/2006/main">
  <p:tag name="KSO_WM_TEMPLATE_CATEGORY" val="custom"/>
  <p:tag name="KSO_WM_TEMPLATE_INDEX" val="20181627"/>
</p:tagLst>
</file>

<file path=ppt/tags/tag5.xml><?xml version="1.0" encoding="utf-8"?>
<p:tagLst xmlns:p="http://schemas.openxmlformats.org/presentationml/2006/main">
  <p:tag name="KSO_WM_BEAUTIFY_FLAG" val="#wm#"/>
  <p:tag name="KSO_WM_TEMPLATE_CATEGORY" val="custom"/>
  <p:tag name="KSO_WM_TEMPLATE_INDEX" val="20181627"/>
</p:tagLst>
</file>

<file path=ppt/tags/tag6.xml><?xml version="1.0" encoding="utf-8"?>
<p:tagLst xmlns:p="http://schemas.openxmlformats.org/presentationml/2006/main">
  <p:tag name="KSO_WM_BEAUTIFY_FLAG" val="#wm#"/>
  <p:tag name="KSO_WM_TEMPLATE_CATEGORY" val="custom"/>
  <p:tag name="KSO_WM_TEMPLATE_INDEX" val="20181627"/>
</p:tagLst>
</file>

<file path=ppt/tags/tag7.xml><?xml version="1.0" encoding="utf-8"?>
<p:tagLst xmlns:p="http://schemas.openxmlformats.org/presentationml/2006/main">
  <p:tag name="KSO_WM_BEAUTIFY_FLAG" val="#wm#"/>
  <p:tag name="KSO_WM_TEMPLATE_CATEGORY" val="custom"/>
  <p:tag name="KSO_WM_TEMPLATE_INDEX" val="20181627"/>
</p:tagLst>
</file>

<file path=ppt/tags/tag8.xml><?xml version="1.0" encoding="utf-8"?>
<p:tagLst xmlns:p="http://schemas.openxmlformats.org/presentationml/2006/main">
  <p:tag name="KSO_WM_BEAUTIFY_FLAG" val="#wm#"/>
  <p:tag name="KSO_WM_TEMPLATE_CATEGORY" val="custom"/>
  <p:tag name="KSO_WM_TEMPLATE_INDEX" val="20181627"/>
</p:tagLst>
</file>

<file path=ppt/tags/tag9.xml><?xml version="1.0" encoding="utf-8"?>
<p:tagLst xmlns:p="http://schemas.openxmlformats.org/presentationml/2006/main">
  <p:tag name="KSO_WM_BEAUTIFY_FLAG" val="#wm#"/>
  <p:tag name="KSO_WM_TEMPLATE_CATEGORY" val="custom"/>
  <p:tag name="KSO_WM_TEMPLATE_INDEX" val="20181627"/>
</p:tagLst>
</file>

<file path=ppt/theme/theme1.xml><?xml version="1.0" encoding="utf-8"?>
<a:theme xmlns:a="http://schemas.openxmlformats.org/drawingml/2006/main" name="1_自定义设计方案">
  <a:themeElements>
    <a:clrScheme name="自定义 65">
      <a:dk1>
        <a:srgbClr val="000000"/>
      </a:dk1>
      <a:lt1>
        <a:srgbClr val="FFFFFF"/>
      </a:lt1>
      <a:dk2>
        <a:srgbClr val="82AAD2"/>
      </a:dk2>
      <a:lt2>
        <a:srgbClr val="E7E6E6"/>
      </a:lt2>
      <a:accent1>
        <a:srgbClr val="64C8B4"/>
      </a:accent1>
      <a:accent2>
        <a:srgbClr val="82AAD2"/>
      </a:accent2>
      <a:accent3>
        <a:srgbClr val="BFBFBF"/>
      </a:accent3>
      <a:accent4>
        <a:srgbClr val="FAB464"/>
      </a:accent4>
      <a:accent5>
        <a:srgbClr val="FAA078"/>
      </a:accent5>
      <a:accent6>
        <a:srgbClr val="FA8C8C"/>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3626</Words>
  <Application>WPS 演示</Application>
  <PresentationFormat>宽屏</PresentationFormat>
  <Paragraphs>191</Paragraphs>
  <Slides>23</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vt:i4>
      </vt:variant>
      <vt:variant>
        <vt:lpstr>幻灯片标题</vt:lpstr>
      </vt:variant>
      <vt:variant>
        <vt:i4>23</vt:i4>
      </vt:variant>
    </vt:vector>
  </HeadingPairs>
  <TitlesOfParts>
    <vt:vector size="41" baseType="lpstr">
      <vt:lpstr>Arial</vt:lpstr>
      <vt:lpstr>宋体</vt:lpstr>
      <vt:lpstr>Wingdings</vt:lpstr>
      <vt:lpstr>黑体</vt:lpstr>
      <vt:lpstr>微软雅黑</vt:lpstr>
      <vt:lpstr>Arial Unicode MS</vt:lpstr>
      <vt:lpstr>Calibri</vt:lpstr>
      <vt:lpstr>1_自定义设计方案</vt:lpstr>
      <vt:lpstr>Equation.DSMT4</vt:lpstr>
      <vt:lpstr>Equation.DSMT4</vt:lpstr>
      <vt:lpstr>Equation.3</vt:lpstr>
      <vt:lpstr>Equation.3</vt:lpstr>
      <vt:lpstr>Equation.3</vt:lpstr>
      <vt:lpstr>Equation.3</vt:lpstr>
      <vt:lpstr>Equation.3</vt:lpstr>
      <vt:lpstr>Equation.3</vt:lpstr>
      <vt:lpstr>Equation.DSMT4</vt:lpstr>
      <vt:lpstr>Equation.DSMT4</vt:lpstr>
      <vt:lpstr> FFT (快速傅里叶变换)</vt:lpstr>
      <vt:lpstr>知识储备</vt:lpstr>
      <vt:lpstr>PowerPoint 演示文稿</vt:lpstr>
      <vt:lpstr>PowerPoint 演示文稿</vt:lpstr>
      <vt:lpstr>PowerPoint 演示文稿</vt:lpstr>
      <vt:lpstr>引入</vt:lpstr>
      <vt:lpstr>朴素做法</vt:lpstr>
      <vt:lpstr>时间复杂度比较</vt:lpstr>
      <vt:lpstr>怎样实现DFT？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关于IDFT</vt:lpstr>
      <vt:lpstr>PowerPoint 演示文稿</vt:lpstr>
      <vt:lpstr>PowerPoint 演示文稿</vt:lpstr>
      <vt:lpstr>例题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daizhuocen</dc:creator>
  <cp:lastModifiedBy>daizhuocen</cp:lastModifiedBy>
  <cp:revision>15</cp:revision>
  <dcterms:created xsi:type="dcterms:W3CDTF">2018-01-15T12:30:00Z</dcterms:created>
  <dcterms:modified xsi:type="dcterms:W3CDTF">2018-01-16T01:59:08Z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