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400" r:id="rId4"/>
    <p:sldId id="401" r:id="rId5"/>
    <p:sldId id="402" r:id="rId6"/>
    <p:sldId id="403" r:id="rId7"/>
    <p:sldId id="405" r:id="rId8"/>
    <p:sldId id="404" r:id="rId9"/>
    <p:sldId id="408" r:id="rId10"/>
    <p:sldId id="409" r:id="rId11"/>
    <p:sldId id="410" r:id="rId12"/>
    <p:sldId id="411" r:id="rId13"/>
    <p:sldId id="407" r:id="rId14"/>
    <p:sldId id="412" r:id="rId15"/>
    <p:sldId id="413" r:id="rId16"/>
    <p:sldId id="414" r:id="rId17"/>
    <p:sldId id="415" r:id="rId18"/>
    <p:sldId id="416" r:id="rId19"/>
    <p:sldId id="417" r:id="rId20"/>
    <p:sldId id="418" r:id="rId21"/>
    <p:sldId id="419" r:id="rId22"/>
    <p:sldId id="420" r:id="rId23"/>
    <p:sldId id="421" r:id="rId24"/>
    <p:sldId id="422" r:id="rId25"/>
    <p:sldId id="425" r:id="rId26"/>
    <p:sldId id="426" r:id="rId27"/>
    <p:sldId id="424" r:id="rId28"/>
    <p:sldId id="423"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372" y="-108"/>
      </p:cViewPr>
      <p:guideLst>
        <p:guide orient="horz" pos="2182"/>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0" name="矩形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pic>
        <p:nvPicPr>
          <p:cNvPr id="14338" name="Picture 2" descr="http://icpc.baylor.edu/img/welcome/cm2-logo-panel_joel_wo_lang.png"/>
          <p:cNvPicPr>
            <a:picLocks noChangeAspect="1" noChangeArrowheads="1"/>
          </p:cNvPicPr>
          <p:nvPr/>
        </p:nvPicPr>
        <p:blipFill>
          <a:blip r:embed="rId2" cstate="print"/>
          <a:srcRect/>
          <a:stretch>
            <a:fillRect/>
          </a:stretch>
        </p:blipFill>
        <p:spPr bwMode="auto">
          <a:xfrm>
            <a:off x="6276975" y="0"/>
            <a:ext cx="2867025" cy="1333501"/>
          </a:xfrm>
          <a:prstGeom prst="rect">
            <a:avLst/>
          </a:prstGeom>
          <a:noFill/>
        </p:spPr>
      </p:pic>
    </p:spTree>
  </p:cSld>
  <p:clrMapOvr>
    <a:overrideClrMapping bg1="dk1" tx1="lt1" bg2="dk2" tx2="lt2" accent1="accent1" accent2="accent2" accent3="accent3" accent4="accent4" accent5="accent5" accent6="accent6" hlink="hlink" folHlink="folHlink"/>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9" name="矩形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竖排标题 1"/>
          <p:cNvSpPr>
            <a:spLocks noGrp="1"/>
          </p:cNvSpPr>
          <p:nvPr>
            <p:ph type="title" orient="vert"/>
          </p:nvPr>
        </p:nvSpPr>
        <p:spPr>
          <a:xfrm>
            <a:off x="6781800" y="274640"/>
            <a:ext cx="19050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304800"/>
            <a:ext cx="60198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2640597" y="6377459"/>
            <a:ext cx="3836404" cy="365125"/>
          </a:xfr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3314" name="Picture 2" descr="http://icpc.baylor.edu/img/welcome/cm2-logo-panel_joel_wo_lang.png"/>
          <p:cNvPicPr>
            <a:picLocks noChangeAspect="1" noChangeArrowheads="1"/>
          </p:cNvPicPr>
          <p:nvPr/>
        </p:nvPicPr>
        <p:blipFill>
          <a:blip r:embed="rId2" cstate="print"/>
          <a:srcRect/>
          <a:stretch>
            <a:fillRect/>
          </a:stretch>
        </p:blipFill>
        <p:spPr bwMode="auto">
          <a:xfrm>
            <a:off x="6276975" y="97199"/>
            <a:ext cx="2867025" cy="1333501"/>
          </a:xfrm>
          <a:prstGeom prst="rect">
            <a:avLst/>
          </a:prstGeom>
          <a:noFill/>
        </p:spPr>
      </p:pic>
      <p:sp>
        <p:nvSpPr>
          <p:cNvPr id="2" name="标题 1"/>
          <p:cNvSpPr>
            <a:spLocks noGrp="1"/>
          </p:cNvSpPr>
          <p:nvPr>
            <p:ph type="title"/>
          </p:nvPr>
        </p:nvSpPr>
        <p:spPr>
          <a:xfrm>
            <a:off x="457200" y="155448"/>
            <a:ext cx="5842992" cy="1252728"/>
          </a:xfrm>
        </p:spPr>
        <p:txBody>
          <a:bodyPr/>
          <a:lstStyle/>
          <a:p>
            <a:r>
              <a:rPr kumimoji="0" lang="zh-CN" altLang="en-US" dirty="0" smtClean="0"/>
              <a:t>单击此处编辑母版标题样式</a:t>
            </a:r>
            <a:endParaRPr kumimoji="0" lang="en-US" dirty="0"/>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矩形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5698976" cy="1251062"/>
          </a:xfrm>
        </p:spPr>
        <p:txBody>
          <a:bodyPr/>
          <a:lstStyle/>
          <a:p>
            <a:r>
              <a:rPr kumimoji="0" lang="zh-CN" altLang="en-US" smtClean="0"/>
              <a:t>单击此处编辑母版标题样式</a:t>
            </a:r>
            <a:endParaRPr kumimoji="0" lang="en-US" dirty="0"/>
          </a:p>
        </p:txBody>
      </p:sp>
      <p:sp>
        <p:nvSpPr>
          <p:cNvPr id="3" name="内容占位符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pic>
        <p:nvPicPr>
          <p:cNvPr id="8" name="Picture 2" descr="http://icpc.baylor.edu/img/welcome/cm2-logo-panel_joel_wo_lang.png"/>
          <p:cNvPicPr>
            <a:picLocks noChangeAspect="1" noChangeArrowheads="1"/>
          </p:cNvPicPr>
          <p:nvPr/>
        </p:nvPicPr>
        <p:blipFill>
          <a:blip r:embed="rId2" cstate="print"/>
          <a:srcRect/>
          <a:stretch>
            <a:fillRect/>
          </a:stretch>
        </p:blipFill>
        <p:spPr bwMode="auto">
          <a:xfrm>
            <a:off x="6276975" y="97199"/>
            <a:ext cx="2867025" cy="1333501"/>
          </a:xfrm>
          <a:prstGeom prst="rect">
            <a:avLst/>
          </a:prstGeom>
          <a:noFill/>
        </p:spPr>
      </p:pic>
    </p:spTree>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endParaRPr kumimoji="0" lang="zh-CN" altLang="en-US" smtClean="0"/>
          </a:p>
        </p:txBody>
      </p:sp>
      <p:sp>
        <p:nvSpPr>
          <p:cNvPr id="6" name="内容占位符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endParaRPr kumimoji="0"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2" name="矩形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64592" y="155448"/>
            <a:ext cx="2525150" cy="978408"/>
          </a:xfrm>
        </p:spPr>
        <p:txBody>
          <a:bodyPr lIns="73152" bIns="0" anchor="b">
            <a:sp3d prstMaterial="matte"/>
          </a:bodyPr>
          <a:lstStyle>
            <a:lvl1pPr algn="l">
              <a:defRPr sz="20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endParaRPr kumimoji="0" lang="zh-CN" altLang="en-US" smtClean="0"/>
          </a:p>
        </p:txBody>
      </p:sp>
      <p:sp>
        <p:nvSpPr>
          <p:cNvPr id="5" name="日期占位符 4"/>
          <p:cNvSpPr>
            <a:spLocks noGrp="1"/>
          </p:cNvSpPr>
          <p:nvPr>
            <p:ph type="dt" sz="half" idx="10"/>
          </p:nvPr>
        </p:nvSpPr>
        <p:spPr>
          <a:xfrm>
            <a:off x="164592" y="1170432"/>
            <a:ext cx="2523744" cy="201168"/>
          </a:xfrm>
        </p:spPr>
        <p:txBody>
          <a:bodyPr/>
          <a:lstStyle/>
          <a:p>
            <a:fld id="{530820CF-B880-4189-942D-D702A7CBA730}" type="datetimeFigureOut">
              <a:rPr lang="zh-CN" altLang="en-US" smtClean="0"/>
            </a:fld>
            <a:endParaRPr lang="zh-CN" altLang="en-US"/>
          </a:p>
        </p:txBody>
      </p:sp>
      <p:sp>
        <p:nvSpPr>
          <p:cNvPr id="11" name="矩形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页脚占位符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zh-CN" altLang="en-US"/>
          </a:p>
        </p:txBody>
      </p:sp>
      <p:sp>
        <p:nvSpPr>
          <p:cNvPr id="7" name="灯片编号占位符 6"/>
          <p:cNvSpPr>
            <a:spLocks noGrp="1"/>
          </p:cNvSpPr>
          <p:nvPr>
            <p:ph type="sldNum" sz="quarter" idx="12"/>
          </p:nvPr>
        </p:nvSpPr>
        <p:spPr>
          <a:xfrm>
            <a:off x="8339328" y="1170432"/>
            <a:ext cx="733864" cy="201168"/>
          </a:xfrm>
        </p:spPr>
        <p:txBody>
          <a:bodyPr/>
          <a:lstStyle/>
          <a:p>
            <a:fld id="{0C913308-F349-4B6D-A68A-DD1791B4A5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transition>
    <p:dissolv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矩形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矩形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占位符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lstStyle>
          <a:p>
            <a:endParaRPr lang="zh-CN" altLang="en-US"/>
          </a:p>
        </p:txBody>
      </p:sp>
      <p:sp>
        <p:nvSpPr>
          <p:cNvPr id="6" name="灯片编号占位符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dissolve/>
  </p:transition>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p:titleStyle>
    <p:bodyStyle>
      <a:lvl1pPr marL="438785" indent="-320040" algn="l" rtl="0" eaLnBrk="1" latinLnBrk="0" hangingPunct="1">
        <a:spcBef>
          <a:spcPts val="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panose="05000000000000000000"/>
        <a:buChar char=""/>
        <a:defRPr kumimoji="0" sz="2800" kern="1200">
          <a:solidFill>
            <a:schemeClr val="tx1"/>
          </a:solidFill>
          <a:latin typeface="+mn-lt"/>
          <a:ea typeface="+mn-ea"/>
          <a:cs typeface="+mn-cs"/>
        </a:defRPr>
      </a:lvl2pPr>
      <a:lvl3pPr marL="996950" indent="-228600" algn="l" rtl="0" eaLnBrk="1" latinLnBrk="0" hangingPunct="1">
        <a:spcBef>
          <a:spcPct val="20000"/>
        </a:spcBef>
        <a:buClr>
          <a:schemeClr val="accent3"/>
        </a:buClr>
        <a:buFont typeface="Arial" panose="020B0604020202020204"/>
        <a:buChar char="▪"/>
        <a:defRPr kumimoji="0" sz="2400" kern="1200">
          <a:solidFill>
            <a:schemeClr val="tx1"/>
          </a:solidFill>
          <a:latin typeface="+mn-lt"/>
          <a:ea typeface="+mn-ea"/>
          <a:cs typeface="+mn-cs"/>
        </a:defRPr>
      </a:lvl3pPr>
      <a:lvl4pPr marL="1216025" indent="-182880" algn="l" rtl="0" eaLnBrk="1" latinLnBrk="0" hangingPunct="1">
        <a:spcBef>
          <a:spcPct val="20000"/>
        </a:spcBef>
        <a:buClr>
          <a:schemeClr val="accent4"/>
        </a:buClr>
        <a:buFont typeface="Arial" panose="020B0604020202020204"/>
        <a:buChar char="▪"/>
        <a:defRPr kumimoji="0" sz="2000" kern="1200">
          <a:solidFill>
            <a:schemeClr val="tx1"/>
          </a:solidFill>
          <a:latin typeface="+mn-lt"/>
          <a:ea typeface="+mn-ea"/>
          <a:cs typeface="+mn-cs"/>
        </a:defRPr>
      </a:lvl4pPr>
      <a:lvl5pPr marL="1426210" indent="-182880" algn="l" rtl="0" eaLnBrk="1" latinLnBrk="0" hangingPunct="1">
        <a:spcBef>
          <a:spcPct val="20000"/>
        </a:spcBef>
        <a:buClr>
          <a:schemeClr val="accent5"/>
        </a:buClr>
        <a:buFont typeface="Wingdings 3" panose="05040102010807070707"/>
        <a:buChar char=""/>
        <a:defRPr kumimoji="0" lang="en-US" sz="2000" kern="1200" smtClean="0">
          <a:solidFill>
            <a:schemeClr val="tx1"/>
          </a:solidFill>
          <a:latin typeface="+mn-lt"/>
          <a:ea typeface="+mn-ea"/>
          <a:cs typeface="+mn-cs"/>
        </a:defRPr>
      </a:lvl5pPr>
      <a:lvl6pPr marL="1627505" indent="-182880" algn="l" rtl="0" eaLnBrk="1" latinLnBrk="0" hangingPunct="1">
        <a:spcBef>
          <a:spcPct val="20000"/>
        </a:spcBef>
        <a:buClr>
          <a:schemeClr val="accent6"/>
        </a:buClr>
        <a:buSzPct val="100000"/>
        <a:buFont typeface="Wingdings 2" panose="05020102010507070707"/>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panose="05020102010507070707"/>
        <a:buChar char=""/>
        <a:defRPr kumimoji="0" sz="1800" kern="1200">
          <a:solidFill>
            <a:schemeClr val="tx1"/>
          </a:solidFill>
          <a:latin typeface="+mn-lt"/>
          <a:ea typeface="+mn-ea"/>
          <a:cs typeface="+mn-cs"/>
        </a:defRPr>
      </a:lvl7pPr>
      <a:lvl8pPr marL="2030095" indent="-182880" algn="l" rtl="0" eaLnBrk="1" latinLnBrk="0" hangingPunct="1">
        <a:spcBef>
          <a:spcPct val="20000"/>
        </a:spcBef>
        <a:buClr>
          <a:schemeClr val="accent2"/>
        </a:buClr>
        <a:buFont typeface="Wingdings 2" panose="05020102010507070707" pitchFamily="18" charset="2"/>
        <a:buChar char=""/>
        <a:defRPr kumimoji="0" sz="1800" kern="1200">
          <a:solidFill>
            <a:schemeClr val="tx1"/>
          </a:solidFill>
          <a:latin typeface="+mn-lt"/>
          <a:ea typeface="+mn-ea"/>
          <a:cs typeface="+mn-cs"/>
        </a:defRPr>
      </a:lvl8pPr>
      <a:lvl9pPr marL="2231390" indent="-182880" algn="l" rtl="0" eaLnBrk="1" latinLnBrk="0" hangingPunct="1">
        <a:spcBef>
          <a:spcPct val="20000"/>
        </a:spcBef>
        <a:buClr>
          <a:schemeClr val="accent3"/>
        </a:buClr>
        <a:buFont typeface="Wingdings 2" panose="05020102010507070707" pitchFamily="18" charset="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628800"/>
            <a:ext cx="8077200" cy="1673352"/>
          </a:xfrm>
        </p:spPr>
        <p:txBody>
          <a:bodyPr/>
          <a:lstStyle/>
          <a:p>
            <a:r>
              <a:rPr lang="en-US" altLang="zh-CN" dirty="0"/>
              <a:t>2018</a:t>
            </a:r>
            <a:r>
              <a:rPr lang="zh-CN" dirty="0"/>
              <a:t>寒假集训</a:t>
            </a:r>
            <a:endParaRPr lang="zh-CN" dirty="0"/>
          </a:p>
        </p:txBody>
      </p:sp>
      <p:sp>
        <p:nvSpPr>
          <p:cNvPr id="3" name="副标题 2"/>
          <p:cNvSpPr>
            <a:spLocks noGrp="1"/>
          </p:cNvSpPr>
          <p:nvPr>
            <p:ph type="subTitle" idx="1"/>
          </p:nvPr>
        </p:nvSpPr>
        <p:spPr>
          <a:xfrm>
            <a:off x="683568" y="2204864"/>
            <a:ext cx="8077200" cy="1499616"/>
          </a:xfrm>
        </p:spPr>
        <p:txBody>
          <a:bodyPr>
            <a:normAutofit/>
          </a:bodyPr>
          <a:lstStyle/>
          <a:p>
            <a:pPr algn="ctr"/>
            <a:r>
              <a:rPr lang="zh-CN" sz="4000" dirty="0" smtClean="0">
                <a:latin typeface="+mj-ea"/>
                <a:ea typeface="+mj-ea"/>
              </a:rPr>
              <a:t>后缀自动机</a:t>
            </a:r>
            <a:endParaRPr lang="zh-CN" sz="4000" dirty="0">
              <a:latin typeface="+mj-ea"/>
              <a:ea typeface="+mj-ea"/>
            </a:endParaRPr>
          </a:p>
        </p:txBody>
      </p:sp>
      <p:sp>
        <p:nvSpPr>
          <p:cNvPr id="5" name="副标题 2"/>
          <p:cNvSpPr txBox="1"/>
          <p:nvPr/>
        </p:nvSpPr>
        <p:spPr>
          <a:xfrm>
            <a:off x="827584" y="4797152"/>
            <a:ext cx="8077200" cy="1499616"/>
          </a:xfrm>
          <a:prstGeom prst="rect">
            <a:avLst/>
          </a:prstGeom>
        </p:spPr>
        <p:txBody>
          <a:bodyPr vert="horz" lIns="118872" tIns="0" rIns="45720" bIns="0" rtlCol="0" anchor="b">
            <a:normAutofit/>
          </a:bodyPr>
          <a:lstStyle/>
          <a:p>
            <a:pPr marL="0" marR="0" lvl="0" indent="0" algn="r" defTabSz="914400" rtl="0" eaLnBrk="1" fontAlgn="auto" latinLnBrk="0" hangingPunct="1">
              <a:lnSpc>
                <a:spcPct val="100000"/>
              </a:lnSpc>
              <a:spcBef>
                <a:spcPts val="0"/>
              </a:spcBef>
              <a:spcAft>
                <a:spcPts val="0"/>
              </a:spcAft>
              <a:buClr>
                <a:schemeClr val="accent1"/>
              </a:buClr>
              <a:buSzPct val="80000"/>
              <a:buFont typeface="Wingdings 2" panose="05020102010507070707"/>
              <a:buNone/>
              <a:defRPr/>
            </a:pPr>
            <a:r>
              <a:rPr lang="zh-CN" sz="2000" noProof="0" dirty="0" smtClean="0">
                <a:solidFill>
                  <a:srgbClr val="FFFFFF"/>
                </a:solidFill>
              </a:rPr>
              <a:t>王首勋</a:t>
            </a:r>
            <a:endParaRPr lang="zh-CN" sz="2000" noProof="0" dirty="0" smtClean="0">
              <a:solidFill>
                <a:srgbClr val="FFFFFF"/>
              </a:solidFill>
            </a:endParaRPr>
          </a:p>
          <a:p>
            <a:pPr marL="0" marR="0" lvl="0" indent="0" algn="r" defTabSz="914400" rtl="0" eaLnBrk="1" fontAlgn="auto" latinLnBrk="0" hangingPunct="1">
              <a:lnSpc>
                <a:spcPct val="100000"/>
              </a:lnSpc>
              <a:spcBef>
                <a:spcPts val="0"/>
              </a:spcBef>
              <a:spcAft>
                <a:spcPts val="0"/>
              </a:spcAft>
              <a:buClr>
                <a:schemeClr val="accent1"/>
              </a:buClr>
              <a:buSzPct val="80000"/>
              <a:buFont typeface="Wingdings 2" panose="05020102010507070707"/>
              <a:buNone/>
              <a:defRPr/>
            </a:pPr>
            <a:r>
              <a:rPr kumimoji="0" lang="en-US" altLang="zh-CN" sz="2000" b="0" i="0" u="none" strike="noStrike" kern="1200" cap="none" spc="0" normalizeH="0" baseline="0" noProof="0" dirty="0">
                <a:ln>
                  <a:noFill/>
                </a:ln>
                <a:solidFill>
                  <a:srgbClr val="FFFFFF"/>
                </a:solidFill>
                <a:effectLst/>
                <a:uLnTx/>
                <a:uFillTx/>
                <a:latin typeface="+mn-lt"/>
                <a:ea typeface="+mn-ea"/>
                <a:cs typeface="+mn-cs"/>
              </a:rPr>
              <a:t>16</a:t>
            </a:r>
            <a:r>
              <a:rPr kumimoji="0" lang="zh-CN" altLang="en-US" sz="2000" b="0" i="0" u="none" strike="noStrike" kern="1200" cap="none" spc="0" normalizeH="0" baseline="0" noProof="0" dirty="0">
                <a:ln>
                  <a:noFill/>
                </a:ln>
                <a:solidFill>
                  <a:srgbClr val="FFFFFF"/>
                </a:solidFill>
                <a:effectLst/>
                <a:uLnTx/>
                <a:uFillTx/>
                <a:latin typeface="+mn-lt"/>
                <a:ea typeface="+mn-ea"/>
                <a:cs typeface="+mn-cs"/>
              </a:rPr>
              <a:t>计算机科学与技术</a:t>
            </a:r>
            <a:r>
              <a:rPr kumimoji="0" lang="en-US" altLang="zh-CN" sz="2000" b="0" i="0" u="none" strike="noStrike" kern="1200" cap="none" spc="0" normalizeH="0" baseline="0" noProof="0" dirty="0">
                <a:ln>
                  <a:noFill/>
                </a:ln>
                <a:solidFill>
                  <a:srgbClr val="FFFFFF"/>
                </a:solidFill>
                <a:effectLst/>
                <a:uLnTx/>
                <a:uFillTx/>
                <a:latin typeface="+mn-lt"/>
                <a:ea typeface="+mn-ea"/>
                <a:cs typeface="+mn-cs"/>
              </a:rPr>
              <a:t>1</a:t>
            </a:r>
            <a:r>
              <a:rPr kumimoji="0" lang="zh-CN" altLang="en-US" sz="2000" b="0" i="0" u="none" strike="noStrike" kern="1200" cap="none" spc="0" normalizeH="0" baseline="0" noProof="0" dirty="0">
                <a:ln>
                  <a:noFill/>
                </a:ln>
                <a:solidFill>
                  <a:srgbClr val="FFFFFF"/>
                </a:solidFill>
                <a:effectLst/>
                <a:uLnTx/>
                <a:uFillTx/>
                <a:latin typeface="+mn-lt"/>
                <a:ea typeface="+mn-ea"/>
                <a:cs typeface="+mn-cs"/>
              </a:rPr>
              <a:t>班</a:t>
            </a:r>
            <a:endParaRPr kumimoji="0" lang="zh-CN" altLang="en-US" sz="2000" b="0" i="0" u="none" strike="noStrike" kern="1200" cap="none" spc="0" normalizeH="0" baseline="0" noProof="0" dirty="0">
              <a:ln>
                <a:noFill/>
              </a:ln>
              <a:solidFill>
                <a:srgbClr val="FFFFFF"/>
              </a:solidFill>
              <a:effectLst/>
              <a:uLnTx/>
              <a:uFillTx/>
              <a:latin typeface="+mn-lt"/>
              <a:ea typeface="+mn-ea"/>
              <a:cs typeface="+mn-cs"/>
            </a:endParaRPr>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lnSpcReduction="10000"/>
          </a:bodyPr>
          <a:p>
            <a:pPr marL="118745" indent="0">
              <a:buNone/>
            </a:pPr>
            <a:r>
              <a:rPr lang="zh-CN" altLang="en-US"/>
              <a:t>我们将这些字符串倒过来：</a:t>
            </a:r>
            <a:endParaRPr lang="zh-CN" altLang="en-US"/>
          </a:p>
          <a:p>
            <a:pPr marL="118745" indent="0">
              <a:buNone/>
            </a:pPr>
            <a:r>
              <a:rPr lang="en-US" altLang="zh-CN"/>
              <a:t>s:/</a:t>
            </a:r>
            <a:r>
              <a:rPr lang="en-US" altLang="zh-CN" sz="1600"/>
              <a:t>                                           S</a:t>
            </a:r>
            <a:endParaRPr lang="en-US" altLang="zh-CN" sz="1600"/>
          </a:p>
          <a:p>
            <a:pPr marL="118745" indent="0">
              <a:buNone/>
            </a:pPr>
            <a:r>
              <a:rPr lang="en-US" altLang="zh-CN"/>
              <a:t>1:</a:t>
            </a:r>
            <a:r>
              <a:rPr lang="en-US" altLang="zh-CN">
                <a:solidFill>
                  <a:srgbClr val="FF0000"/>
                </a:solidFill>
              </a:rPr>
              <a:t>b</a:t>
            </a:r>
            <a:r>
              <a:rPr lang="en-US" altLang="zh-CN" sz="1600"/>
              <a:t>                                        a         b</a:t>
            </a:r>
            <a:endParaRPr lang="en-US" altLang="zh-CN" sz="1600"/>
          </a:p>
          <a:p>
            <a:pPr marL="118745" indent="0">
              <a:buNone/>
            </a:pPr>
            <a:r>
              <a:rPr lang="en-US" altLang="zh-CN"/>
              <a:t>2:</a:t>
            </a:r>
            <a:r>
              <a:rPr lang="en-US" altLang="zh-CN">
                <a:solidFill>
                  <a:srgbClr val="FF0000"/>
                </a:solidFill>
              </a:rPr>
              <a:t>ab</a:t>
            </a:r>
            <a:r>
              <a:rPr lang="en-US" altLang="zh-CN"/>
              <a:t>                 </a:t>
            </a:r>
            <a:r>
              <a:rPr lang="en-US" altLang="zh-CN" sz="1600"/>
              <a:t>4</a:t>
            </a:r>
            <a:r>
              <a:rPr lang="en-US" altLang="zh-CN" sz="1600"/>
              <a:t>                 1</a:t>
            </a:r>
            <a:endParaRPr lang="en-US" altLang="zh-CN" sz="1600"/>
          </a:p>
          <a:p>
            <a:pPr marL="118745" indent="0">
              <a:buNone/>
            </a:pPr>
            <a:r>
              <a:rPr lang="en-US" altLang="zh-CN"/>
              <a:t>3:aa,</a:t>
            </a:r>
            <a:r>
              <a:rPr lang="en-US" altLang="zh-CN">
                <a:solidFill>
                  <a:srgbClr val="FF0000"/>
                </a:solidFill>
              </a:rPr>
              <a:t>aab</a:t>
            </a:r>
            <a:r>
              <a:rPr lang="en-US" altLang="zh-CN" sz="1600"/>
              <a:t>                         a      b</a:t>
            </a:r>
            <a:endParaRPr lang="en-US" altLang="zh-CN" sz="1600"/>
          </a:p>
          <a:p>
            <a:pPr marL="118745" indent="0">
              <a:buNone/>
            </a:pPr>
            <a:r>
              <a:rPr lang="en-US" altLang="zh-CN"/>
              <a:t>4:</a:t>
            </a:r>
            <a:r>
              <a:rPr lang="en-US" altLang="zh-CN">
                <a:solidFill>
                  <a:srgbClr val="FF0000"/>
                </a:solidFill>
              </a:rPr>
              <a:t>a</a:t>
            </a:r>
            <a:r>
              <a:rPr lang="en-US" altLang="zh-CN" sz="1600"/>
              <a:t>             </a:t>
            </a:r>
            <a:endParaRPr lang="en-US" altLang="zh-CN" sz="1600"/>
          </a:p>
          <a:p>
            <a:pPr marL="118745" indent="0">
              <a:buNone/>
            </a:pPr>
            <a:r>
              <a:rPr lang="en-US" altLang="zh-CN"/>
              <a:t>       </a:t>
            </a:r>
            <a:r>
              <a:rPr lang="en-US" altLang="zh-CN" sz="1600"/>
              <a:t>                                     2      </a:t>
            </a:r>
            <a:endParaRPr lang="en-US" altLang="zh-CN" sz="1600"/>
          </a:p>
          <a:p>
            <a:pPr marL="118745" indent="0">
              <a:buNone/>
            </a:pPr>
            <a:r>
              <a:rPr lang="zh-CN" altLang="en-US"/>
              <a:t>    </a:t>
            </a:r>
            <a:r>
              <a:rPr lang="zh-CN" altLang="en-US" sz="1600"/>
              <a:t>                              </a:t>
            </a:r>
            <a:r>
              <a:rPr lang="en-US" altLang="zh-CN" sz="1600"/>
              <a:t>b</a:t>
            </a:r>
            <a:endParaRPr lang="en-US" altLang="zh-CN" sz="1600"/>
          </a:p>
          <a:p>
            <a:pPr marL="118745" indent="0">
              <a:buNone/>
            </a:pPr>
            <a:r>
              <a:rPr lang="zh-CN" altLang="en-US"/>
              <a:t>       </a:t>
            </a:r>
            <a:r>
              <a:rPr lang="zh-CN" altLang="en-US" sz="1600"/>
              <a:t>                       </a:t>
            </a:r>
            <a:r>
              <a:rPr lang="en-US" altLang="zh-CN" sz="1600"/>
              <a:t>3</a:t>
            </a:r>
            <a:endParaRPr lang="en-US" altLang="zh-CN" sz="1600"/>
          </a:p>
          <a:p>
            <a:pPr marL="118745" indent="0">
              <a:buNone/>
            </a:pPr>
            <a:r>
              <a:rPr lang="zh-CN" altLang="en-US"/>
              <a:t>这对应了一棵如右上图所示的后缀树</a:t>
            </a:r>
            <a:r>
              <a:rPr lang="en-US" altLang="zh-CN"/>
              <a:t>.</a:t>
            </a:r>
            <a:endParaRPr lang="en-US" altLang="zh-CN"/>
          </a:p>
        </p:txBody>
      </p:sp>
      <p:sp>
        <p:nvSpPr>
          <p:cNvPr id="16" name="椭圆 15"/>
          <p:cNvSpPr/>
          <p:nvPr/>
        </p:nvSpPr>
        <p:spPr>
          <a:xfrm>
            <a:off x="6300470" y="2657475"/>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8" name="直接箭头连接符 47"/>
          <p:cNvCxnSpPr/>
          <p:nvPr/>
        </p:nvCxnSpPr>
        <p:spPr>
          <a:xfrm flipV="1">
            <a:off x="5723890" y="2811780"/>
            <a:ext cx="576580" cy="653415"/>
          </a:xfrm>
          <a:prstGeom prst="straightConnector1">
            <a:avLst/>
          </a:prstGeom>
          <a:ln w="41275" cmpd="sng">
            <a:solidFill>
              <a:schemeClr val="accent1"/>
            </a:solidFill>
            <a:prstDash val="solid"/>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4" name="直接箭头连接符 3"/>
          <p:cNvCxnSpPr/>
          <p:nvPr/>
        </p:nvCxnSpPr>
        <p:spPr>
          <a:xfrm flipH="1" flipV="1">
            <a:off x="6490970" y="2820035"/>
            <a:ext cx="557530" cy="645160"/>
          </a:xfrm>
          <a:prstGeom prst="straightConnector1">
            <a:avLst/>
          </a:prstGeom>
          <a:ln w="41275" cmpd="sng">
            <a:solidFill>
              <a:schemeClr val="accent1"/>
            </a:solidFill>
            <a:prstDash val="solid"/>
            <a:headEnd type="arrow" w="med" len="med"/>
            <a:tailEnd type="none" w="med" len="med"/>
          </a:ln>
        </p:spPr>
        <p:style>
          <a:lnRef idx="3">
            <a:schemeClr val="dk1"/>
          </a:lnRef>
          <a:fillRef idx="0">
            <a:schemeClr val="dk1"/>
          </a:fillRef>
          <a:effectRef idx="2">
            <a:schemeClr val="dk1"/>
          </a:effectRef>
          <a:fontRef idx="minor">
            <a:schemeClr val="tx1"/>
          </a:fontRef>
        </p:style>
      </p:cxnSp>
      <p:sp>
        <p:nvSpPr>
          <p:cNvPr id="5" name="椭圆 4"/>
          <p:cNvSpPr/>
          <p:nvPr/>
        </p:nvSpPr>
        <p:spPr>
          <a:xfrm>
            <a:off x="5595620" y="3465195"/>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6977380" y="3465195"/>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5064125" y="4553585"/>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8" name="直接箭头连接符 7"/>
          <p:cNvCxnSpPr>
            <a:stCxn id="7" idx="0"/>
          </p:cNvCxnSpPr>
          <p:nvPr/>
        </p:nvCxnSpPr>
        <p:spPr>
          <a:xfrm flipV="1">
            <a:off x="5159375" y="3655695"/>
            <a:ext cx="481330" cy="897890"/>
          </a:xfrm>
          <a:prstGeom prst="straightConnector1">
            <a:avLst/>
          </a:prstGeom>
          <a:ln w="41275" cmpd="sng">
            <a:solidFill>
              <a:schemeClr val="accent1"/>
            </a:solidFill>
            <a:prstDash val="solid"/>
            <a:headEnd type="arrow" w="med" len="med"/>
            <a:tailEnd type="none" w="med" len="med"/>
          </a:ln>
        </p:spPr>
        <p:style>
          <a:lnRef idx="3">
            <a:schemeClr val="dk1"/>
          </a:lnRef>
          <a:fillRef idx="0">
            <a:schemeClr val="dk1"/>
          </a:fillRef>
          <a:effectRef idx="2">
            <a:schemeClr val="dk1"/>
          </a:effectRef>
          <a:fontRef idx="minor">
            <a:schemeClr val="tx1"/>
          </a:fontRef>
        </p:style>
      </p:cxnSp>
      <p:sp>
        <p:nvSpPr>
          <p:cNvPr id="9" name="椭圆 8"/>
          <p:cNvSpPr/>
          <p:nvPr/>
        </p:nvSpPr>
        <p:spPr>
          <a:xfrm>
            <a:off x="6057900" y="4509135"/>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5064125" y="5529580"/>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2" name="直接箭头连接符 11"/>
          <p:cNvCxnSpPr/>
          <p:nvPr/>
        </p:nvCxnSpPr>
        <p:spPr>
          <a:xfrm flipH="1" flipV="1">
            <a:off x="5723890" y="3655695"/>
            <a:ext cx="432435" cy="853440"/>
          </a:xfrm>
          <a:prstGeom prst="straightConnector1">
            <a:avLst/>
          </a:prstGeom>
          <a:ln w="41275" cmpd="sng">
            <a:solidFill>
              <a:schemeClr val="accent1"/>
            </a:solidFill>
            <a:prstDash val="solid"/>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13" name="直接箭头连接符 12"/>
          <p:cNvCxnSpPr>
            <a:stCxn id="11" idx="0"/>
          </p:cNvCxnSpPr>
          <p:nvPr/>
        </p:nvCxnSpPr>
        <p:spPr>
          <a:xfrm flipV="1">
            <a:off x="5159375" y="4744085"/>
            <a:ext cx="0" cy="785495"/>
          </a:xfrm>
          <a:prstGeom prst="straightConnector1">
            <a:avLst/>
          </a:prstGeom>
          <a:ln w="41275" cmpd="sng">
            <a:solidFill>
              <a:schemeClr val="accent1"/>
            </a:solidFill>
            <a:prstDash val="solid"/>
            <a:headEnd type="arrow" w="med" len="med"/>
            <a:tailEnd type="none" w="med" len="med"/>
          </a:ln>
        </p:spPr>
        <p:style>
          <a:lnRef idx="3">
            <a:schemeClr val="dk1"/>
          </a:lnRef>
          <a:fillRef idx="0">
            <a:schemeClr val="dk1"/>
          </a:fillRef>
          <a:effectRef idx="2">
            <a:schemeClr val="dk1"/>
          </a:effectRef>
          <a:fontRef idx="minor">
            <a:schemeClr val="tx1"/>
          </a:fontRef>
        </p:style>
      </p:cxnSp>
      <p:sp>
        <p:nvSpPr>
          <p:cNvPr id="14" name="椭圆 13"/>
          <p:cNvSpPr/>
          <p:nvPr/>
        </p:nvSpPr>
        <p:spPr>
          <a:xfrm>
            <a:off x="4799330" y="4142740"/>
            <a:ext cx="720090" cy="1728470"/>
          </a:xfrm>
          <a:prstGeom prst="ellipse">
            <a:avLst/>
          </a:prstGeom>
          <a:noFill/>
          <a:ln w="28575" cmpd="sng">
            <a:solidFill>
              <a:srgbClr val="FF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圆角矩形标注 14"/>
          <p:cNvSpPr/>
          <p:nvPr/>
        </p:nvSpPr>
        <p:spPr>
          <a:xfrm>
            <a:off x="1835785" y="4364990"/>
            <a:ext cx="2304415" cy="1080135"/>
          </a:xfrm>
          <a:prstGeom prst="wedgeRoundRectCallout">
            <a:avLst>
              <a:gd name="adj1" fmla="val 66340"/>
              <a:gd name="adj2" fmla="val 344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t>这两个节点可以合并为一个节点</a:t>
            </a:r>
            <a:r>
              <a:rPr lang="en-US" altLang="zh-CN" b="1"/>
              <a:t>3</a:t>
            </a:r>
            <a:endParaRPr lang="en-US" altLang="zh-CN" b="1"/>
          </a:p>
        </p:txBody>
      </p:sp>
    </p:spTree>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如何构造？</a:t>
            </a:r>
            <a:endParaRPr lang="zh-CN" altLang="en-US"/>
          </a:p>
        </p:txBody>
      </p:sp>
      <p:sp>
        <p:nvSpPr>
          <p:cNvPr id="3" name="内容占位符 2"/>
          <p:cNvSpPr>
            <a:spLocks noGrp="1"/>
          </p:cNvSpPr>
          <p:nvPr>
            <p:ph idx="1"/>
          </p:nvPr>
        </p:nvSpPr>
        <p:spPr/>
        <p:txBody>
          <a:bodyPr/>
          <a:p>
            <a:r>
              <a:rPr lang="zh-CN" altLang="en-US"/>
              <a:t>一个字符串的后缀自动机对应着一个倒序字符串的后缀树</a:t>
            </a:r>
            <a:r>
              <a:rPr lang="en-US" altLang="zh-CN"/>
              <a:t>.</a:t>
            </a:r>
            <a:endParaRPr lang="en-US" altLang="zh-CN"/>
          </a:p>
          <a:p>
            <a:endParaRPr lang="en-US" altLang="zh-CN"/>
          </a:p>
          <a:p>
            <a:r>
              <a:rPr lang="zh-CN" altLang="en-US"/>
              <a:t>构造后缀自动机的过程和构造倒序后缀树的过程紧密相连</a:t>
            </a:r>
            <a:r>
              <a:rPr lang="en-US" altLang="zh-CN"/>
              <a:t>.</a:t>
            </a:r>
            <a:endParaRPr lang="en-US" altLang="zh-CN"/>
          </a:p>
          <a:p>
            <a:endParaRPr lang="en-US" altLang="zh-CN"/>
          </a:p>
          <a:p>
            <a:r>
              <a:rPr lang="zh-CN" altLang="en-US">
                <a:sym typeface="+mn-ea"/>
              </a:rPr>
              <a:t>从左到右，逐个字符构造，始终保持后缀自动机的特性（即每次构造之后都一定是一个自动机）</a:t>
            </a:r>
            <a:r>
              <a:rPr lang="en-US" altLang="zh-CN">
                <a:sym typeface="+mn-ea"/>
              </a:rPr>
              <a:t>.</a:t>
            </a:r>
            <a:endParaRPr lang="en-US" altLang="zh-CN">
              <a:sym typeface="+mn-ea"/>
            </a:endParaRPr>
          </a:p>
        </p:txBody>
      </p:sp>
    </p:spTree>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需要记录的内容</a:t>
            </a:r>
            <a:endParaRPr lang="zh-CN" altLang="en-US"/>
          </a:p>
        </p:txBody>
      </p:sp>
      <p:sp>
        <p:nvSpPr>
          <p:cNvPr id="3" name="内容占位符 2"/>
          <p:cNvSpPr>
            <a:spLocks noGrp="1"/>
          </p:cNvSpPr>
          <p:nvPr>
            <p:ph idx="1"/>
          </p:nvPr>
        </p:nvSpPr>
        <p:spPr/>
        <p:txBody>
          <a:bodyPr>
            <a:normAutofit/>
          </a:bodyPr>
          <a:p>
            <a:pPr marL="118745" indent="0">
              <a:buNone/>
            </a:pPr>
            <a:r>
              <a:rPr lang="en-US" altLang="zh-CN" sz="2400"/>
              <a:t>struct node{</a:t>
            </a:r>
            <a:endParaRPr lang="en-US" altLang="zh-CN" sz="2400"/>
          </a:p>
          <a:p>
            <a:pPr marL="118745" indent="0">
              <a:buNone/>
            </a:pPr>
            <a:r>
              <a:rPr lang="en-US" altLang="zh-CN" sz="2400"/>
              <a:t>	node *nxt[26];	//当前状态之后有哪些状态 </a:t>
            </a:r>
            <a:endParaRPr lang="en-US" altLang="zh-CN" sz="2400"/>
          </a:p>
          <a:p>
            <a:pPr marL="118745" indent="0">
              <a:buNone/>
            </a:pPr>
            <a:r>
              <a:rPr lang="en-US" altLang="zh-CN" sz="2400"/>
              <a:t>	node *pre;	//指向后缀树上的父亲节点 </a:t>
            </a:r>
            <a:endParaRPr lang="en-US" altLang="zh-CN" sz="2400"/>
          </a:p>
          <a:p>
            <a:pPr marL="118745" indent="0">
              <a:buNone/>
            </a:pPr>
            <a:r>
              <a:rPr lang="en-US" altLang="zh-CN" sz="2400"/>
              <a:t>	int step;	//从根节点走到该节点需要多少步</a:t>
            </a:r>
            <a:endParaRPr lang="en-US" altLang="zh-CN" sz="2400"/>
          </a:p>
          <a:p>
            <a:pPr marL="118745" indent="0">
              <a:buNone/>
            </a:pPr>
            <a:r>
              <a:rPr lang="en-US" altLang="zh-CN" sz="2400"/>
              <a:t>	node(){};</a:t>
            </a:r>
            <a:endParaRPr lang="en-US" altLang="zh-CN" sz="2400"/>
          </a:p>
          <a:p>
            <a:pPr marL="118745" indent="0">
              <a:buNone/>
            </a:pPr>
            <a:r>
              <a:rPr lang="en-US" altLang="zh-CN" sz="2400"/>
              <a:t>	node(int _step,node *_pre):step(_step),pre(_pre){}</a:t>
            </a:r>
            <a:endParaRPr lang="en-US" altLang="zh-CN" sz="2400"/>
          </a:p>
          <a:p>
            <a:pPr marL="118745" indent="0">
              <a:buNone/>
            </a:pPr>
            <a:r>
              <a:rPr lang="en-US" altLang="zh-CN" sz="2400"/>
              <a:t>};</a:t>
            </a:r>
            <a:endParaRPr lang="en-US" altLang="zh-CN" sz="2400"/>
          </a:p>
        </p:txBody>
      </p:sp>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void build()</a:t>
            </a:r>
            <a:endParaRPr lang="en-US" altLang="zh-CN"/>
          </a:p>
        </p:txBody>
      </p:sp>
      <p:sp>
        <p:nvSpPr>
          <p:cNvPr id="3" name="内容占位符 2"/>
          <p:cNvSpPr>
            <a:spLocks noGrp="1"/>
          </p:cNvSpPr>
          <p:nvPr>
            <p:ph idx="1"/>
          </p:nvPr>
        </p:nvSpPr>
        <p:spPr/>
        <p:txBody>
          <a:bodyPr/>
          <a:p>
            <a:r>
              <a:rPr lang="zh-CN" altLang="en-US"/>
              <a:t>最开始的后缀自动机只有一个根节点，对应的后缀树也只有一个节点</a:t>
            </a:r>
            <a:r>
              <a:rPr lang="en-US" altLang="zh-CN"/>
              <a:t>.</a:t>
            </a:r>
            <a:r>
              <a:rPr lang="zh-CN" altLang="en-US"/>
              <a:t>我们记根节点为</a:t>
            </a:r>
            <a:r>
              <a:rPr lang="en-US" altLang="zh-CN"/>
              <a:t>root</a:t>
            </a:r>
            <a:r>
              <a:rPr lang="en-US" altLang="zh-CN"/>
              <a:t>.</a:t>
            </a:r>
            <a:endParaRPr lang="zh-CN" altLang="en-US"/>
          </a:p>
          <a:p>
            <a:endParaRPr lang="zh-CN" altLang="en-US"/>
          </a:p>
          <a:p>
            <a:r>
              <a:rPr lang="zh-CN" altLang="en-US"/>
              <a:t>接下来，我们从左往右逐个读入字符串的每个字符</a:t>
            </a:r>
            <a:r>
              <a:rPr lang="en-US" altLang="zh-CN"/>
              <a:t>.</a:t>
            </a:r>
            <a:endParaRPr lang="en-US" altLang="zh-CN"/>
          </a:p>
          <a:p>
            <a:endParaRPr lang="zh-CN" altLang="en-US"/>
          </a:p>
        </p:txBody>
      </p:sp>
    </p:spTree>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a:bodyPr>
          <a:p>
            <a:pPr marL="118745" indent="0">
              <a:buNone/>
            </a:pPr>
            <a:r>
              <a:rPr lang="en-US" altLang="zh-CN" sz="2400"/>
              <a:t>void build(char *s){</a:t>
            </a:r>
            <a:endParaRPr lang="en-US" altLang="zh-CN" sz="2400"/>
          </a:p>
          <a:p>
            <a:pPr marL="118745" indent="0">
              <a:buNone/>
            </a:pPr>
            <a:r>
              <a:rPr lang="en-US" altLang="zh-CN" sz="2400"/>
              <a:t>	node *root=new node(0,NULL);</a:t>
            </a:r>
            <a:endParaRPr lang="zh-CN" altLang="en-US" sz="2400"/>
          </a:p>
          <a:p>
            <a:pPr marL="118745" indent="0">
              <a:buNone/>
            </a:pPr>
            <a:r>
              <a:rPr lang="en-US" altLang="zh-CN" sz="2400"/>
              <a:t>	int len=strlen(s);</a:t>
            </a:r>
            <a:endParaRPr lang="en-US" altLang="zh-CN" sz="2400"/>
          </a:p>
          <a:p>
            <a:pPr marL="118745" indent="0">
              <a:buNone/>
            </a:pPr>
            <a:r>
              <a:rPr lang="en-US" altLang="zh-CN" sz="2400"/>
              <a:t>	for(int i=0;i&lt;len;i++){</a:t>
            </a:r>
            <a:endParaRPr lang="en-US" altLang="zh-CN" sz="2400"/>
          </a:p>
          <a:p>
            <a:pPr marL="118745" indent="0">
              <a:buNone/>
            </a:pPr>
            <a:r>
              <a:rPr lang="en-US" altLang="zh-CN" sz="2400"/>
              <a:t>		int id=s[i]-'a';</a:t>
            </a:r>
            <a:endParaRPr lang="en-US" altLang="zh-CN" sz="2400"/>
          </a:p>
          <a:p>
            <a:pPr marL="118745" indent="0">
              <a:buNone/>
            </a:pPr>
            <a:endParaRPr lang="en-US" altLang="zh-CN" sz="2400"/>
          </a:p>
          <a:p>
            <a:pPr marL="118745" indent="0">
              <a:buNone/>
            </a:pPr>
            <a:r>
              <a:rPr lang="en-US" altLang="zh-CN" sz="2400"/>
              <a:t>		......</a:t>
            </a:r>
            <a:endParaRPr lang="en-US" altLang="zh-CN" sz="2400"/>
          </a:p>
          <a:p>
            <a:pPr marL="118745" indent="0">
              <a:buNone/>
            </a:pPr>
            <a:r>
              <a:rPr lang="en-US" altLang="zh-CN" sz="2400"/>
              <a:t>	</a:t>
            </a:r>
            <a:endParaRPr lang="en-US" altLang="zh-CN" sz="2400"/>
          </a:p>
          <a:p>
            <a:pPr marL="118745" indent="0">
              <a:buNone/>
            </a:pPr>
            <a:r>
              <a:rPr lang="en-US" altLang="zh-CN" sz="2400"/>
              <a:t>	}</a:t>
            </a:r>
            <a:endParaRPr lang="en-US" altLang="zh-CN" sz="2400"/>
          </a:p>
          <a:p>
            <a:pPr marL="118745" indent="0">
              <a:buNone/>
            </a:pPr>
            <a:r>
              <a:rPr lang="en-US" altLang="zh-CN" sz="2400"/>
              <a:t>}</a:t>
            </a:r>
            <a:endParaRPr lang="en-US" altLang="zh-CN" sz="2400"/>
          </a:p>
        </p:txBody>
      </p:sp>
    </p:spTree>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假设我们已经构造好了前</a:t>
            </a:r>
            <a:r>
              <a:rPr lang="en-US" altLang="zh-CN"/>
              <a:t>x-1</a:t>
            </a:r>
            <a:r>
              <a:rPr lang="zh-CN" altLang="en-US"/>
              <a:t>个字符的后缀自动机（当然，也构造好了前</a:t>
            </a:r>
            <a:r>
              <a:rPr lang="en-US" altLang="zh-CN"/>
              <a:t>x-1</a:t>
            </a:r>
            <a:r>
              <a:rPr lang="zh-CN" altLang="en-US"/>
              <a:t>个字符的倒序后缀树）</a:t>
            </a:r>
            <a:r>
              <a:rPr lang="zh-CN" altLang="en-US"/>
              <a:t>，接下来，我们将要读入第</a:t>
            </a:r>
            <a:r>
              <a:rPr lang="en-US" altLang="zh-CN"/>
              <a:t>x</a:t>
            </a:r>
            <a:r>
              <a:rPr lang="zh-CN" altLang="en-US"/>
              <a:t>个字符</a:t>
            </a:r>
            <a:r>
              <a:rPr lang="en-US" altLang="zh-CN"/>
              <a:t>.</a:t>
            </a:r>
            <a:endParaRPr lang="en-US" altLang="zh-CN"/>
          </a:p>
          <a:p>
            <a:endParaRPr lang="en-US" altLang="zh-CN"/>
          </a:p>
          <a:p>
            <a:r>
              <a:rPr lang="zh-CN" altLang="en-US"/>
              <a:t>我们用</a:t>
            </a:r>
            <a:r>
              <a:rPr lang="en-US" altLang="zh-CN"/>
              <a:t>cur</a:t>
            </a:r>
            <a:r>
              <a:rPr lang="zh-CN" altLang="en-US"/>
              <a:t>表示新建的节点，用</a:t>
            </a:r>
            <a:r>
              <a:rPr lang="en-US" altLang="zh-CN"/>
              <a:t>p</a:t>
            </a:r>
            <a:r>
              <a:rPr lang="zh-CN" altLang="en-US"/>
              <a:t>指针指向读入第</a:t>
            </a:r>
            <a:r>
              <a:rPr lang="en-US" altLang="zh-CN"/>
              <a:t>x-1</a:t>
            </a:r>
            <a:r>
              <a:rPr lang="zh-CN" altLang="en-US"/>
              <a:t>个字符时新建的节点（即上一个新建的节点）</a:t>
            </a:r>
            <a:r>
              <a:rPr lang="en-US" altLang="zh-CN"/>
              <a:t>.</a:t>
            </a:r>
            <a:endParaRPr lang="en-US" altLang="zh-CN"/>
          </a:p>
          <a:p>
            <a:endParaRPr lang="en-US" altLang="zh-CN"/>
          </a:p>
          <a:p>
            <a:endParaRPr lang="en-US" altLang="zh-CN"/>
          </a:p>
        </p:txBody>
      </p:sp>
    </p:spTree>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a:bodyPr>
          <a:p>
            <a:pPr marL="118745" indent="0">
              <a:buNone/>
            </a:pPr>
            <a:r>
              <a:rPr lang="zh-CN" altLang="en-US" sz="2400"/>
              <a:t>void build(char *s){</a:t>
            </a:r>
            <a:endParaRPr lang="zh-CN" altLang="en-US" sz="2400"/>
          </a:p>
          <a:p>
            <a:pPr marL="118745" indent="0">
              <a:buNone/>
            </a:pPr>
            <a:r>
              <a:rPr lang="zh-CN" altLang="en-US" sz="2400"/>
              <a:t>	</a:t>
            </a:r>
            <a:r>
              <a:rPr lang="zh-CN" altLang="en-US" sz="2400">
                <a:solidFill>
                  <a:srgbClr val="FF0000"/>
                </a:solidFill>
              </a:rPr>
              <a:t>node cur=new node(0,NULL),*root=cur;</a:t>
            </a:r>
            <a:endParaRPr lang="zh-CN" altLang="en-US" sz="2400">
              <a:solidFill>
                <a:srgbClr val="FF0000"/>
              </a:solidFill>
            </a:endParaRPr>
          </a:p>
          <a:p>
            <a:pPr marL="118745" indent="0">
              <a:buNone/>
            </a:pPr>
            <a:r>
              <a:rPr lang="zh-CN" altLang="en-US" sz="2400"/>
              <a:t>	int len=strlen(s);</a:t>
            </a:r>
            <a:endParaRPr lang="zh-CN" altLang="en-US" sz="2400"/>
          </a:p>
          <a:p>
            <a:pPr marL="118745" indent="0">
              <a:buNone/>
            </a:pPr>
            <a:r>
              <a:rPr lang="zh-CN" altLang="en-US" sz="2400"/>
              <a:t>	for(int i=0;i&lt;len;i++){</a:t>
            </a:r>
            <a:endParaRPr lang="zh-CN" altLang="en-US" sz="2400"/>
          </a:p>
          <a:p>
            <a:pPr marL="118745" indent="0">
              <a:buNone/>
            </a:pPr>
            <a:r>
              <a:rPr lang="zh-CN" altLang="en-US" sz="2400"/>
              <a:t>		int id=s[i]-'a';</a:t>
            </a:r>
            <a:endParaRPr lang="zh-CN" altLang="en-US" sz="2400"/>
          </a:p>
          <a:p>
            <a:pPr marL="118745" indent="0">
              <a:buNone/>
            </a:pPr>
            <a:r>
              <a:rPr lang="zh-CN" altLang="en-US" sz="2400"/>
              <a:t>		</a:t>
            </a:r>
            <a:r>
              <a:rPr lang="zh-CN" altLang="en-US" sz="2400">
                <a:solidFill>
                  <a:srgbClr val="FF0000"/>
                </a:solidFill>
              </a:rPr>
              <a:t>node *p=cur;	</a:t>
            </a:r>
            <a:endParaRPr lang="zh-CN" altLang="en-US" sz="2400">
              <a:solidFill>
                <a:srgbClr val="FF0000"/>
              </a:solidFill>
            </a:endParaRPr>
          </a:p>
          <a:p>
            <a:pPr marL="118745" indent="0">
              <a:buNone/>
            </a:pPr>
            <a:r>
              <a:rPr lang="zh-CN" altLang="en-US" sz="2400">
                <a:solidFill>
                  <a:srgbClr val="FF0000"/>
                </a:solidFill>
              </a:rPr>
              <a:t>		cur=new node(i+1,NULL);</a:t>
            </a:r>
            <a:endParaRPr lang="zh-CN" altLang="en-US" sz="2400">
              <a:solidFill>
                <a:srgbClr val="FF0000"/>
              </a:solidFill>
            </a:endParaRPr>
          </a:p>
          <a:p>
            <a:pPr marL="118745" indent="0">
              <a:buNone/>
            </a:pPr>
            <a:endParaRPr lang="zh-CN" altLang="en-US" sz="2400">
              <a:solidFill>
                <a:srgbClr val="FF0000"/>
              </a:solidFill>
            </a:endParaRPr>
          </a:p>
          <a:p>
            <a:pPr marL="118745" indent="0">
              <a:buNone/>
            </a:pPr>
            <a:r>
              <a:rPr lang="en-US" altLang="zh-CN" sz="2400">
                <a:solidFill>
                  <a:srgbClr val="FF0000"/>
                </a:solidFill>
              </a:rPr>
              <a:t>		</a:t>
            </a:r>
            <a:r>
              <a:rPr lang="en-US" altLang="zh-CN" sz="2400">
                <a:solidFill>
                  <a:schemeClr val="tx1"/>
                </a:solidFill>
              </a:rPr>
              <a:t>......</a:t>
            </a:r>
            <a:endParaRPr lang="en-US" altLang="zh-CN" sz="2400">
              <a:solidFill>
                <a:schemeClr val="tx1"/>
              </a:solidFill>
            </a:endParaRPr>
          </a:p>
          <a:p>
            <a:pPr marL="118745" indent="0">
              <a:buNone/>
            </a:pPr>
            <a:endParaRPr lang="en-US" altLang="zh-CN" sz="2400">
              <a:solidFill>
                <a:srgbClr val="FF0000"/>
              </a:solidFill>
            </a:endParaRPr>
          </a:p>
          <a:p>
            <a:pPr marL="118745" indent="0">
              <a:buNone/>
            </a:pPr>
            <a:r>
              <a:rPr lang="zh-CN" altLang="en-US" sz="2400"/>
              <a:t>	}</a:t>
            </a:r>
            <a:endParaRPr lang="zh-CN" altLang="en-US" sz="2400"/>
          </a:p>
          <a:p>
            <a:pPr marL="118745" indent="0">
              <a:buNone/>
            </a:pPr>
            <a:r>
              <a:rPr lang="zh-CN" altLang="en-US" sz="2400"/>
              <a:t>} </a:t>
            </a:r>
            <a:endParaRPr lang="zh-CN" altLang="en-US" sz="2400"/>
          </a:p>
        </p:txBody>
      </p:sp>
    </p:spTree>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en-US" altLang="zh-CN"/>
              <a:t>cur</a:t>
            </a:r>
            <a:r>
              <a:rPr lang="zh-CN" altLang="en-US"/>
              <a:t>应当插入到哪里呢？</a:t>
            </a:r>
            <a:endParaRPr lang="zh-CN" altLang="en-US"/>
          </a:p>
          <a:p>
            <a:endParaRPr lang="zh-CN" altLang="en-US"/>
          </a:p>
          <a:p>
            <a:r>
              <a:rPr lang="zh-CN"/>
              <a:t>我们不断地沿着</a:t>
            </a:r>
            <a:r>
              <a:rPr lang="en-US" altLang="zh-CN"/>
              <a:t>p</a:t>
            </a:r>
            <a:r>
              <a:rPr lang="zh-CN" altLang="en-US"/>
              <a:t>的</a:t>
            </a:r>
            <a:r>
              <a:rPr lang="en-US" altLang="zh-CN"/>
              <a:t>pre</a:t>
            </a:r>
            <a:r>
              <a:rPr lang="zh-CN" altLang="en-US"/>
              <a:t>指针向上走，直到</a:t>
            </a:r>
            <a:r>
              <a:rPr lang="en-US" altLang="zh-CN"/>
              <a:t>p-&gt;nxt[id]!=NULL</a:t>
            </a:r>
            <a:r>
              <a:rPr lang="zh-CN" altLang="en-US"/>
              <a:t>或者</a:t>
            </a:r>
            <a:r>
              <a:rPr lang="en-US" altLang="zh-CN"/>
              <a:t>p==NULL.</a:t>
            </a:r>
            <a:endParaRPr lang="en-US" altLang="zh-CN"/>
          </a:p>
          <a:p>
            <a:endParaRPr lang="zh-CN" altLang="en-US"/>
          </a:p>
          <a:p>
            <a:r>
              <a:rPr lang="zh-CN" altLang="en-US"/>
              <a:t>沿途我们将所有的</a:t>
            </a:r>
            <a:r>
              <a:rPr lang="en-US" altLang="zh-CN"/>
              <a:t>p-&gt;nxt[id]</a:t>
            </a:r>
            <a:r>
              <a:rPr lang="zh-CN" altLang="en-US"/>
              <a:t>改为</a:t>
            </a:r>
            <a:r>
              <a:rPr lang="en-US" altLang="zh-CN"/>
              <a:t>cur.</a:t>
            </a:r>
            <a:endParaRPr lang="zh-CN" altLang="en-US"/>
          </a:p>
        </p:txBody>
      </p:sp>
    </p:spTree>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a:bodyPr>
          <a:p>
            <a:pPr marL="118745" indent="0">
              <a:buNone/>
            </a:pPr>
            <a:r>
              <a:rPr lang="zh-CN" altLang="en-US" sz="2000"/>
              <a:t>void build(char *s){</a:t>
            </a:r>
            <a:endParaRPr lang="zh-CN" altLang="en-US" sz="2000"/>
          </a:p>
          <a:p>
            <a:pPr marL="118745" indent="0">
              <a:buNone/>
            </a:pPr>
            <a:r>
              <a:rPr lang="zh-CN" altLang="en-US" sz="2000"/>
              <a:t>	node cur=new node(0,NULL),*root=cur;</a:t>
            </a:r>
            <a:endParaRPr lang="zh-CN" altLang="en-US" sz="2000"/>
          </a:p>
          <a:p>
            <a:pPr marL="118745" indent="0">
              <a:buNone/>
            </a:pPr>
            <a:r>
              <a:rPr lang="zh-CN" altLang="en-US" sz="2000"/>
              <a:t>	int len=strlen(s);</a:t>
            </a:r>
            <a:endParaRPr lang="zh-CN" altLang="en-US" sz="2000"/>
          </a:p>
          <a:p>
            <a:pPr marL="118745" indent="0">
              <a:buNone/>
            </a:pPr>
            <a:r>
              <a:rPr lang="zh-CN" altLang="en-US" sz="2000"/>
              <a:t>	for(int i=0;i&lt;len;i++){</a:t>
            </a:r>
            <a:endParaRPr lang="zh-CN" altLang="en-US" sz="2000"/>
          </a:p>
          <a:p>
            <a:pPr marL="118745" indent="0">
              <a:buNone/>
            </a:pPr>
            <a:r>
              <a:rPr lang="zh-CN" altLang="en-US" sz="2000"/>
              <a:t>		int id=s[i]-'a';</a:t>
            </a:r>
            <a:endParaRPr lang="zh-CN" altLang="en-US" sz="2000"/>
          </a:p>
          <a:p>
            <a:pPr marL="118745" indent="0">
              <a:buNone/>
            </a:pPr>
            <a:r>
              <a:rPr lang="zh-CN" altLang="en-US" sz="2000"/>
              <a:t>		node *p=cur;	</a:t>
            </a:r>
            <a:endParaRPr lang="zh-CN" altLang="en-US" sz="2000"/>
          </a:p>
          <a:p>
            <a:pPr marL="118745" indent="0">
              <a:buNone/>
            </a:pPr>
            <a:r>
              <a:rPr lang="zh-CN" altLang="en-US" sz="2000"/>
              <a:t>		cur=new node(i+1,NULL);</a:t>
            </a:r>
            <a:endParaRPr lang="zh-CN" altLang="en-US" sz="2000"/>
          </a:p>
          <a:p>
            <a:pPr marL="118745" indent="0">
              <a:buNone/>
            </a:pPr>
            <a:r>
              <a:rPr lang="zh-CN" altLang="en-US" sz="2000"/>
              <a:t>		</a:t>
            </a:r>
            <a:r>
              <a:rPr lang="zh-CN" altLang="en-US" sz="2000">
                <a:solidFill>
                  <a:srgbClr val="FF0000"/>
                </a:solidFill>
              </a:rPr>
              <a:t>for(;p&amp;&amp;p-&gt;nxt[id]==NULL;p=p-&gt;pre)	</a:t>
            </a:r>
            <a:r>
              <a:rPr lang="en-US" altLang="zh-CN" sz="2000">
                <a:solidFill>
                  <a:srgbClr val="FF0000"/>
                </a:solidFill>
              </a:rPr>
              <a:t>			</a:t>
            </a:r>
            <a:r>
              <a:rPr lang="zh-CN" altLang="en-US" sz="2000">
                <a:solidFill>
                  <a:srgbClr val="FF0000"/>
                </a:solidFill>
              </a:rPr>
              <a:t>p-&gt;nxt[id]=cur;</a:t>
            </a:r>
            <a:endParaRPr lang="zh-CN" altLang="en-US" sz="2000">
              <a:solidFill>
                <a:srgbClr val="FF0000"/>
              </a:solidFill>
            </a:endParaRPr>
          </a:p>
          <a:p>
            <a:pPr marL="118745" indent="0">
              <a:buNone/>
            </a:pPr>
            <a:endParaRPr lang="zh-CN" altLang="en-US" sz="2000"/>
          </a:p>
          <a:p>
            <a:pPr marL="118745" indent="0">
              <a:buNone/>
            </a:pPr>
            <a:r>
              <a:rPr lang="en-US" altLang="zh-CN" sz="2000"/>
              <a:t>		......</a:t>
            </a:r>
            <a:endParaRPr lang="en-US" altLang="zh-CN" sz="2000"/>
          </a:p>
          <a:p>
            <a:pPr marL="118745" indent="0">
              <a:buNone/>
            </a:pPr>
            <a:endParaRPr lang="en-US" altLang="zh-CN" sz="2000"/>
          </a:p>
          <a:p>
            <a:pPr marL="118745" indent="0">
              <a:buNone/>
            </a:pPr>
            <a:r>
              <a:rPr lang="zh-CN" altLang="en-US" sz="2000"/>
              <a:t>	}</a:t>
            </a:r>
            <a:endParaRPr lang="zh-CN" altLang="en-US" sz="2000"/>
          </a:p>
          <a:p>
            <a:pPr marL="118745" indent="0">
              <a:buNone/>
            </a:pPr>
            <a:r>
              <a:rPr lang="zh-CN" altLang="en-US" sz="2000"/>
              <a:t>} </a:t>
            </a:r>
            <a:endParaRPr lang="zh-CN" altLang="en-US" sz="2000"/>
          </a:p>
        </p:txBody>
      </p:sp>
    </p:spTree>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en-US" altLang="zh-CN"/>
              <a:t>p==NULL</a:t>
            </a:r>
            <a:r>
              <a:rPr lang="zh-CN" altLang="en-US"/>
              <a:t>时，意味着从上一个插入后缀树的节点到根节点的这些节点，他们的后继状态都没有这个字符</a:t>
            </a:r>
            <a:r>
              <a:rPr lang="en-US" altLang="zh-CN"/>
              <a:t>.</a:t>
            </a:r>
            <a:endParaRPr lang="en-US" altLang="zh-CN"/>
          </a:p>
          <a:p>
            <a:endParaRPr lang="en-US" altLang="zh-CN"/>
          </a:p>
          <a:p>
            <a:r>
              <a:rPr lang="zh-CN" altLang="en-US"/>
              <a:t>那么我们就将这个状态插入到根节点下面</a:t>
            </a:r>
            <a:r>
              <a:rPr lang="en-US" altLang="zh-CN"/>
              <a:t>.</a:t>
            </a:r>
            <a:endParaRPr lang="en-US" altLang="zh-CN"/>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后缀自动机？</a:t>
            </a:r>
            <a:endParaRPr lang="zh-CN" altLang="en-US"/>
          </a:p>
        </p:txBody>
      </p:sp>
      <p:sp>
        <p:nvSpPr>
          <p:cNvPr id="3" name="内容占位符 2"/>
          <p:cNvSpPr>
            <a:spLocks noGrp="1"/>
          </p:cNvSpPr>
          <p:nvPr>
            <p:ph idx="1"/>
          </p:nvPr>
        </p:nvSpPr>
        <p:spPr/>
        <p:txBody>
          <a:bodyPr>
            <a:normAutofit lnSpcReduction="10000"/>
          </a:bodyPr>
          <a:p>
            <a:r>
              <a:rPr lang="zh-CN" altLang="en-US"/>
              <a:t>一种有限状态自动机，它对应了一个有向无环图</a:t>
            </a:r>
            <a:endParaRPr lang="zh-CN" altLang="en-US"/>
          </a:p>
          <a:p>
            <a:r>
              <a:rPr lang="zh-CN" altLang="en-US"/>
              <a:t>顶点代表状态，有向边代表状态转移</a:t>
            </a:r>
            <a:endParaRPr lang="zh-CN" altLang="en-US"/>
          </a:p>
          <a:p>
            <a:r>
              <a:rPr lang="zh-CN" altLang="en-US"/>
              <a:t>不存在的状态为空状态</a:t>
            </a:r>
            <a:endParaRPr lang="en-US" altLang="zh-CN"/>
          </a:p>
          <a:p>
            <a:r>
              <a:rPr lang="zh-CN" altLang="en-US"/>
              <a:t>用</a:t>
            </a:r>
            <a:r>
              <a:rPr lang="en-US" altLang="zh-CN"/>
              <a:t>A(S)</a:t>
            </a:r>
            <a:r>
              <a:rPr lang="zh-CN" altLang="en-US"/>
              <a:t>代表自动机读取字符串</a:t>
            </a:r>
            <a:r>
              <a:rPr lang="en-US" altLang="zh-CN"/>
              <a:t>S</a:t>
            </a:r>
            <a:r>
              <a:rPr lang="zh-CN" altLang="en-US"/>
              <a:t>的结果，如果自动机读取字符串</a:t>
            </a:r>
            <a:r>
              <a:rPr lang="en-US" altLang="zh-CN"/>
              <a:t>S</a:t>
            </a:r>
            <a:r>
              <a:rPr lang="zh-CN" altLang="en-US"/>
              <a:t>后，能从初始状态转移到一个非空状态</a:t>
            </a:r>
            <a:r>
              <a:rPr lang="zh-CN" altLang="en-US"/>
              <a:t>，则</a:t>
            </a:r>
            <a:r>
              <a:rPr lang="en-US" altLang="zh-CN"/>
              <a:t>A(S)=True,</a:t>
            </a:r>
            <a:r>
              <a:rPr lang="zh-CN" altLang="en-US"/>
              <a:t>否则</a:t>
            </a:r>
            <a:r>
              <a:rPr lang="en-US" altLang="zh-CN"/>
              <a:t>A(S)=False</a:t>
            </a:r>
            <a:endParaRPr lang="en-US" altLang="zh-CN"/>
          </a:p>
          <a:p>
            <a:r>
              <a:rPr lang="zh-CN" altLang="en-US"/>
              <a:t>后缀自动机</a:t>
            </a:r>
            <a:r>
              <a:rPr lang="en-US" altLang="zh-CN"/>
              <a:t>(</a:t>
            </a:r>
            <a:r>
              <a:rPr lang="en-US" altLang="zh-CN"/>
              <a:t>SAM)</a:t>
            </a:r>
            <a:r>
              <a:rPr lang="zh-CN" altLang="en-US"/>
              <a:t>能够且仅能够读取字符串</a:t>
            </a:r>
            <a:r>
              <a:rPr lang="en-US" altLang="zh-CN"/>
              <a:t>S</a:t>
            </a:r>
            <a:r>
              <a:rPr lang="zh-CN" altLang="en-US"/>
              <a:t>的所有后缀</a:t>
            </a:r>
            <a:endParaRPr lang="zh-CN" altLang="en-US"/>
          </a:p>
          <a:p>
            <a:endParaRPr lang="en-US" altLang="zh-CN"/>
          </a:p>
        </p:txBody>
      </p:sp>
    </p:spTree>
  </p:cSld>
  <p:clrMapOvr>
    <a:masterClrMapping/>
  </p:clrMapOvr>
  <p:transition>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en-US" altLang="zh-CN">
                <a:sym typeface="+mn-ea"/>
              </a:rPr>
              <a:t>p-&gt;nxt[id]!=NULL</a:t>
            </a:r>
            <a:r>
              <a:rPr lang="zh-CN" altLang="en-US">
                <a:sym typeface="+mn-ea"/>
              </a:rPr>
              <a:t>时，我们设</a:t>
            </a:r>
            <a:endParaRPr lang="zh-CN" altLang="en-US">
              <a:sym typeface="+mn-ea"/>
            </a:endParaRPr>
          </a:p>
          <a:p>
            <a:pPr marL="118745" indent="0">
              <a:buNone/>
            </a:pPr>
            <a:r>
              <a:rPr lang="en-US" altLang="zh-CN">
                <a:sym typeface="+mn-ea"/>
              </a:rPr>
              <a:t>		q=p-&gt;nxt[id]</a:t>
            </a:r>
            <a:endParaRPr lang="en-US" altLang="zh-CN">
              <a:sym typeface="+mn-ea"/>
            </a:endParaRPr>
          </a:p>
          <a:p>
            <a:endParaRPr lang="zh-CN" altLang="en-US">
              <a:sym typeface="+mn-ea"/>
            </a:endParaRPr>
          </a:p>
          <a:p>
            <a:r>
              <a:rPr lang="zh-CN" altLang="en-US">
                <a:sym typeface="+mn-ea"/>
              </a:rPr>
              <a:t>我们在这里将</a:t>
            </a:r>
            <a:r>
              <a:rPr lang="en-US" altLang="zh-CN">
                <a:sym typeface="+mn-ea"/>
              </a:rPr>
              <a:t>p</a:t>
            </a:r>
            <a:r>
              <a:rPr lang="zh-CN" altLang="en-US">
                <a:sym typeface="+mn-ea"/>
              </a:rPr>
              <a:t>和</a:t>
            </a:r>
            <a:r>
              <a:rPr lang="en-US" altLang="zh-CN">
                <a:sym typeface="+mn-ea"/>
              </a:rPr>
              <a:t>q</a:t>
            </a:r>
            <a:r>
              <a:rPr lang="zh-CN" altLang="en-US">
                <a:sym typeface="+mn-ea"/>
              </a:rPr>
              <a:t>所指向的节点分为两种情况：</a:t>
            </a:r>
            <a:endParaRPr lang="zh-CN" altLang="en-US">
              <a:sym typeface="+mn-ea"/>
            </a:endParaRPr>
          </a:p>
          <a:p>
            <a:endParaRPr lang="zh-CN" altLang="en-US">
              <a:sym typeface="+mn-ea"/>
            </a:endParaRPr>
          </a:p>
          <a:p>
            <a:r>
              <a:rPr lang="en-US" altLang="zh-CN">
                <a:sym typeface="+mn-ea"/>
              </a:rPr>
              <a:t>1.q-&gt;step==p-&gt;step+1</a:t>
            </a:r>
            <a:endParaRPr lang="en-US" altLang="zh-CN">
              <a:sym typeface="+mn-ea"/>
            </a:endParaRPr>
          </a:p>
          <a:p>
            <a:r>
              <a:rPr lang="en-US" altLang="zh-CN">
                <a:sym typeface="+mn-ea"/>
              </a:rPr>
              <a:t>2.q-&gt;step!=p-&gt;step+1</a:t>
            </a:r>
            <a:endParaRPr lang="en-US" altLang="zh-CN">
              <a:sym typeface="+mn-ea"/>
            </a:endParaRPr>
          </a:p>
          <a:p>
            <a:endParaRPr lang="zh-CN" altLang="en-US">
              <a:sym typeface="+mn-ea"/>
            </a:endParaRPr>
          </a:p>
        </p:txBody>
      </p:sp>
    </p:spTree>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en-US" altLang="zh-CN">
                <a:sym typeface="+mn-ea"/>
              </a:rPr>
              <a:t>1.q-&gt;step==p-&gt;step+1</a:t>
            </a:r>
            <a:endParaRPr lang="en-US" altLang="zh-CN">
              <a:sym typeface="+mn-ea"/>
            </a:endParaRPr>
          </a:p>
          <a:p>
            <a:endParaRPr lang="zh-CN" altLang="en-US"/>
          </a:p>
          <a:p>
            <a:pPr marL="118745" indent="0">
              <a:buNone/>
            </a:pPr>
            <a:endParaRPr lang="zh-CN" altLang="en-US"/>
          </a:p>
          <a:p>
            <a:pPr marL="118745" indent="0">
              <a:buNone/>
            </a:pPr>
            <a:r>
              <a:rPr lang="zh-CN" altLang="en-US"/>
              <a:t>直接让</a:t>
            </a:r>
            <a:r>
              <a:rPr lang="en-US" altLang="zh-CN"/>
              <a:t>q</a:t>
            </a:r>
            <a:r>
              <a:rPr lang="zh-CN" altLang="en-US"/>
              <a:t>变成</a:t>
            </a:r>
            <a:r>
              <a:rPr lang="en-US" altLang="zh-CN"/>
              <a:t>cur</a:t>
            </a:r>
            <a:r>
              <a:rPr lang="zh-CN" altLang="en-US"/>
              <a:t>的父亲节点即可</a:t>
            </a:r>
            <a:r>
              <a:rPr lang="en-US" altLang="zh-CN"/>
              <a:t>.</a:t>
            </a:r>
            <a:endParaRPr lang="en-US" altLang="zh-CN"/>
          </a:p>
        </p:txBody>
      </p:sp>
    </p:spTree>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en-US" altLang="zh-CN"/>
              <a:t>2.</a:t>
            </a:r>
            <a:r>
              <a:rPr lang="en-US" altLang="zh-CN">
                <a:sym typeface="+mn-ea"/>
              </a:rPr>
              <a:t>q-&gt;step!=p-&gt;step+1</a:t>
            </a:r>
            <a:endParaRPr lang="en-US" altLang="zh-CN">
              <a:sym typeface="+mn-ea"/>
            </a:endParaRPr>
          </a:p>
          <a:p>
            <a:endParaRPr lang="en-US" altLang="zh-CN"/>
          </a:p>
          <a:p>
            <a:r>
              <a:rPr lang="zh-CN" altLang="en-US"/>
              <a:t>这种情况比较复杂</a:t>
            </a:r>
            <a:r>
              <a:rPr lang="en-US" altLang="zh-CN"/>
              <a:t>.</a:t>
            </a:r>
            <a:r>
              <a:rPr lang="zh-CN" altLang="en-US"/>
              <a:t>我们需要新建一个节点</a:t>
            </a:r>
            <a:r>
              <a:rPr lang="en-US" altLang="zh-CN"/>
              <a:t>r</a:t>
            </a:r>
            <a:r>
              <a:rPr lang="zh-CN" altLang="en-US"/>
              <a:t>（这个节点表示</a:t>
            </a:r>
            <a:r>
              <a:rPr lang="en-US" altLang="zh-CN"/>
              <a:t>p</a:t>
            </a:r>
            <a:r>
              <a:rPr lang="zh-CN" altLang="en-US"/>
              <a:t>和</a:t>
            </a:r>
            <a:r>
              <a:rPr lang="en-US" altLang="zh-CN"/>
              <a:t>q</a:t>
            </a:r>
            <a:r>
              <a:rPr lang="zh-CN" altLang="en-US"/>
              <a:t>的公共前缀）</a:t>
            </a:r>
            <a:r>
              <a:rPr lang="en-US" altLang="zh-CN"/>
              <a:t>.</a:t>
            </a:r>
            <a:r>
              <a:rPr lang="zh-CN" altLang="en-US"/>
              <a:t>我们需要把</a:t>
            </a:r>
            <a:r>
              <a:rPr lang="en-US" altLang="zh-CN"/>
              <a:t>p</a:t>
            </a:r>
            <a:r>
              <a:rPr lang="zh-CN" altLang="en-US"/>
              <a:t>和</a:t>
            </a:r>
            <a:r>
              <a:rPr lang="en-US" altLang="zh-CN"/>
              <a:t>q</a:t>
            </a:r>
            <a:r>
              <a:rPr lang="zh-CN" altLang="en-US"/>
              <a:t>修改成互为兄弟节点，他们的父亲节点都为</a:t>
            </a:r>
            <a:r>
              <a:rPr lang="en-US" altLang="zh-CN"/>
              <a:t>r.</a:t>
            </a:r>
            <a:endParaRPr lang="en-US" altLang="zh-CN"/>
          </a:p>
        </p:txBody>
      </p:sp>
    </p:spTree>
  </p:cSld>
  <p:clrMapOvr>
    <a:masterClrMapping/>
  </p:clrMapOvr>
  <p:transition>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50000"/>
          </a:bodyPr>
          <a:p>
            <a:pPr marL="118745" indent="0">
              <a:buNone/>
            </a:pPr>
            <a:r>
              <a:rPr lang="zh-CN" altLang="en-US"/>
              <a:t>for(int i=0;i&lt;len;i++){</a:t>
            </a:r>
            <a:endParaRPr lang="zh-CN" altLang="en-US"/>
          </a:p>
          <a:p>
            <a:pPr marL="118745" indent="0">
              <a:buNone/>
            </a:pPr>
            <a:r>
              <a:rPr lang="en-US" altLang="zh-CN"/>
              <a:t>	</a:t>
            </a:r>
            <a:r>
              <a:rPr lang="zh-CN" altLang="en-US"/>
              <a:t>int id=s[i]-'a';</a:t>
            </a:r>
            <a:endParaRPr lang="zh-CN" altLang="en-US"/>
          </a:p>
          <a:p>
            <a:pPr marL="118745" indent="0">
              <a:buNone/>
            </a:pPr>
            <a:r>
              <a:rPr lang="zh-CN" altLang="en-US"/>
              <a:t>	node *p=cur;	</a:t>
            </a:r>
            <a:endParaRPr lang="zh-CN" altLang="en-US"/>
          </a:p>
          <a:p>
            <a:pPr marL="118745" indent="0">
              <a:buNone/>
            </a:pPr>
            <a:r>
              <a:rPr lang="zh-CN" altLang="en-US"/>
              <a:t>	cur=new node(i+1,NULL);</a:t>
            </a:r>
            <a:endParaRPr lang="zh-CN" altLang="en-US"/>
          </a:p>
          <a:p>
            <a:pPr marL="118745" indent="0">
              <a:buNone/>
            </a:pPr>
            <a:r>
              <a:rPr lang="zh-CN" altLang="en-US"/>
              <a:t>	for(;p&amp;&amp;p-&gt;nxt[id]==NULL;p=p-&gt;pre)	p-&gt;nxt[id]=cur;</a:t>
            </a:r>
            <a:endParaRPr lang="zh-CN" altLang="en-US"/>
          </a:p>
          <a:p>
            <a:pPr marL="118745" indent="0">
              <a:buNone/>
            </a:pPr>
            <a:r>
              <a:rPr lang="zh-CN" altLang="en-US"/>
              <a:t>	</a:t>
            </a:r>
            <a:r>
              <a:rPr lang="zh-CN" altLang="en-US">
                <a:solidFill>
                  <a:srgbClr val="FF0000"/>
                </a:solidFill>
              </a:rPr>
              <a:t>if(!p)	cur-&gt;pre=root;</a:t>
            </a:r>
            <a:endParaRPr lang="zh-CN" altLang="en-US">
              <a:solidFill>
                <a:srgbClr val="FF0000"/>
              </a:solidFill>
            </a:endParaRPr>
          </a:p>
          <a:p>
            <a:pPr marL="118745" indent="0">
              <a:buNone/>
            </a:pPr>
            <a:r>
              <a:rPr lang="zh-CN" altLang="en-US">
                <a:solidFill>
                  <a:srgbClr val="FF0000"/>
                </a:solidFill>
              </a:rPr>
              <a:t>	else{</a:t>
            </a:r>
            <a:endParaRPr lang="zh-CN" altLang="en-US">
              <a:solidFill>
                <a:srgbClr val="FF0000"/>
              </a:solidFill>
            </a:endParaRPr>
          </a:p>
          <a:p>
            <a:pPr marL="118745" indent="0">
              <a:buNone/>
            </a:pPr>
            <a:r>
              <a:rPr lang="zh-CN" altLang="en-US">
                <a:solidFill>
                  <a:srgbClr val="FF0000"/>
                </a:solidFill>
              </a:rPr>
              <a:t>		node *q=p-&gt;nxt[id];</a:t>
            </a:r>
            <a:endParaRPr lang="zh-CN" altLang="en-US">
              <a:solidFill>
                <a:srgbClr val="FF0000"/>
              </a:solidFill>
            </a:endParaRPr>
          </a:p>
          <a:p>
            <a:pPr marL="118745" indent="0">
              <a:buNone/>
            </a:pPr>
            <a:r>
              <a:rPr lang="zh-CN" altLang="en-US">
                <a:solidFill>
                  <a:srgbClr val="FF0000"/>
                </a:solidFill>
              </a:rPr>
              <a:t>		if(q-&gt;step==p-&gt;step+1)	cur-&gt;pre=q;</a:t>
            </a:r>
            <a:endParaRPr lang="zh-CN" altLang="en-US">
              <a:solidFill>
                <a:srgbClr val="FF0000"/>
              </a:solidFill>
            </a:endParaRPr>
          </a:p>
          <a:p>
            <a:pPr marL="118745" indent="0">
              <a:buNone/>
            </a:pPr>
            <a:r>
              <a:rPr lang="zh-CN" altLang="en-US">
                <a:solidFill>
                  <a:srgbClr val="FF0000"/>
                </a:solidFill>
              </a:rPr>
              <a:t>		else{</a:t>
            </a:r>
            <a:endParaRPr lang="zh-CN" altLang="en-US">
              <a:solidFill>
                <a:srgbClr val="FF0000"/>
              </a:solidFill>
            </a:endParaRPr>
          </a:p>
          <a:p>
            <a:pPr marL="118745" indent="0">
              <a:buNone/>
            </a:pPr>
            <a:r>
              <a:rPr lang="zh-CN" altLang="en-US">
                <a:solidFill>
                  <a:srgbClr val="FF0000"/>
                </a:solidFill>
              </a:rPr>
              <a:t>			node *r=new node();</a:t>
            </a:r>
            <a:endParaRPr lang="zh-CN" altLang="en-US">
              <a:solidFill>
                <a:srgbClr val="FF0000"/>
              </a:solidFill>
            </a:endParaRPr>
          </a:p>
          <a:p>
            <a:pPr marL="118745" indent="0">
              <a:buNone/>
            </a:pPr>
            <a:r>
              <a:rPr lang="zh-CN" altLang="en-US">
                <a:solidFill>
                  <a:srgbClr val="FF0000"/>
                </a:solidFill>
              </a:rPr>
              <a:t>			r=q;r-&gt;step=p-&gt;step+1;</a:t>
            </a:r>
            <a:endParaRPr lang="zh-CN" altLang="en-US">
              <a:solidFill>
                <a:srgbClr val="FF0000"/>
              </a:solidFill>
            </a:endParaRPr>
          </a:p>
          <a:p>
            <a:pPr marL="118745" indent="0">
              <a:buNone/>
            </a:pPr>
            <a:r>
              <a:rPr lang="zh-CN" altLang="en-US">
                <a:solidFill>
                  <a:srgbClr val="FF0000"/>
                </a:solidFill>
              </a:rPr>
              <a:t>			q-&gt;pre=r;cur-&gt;pre=r;</a:t>
            </a:r>
            <a:endParaRPr lang="zh-CN" altLang="en-US">
              <a:solidFill>
                <a:srgbClr val="FF0000"/>
              </a:solidFill>
            </a:endParaRPr>
          </a:p>
          <a:p>
            <a:pPr marL="118745" indent="0">
              <a:buNone/>
            </a:pPr>
            <a:r>
              <a:rPr lang="zh-CN" altLang="en-US">
                <a:solidFill>
                  <a:srgbClr val="FF0000"/>
                </a:solidFill>
              </a:rPr>
              <a:t>			for(;p&amp;&amp;p-&gt;nxt[id]==q;p=p-&gt;pre)	</a:t>
            </a:r>
            <a:endParaRPr lang="zh-CN" altLang="en-US">
              <a:solidFill>
                <a:srgbClr val="FF0000"/>
              </a:solidFill>
            </a:endParaRPr>
          </a:p>
          <a:p>
            <a:pPr marL="118745" indent="0">
              <a:buNone/>
            </a:pPr>
            <a:r>
              <a:rPr lang="en-US" altLang="zh-CN">
                <a:solidFill>
                  <a:srgbClr val="FF0000"/>
                </a:solidFill>
              </a:rPr>
              <a:t>				</a:t>
            </a:r>
            <a:r>
              <a:rPr lang="zh-CN" altLang="en-US">
                <a:solidFill>
                  <a:srgbClr val="FF0000"/>
                </a:solidFill>
              </a:rPr>
              <a:t>p-&gt;nxt[id]=r;</a:t>
            </a:r>
            <a:endParaRPr lang="zh-CN" altLang="en-US">
              <a:solidFill>
                <a:srgbClr val="FF0000"/>
              </a:solidFill>
            </a:endParaRPr>
          </a:p>
          <a:p>
            <a:pPr marL="118745" indent="0">
              <a:buNone/>
            </a:pPr>
            <a:r>
              <a:rPr lang="zh-CN" altLang="en-US">
                <a:solidFill>
                  <a:srgbClr val="FF0000"/>
                </a:solidFill>
              </a:rPr>
              <a:t>		}</a:t>
            </a:r>
            <a:endParaRPr lang="zh-CN" altLang="en-US">
              <a:solidFill>
                <a:srgbClr val="FF0000"/>
              </a:solidFill>
            </a:endParaRPr>
          </a:p>
          <a:p>
            <a:pPr marL="118745" indent="0">
              <a:buNone/>
            </a:pPr>
            <a:r>
              <a:rPr lang="zh-CN" altLang="en-US">
                <a:solidFill>
                  <a:srgbClr val="FF0000"/>
                </a:solidFill>
              </a:rPr>
              <a:t>	}</a:t>
            </a:r>
            <a:endParaRPr lang="zh-CN" altLang="en-US">
              <a:solidFill>
                <a:srgbClr val="FF0000"/>
              </a:solidFill>
            </a:endParaRPr>
          </a:p>
          <a:p>
            <a:pPr marL="118745" indent="0">
              <a:buNone/>
            </a:pPr>
            <a:r>
              <a:rPr lang="zh-CN" altLang="en-US"/>
              <a:t>}</a:t>
            </a:r>
            <a:endParaRPr lang="zh-CN" altLang="en-US"/>
          </a:p>
        </p:txBody>
      </p:sp>
    </p:spTree>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到这里，建立后缀自动机的过程</a:t>
            </a:r>
            <a:r>
              <a:rPr lang="en-US" altLang="zh-CN"/>
              <a:t>build()</a:t>
            </a:r>
            <a:r>
              <a:rPr lang="zh-CN" altLang="en-US"/>
              <a:t>就已经全部结束了</a:t>
            </a:r>
            <a:r>
              <a:rPr lang="en-US" altLang="zh-CN"/>
              <a:t>.</a:t>
            </a:r>
            <a:endParaRPr lang="en-US" altLang="zh-CN"/>
          </a:p>
          <a:p>
            <a:endParaRPr lang="en-US" altLang="zh-CN"/>
          </a:p>
          <a:p>
            <a:r>
              <a:rPr lang="zh-CN" altLang="en-US"/>
              <a:t>后缀自动机是比后缀数组的时间复杂度更加优越的一种字符串处理方法，虽然后缀自动机能够解决的问题后缀数组也可以解决，但是对于时间要求高的问题，我们仍然需要借助后缀自动机解决</a:t>
            </a:r>
            <a:r>
              <a:rPr lang="en-US" altLang="zh-CN"/>
              <a:t>.</a:t>
            </a:r>
            <a:endParaRPr lang="en-US" altLang="zh-CN"/>
          </a:p>
          <a:p>
            <a:endParaRPr lang="en-US" altLang="zh-CN"/>
          </a:p>
        </p:txBody>
      </p:sp>
    </p:spTree>
  </p:cSld>
  <p:clrMapOvr>
    <a:masterClrMapping/>
  </p:clrMapOvr>
  <p:transition>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最小循环串</a:t>
            </a:r>
            <a:endParaRPr lang="zh-CN" altLang="en-US"/>
          </a:p>
        </p:txBody>
      </p:sp>
      <p:sp>
        <p:nvSpPr>
          <p:cNvPr id="3" name="内容占位符 2"/>
          <p:cNvSpPr>
            <a:spLocks noGrp="1"/>
          </p:cNvSpPr>
          <p:nvPr>
            <p:ph idx="1"/>
          </p:nvPr>
        </p:nvSpPr>
        <p:spPr/>
        <p:txBody>
          <a:bodyPr/>
          <a:p>
            <a:r>
              <a:rPr lang="zh-CN" altLang="en-US"/>
              <a:t>一个字符串，每次可以将这个字符串的最前面一个字符移动到最后面，求字典序最小的移动方法</a:t>
            </a:r>
            <a:r>
              <a:rPr lang="en-US" altLang="zh-CN"/>
              <a:t>.</a:t>
            </a:r>
            <a:endParaRPr lang="en-US" altLang="zh-CN"/>
          </a:p>
          <a:p>
            <a:r>
              <a:rPr lang="zh-CN" altLang="en-US"/>
              <a:t>例如</a:t>
            </a:r>
            <a:r>
              <a:rPr lang="en-US" altLang="zh-CN"/>
              <a:t>bbaab</a:t>
            </a:r>
            <a:r>
              <a:rPr lang="zh-CN" altLang="en-US"/>
              <a:t>，字典序最小的就是</a:t>
            </a:r>
            <a:r>
              <a:rPr lang="en-US" altLang="zh-CN"/>
              <a:t>aabbb</a:t>
            </a:r>
            <a:endParaRPr lang="en-US" altLang="zh-CN"/>
          </a:p>
          <a:p>
            <a:endParaRPr lang="en-US" altLang="zh-CN"/>
          </a:p>
          <a:p>
            <a:r>
              <a:rPr lang="zh-CN" altLang="en-US"/>
              <a:t>构造出原字符串的</a:t>
            </a:r>
            <a:r>
              <a:rPr lang="en-US" altLang="zh-CN"/>
              <a:t>SAM</a:t>
            </a:r>
            <a:r>
              <a:rPr lang="zh-CN" altLang="en-US"/>
              <a:t>，从根节点开始每次走字典序最小的状态转移，转移</a:t>
            </a:r>
            <a:r>
              <a:rPr lang="en-US" altLang="zh-CN"/>
              <a:t>length(s)</a:t>
            </a:r>
            <a:r>
              <a:rPr lang="zh-CN" altLang="en-US"/>
              <a:t>次就得到了结果</a:t>
            </a:r>
            <a:r>
              <a:rPr lang="en-US" altLang="zh-CN"/>
              <a:t>.</a:t>
            </a:r>
            <a:endParaRPr lang="en-US" altLang="zh-CN"/>
          </a:p>
        </p:txBody>
      </p:sp>
    </p:spTree>
  </p:cSld>
  <p:clrMapOvr>
    <a:masterClrMapping/>
  </p:clrMapOvr>
  <p:transition>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论文选读</a:t>
            </a:r>
            <a:endParaRPr lang="zh-CN" altLang="en-US"/>
          </a:p>
        </p:txBody>
      </p:sp>
      <p:sp>
        <p:nvSpPr>
          <p:cNvPr id="3" name="内容占位符 2"/>
          <p:cNvSpPr>
            <a:spLocks noGrp="1"/>
          </p:cNvSpPr>
          <p:nvPr>
            <p:ph idx="1"/>
          </p:nvPr>
        </p:nvSpPr>
        <p:spPr/>
        <p:txBody>
          <a:bodyPr/>
          <a:p>
            <a:r>
              <a:rPr lang="zh-CN" altLang="en-US"/>
              <a:t>陈立杰《后缀自动机讲稿》</a:t>
            </a:r>
            <a:endParaRPr lang="zh-CN" altLang="en-US"/>
          </a:p>
          <a:p>
            <a:pPr marL="118745" indent="0">
              <a:buNone/>
            </a:pPr>
            <a:r>
              <a:rPr lang="zh-CN" altLang="en-US">
                <a:sym typeface="+mn-ea"/>
              </a:rPr>
              <a:t>详细介绍了后缀自动机的建立原理</a:t>
            </a:r>
            <a:endParaRPr lang="zh-CN" altLang="en-US"/>
          </a:p>
          <a:p>
            <a:endParaRPr lang="zh-CN" altLang="en-US"/>
          </a:p>
          <a:p>
            <a:r>
              <a:rPr lang="zh-CN" altLang="en-US"/>
              <a:t>《后缀自动机与线性构造后缀树》</a:t>
            </a:r>
            <a:endParaRPr lang="zh-CN" altLang="en-US"/>
          </a:p>
          <a:p>
            <a:pPr marL="118745" indent="0">
              <a:buNone/>
            </a:pPr>
            <a:r>
              <a:rPr lang="zh-CN" altLang="en-US"/>
              <a:t>介绍了后缀自动机与后缀树的关系</a:t>
            </a:r>
            <a:br>
              <a:rPr lang="zh-CN" altLang="en-US"/>
            </a:br>
            <a:endParaRPr lang="zh-CN" altLang="en-US"/>
          </a:p>
          <a:p>
            <a:pPr marL="118745" indent="0">
              <a:buNone/>
            </a:pPr>
            <a:endParaRPr lang="zh-CN" altLang="en-US"/>
          </a:p>
          <a:p>
            <a:pPr marL="118745" indent="0">
              <a:buNone/>
            </a:pPr>
            <a:endParaRPr lang="zh-CN" altLang="en-US"/>
          </a:p>
          <a:p>
            <a:pPr marL="118745" indent="0">
              <a:buNone/>
            </a:pPr>
            <a:endParaRPr lang="zh-CN" altLang="en-US"/>
          </a:p>
        </p:txBody>
      </p:sp>
    </p:spTree>
  </p:cSld>
  <p:clrMapOvr>
    <a:masterClrMapping/>
  </p:clrMapOvr>
  <p:transition>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sz="6000"/>
          </a:p>
          <a:p>
            <a:pPr marL="118745" indent="0">
              <a:buNone/>
            </a:pPr>
            <a:endParaRPr lang="zh-CN" altLang="en-US" sz="3750"/>
          </a:p>
          <a:p>
            <a:pPr marL="118745" indent="0">
              <a:buNone/>
            </a:pPr>
            <a:r>
              <a:rPr lang="en-US" altLang="zh-CN" sz="3750"/>
              <a:t>			 </a:t>
            </a:r>
            <a:r>
              <a:rPr lang="zh-CN" altLang="en-US" sz="6000"/>
              <a:t>谢谢！</a:t>
            </a:r>
            <a:endParaRPr lang="zh-CN" altLang="en-US" sz="6000"/>
          </a:p>
        </p:txBody>
      </p:sp>
    </p:spTree>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s=aabac</a:t>
            </a:r>
            <a:endParaRPr lang="en-US" altLang="zh-CN"/>
          </a:p>
        </p:txBody>
      </p:sp>
      <p:sp>
        <p:nvSpPr>
          <p:cNvPr id="3" name="内容占位符 2"/>
          <p:cNvSpPr>
            <a:spLocks noGrp="1"/>
          </p:cNvSpPr>
          <p:nvPr>
            <p:ph idx="1"/>
          </p:nvPr>
        </p:nvSpPr>
        <p:spPr>
          <a:xfrm>
            <a:off x="457200" y="1775460"/>
            <a:ext cx="8229600" cy="4961890"/>
          </a:xfrm>
        </p:spPr>
        <p:txBody>
          <a:bodyPr>
            <a:normAutofit/>
          </a:bodyPr>
          <a:p>
            <a:pPr marL="118745" indent="0">
              <a:buNone/>
            </a:pPr>
            <a:r>
              <a:rPr lang="en-US" altLang="zh-CN"/>
              <a:t>                   </a:t>
            </a:r>
            <a:r>
              <a:rPr lang="en-US" altLang="zh-CN" sz="1600"/>
              <a:t>S</a:t>
            </a:r>
            <a:endParaRPr lang="en-US" altLang="zh-CN" sz="1600"/>
          </a:p>
          <a:p>
            <a:pPr marL="118745" indent="0">
              <a:buNone/>
            </a:pPr>
            <a:r>
              <a:rPr lang="en-US" altLang="zh-CN" sz="1800"/>
              <a:t>                        </a:t>
            </a:r>
            <a:r>
              <a:rPr lang="en-US" altLang="zh-CN" sz="1600"/>
              <a:t>a        b     c</a:t>
            </a:r>
            <a:endParaRPr lang="en-US" altLang="zh-CN" sz="1600"/>
          </a:p>
          <a:p>
            <a:pPr marL="118745" indent="0">
              <a:buNone/>
            </a:pPr>
            <a:endParaRPr lang="en-US" altLang="zh-CN" sz="1600"/>
          </a:p>
          <a:p>
            <a:pPr marL="118745" indent="0">
              <a:buNone/>
            </a:pPr>
            <a:endParaRPr lang="en-US" altLang="zh-CN" sz="1600"/>
          </a:p>
          <a:p>
            <a:pPr marL="118745" indent="0">
              <a:buNone/>
            </a:pPr>
            <a:r>
              <a:rPr lang="en-US" altLang="zh-CN" sz="1600"/>
              <a:t>  </a:t>
            </a:r>
            <a:endParaRPr lang="en-US" altLang="zh-CN" sz="1600"/>
          </a:p>
          <a:p>
            <a:pPr marL="118745" indent="0">
              <a:buNone/>
            </a:pPr>
            <a:r>
              <a:rPr lang="en-US" altLang="zh-CN" sz="1600"/>
              <a:t>                  a     b   c       a   </a:t>
            </a:r>
            <a:endParaRPr lang="en-US" altLang="zh-CN" sz="1600"/>
          </a:p>
          <a:p>
            <a:pPr marL="118745" indent="0">
              <a:buNone/>
            </a:pPr>
            <a:r>
              <a:rPr lang="en-US" altLang="zh-CN" sz="1600"/>
              <a:t>                    </a:t>
            </a:r>
            <a:endParaRPr lang="en-US" altLang="zh-CN" sz="1600"/>
          </a:p>
          <a:p>
            <a:pPr marL="118745" indent="0">
              <a:buNone/>
            </a:pPr>
            <a:r>
              <a:rPr lang="en-US" altLang="zh-CN"/>
              <a:t>        </a:t>
            </a:r>
            <a:r>
              <a:rPr lang="en-US" altLang="zh-CN" sz="1800"/>
              <a:t>      </a:t>
            </a:r>
            <a:endParaRPr lang="en-US" altLang="zh-CN" sz="1800"/>
          </a:p>
          <a:p>
            <a:pPr marL="118745" indent="0">
              <a:buNone/>
            </a:pPr>
            <a:r>
              <a:rPr lang="en-US" altLang="zh-CN" sz="1800"/>
              <a:t>           b        a           c</a:t>
            </a:r>
            <a:endParaRPr lang="en-US" altLang="zh-CN" sz="1800"/>
          </a:p>
          <a:p>
            <a:pPr marL="118745" indent="0">
              <a:buNone/>
            </a:pPr>
            <a:endParaRPr lang="en-US" altLang="zh-CN" sz="1800"/>
          </a:p>
          <a:p>
            <a:pPr marL="118745" indent="0">
              <a:buNone/>
            </a:pPr>
            <a:endParaRPr lang="en-US" altLang="zh-CN" sz="1800"/>
          </a:p>
          <a:p>
            <a:pPr marL="118745" indent="0">
              <a:buNone/>
            </a:pPr>
            <a:r>
              <a:rPr lang="en-US" altLang="zh-CN" sz="1800"/>
              <a:t>        a           c</a:t>
            </a:r>
            <a:endParaRPr lang="en-US" altLang="zh-CN" sz="1800"/>
          </a:p>
          <a:p>
            <a:pPr marL="118745" indent="0">
              <a:buNone/>
            </a:pPr>
            <a:endParaRPr lang="en-US" altLang="zh-CN" sz="1800"/>
          </a:p>
          <a:p>
            <a:pPr marL="118745" indent="0">
              <a:buNone/>
            </a:pPr>
            <a:r>
              <a:rPr lang="en-US" altLang="zh-CN" sz="1800"/>
              <a:t>        c</a:t>
            </a:r>
            <a:r>
              <a:rPr lang="en-US" altLang="zh-CN"/>
              <a:t>     </a:t>
            </a:r>
            <a:r>
              <a:rPr lang="zh-CN" altLang="en-US"/>
              <a:t>这样的后缀自动机又叫后缀树。</a:t>
            </a:r>
            <a:r>
              <a:rPr lang="en-US" altLang="zh-CN"/>
              <a:t>              </a:t>
            </a:r>
            <a:endParaRPr lang="en-US" altLang="zh-CN"/>
          </a:p>
          <a:p>
            <a:endParaRPr lang="en-US" altLang="zh-CN"/>
          </a:p>
        </p:txBody>
      </p:sp>
      <p:sp>
        <p:nvSpPr>
          <p:cNvPr id="4" name="椭圆 3"/>
          <p:cNvSpPr/>
          <p:nvPr/>
        </p:nvSpPr>
        <p:spPr>
          <a:xfrm>
            <a:off x="4438015" y="1936750"/>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3373120" y="2839720"/>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4438015" y="2839720"/>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5508625" y="2839720"/>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椭圆 14"/>
          <p:cNvSpPr/>
          <p:nvPr/>
        </p:nvSpPr>
        <p:spPr>
          <a:xfrm>
            <a:off x="3721735" y="3861435"/>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p:nvPr/>
        </p:nvSpPr>
        <p:spPr>
          <a:xfrm>
            <a:off x="2292985" y="3861435"/>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2910205" y="3861435"/>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椭圆 23"/>
          <p:cNvSpPr/>
          <p:nvPr/>
        </p:nvSpPr>
        <p:spPr>
          <a:xfrm>
            <a:off x="4438015" y="3861435"/>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25" name="椭圆 24"/>
          <p:cNvSpPr/>
          <p:nvPr/>
        </p:nvSpPr>
        <p:spPr>
          <a:xfrm>
            <a:off x="1428750" y="4682490"/>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椭圆 25"/>
          <p:cNvSpPr/>
          <p:nvPr/>
        </p:nvSpPr>
        <p:spPr>
          <a:xfrm>
            <a:off x="2892425" y="4653280"/>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椭圆 26"/>
          <p:cNvSpPr/>
          <p:nvPr/>
        </p:nvSpPr>
        <p:spPr>
          <a:xfrm>
            <a:off x="4438015" y="4653280"/>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椭圆 30"/>
          <p:cNvSpPr/>
          <p:nvPr/>
        </p:nvSpPr>
        <p:spPr>
          <a:xfrm>
            <a:off x="1428750" y="5474335"/>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椭圆 31"/>
          <p:cNvSpPr/>
          <p:nvPr/>
        </p:nvSpPr>
        <p:spPr>
          <a:xfrm>
            <a:off x="1428750" y="6266180"/>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椭圆 33"/>
          <p:cNvSpPr/>
          <p:nvPr/>
        </p:nvSpPr>
        <p:spPr>
          <a:xfrm>
            <a:off x="2892425" y="5445125"/>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6" name="直接箭头连接符 35"/>
          <p:cNvCxnSpPr>
            <a:stCxn id="9" idx="0"/>
          </p:cNvCxnSpPr>
          <p:nvPr/>
        </p:nvCxnSpPr>
        <p:spPr>
          <a:xfrm flipH="1" flipV="1">
            <a:off x="4527550" y="2127250"/>
            <a:ext cx="5715" cy="712470"/>
          </a:xfrm>
          <a:prstGeom prst="straightConnector1">
            <a:avLst/>
          </a:prstGeom>
          <a:ln w="41275" cmpd="sng">
            <a:solidFill>
              <a:schemeClr val="accent1"/>
            </a:solidFill>
            <a:prstDash val="solid"/>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37" name="直接箭头连接符 36"/>
          <p:cNvCxnSpPr>
            <a:stCxn id="10" idx="1"/>
          </p:cNvCxnSpPr>
          <p:nvPr/>
        </p:nvCxnSpPr>
        <p:spPr>
          <a:xfrm flipH="1" flipV="1">
            <a:off x="4533265" y="2127250"/>
            <a:ext cx="1003300" cy="740410"/>
          </a:xfrm>
          <a:prstGeom prst="straightConnector1">
            <a:avLst/>
          </a:prstGeom>
          <a:ln w="41275" cmpd="sng">
            <a:solidFill>
              <a:schemeClr val="accent1"/>
            </a:solidFill>
            <a:prstDash val="solid"/>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38" name="直接箭头连接符 37"/>
          <p:cNvCxnSpPr>
            <a:stCxn id="8" idx="7"/>
          </p:cNvCxnSpPr>
          <p:nvPr/>
        </p:nvCxnSpPr>
        <p:spPr>
          <a:xfrm flipV="1">
            <a:off x="3535680" y="2127250"/>
            <a:ext cx="991870" cy="740410"/>
          </a:xfrm>
          <a:prstGeom prst="straightConnector1">
            <a:avLst/>
          </a:prstGeom>
          <a:ln w="41275" cmpd="sng">
            <a:solidFill>
              <a:schemeClr val="accent1"/>
            </a:solidFill>
            <a:prstDash val="solid"/>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39" name="直接箭头连接符 38"/>
          <p:cNvCxnSpPr>
            <a:stCxn id="24" idx="0"/>
          </p:cNvCxnSpPr>
          <p:nvPr/>
        </p:nvCxnSpPr>
        <p:spPr>
          <a:xfrm flipV="1">
            <a:off x="4533265" y="3072765"/>
            <a:ext cx="0" cy="788670"/>
          </a:xfrm>
          <a:prstGeom prst="straightConnector1">
            <a:avLst/>
          </a:prstGeom>
          <a:ln w="41275" cmpd="sng">
            <a:solidFill>
              <a:schemeClr val="accent1"/>
            </a:solidFill>
            <a:prstDash val="solid"/>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40" name="直接箭头连接符 39"/>
          <p:cNvCxnSpPr>
            <a:stCxn id="21" idx="0"/>
          </p:cNvCxnSpPr>
          <p:nvPr/>
        </p:nvCxnSpPr>
        <p:spPr>
          <a:xfrm flipV="1">
            <a:off x="3005455" y="3030220"/>
            <a:ext cx="459740" cy="831215"/>
          </a:xfrm>
          <a:prstGeom prst="straightConnector1">
            <a:avLst/>
          </a:prstGeom>
          <a:ln w="41275" cmpd="sng">
            <a:solidFill>
              <a:schemeClr val="accent1"/>
            </a:solidFill>
            <a:prstDash val="solid"/>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41" name="直接箭头连接符 40"/>
          <p:cNvCxnSpPr>
            <a:stCxn id="15" idx="0"/>
          </p:cNvCxnSpPr>
          <p:nvPr/>
        </p:nvCxnSpPr>
        <p:spPr>
          <a:xfrm flipH="1" flipV="1">
            <a:off x="3465830" y="3030220"/>
            <a:ext cx="351155" cy="831215"/>
          </a:xfrm>
          <a:prstGeom prst="straightConnector1">
            <a:avLst/>
          </a:prstGeom>
          <a:ln w="41275" cmpd="sng">
            <a:solidFill>
              <a:schemeClr val="accent1"/>
            </a:solidFill>
            <a:prstDash val="solid"/>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42" name="直接箭头连接符 41"/>
          <p:cNvCxnSpPr>
            <a:stCxn id="16" idx="7"/>
          </p:cNvCxnSpPr>
          <p:nvPr/>
        </p:nvCxnSpPr>
        <p:spPr>
          <a:xfrm flipV="1">
            <a:off x="2455545" y="3030220"/>
            <a:ext cx="1003935" cy="859155"/>
          </a:xfrm>
          <a:prstGeom prst="straightConnector1">
            <a:avLst/>
          </a:prstGeom>
          <a:ln w="41275" cmpd="sng">
            <a:solidFill>
              <a:schemeClr val="accent1"/>
            </a:solidFill>
            <a:prstDash val="solid"/>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43" name="直接箭头连接符 42"/>
          <p:cNvCxnSpPr>
            <a:stCxn id="26" idx="0"/>
          </p:cNvCxnSpPr>
          <p:nvPr/>
        </p:nvCxnSpPr>
        <p:spPr>
          <a:xfrm flipV="1">
            <a:off x="2987675" y="4051935"/>
            <a:ext cx="17780" cy="601345"/>
          </a:xfrm>
          <a:prstGeom prst="straightConnector1">
            <a:avLst/>
          </a:prstGeom>
          <a:ln w="41275" cmpd="sng">
            <a:solidFill>
              <a:schemeClr val="accent1"/>
            </a:solidFill>
            <a:prstDash val="solid"/>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44" name="直接箭头连接符 43"/>
          <p:cNvCxnSpPr/>
          <p:nvPr/>
        </p:nvCxnSpPr>
        <p:spPr>
          <a:xfrm flipH="1" flipV="1">
            <a:off x="4533265" y="4051935"/>
            <a:ext cx="4445" cy="601345"/>
          </a:xfrm>
          <a:prstGeom prst="straightConnector1">
            <a:avLst/>
          </a:prstGeom>
          <a:ln w="41275" cmpd="sng">
            <a:solidFill>
              <a:schemeClr val="accent1"/>
            </a:solidFill>
            <a:prstDash val="solid"/>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45" name="直接箭头连接符 44"/>
          <p:cNvCxnSpPr/>
          <p:nvPr/>
        </p:nvCxnSpPr>
        <p:spPr>
          <a:xfrm flipH="1" flipV="1">
            <a:off x="2983230" y="4872990"/>
            <a:ext cx="4445" cy="601345"/>
          </a:xfrm>
          <a:prstGeom prst="straightConnector1">
            <a:avLst/>
          </a:prstGeom>
          <a:ln w="41275" cmpd="sng">
            <a:solidFill>
              <a:schemeClr val="accent1"/>
            </a:solidFill>
            <a:prstDash val="solid"/>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46" name="直接箭头连接符 45"/>
          <p:cNvCxnSpPr/>
          <p:nvPr/>
        </p:nvCxnSpPr>
        <p:spPr>
          <a:xfrm flipH="1" flipV="1">
            <a:off x="1522095" y="4872990"/>
            <a:ext cx="4445" cy="601345"/>
          </a:xfrm>
          <a:prstGeom prst="straightConnector1">
            <a:avLst/>
          </a:prstGeom>
          <a:ln w="41275" cmpd="sng">
            <a:solidFill>
              <a:schemeClr val="accent1"/>
            </a:solidFill>
            <a:prstDash val="solid"/>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47" name="直接箭头连接符 46"/>
          <p:cNvCxnSpPr/>
          <p:nvPr/>
        </p:nvCxnSpPr>
        <p:spPr>
          <a:xfrm flipH="1" flipV="1">
            <a:off x="1517650" y="5664835"/>
            <a:ext cx="4445" cy="601345"/>
          </a:xfrm>
          <a:prstGeom prst="straightConnector1">
            <a:avLst/>
          </a:prstGeom>
          <a:ln w="41275" cmpd="sng">
            <a:solidFill>
              <a:schemeClr val="accent1"/>
            </a:solidFill>
            <a:prstDash val="solid"/>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48" name="直接箭头连接符 47"/>
          <p:cNvCxnSpPr>
            <a:stCxn id="25" idx="7"/>
          </p:cNvCxnSpPr>
          <p:nvPr/>
        </p:nvCxnSpPr>
        <p:spPr>
          <a:xfrm flipV="1">
            <a:off x="1591310" y="4037330"/>
            <a:ext cx="701675" cy="673100"/>
          </a:xfrm>
          <a:prstGeom prst="straightConnector1">
            <a:avLst/>
          </a:prstGeom>
          <a:ln w="41275" cmpd="sng">
            <a:solidFill>
              <a:schemeClr val="accent1"/>
            </a:solidFill>
            <a:prstDash val="solid"/>
            <a:headEnd type="arrow" w="med" len="med"/>
            <a:tailEnd type="none" w="med" len="med"/>
          </a:ln>
        </p:spPr>
        <p:style>
          <a:lnRef idx="3">
            <a:schemeClr val="dk1"/>
          </a:lnRef>
          <a:fillRef idx="0">
            <a:schemeClr val="dk1"/>
          </a:fillRef>
          <a:effectRef idx="2">
            <a:schemeClr val="dk1"/>
          </a:effectRef>
          <a:fontRef idx="minor">
            <a:schemeClr val="tx1"/>
          </a:fontRef>
        </p:style>
      </p:cxnSp>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什么问题？</a:t>
            </a:r>
            <a:endParaRPr lang="zh-CN" altLang="en-US"/>
          </a:p>
        </p:txBody>
      </p:sp>
      <p:sp>
        <p:nvSpPr>
          <p:cNvPr id="3" name="内容占位符 2"/>
          <p:cNvSpPr>
            <a:spLocks noGrp="1"/>
          </p:cNvSpPr>
          <p:nvPr>
            <p:ph idx="1"/>
          </p:nvPr>
        </p:nvSpPr>
        <p:spPr/>
        <p:txBody>
          <a:bodyPr/>
          <a:p>
            <a:r>
              <a:rPr lang="zh-CN" altLang="en-US"/>
              <a:t>太繁（状态数为</a:t>
            </a:r>
            <a:r>
              <a:rPr lang="en-US" altLang="zh-CN"/>
              <a:t>O(N^2)</a:t>
            </a:r>
            <a:r>
              <a:rPr lang="zh-CN" altLang="en-US"/>
              <a:t>）</a:t>
            </a:r>
            <a:endParaRPr lang="zh-CN" altLang="en-US"/>
          </a:p>
          <a:p>
            <a:endParaRPr lang="zh-CN" altLang="en-US"/>
          </a:p>
          <a:p>
            <a:r>
              <a:rPr lang="zh-CN" altLang="en-US"/>
              <a:t>最简状态后缀自动机：状态数最少的后缀自动机</a:t>
            </a:r>
            <a:endParaRPr lang="zh-CN" altLang="en-US"/>
          </a:p>
          <a:p>
            <a:endParaRPr lang="zh-CN" altLang="en-US"/>
          </a:p>
          <a:p>
            <a:r>
              <a:rPr lang="zh-CN" altLang="en-US"/>
              <a:t>在后面，我们提到后缀自动机，一般指最简状态后缀自动机</a:t>
            </a:r>
            <a:endParaRPr lang="zh-CN" altLang="en-US"/>
          </a:p>
        </p:txBody>
      </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s=aabac</a:t>
            </a:r>
            <a:endParaRPr lang="en-US" altLang="zh-CN"/>
          </a:p>
        </p:txBody>
      </p:sp>
      <p:sp>
        <p:nvSpPr>
          <p:cNvPr id="3" name="内容占位符 2"/>
          <p:cNvSpPr>
            <a:spLocks noGrp="1"/>
          </p:cNvSpPr>
          <p:nvPr>
            <p:ph idx="1"/>
          </p:nvPr>
        </p:nvSpPr>
        <p:spPr/>
        <p:txBody>
          <a:bodyPr/>
          <a:p>
            <a:pPr marL="118745" indent="0">
              <a:buNone/>
            </a:pPr>
            <a:r>
              <a:rPr lang="en-US" altLang="zh-CN"/>
              <a:t> </a:t>
            </a:r>
            <a:r>
              <a:rPr lang="en-US" altLang="zh-CN" sz="1600"/>
              <a:t>                     </a:t>
            </a:r>
            <a:endParaRPr lang="en-US" altLang="zh-CN" sz="1600"/>
          </a:p>
          <a:p>
            <a:pPr marL="118745" indent="0">
              <a:buNone/>
            </a:pPr>
            <a:r>
              <a:rPr lang="en-US" altLang="zh-CN" sz="1600"/>
              <a:t>                                         </a:t>
            </a:r>
            <a:endParaRPr lang="en-US" altLang="zh-CN" sz="1600"/>
          </a:p>
          <a:p>
            <a:pPr marL="118745" indent="0">
              <a:buNone/>
            </a:pPr>
            <a:r>
              <a:rPr lang="en-US" altLang="zh-CN" sz="1600"/>
              <a:t>              1       a         2                                   </a:t>
            </a:r>
            <a:endParaRPr lang="en-US" altLang="zh-CN" sz="1600"/>
          </a:p>
          <a:p>
            <a:pPr marL="118745" indent="0">
              <a:buNone/>
            </a:pPr>
            <a:endParaRPr lang="en-US" altLang="zh-CN" sz="1600"/>
          </a:p>
          <a:p>
            <a:pPr marL="118745" indent="0">
              <a:buNone/>
            </a:pPr>
            <a:r>
              <a:rPr lang="en-US" altLang="zh-CN" sz="1600"/>
              <a:t>        a                       b        b</a:t>
            </a:r>
            <a:endParaRPr lang="en-US" altLang="zh-CN" sz="1600"/>
          </a:p>
          <a:p>
            <a:pPr marL="118745" indent="0">
              <a:buNone/>
            </a:pPr>
            <a:r>
              <a:rPr lang="en-US" altLang="zh-CN" sz="1600"/>
              <a:t>                                              3       a         4</a:t>
            </a:r>
            <a:endParaRPr lang="en-US" altLang="zh-CN" sz="1600"/>
          </a:p>
          <a:p>
            <a:pPr marL="118745" indent="0">
              <a:buNone/>
            </a:pPr>
            <a:r>
              <a:rPr lang="en-US" altLang="zh-CN" sz="1600"/>
              <a:t>  S  </a:t>
            </a:r>
            <a:endParaRPr lang="en-US" altLang="zh-CN" sz="1600"/>
          </a:p>
          <a:p>
            <a:pPr marL="118745" indent="0">
              <a:buNone/>
            </a:pPr>
            <a:r>
              <a:rPr lang="en-US" altLang="zh-CN" sz="1600"/>
              <a:t>                          b</a:t>
            </a:r>
            <a:endParaRPr lang="en-US" altLang="zh-CN" sz="1600"/>
          </a:p>
          <a:p>
            <a:pPr marL="118745" indent="0">
              <a:buNone/>
            </a:pPr>
            <a:r>
              <a:rPr lang="en-US" altLang="zh-CN" sz="1600"/>
              <a:t>       </a:t>
            </a:r>
            <a:endParaRPr lang="en-US" altLang="zh-CN" sz="1600"/>
          </a:p>
          <a:p>
            <a:pPr marL="118745" indent="0">
              <a:buNone/>
            </a:pPr>
            <a:r>
              <a:rPr lang="en-US" altLang="zh-CN" sz="1600"/>
              <a:t>                                                                c</a:t>
            </a:r>
            <a:endParaRPr lang="en-US" altLang="zh-CN" sz="1600"/>
          </a:p>
          <a:p>
            <a:pPr marL="118745" indent="0">
              <a:buNone/>
            </a:pPr>
            <a:r>
              <a:rPr lang="en-US" altLang="zh-CN" sz="1600"/>
              <a:t>                                 c</a:t>
            </a:r>
            <a:endParaRPr lang="en-US" altLang="zh-CN" sz="1600"/>
          </a:p>
          <a:p>
            <a:pPr marL="118745" indent="0">
              <a:buNone/>
            </a:pPr>
            <a:endParaRPr lang="en-US" altLang="zh-CN" sz="1600"/>
          </a:p>
          <a:p>
            <a:pPr marL="118745" indent="0">
              <a:buNone/>
            </a:pPr>
            <a:r>
              <a:rPr lang="en-US" altLang="zh-CN" sz="1600"/>
              <a:t>                                    </a:t>
            </a:r>
            <a:endParaRPr lang="en-US" altLang="zh-CN" sz="1600"/>
          </a:p>
          <a:p>
            <a:pPr marL="118745" indent="0">
              <a:buNone/>
            </a:pPr>
            <a:r>
              <a:rPr lang="en-US" altLang="zh-CN" sz="1600"/>
              <a:t>                                     c                          5</a:t>
            </a:r>
            <a:endParaRPr lang="en-US" altLang="zh-CN" sz="1600"/>
          </a:p>
          <a:p>
            <a:pPr marL="118745" indent="0">
              <a:buNone/>
            </a:pPr>
            <a:endParaRPr lang="en-US" altLang="zh-CN" sz="1600"/>
          </a:p>
          <a:p>
            <a:pPr marL="118745" indent="0">
              <a:buNone/>
            </a:pPr>
            <a:endParaRPr lang="en-US" altLang="zh-CN" sz="1600"/>
          </a:p>
          <a:p>
            <a:pPr marL="118745" indent="0">
              <a:buNone/>
            </a:pPr>
            <a:r>
              <a:rPr lang="en-US" altLang="zh-CN" sz="1600"/>
              <a:t>        </a:t>
            </a:r>
            <a:endParaRPr lang="en-US" altLang="zh-CN" sz="1600"/>
          </a:p>
        </p:txBody>
      </p:sp>
      <p:sp>
        <p:nvSpPr>
          <p:cNvPr id="16" name="椭圆 15"/>
          <p:cNvSpPr/>
          <p:nvPr/>
        </p:nvSpPr>
        <p:spPr>
          <a:xfrm>
            <a:off x="1132840" y="3653790"/>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8" name="直接箭头连接符 47"/>
          <p:cNvCxnSpPr/>
          <p:nvPr/>
        </p:nvCxnSpPr>
        <p:spPr>
          <a:xfrm flipH="1">
            <a:off x="1323340" y="3679190"/>
            <a:ext cx="4328795" cy="57150"/>
          </a:xfrm>
          <a:prstGeom prst="straightConnector1">
            <a:avLst/>
          </a:prstGeom>
          <a:ln w="41275" cmpd="sng">
            <a:solidFill>
              <a:schemeClr val="accent1"/>
            </a:solidFill>
            <a:prstDash val="solid"/>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4" name="直接箭头连接符 3"/>
          <p:cNvCxnSpPr/>
          <p:nvPr/>
        </p:nvCxnSpPr>
        <p:spPr>
          <a:xfrm flipH="1">
            <a:off x="1278890" y="3028315"/>
            <a:ext cx="999490" cy="625475"/>
          </a:xfrm>
          <a:prstGeom prst="straightConnector1">
            <a:avLst/>
          </a:prstGeom>
          <a:ln w="41275" cmpd="sng">
            <a:solidFill>
              <a:schemeClr val="accent1"/>
            </a:solidFill>
            <a:prstDash val="solid"/>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5" name="直接箭头连接符 4"/>
          <p:cNvCxnSpPr>
            <a:stCxn id="6" idx="1"/>
          </p:cNvCxnSpPr>
          <p:nvPr/>
        </p:nvCxnSpPr>
        <p:spPr>
          <a:xfrm flipH="1" flipV="1">
            <a:off x="1278890" y="3844290"/>
            <a:ext cx="6283960" cy="1207770"/>
          </a:xfrm>
          <a:prstGeom prst="straightConnector1">
            <a:avLst/>
          </a:prstGeom>
          <a:ln w="41275" cmpd="sng">
            <a:solidFill>
              <a:schemeClr val="accent1"/>
            </a:solidFill>
            <a:prstDash val="solid"/>
            <a:headEnd type="arrow" w="med" len="med"/>
            <a:tailEnd type="none" w="med" len="med"/>
          </a:ln>
        </p:spPr>
        <p:style>
          <a:lnRef idx="3">
            <a:schemeClr val="dk1"/>
          </a:lnRef>
          <a:fillRef idx="0">
            <a:schemeClr val="dk1"/>
          </a:fillRef>
          <a:effectRef idx="2">
            <a:schemeClr val="dk1"/>
          </a:effectRef>
          <a:fontRef idx="minor">
            <a:schemeClr val="tx1"/>
          </a:fontRef>
        </p:style>
      </p:cxnSp>
      <p:sp>
        <p:nvSpPr>
          <p:cNvPr id="6" name="椭圆 5"/>
          <p:cNvSpPr/>
          <p:nvPr/>
        </p:nvSpPr>
        <p:spPr>
          <a:xfrm>
            <a:off x="7524115" y="5013325"/>
            <a:ext cx="264160" cy="2641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2250440" y="2865755"/>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8" name="直接箭头连接符 7"/>
          <p:cNvCxnSpPr/>
          <p:nvPr/>
        </p:nvCxnSpPr>
        <p:spPr>
          <a:xfrm flipH="1">
            <a:off x="2440940" y="2851150"/>
            <a:ext cx="1482725" cy="99060"/>
          </a:xfrm>
          <a:prstGeom prst="straightConnector1">
            <a:avLst/>
          </a:prstGeom>
          <a:ln w="41275" cmpd="sng">
            <a:solidFill>
              <a:schemeClr val="accent1"/>
            </a:solidFill>
            <a:prstDash val="solid"/>
            <a:headEnd type="arrow" w="med" len="med"/>
            <a:tailEnd type="none" w="med" len="med"/>
          </a:ln>
        </p:spPr>
        <p:style>
          <a:lnRef idx="3">
            <a:schemeClr val="dk1"/>
          </a:lnRef>
          <a:fillRef idx="0">
            <a:schemeClr val="dk1"/>
          </a:fillRef>
          <a:effectRef idx="2">
            <a:schemeClr val="dk1"/>
          </a:effectRef>
          <a:fontRef idx="minor">
            <a:schemeClr val="tx1"/>
          </a:fontRef>
        </p:style>
      </p:cxnSp>
      <p:sp>
        <p:nvSpPr>
          <p:cNvPr id="9" name="椭圆 8"/>
          <p:cNvSpPr/>
          <p:nvPr/>
        </p:nvSpPr>
        <p:spPr>
          <a:xfrm>
            <a:off x="3923665" y="2759710"/>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5652135" y="3612515"/>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箭头连接符 10"/>
          <p:cNvCxnSpPr>
            <a:stCxn id="10" idx="1"/>
          </p:cNvCxnSpPr>
          <p:nvPr/>
        </p:nvCxnSpPr>
        <p:spPr>
          <a:xfrm flipH="1" flipV="1">
            <a:off x="2440940" y="3028315"/>
            <a:ext cx="3239135" cy="612140"/>
          </a:xfrm>
          <a:prstGeom prst="straightConnector1">
            <a:avLst/>
          </a:prstGeom>
          <a:ln w="41275" cmpd="sng">
            <a:solidFill>
              <a:schemeClr val="accent1"/>
            </a:solidFill>
            <a:prstDash val="solid"/>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12" name="直接箭头连接符 11"/>
          <p:cNvCxnSpPr/>
          <p:nvPr/>
        </p:nvCxnSpPr>
        <p:spPr>
          <a:xfrm flipH="1" flipV="1">
            <a:off x="4114165" y="2890520"/>
            <a:ext cx="1629410" cy="721995"/>
          </a:xfrm>
          <a:prstGeom prst="straightConnector1">
            <a:avLst/>
          </a:prstGeom>
          <a:ln w="41275" cmpd="sng">
            <a:solidFill>
              <a:schemeClr val="accent1"/>
            </a:solidFill>
            <a:prstDash val="solid"/>
            <a:headEnd type="arrow" w="med" len="med"/>
            <a:tailEnd type="none" w="med" len="med"/>
          </a:ln>
        </p:spPr>
        <p:style>
          <a:lnRef idx="3">
            <a:schemeClr val="dk1"/>
          </a:lnRef>
          <a:fillRef idx="0">
            <a:schemeClr val="dk1"/>
          </a:fillRef>
          <a:effectRef idx="2">
            <a:schemeClr val="dk1"/>
          </a:effectRef>
          <a:fontRef idx="minor">
            <a:schemeClr val="tx1"/>
          </a:fontRef>
        </p:style>
      </p:cxnSp>
      <p:sp>
        <p:nvSpPr>
          <p:cNvPr id="19" name="椭圆 18"/>
          <p:cNvSpPr/>
          <p:nvPr/>
        </p:nvSpPr>
        <p:spPr>
          <a:xfrm>
            <a:off x="7524115" y="3612515"/>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0" name="直接箭头连接符 19"/>
          <p:cNvCxnSpPr>
            <a:endCxn id="10" idx="6"/>
          </p:cNvCxnSpPr>
          <p:nvPr/>
        </p:nvCxnSpPr>
        <p:spPr>
          <a:xfrm flipH="1" flipV="1">
            <a:off x="5842635" y="3707765"/>
            <a:ext cx="1681480" cy="10795"/>
          </a:xfrm>
          <a:prstGeom prst="straightConnector1">
            <a:avLst/>
          </a:prstGeom>
          <a:ln w="41275" cmpd="sng">
            <a:solidFill>
              <a:schemeClr val="accent1"/>
            </a:solidFill>
            <a:prstDash val="solid"/>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21" name="直接箭头连接符 20"/>
          <p:cNvCxnSpPr/>
          <p:nvPr/>
        </p:nvCxnSpPr>
        <p:spPr>
          <a:xfrm flipH="1" flipV="1">
            <a:off x="7640955" y="3815080"/>
            <a:ext cx="27305" cy="1198245"/>
          </a:xfrm>
          <a:prstGeom prst="straightConnector1">
            <a:avLst/>
          </a:prstGeom>
          <a:ln w="41275" cmpd="sng">
            <a:solidFill>
              <a:schemeClr val="accent1"/>
            </a:solidFill>
            <a:prstDash val="solid"/>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22" name="肘形连接符 21"/>
          <p:cNvCxnSpPr>
            <a:stCxn id="7" idx="4"/>
            <a:endCxn id="6" idx="2"/>
          </p:cNvCxnSpPr>
          <p:nvPr/>
        </p:nvCxnSpPr>
        <p:spPr>
          <a:xfrm rot="5400000" flipV="1">
            <a:off x="3890010" y="1511300"/>
            <a:ext cx="2089150" cy="5178425"/>
          </a:xfrm>
          <a:prstGeom prst="bentConnector2">
            <a:avLst/>
          </a:prstGeom>
          <a:ln cmpd="sng">
            <a:tailEnd type="arrow" w="med" len="med"/>
          </a:ln>
        </p:spPr>
        <p:style>
          <a:lnRef idx="3">
            <a:schemeClr val="accent1"/>
          </a:lnRef>
          <a:fillRef idx="0">
            <a:schemeClr val="accent1"/>
          </a:fillRef>
          <a:effectRef idx="2">
            <a:schemeClr val="accent1"/>
          </a:effectRef>
          <a:fontRef idx="minor">
            <a:schemeClr val="tx1"/>
          </a:fontRef>
        </p:style>
      </p:cxnSp>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s=baa</a:t>
            </a:r>
            <a:endParaRPr lang="en-US" altLang="zh-CN"/>
          </a:p>
        </p:txBody>
      </p:sp>
      <p:sp>
        <p:nvSpPr>
          <p:cNvPr id="3" name="内容占位符 2"/>
          <p:cNvSpPr>
            <a:spLocks noGrp="1"/>
          </p:cNvSpPr>
          <p:nvPr>
            <p:ph idx="1"/>
          </p:nvPr>
        </p:nvSpPr>
        <p:spPr/>
        <p:txBody>
          <a:bodyPr/>
          <a:p>
            <a:pPr marL="118745" indent="0">
              <a:buNone/>
            </a:pPr>
            <a:endParaRPr lang="zh-CN" altLang="en-US" sz="1600"/>
          </a:p>
          <a:p>
            <a:pPr marL="118745" indent="0">
              <a:buNone/>
            </a:pPr>
            <a:endParaRPr lang="zh-CN" altLang="en-US" sz="1600"/>
          </a:p>
          <a:p>
            <a:pPr marL="118745" indent="0">
              <a:buNone/>
            </a:pPr>
            <a:endParaRPr lang="zh-CN" altLang="en-US" sz="1600"/>
          </a:p>
          <a:p>
            <a:pPr marL="118745" indent="0">
              <a:buNone/>
            </a:pPr>
            <a:r>
              <a:rPr lang="zh-CN" altLang="en-US" sz="1600"/>
              <a:t>                      </a:t>
            </a:r>
            <a:endParaRPr lang="en-US" altLang="zh-CN" sz="1600"/>
          </a:p>
          <a:p>
            <a:pPr marL="118745" indent="0">
              <a:buNone/>
            </a:pPr>
            <a:endParaRPr lang="zh-CN" altLang="en-US" sz="1600"/>
          </a:p>
          <a:p>
            <a:pPr marL="118745" indent="0">
              <a:buNone/>
            </a:pPr>
            <a:endParaRPr lang="zh-CN" altLang="en-US" sz="1600"/>
          </a:p>
          <a:p>
            <a:pPr marL="118745" indent="0">
              <a:buNone/>
            </a:pPr>
            <a:r>
              <a:rPr lang="zh-CN" altLang="en-US" sz="1600"/>
              <a:t>             </a:t>
            </a:r>
            <a:r>
              <a:rPr lang="en-US" altLang="zh-CN" sz="1600"/>
              <a:t>b               a                a     </a:t>
            </a:r>
            <a:endParaRPr lang="en-US" altLang="zh-CN" sz="1600"/>
          </a:p>
          <a:p>
            <a:pPr marL="118745" indent="0">
              <a:buNone/>
            </a:pPr>
            <a:endParaRPr lang="en-US" altLang="zh-CN" sz="1600"/>
          </a:p>
          <a:p>
            <a:pPr marL="118745" indent="0">
              <a:buNone/>
            </a:pPr>
            <a:r>
              <a:rPr lang="en-US" altLang="zh-CN" sz="1600"/>
              <a:t>                     1                2                   3</a:t>
            </a:r>
            <a:endParaRPr lang="en-US" altLang="zh-CN" sz="1600"/>
          </a:p>
          <a:p>
            <a:pPr marL="118745" indent="0">
              <a:buNone/>
            </a:pPr>
            <a:r>
              <a:rPr lang="en-US" altLang="zh-CN" sz="1600"/>
              <a:t>             </a:t>
            </a:r>
            <a:endParaRPr lang="en-US" altLang="zh-CN" sz="1600"/>
          </a:p>
          <a:p>
            <a:pPr marL="118745" indent="0">
              <a:buNone/>
            </a:pPr>
            <a:r>
              <a:rPr lang="en-US" altLang="zh-CN" sz="1600"/>
              <a:t>               a</a:t>
            </a:r>
            <a:endParaRPr lang="en-US" altLang="zh-CN" sz="1600"/>
          </a:p>
          <a:p>
            <a:pPr marL="118745" indent="0">
              <a:buNone/>
            </a:pPr>
            <a:endParaRPr lang="en-US" altLang="zh-CN" sz="1600"/>
          </a:p>
          <a:p>
            <a:pPr marL="118745" indent="0">
              <a:buNone/>
            </a:pPr>
            <a:endParaRPr lang="en-US" altLang="zh-CN" sz="1600"/>
          </a:p>
          <a:p>
            <a:pPr marL="118745" indent="0">
              <a:buNone/>
            </a:pPr>
            <a:r>
              <a:rPr lang="en-US" altLang="zh-CN" sz="1600"/>
              <a:t>               				a</a:t>
            </a:r>
            <a:endParaRPr lang="en-US" altLang="zh-CN" sz="1600"/>
          </a:p>
          <a:p>
            <a:pPr marL="118745" indent="0">
              <a:buNone/>
            </a:pPr>
            <a:endParaRPr lang="en-US" altLang="zh-CN" sz="1600"/>
          </a:p>
          <a:p>
            <a:pPr marL="118745" indent="0">
              <a:buNone/>
            </a:pPr>
            <a:r>
              <a:rPr lang="en-US" altLang="zh-CN" sz="1600"/>
              <a:t>                   4                    </a:t>
            </a:r>
            <a:endParaRPr lang="en-US" altLang="zh-CN" sz="1600"/>
          </a:p>
        </p:txBody>
      </p:sp>
      <p:sp>
        <p:nvSpPr>
          <p:cNvPr id="16" name="椭圆 15"/>
          <p:cNvSpPr/>
          <p:nvPr/>
        </p:nvSpPr>
        <p:spPr>
          <a:xfrm>
            <a:off x="1226185" y="3526790"/>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8" name="直接箭头连接符 47"/>
          <p:cNvCxnSpPr>
            <a:stCxn id="4" idx="2"/>
          </p:cNvCxnSpPr>
          <p:nvPr/>
        </p:nvCxnSpPr>
        <p:spPr>
          <a:xfrm flipH="1">
            <a:off x="1416685" y="3601720"/>
            <a:ext cx="1548130" cy="28575"/>
          </a:xfrm>
          <a:prstGeom prst="straightConnector1">
            <a:avLst/>
          </a:prstGeom>
          <a:ln w="41275" cmpd="sng">
            <a:solidFill>
              <a:schemeClr val="accent1"/>
            </a:solidFill>
            <a:prstDash val="solid"/>
            <a:headEnd type="arrow" w="med" len="med"/>
            <a:tailEnd type="none" w="med" len="med"/>
          </a:ln>
        </p:spPr>
        <p:style>
          <a:lnRef idx="3">
            <a:schemeClr val="dk1"/>
          </a:lnRef>
          <a:fillRef idx="0">
            <a:schemeClr val="dk1"/>
          </a:fillRef>
          <a:effectRef idx="2">
            <a:schemeClr val="dk1"/>
          </a:effectRef>
          <a:fontRef idx="minor">
            <a:schemeClr val="tx1"/>
          </a:fontRef>
        </p:style>
      </p:cxnSp>
      <p:sp>
        <p:nvSpPr>
          <p:cNvPr id="4" name="椭圆 3"/>
          <p:cNvSpPr/>
          <p:nvPr/>
        </p:nvSpPr>
        <p:spPr>
          <a:xfrm>
            <a:off x="2964815" y="3506470"/>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 name="直接箭头连接符 4"/>
          <p:cNvCxnSpPr/>
          <p:nvPr/>
        </p:nvCxnSpPr>
        <p:spPr>
          <a:xfrm flipH="1" flipV="1">
            <a:off x="1347470" y="3717290"/>
            <a:ext cx="1427480" cy="1440180"/>
          </a:xfrm>
          <a:prstGeom prst="straightConnector1">
            <a:avLst/>
          </a:prstGeom>
          <a:ln w="41275" cmpd="sng">
            <a:solidFill>
              <a:schemeClr val="accent1"/>
            </a:solidFill>
            <a:prstDash val="solid"/>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6" name="直接箭头连接符 5"/>
          <p:cNvCxnSpPr/>
          <p:nvPr/>
        </p:nvCxnSpPr>
        <p:spPr>
          <a:xfrm flipH="1">
            <a:off x="3155315" y="3622040"/>
            <a:ext cx="1681480" cy="0"/>
          </a:xfrm>
          <a:prstGeom prst="straightConnector1">
            <a:avLst/>
          </a:prstGeom>
          <a:ln w="41275" cmpd="sng">
            <a:solidFill>
              <a:schemeClr val="accent1"/>
            </a:solidFill>
            <a:prstDash val="solid"/>
            <a:headEnd type="arrow" w="med" len="med"/>
            <a:tailEnd type="none" w="med" len="med"/>
          </a:ln>
        </p:spPr>
        <p:style>
          <a:lnRef idx="3">
            <a:schemeClr val="dk1"/>
          </a:lnRef>
          <a:fillRef idx="0">
            <a:schemeClr val="dk1"/>
          </a:fillRef>
          <a:effectRef idx="2">
            <a:schemeClr val="dk1"/>
          </a:effectRef>
          <a:fontRef idx="minor">
            <a:schemeClr val="tx1"/>
          </a:fontRef>
        </p:style>
      </p:cxnSp>
      <p:sp>
        <p:nvSpPr>
          <p:cNvPr id="7" name="椭圆 6"/>
          <p:cNvSpPr/>
          <p:nvPr/>
        </p:nvSpPr>
        <p:spPr>
          <a:xfrm>
            <a:off x="2700655" y="5157470"/>
            <a:ext cx="264160" cy="2641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4836795" y="3526790"/>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 name="直接箭头连接符 8"/>
          <p:cNvCxnSpPr/>
          <p:nvPr/>
        </p:nvCxnSpPr>
        <p:spPr>
          <a:xfrm flipH="1">
            <a:off x="5027295" y="3630295"/>
            <a:ext cx="1681480" cy="0"/>
          </a:xfrm>
          <a:prstGeom prst="straightConnector1">
            <a:avLst/>
          </a:prstGeom>
          <a:ln w="41275" cmpd="sng">
            <a:solidFill>
              <a:schemeClr val="accent1"/>
            </a:solidFill>
            <a:prstDash val="solid"/>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11" name="肘形连接符 10"/>
          <p:cNvCxnSpPr>
            <a:endCxn id="12" idx="4"/>
          </p:cNvCxnSpPr>
          <p:nvPr/>
        </p:nvCxnSpPr>
        <p:spPr>
          <a:xfrm flipV="1">
            <a:off x="2964815" y="3789680"/>
            <a:ext cx="3876040" cy="1501775"/>
          </a:xfrm>
          <a:prstGeom prst="bentConnector2">
            <a:avLst/>
          </a:prstGeom>
          <a:ln w="41275">
            <a:solidFill>
              <a:schemeClr val="accent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6708775" y="3525520"/>
            <a:ext cx="264160" cy="2641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上面这些自动机中，空心节点都是结束状态（接受状态）</a:t>
            </a:r>
            <a:r>
              <a:rPr lang="en-US" altLang="zh-CN"/>
              <a:t>.</a:t>
            </a:r>
            <a:r>
              <a:rPr lang="zh-CN" altLang="en-US"/>
              <a:t>任何可读取的后缀都终止于结束状态</a:t>
            </a:r>
            <a:r>
              <a:rPr lang="en-US" altLang="zh-CN"/>
              <a:t>.</a:t>
            </a:r>
            <a:endParaRPr lang="en-US" altLang="zh-CN"/>
          </a:p>
          <a:p>
            <a:pPr marL="118745" indent="0">
              <a:buNone/>
            </a:pPr>
            <a:endParaRPr lang="zh-CN" altLang="en-US"/>
          </a:p>
          <a:p>
            <a:endParaRPr lang="en-US" altLang="zh-CN"/>
          </a:p>
          <a:p>
            <a:pPr marL="118745" indent="0">
              <a:buNone/>
            </a:pPr>
            <a:endParaRPr lang="en-US" altLang="zh-CN"/>
          </a:p>
          <a:p>
            <a:pPr marL="118745" indent="0">
              <a:buNone/>
            </a:pPr>
            <a:endParaRPr lang="en-US" altLang="zh-CN"/>
          </a:p>
          <a:p>
            <a:endParaRPr lang="zh-CN" altLang="en-US"/>
          </a:p>
          <a:p>
            <a:endParaRPr lang="en-US" altLang="zh-CN"/>
          </a:p>
        </p:txBody>
      </p:sp>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性质</a:t>
            </a:r>
            <a:endParaRPr lang="zh-CN" altLang="en-US"/>
          </a:p>
        </p:txBody>
      </p:sp>
      <p:sp>
        <p:nvSpPr>
          <p:cNvPr id="3" name="内容占位符 2"/>
          <p:cNvSpPr>
            <a:spLocks noGrp="1"/>
          </p:cNvSpPr>
          <p:nvPr>
            <p:ph idx="1"/>
          </p:nvPr>
        </p:nvSpPr>
        <p:spPr/>
        <p:txBody>
          <a:bodyPr>
            <a:normAutofit fontScale="90000"/>
          </a:bodyPr>
          <a:p>
            <a:pPr marL="118745" indent="0">
              <a:buNone/>
            </a:pPr>
            <a:r>
              <a:rPr lang="zh-CN" altLang="en-US"/>
              <a:t>我们来观察一下从起点出发，走到每个节点的路径：</a:t>
            </a:r>
            <a:endParaRPr lang="zh-CN" altLang="en-US"/>
          </a:p>
          <a:p>
            <a:pPr marL="118745" indent="0">
              <a:buNone/>
            </a:pPr>
            <a:r>
              <a:rPr lang="zh-CN" altLang="en-US"/>
              <a:t>对于字符串</a:t>
            </a:r>
            <a:r>
              <a:rPr lang="en-US" altLang="zh-CN"/>
              <a:t>s=aabac</a:t>
            </a:r>
            <a:endParaRPr lang="en-US" altLang="zh-CN"/>
          </a:p>
          <a:p>
            <a:pPr marL="118745" indent="0">
              <a:buNone/>
            </a:pPr>
            <a:r>
              <a:rPr lang="en-US" altLang="zh-CN"/>
              <a:t>s:/</a:t>
            </a:r>
            <a:endParaRPr lang="en-US" altLang="zh-CN"/>
          </a:p>
          <a:p>
            <a:pPr marL="118745" indent="0">
              <a:buNone/>
            </a:pPr>
            <a:r>
              <a:rPr lang="en-US" altLang="zh-CN"/>
              <a:t>1:</a:t>
            </a:r>
            <a:r>
              <a:rPr lang="en-US" altLang="zh-CN">
                <a:solidFill>
                  <a:srgbClr val="FF0000"/>
                </a:solidFill>
              </a:rPr>
              <a:t>a</a:t>
            </a:r>
            <a:r>
              <a:rPr lang="en-US" altLang="zh-CN"/>
              <a:t>							[1,1]</a:t>
            </a:r>
            <a:endParaRPr lang="en-US" altLang="zh-CN"/>
          </a:p>
          <a:p>
            <a:pPr marL="118745" indent="0">
              <a:buNone/>
            </a:pPr>
            <a:r>
              <a:rPr lang="en-US" altLang="zh-CN"/>
              <a:t>2:</a:t>
            </a:r>
            <a:r>
              <a:rPr lang="en-US" altLang="zh-CN">
                <a:solidFill>
                  <a:srgbClr val="FF0000"/>
                </a:solidFill>
              </a:rPr>
              <a:t>aa</a:t>
            </a:r>
            <a:r>
              <a:rPr lang="en-US" altLang="zh-CN"/>
              <a:t>						[2,2]</a:t>
            </a:r>
            <a:endParaRPr lang="en-US" altLang="zh-CN"/>
          </a:p>
          <a:p>
            <a:pPr marL="118745" indent="0">
              <a:buNone/>
            </a:pPr>
            <a:r>
              <a:rPr lang="en-US" altLang="zh-CN"/>
              <a:t>3:</a:t>
            </a:r>
            <a:r>
              <a:rPr lang="en-US" altLang="zh-CN">
                <a:solidFill>
                  <a:srgbClr val="FF0000"/>
                </a:solidFill>
              </a:rPr>
              <a:t>aab</a:t>
            </a:r>
            <a:r>
              <a:rPr lang="en-US" altLang="zh-CN"/>
              <a:t>,ab,b					[1,3]</a:t>
            </a:r>
            <a:endParaRPr lang="en-US" altLang="zh-CN"/>
          </a:p>
          <a:p>
            <a:pPr marL="118745" indent="0">
              <a:buNone/>
            </a:pPr>
            <a:r>
              <a:rPr lang="en-US" altLang="zh-CN"/>
              <a:t>4:</a:t>
            </a:r>
            <a:r>
              <a:rPr lang="en-US" altLang="zh-CN">
                <a:solidFill>
                  <a:srgbClr val="FF0000"/>
                </a:solidFill>
              </a:rPr>
              <a:t>aaba</a:t>
            </a:r>
            <a:r>
              <a:rPr lang="en-US" altLang="zh-CN"/>
              <a:t>,aba,ba				[2,4]</a:t>
            </a:r>
            <a:endParaRPr lang="en-US" altLang="zh-CN"/>
          </a:p>
          <a:p>
            <a:pPr marL="118745" indent="0">
              <a:buNone/>
            </a:pPr>
            <a:r>
              <a:rPr lang="en-US" altLang="zh-CN"/>
              <a:t>5:</a:t>
            </a:r>
            <a:r>
              <a:rPr lang="en-US" altLang="zh-CN">
                <a:solidFill>
                  <a:srgbClr val="FF0000"/>
                </a:solidFill>
              </a:rPr>
              <a:t>aabac</a:t>
            </a:r>
            <a:r>
              <a:rPr lang="en-US" altLang="zh-CN"/>
              <a:t>,abac,bac,ac,c			[1,5]</a:t>
            </a:r>
            <a:endParaRPr lang="en-US" altLang="zh-CN"/>
          </a:p>
          <a:p>
            <a:pPr marL="118745" indent="0">
              <a:buNone/>
            </a:pPr>
            <a:r>
              <a:rPr lang="zh-CN" altLang="en-US"/>
              <a:t>每个节点对应了一个子串的某个长度区间的后缀</a:t>
            </a:r>
            <a:r>
              <a:rPr lang="en-US" altLang="zh-CN"/>
              <a:t>.</a:t>
            </a:r>
            <a:endParaRPr lang="en-US" altLang="zh-CN"/>
          </a:p>
          <a:p>
            <a:endParaRPr lang="en-US" altLang="zh-CN"/>
          </a:p>
          <a:p>
            <a:endParaRPr lang="zh-CN" altLang="en-US"/>
          </a:p>
          <a:p>
            <a:endParaRPr lang="zh-CN" altLang="en-US"/>
          </a:p>
        </p:txBody>
      </p:sp>
    </p:spTree>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118745" indent="0">
              <a:buNone/>
            </a:pPr>
            <a:r>
              <a:rPr lang="zh-CN" altLang="en-US"/>
              <a:t>对于字符串</a:t>
            </a:r>
            <a:r>
              <a:rPr lang="en-US" altLang="zh-CN"/>
              <a:t>s=baa</a:t>
            </a:r>
            <a:endParaRPr lang="en-US" altLang="zh-CN"/>
          </a:p>
          <a:p>
            <a:pPr marL="118745" indent="0">
              <a:buNone/>
            </a:pPr>
            <a:r>
              <a:rPr lang="en-US" altLang="zh-CN"/>
              <a:t>s:/</a:t>
            </a:r>
            <a:endParaRPr lang="en-US" altLang="zh-CN"/>
          </a:p>
          <a:p>
            <a:pPr marL="118745" indent="0">
              <a:buNone/>
            </a:pPr>
            <a:r>
              <a:rPr lang="en-US" altLang="zh-CN"/>
              <a:t>1:</a:t>
            </a:r>
            <a:r>
              <a:rPr lang="en-US" altLang="zh-CN">
                <a:solidFill>
                  <a:srgbClr val="FF0000"/>
                </a:solidFill>
              </a:rPr>
              <a:t>b							</a:t>
            </a:r>
            <a:r>
              <a:rPr lang="en-US" altLang="zh-CN">
                <a:solidFill>
                  <a:schemeClr val="tx1"/>
                </a:solidFill>
              </a:rPr>
              <a:t>[1,1]</a:t>
            </a:r>
            <a:endParaRPr lang="en-US" altLang="zh-CN">
              <a:solidFill>
                <a:schemeClr val="tx1"/>
              </a:solidFill>
            </a:endParaRPr>
          </a:p>
          <a:p>
            <a:pPr marL="118745" indent="0">
              <a:buNone/>
            </a:pPr>
            <a:r>
              <a:rPr lang="en-US" altLang="zh-CN"/>
              <a:t>2:</a:t>
            </a:r>
            <a:r>
              <a:rPr lang="en-US" altLang="zh-CN">
                <a:solidFill>
                  <a:srgbClr val="FF0000"/>
                </a:solidFill>
              </a:rPr>
              <a:t>ba</a:t>
            </a:r>
            <a:r>
              <a:rPr lang="en-US" altLang="zh-CN"/>
              <a:t>						[1,2]</a:t>
            </a:r>
            <a:endParaRPr lang="en-US" altLang="zh-CN"/>
          </a:p>
          <a:p>
            <a:pPr marL="118745" indent="0">
              <a:buNone/>
            </a:pPr>
            <a:r>
              <a:rPr lang="en-US" altLang="zh-CN"/>
              <a:t>3:</a:t>
            </a:r>
            <a:r>
              <a:rPr lang="en-US" altLang="zh-CN">
                <a:solidFill>
                  <a:srgbClr val="FF0000"/>
                </a:solidFill>
              </a:rPr>
              <a:t>baa</a:t>
            </a:r>
            <a:r>
              <a:rPr lang="en-US" altLang="zh-CN"/>
              <a:t>,aa					[2,3]</a:t>
            </a:r>
            <a:endParaRPr lang="zh-CN" altLang="en-US"/>
          </a:p>
          <a:p>
            <a:pPr marL="118745" indent="0">
              <a:buNone/>
            </a:pPr>
            <a:r>
              <a:rPr lang="en-US" altLang="zh-CN"/>
              <a:t>4:</a:t>
            </a:r>
            <a:r>
              <a:rPr lang="en-US" altLang="zh-CN">
                <a:solidFill>
                  <a:srgbClr val="FF0000"/>
                </a:solidFill>
              </a:rPr>
              <a:t>a							</a:t>
            </a:r>
            <a:r>
              <a:rPr lang="en-US" altLang="zh-CN">
                <a:solidFill>
                  <a:schemeClr val="tx1"/>
                </a:solidFill>
              </a:rPr>
              <a:t>[1,1]</a:t>
            </a:r>
            <a:endParaRPr lang="en-US" altLang="zh-CN">
              <a:solidFill>
                <a:schemeClr val="tx1"/>
              </a:solidFill>
            </a:endParaRPr>
          </a:p>
          <a:p>
            <a:pPr marL="118745" indent="0">
              <a:buNone/>
            </a:pPr>
            <a:endParaRPr lang="zh-CN" altLang="en-US"/>
          </a:p>
        </p:txBody>
      </p:sp>
    </p:spTree>
  </p:cSld>
  <p:clrMapOvr>
    <a:masterClrMapping/>
  </p:clrMapOvr>
  <p:transition>
    <p:dissolve/>
  </p:transition>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模块">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自定义 1">
      <a:majorFont>
        <a:latin typeface="Consolas"/>
        <a:ea typeface="华文楷体"/>
        <a:cs typeface=""/>
      </a:majorFont>
      <a:minorFont>
        <a:latin typeface="Consolas"/>
        <a:ea typeface="华文楷体"/>
        <a:cs typeface=""/>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01ACM入门</Template>
  <TotalTime>0</TotalTime>
  <Words>3840</Words>
  <Application>WPS 演示</Application>
  <PresentationFormat>全屏显示(4:3)</PresentationFormat>
  <Paragraphs>266</Paragraphs>
  <Slides>27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27</vt:i4>
      </vt:variant>
    </vt:vector>
  </HeadingPairs>
  <TitlesOfParts>
    <vt:vector size="41" baseType="lpstr">
      <vt:lpstr>Arial</vt:lpstr>
      <vt:lpstr>宋体</vt:lpstr>
      <vt:lpstr>Wingdings</vt:lpstr>
      <vt:lpstr>Wingdings 2</vt:lpstr>
      <vt:lpstr>Wingdings</vt:lpstr>
      <vt:lpstr>Arial</vt:lpstr>
      <vt:lpstr>Wingdings 3</vt:lpstr>
      <vt:lpstr>Wingdings 2</vt:lpstr>
      <vt:lpstr>Consolas</vt:lpstr>
      <vt:lpstr>华文楷体</vt:lpstr>
      <vt:lpstr>微软雅黑</vt:lpstr>
      <vt:lpstr>Arial Unicode MS</vt:lpstr>
      <vt:lpstr>Calibri</vt:lpstr>
      <vt:lpstr>模块</vt:lpstr>
      <vt:lpstr>2018寒假集训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ACM程序设计</dc:title>
  <dc:creator/>
  <cp:lastModifiedBy>alien</cp:lastModifiedBy>
  <cp:revision>24</cp:revision>
  <dcterms:created xsi:type="dcterms:W3CDTF">2018-01-12T12:04:00Z</dcterms:created>
  <dcterms:modified xsi:type="dcterms:W3CDTF">2018-01-20T19:41:16Z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