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62" r:id="rId6"/>
    <p:sldId id="263" r:id="rId7"/>
    <p:sldId id="270" r:id="rId8"/>
    <p:sldId id="265" r:id="rId9"/>
    <p:sldId id="298" r:id="rId10"/>
    <p:sldId id="299" r:id="rId11"/>
    <p:sldId id="269" r:id="rId12"/>
    <p:sldId id="271" r:id="rId13"/>
    <p:sldId id="276" r:id="rId14"/>
    <p:sldId id="273" r:id="rId15"/>
    <p:sldId id="274" r:id="rId16"/>
    <p:sldId id="275" r:id="rId17"/>
    <p:sldId id="282" r:id="rId18"/>
    <p:sldId id="284" r:id="rId19"/>
    <p:sldId id="285" r:id="rId20"/>
    <p:sldId id="283" r:id="rId21"/>
    <p:sldId id="277" r:id="rId22"/>
    <p:sldId id="278" r:id="rId23"/>
    <p:sldId id="279" r:id="rId24"/>
    <p:sldId id="280" r:id="rId25"/>
    <p:sldId id="281" r:id="rId26"/>
    <p:sldId id="286" r:id="rId27"/>
    <p:sldId id="287" r:id="rId28"/>
    <p:sldId id="288" r:id="rId29"/>
    <p:sldId id="289" r:id="rId30"/>
    <p:sldId id="290" r:id="rId31"/>
    <p:sldId id="300" r:id="rId32"/>
    <p:sldId id="261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53232-1D64-4F8F-824B-89F321C299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0" y="3416064"/>
            <a:ext cx="6106886" cy="904863"/>
          </a:xfrm>
        </p:spPr>
        <p:txBody>
          <a:bodyPr wrap="square" anchor="b">
            <a:normAutofit/>
          </a:bodyPr>
          <a:lstStyle>
            <a:lvl1pPr algn="ctr"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413002"/>
            <a:ext cx="6106886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4300" y="2576192"/>
            <a:ext cx="5470071" cy="120251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300" y="3805690"/>
            <a:ext cx="5470071" cy="537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225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7080" y="3516536"/>
            <a:ext cx="5774872" cy="1325563"/>
          </a:xfrm>
        </p:spPr>
        <p:txBody>
          <a:bodyPr anchor="t" anchorCtr="0">
            <a:normAutofit/>
          </a:bodyPr>
          <a:lstStyle>
            <a:lvl1pPr algn="ctr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80324" y="1676999"/>
            <a:ext cx="5219700" cy="1719574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8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80822" y="365125"/>
            <a:ext cx="1072978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343768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chemeClr val="accent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直角三角形 8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11" name="直角三角形 10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chemeClr val="accent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521208" y="1746504"/>
            <a:ext cx="4855464" cy="1499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altLang="zh-CN" sz="11500">
                <a:solidFill>
                  <a:schemeClr val="tx2"/>
                </a:solidFill>
              </a:rPr>
              <a:t>2018</a:t>
            </a:r>
            <a:endParaRPr lang="en-US" altLang="zh-CN" sz="11500" dirty="0">
              <a:solidFill>
                <a:schemeClr val="tx2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0" y="4458970"/>
            <a:ext cx="5006340" cy="779780"/>
          </a:xfrm>
          <a:prstGeom prst="rect">
            <a:avLst/>
          </a:prstGeom>
        </p:spPr>
        <p:txBody>
          <a:bodyPr vert="horz" wrap="square" lIns="90000" tIns="46800" rIns="90000" bIns="46800" rtlCol="0">
            <a:noAutofit/>
          </a:bodyPr>
          <a:lstStyle>
            <a:lvl1pPr marL="0" indent="0" algn="ctr" defTabSz="91440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tx2"/>
                </a:solidFill>
                <a:latin typeface="+mn-lt"/>
                <a:ea typeface="+mn-ea"/>
              </a:defRPr>
            </a:lvl1pPr>
            <a:lvl2pPr indent="0" algn="ctr" defTabSz="91440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2pPr>
            <a:lvl3pPr indent="0" algn="ctr" defTabSz="91440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3pPr>
            <a:lvl4pPr indent="0" algn="ctr" defTabSz="91440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4pPr>
            <a:lvl5pPr indent="0" algn="ctr" defTabSz="91440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9pPr>
          </a:lstStyle>
          <a:p>
            <a:r>
              <a:rPr lang="en-US" altLang="zh-CN" sz="4400" dirty="0">
                <a:latin typeface="+mj-ea"/>
                <a:ea typeface="+mj-ea"/>
              </a:rPr>
              <a:t> </a:t>
            </a:r>
            <a:r>
              <a:rPr lang="zh-CN" altLang="en-US" sz="4400" dirty="0">
                <a:latin typeface="+mj-ea"/>
                <a:ea typeface="+mj-ea"/>
              </a:rPr>
              <a:t>线段树提高篇</a:t>
            </a:r>
            <a:endParaRPr lang="zh-CN" altLang="en-US" sz="4400" dirty="0">
              <a:latin typeface="+mj-ea"/>
              <a:ea typeface="+mj-ea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122555" y="3339465"/>
            <a:ext cx="5253990" cy="904875"/>
          </a:xfrm>
          <a:prstGeom prst="rect">
            <a:avLst/>
          </a:prstGeom>
        </p:spPr>
        <p:txBody>
          <a:bodyPr vert="horz" wrap="square" lIns="90000" tIns="46800" rIns="90000" bIns="46800" rtlCol="0" anchor="b">
            <a:normAutofit/>
          </a:bodyPr>
          <a:lstStyle>
            <a:lvl1pPr algn="ctr" defTabSz="914400" eaLnBrk="1" latinLnBrk="0" hangingPunct="1">
              <a:lnSpc>
                <a:spcPct val="120000"/>
              </a:lnSpc>
              <a:buNone/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ACM</a:t>
            </a:r>
            <a:r>
              <a:rPr lang="zh-CN" altLang="en-US"/>
              <a:t>寒假集训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74645" y="6220460"/>
            <a:ext cx="5445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</a:rPr>
              <a:t>16</a:t>
            </a:r>
            <a:r>
              <a:rPr lang="zh-CN" altLang="en-US" sz="2400">
                <a:solidFill>
                  <a:srgbClr val="00B0F0"/>
                </a:solidFill>
              </a:rPr>
              <a:t>计算机科学与技术</a:t>
            </a:r>
            <a:r>
              <a:rPr lang="en-US" altLang="zh-CN" sz="2400">
                <a:solidFill>
                  <a:srgbClr val="00B0F0"/>
                </a:solidFill>
              </a:rPr>
              <a:t>2</a:t>
            </a:r>
            <a:r>
              <a:rPr lang="zh-CN" altLang="en-US" sz="2400">
                <a:solidFill>
                  <a:srgbClr val="00B0F0"/>
                </a:solidFill>
              </a:rPr>
              <a:t>班</a:t>
            </a:r>
            <a:r>
              <a:rPr lang="en-US" altLang="zh-CN" sz="2400">
                <a:solidFill>
                  <a:srgbClr val="00B0F0"/>
                </a:solidFill>
              </a:rPr>
              <a:t>--</a:t>
            </a:r>
            <a:r>
              <a:rPr lang="zh-CN" altLang="en-US" sz="2400">
                <a:solidFill>
                  <a:srgbClr val="00B0F0"/>
                </a:solidFill>
              </a:rPr>
              <a:t>陈军</a:t>
            </a:r>
            <a:endParaRPr lang="zh-CN" altLang="en-US" sz="2400">
              <a:solidFill>
                <a:srgbClr val="00B0F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sym typeface="+mn-ea"/>
              </a:rPr>
              <a:t>线段树区间合并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778375"/>
          </a:xfrm>
        </p:spPr>
        <p:txBody>
          <a:bodyPr/>
          <a:p>
            <a:r>
              <a:rPr lang="zh-CN" altLang="en-US">
                <a:latin typeface="+mn-ea"/>
              </a:rPr>
              <a:t>对于线段树区间合并问题要弄清一个函数</a:t>
            </a:r>
            <a:r>
              <a:rPr lang="en-US" altLang="zh-CN">
                <a:latin typeface="+mn-ea"/>
              </a:rPr>
              <a:t>---pushup</a:t>
            </a:r>
            <a:r>
              <a:rPr lang="zh-CN" altLang="en-US">
                <a:latin typeface="+mn-ea"/>
              </a:rPr>
              <a:t>函数。</a:t>
            </a:r>
            <a:endParaRPr lang="zh-CN" altLang="en-US">
              <a:latin typeface="+mn-ea"/>
            </a:endParaRPr>
          </a:p>
          <a:p>
            <a:r>
              <a:rPr lang="zh-CN" altLang="en-US">
                <a:latin typeface="+mn-ea"/>
              </a:rPr>
              <a:t>    所谓的pushup()是将儿子的节点反馈给父亲节点，用两个儿子节点的信息把父亲节点的信息给更新掉。</a:t>
            </a:r>
            <a:endParaRPr lang="zh-CN" altLang="en-US">
              <a:latin typeface="+mn-ea"/>
            </a:endParaRPr>
          </a:p>
          <a:p>
            <a:r>
              <a:rPr lang="zh-CN" altLang="en-US">
                <a:latin typeface="+mn-ea"/>
              </a:rPr>
              <a:t>    我们对于每个结点设有</a:t>
            </a:r>
            <a:r>
              <a:rPr lang="en-US" altLang="zh-CN">
                <a:latin typeface="+mn-ea"/>
              </a:rPr>
              <a:t>ans,lans,rans</a:t>
            </a:r>
            <a:r>
              <a:rPr lang="zh-CN" altLang="en-US">
                <a:latin typeface="+mn-ea"/>
              </a:rPr>
              <a:t>，加其他变量（根据题目而定）。</a:t>
            </a:r>
            <a:r>
              <a:rPr lang="en-US" altLang="zh-CN">
                <a:latin typeface="+mn-ea"/>
              </a:rPr>
              <a:t>ans</a:t>
            </a:r>
            <a:r>
              <a:rPr lang="zh-CN" altLang="en-US">
                <a:latin typeface="+mn-ea"/>
              </a:rPr>
              <a:t>代表该结点所管辖的区域合并后最终结果，</a:t>
            </a:r>
            <a:r>
              <a:rPr lang="en-US" altLang="zh-CN">
                <a:latin typeface="+mn-ea"/>
              </a:rPr>
              <a:t>lans</a:t>
            </a:r>
            <a:r>
              <a:rPr lang="zh-CN" altLang="en-US">
                <a:latin typeface="+mn-ea"/>
              </a:rPr>
              <a:t>代表该结点所管辖的区域中，从左至右遍历的结果，</a:t>
            </a:r>
            <a:r>
              <a:rPr lang="en-US" altLang="zh-CN">
                <a:latin typeface="+mn-ea"/>
              </a:rPr>
              <a:t>rson</a:t>
            </a:r>
            <a:r>
              <a:rPr lang="zh-CN" altLang="en-US">
                <a:latin typeface="+mn-ea"/>
              </a:rPr>
              <a:t>代表从该结点管辖区域中从右至左遍历的结果。注意：在</a:t>
            </a:r>
            <a:r>
              <a:rPr lang="en-US" altLang="zh-CN">
                <a:latin typeface="+mn-ea"/>
              </a:rPr>
              <a:t>pushup</a:t>
            </a:r>
            <a:r>
              <a:rPr lang="zh-CN" altLang="en-US">
                <a:latin typeface="+mn-ea"/>
              </a:rPr>
              <a:t>函数中，对于</a:t>
            </a:r>
            <a:r>
              <a:rPr lang="en-US" altLang="zh-CN">
                <a:latin typeface="+mn-ea"/>
              </a:rPr>
              <a:t>lson</a:t>
            </a:r>
            <a:r>
              <a:rPr lang="zh-CN" altLang="en-US">
                <a:latin typeface="+mn-ea"/>
              </a:rPr>
              <a:t>，如果</a:t>
            </a:r>
            <a:r>
              <a:rPr lang="en-US" altLang="zh-CN">
                <a:latin typeface="+mn-ea"/>
              </a:rPr>
              <a:t>lson</a:t>
            </a:r>
            <a:r>
              <a:rPr lang="zh-CN" altLang="en-US">
                <a:latin typeface="+mn-ea"/>
              </a:rPr>
              <a:t>的值不等于该结点左子树的管辖长度则不往右子树考虑，如果等于，则还需加上右子树中</a:t>
            </a:r>
            <a:r>
              <a:rPr lang="en-US" altLang="zh-CN">
                <a:latin typeface="+mn-ea"/>
              </a:rPr>
              <a:t>lson</a:t>
            </a:r>
            <a:r>
              <a:rPr lang="zh-CN" altLang="en-US">
                <a:latin typeface="+mn-ea"/>
              </a:rPr>
              <a:t>的值，</a:t>
            </a:r>
            <a:r>
              <a:rPr lang="en-US" altLang="zh-CN">
                <a:latin typeface="+mn-ea"/>
              </a:rPr>
              <a:t>rson</a:t>
            </a:r>
            <a:r>
              <a:rPr lang="zh-CN" altLang="en-US">
                <a:latin typeface="+mn-ea"/>
              </a:rPr>
              <a:t>同理。</a:t>
            </a:r>
            <a:endParaRPr lang="zh-CN" altLang="en-US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0185"/>
            <a:ext cx="10515600" cy="5967095"/>
          </a:xfrm>
        </p:spPr>
        <p:txBody>
          <a:bodyPr/>
          <a:p>
            <a:r>
              <a:rPr lang="zh-CN" altLang="en-US"/>
              <a:t>对于</a:t>
            </a:r>
            <a:r>
              <a:rPr lang="en-US" altLang="zh-CN"/>
              <a:t>lans</a:t>
            </a:r>
            <a:r>
              <a:rPr lang="zh-CN" altLang="en-US"/>
              <a:t>，这里用矩形的长度代表结点管辖的区域长度</a:t>
            </a:r>
            <a:endParaRPr lang="zh-CN" altLang="en-US"/>
          </a:p>
        </p:txBody>
      </p:sp>
      <p:sp>
        <p:nvSpPr>
          <p:cNvPr id="4" name="单圆角矩形 3"/>
          <p:cNvSpPr/>
          <p:nvPr/>
        </p:nvSpPr>
        <p:spPr>
          <a:xfrm>
            <a:off x="4211320" y="906145"/>
            <a:ext cx="4220845" cy="5334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单圆角矩形 4"/>
          <p:cNvSpPr/>
          <p:nvPr/>
        </p:nvSpPr>
        <p:spPr>
          <a:xfrm>
            <a:off x="2590165" y="1932305"/>
            <a:ext cx="2164080" cy="5334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单圆角矩形 5"/>
          <p:cNvSpPr/>
          <p:nvPr/>
        </p:nvSpPr>
        <p:spPr>
          <a:xfrm>
            <a:off x="7528560" y="1955165"/>
            <a:ext cx="2634615" cy="5334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单圆角矩形 6"/>
          <p:cNvSpPr/>
          <p:nvPr/>
        </p:nvSpPr>
        <p:spPr>
          <a:xfrm>
            <a:off x="1194435" y="3646805"/>
            <a:ext cx="1539240" cy="5334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单圆角矩形 7"/>
          <p:cNvSpPr/>
          <p:nvPr/>
        </p:nvSpPr>
        <p:spPr>
          <a:xfrm>
            <a:off x="4013200" y="3623945"/>
            <a:ext cx="868680" cy="5334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单圆角矩形 8"/>
          <p:cNvSpPr/>
          <p:nvPr/>
        </p:nvSpPr>
        <p:spPr>
          <a:xfrm>
            <a:off x="7188200" y="3623945"/>
            <a:ext cx="1152525" cy="5334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单圆角矩形 9"/>
          <p:cNvSpPr/>
          <p:nvPr/>
        </p:nvSpPr>
        <p:spPr>
          <a:xfrm>
            <a:off x="9620885" y="3623945"/>
            <a:ext cx="1599565" cy="5334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390765" y="1439545"/>
            <a:ext cx="427355" cy="434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9011285" y="2587625"/>
            <a:ext cx="609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799205" y="2465705"/>
            <a:ext cx="711835" cy="1008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423160" y="2465705"/>
            <a:ext cx="758825" cy="1084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627880" y="1416685"/>
            <a:ext cx="735965" cy="48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7879080" y="2587625"/>
            <a:ext cx="461645" cy="962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1194435" y="3692525"/>
            <a:ext cx="883920" cy="487680"/>
          </a:xfrm>
          <a:prstGeom prst="roundRect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013200" y="3646805"/>
            <a:ext cx="381635" cy="487680"/>
          </a:xfrm>
          <a:prstGeom prst="roundRect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590165" y="1955165"/>
            <a:ext cx="914400" cy="487680"/>
          </a:xfrm>
          <a:prstGeom prst="roundRect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188200" y="3646805"/>
            <a:ext cx="1152525" cy="487680"/>
          </a:xfrm>
          <a:prstGeom prst="roundRect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9620885" y="3646805"/>
            <a:ext cx="792480" cy="487680"/>
          </a:xfrm>
          <a:prstGeom prst="roundRect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7533640" y="1978025"/>
            <a:ext cx="1152525" cy="487680"/>
          </a:xfrm>
          <a:prstGeom prst="roundRect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8686165" y="1978025"/>
            <a:ext cx="792480" cy="487680"/>
          </a:xfrm>
          <a:prstGeom prst="roundRect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4211320" y="929005"/>
            <a:ext cx="914400" cy="487680"/>
          </a:xfrm>
          <a:prstGeom prst="roundRect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406640" y="4655185"/>
            <a:ext cx="4008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如果满足合并的要求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2" grpId="0" animBg="1"/>
      <p:bldP spid="21" grpId="0" animBg="1"/>
      <p:bldP spid="23" grpId="0" animBg="1"/>
      <p:bldP spid="24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7500"/>
            <a:ext cx="10515600" cy="5859780"/>
          </a:xfrm>
        </p:spPr>
        <p:txBody>
          <a:bodyPr>
            <a:normAutofit fontScale="90000"/>
          </a:bodyPr>
          <a:p>
            <a:r>
              <a:rPr lang="zh-CN" altLang="en-US"/>
              <a:t>void pushup(int </a:t>
            </a:r>
            <a:r>
              <a:rPr lang="en-US" altLang="zh-CN"/>
              <a:t>rt</a:t>
            </a:r>
            <a:r>
              <a:rPr lang="zh-CN" altLang="en-US"/>
              <a:t>, int </a:t>
            </a:r>
            <a:r>
              <a:rPr lang="en-US" altLang="zh-CN"/>
              <a:t>len</a:t>
            </a:r>
            <a:r>
              <a:rPr lang="zh-CN" altLang="en-US"/>
              <a:t>) {  </a:t>
            </a:r>
            <a:endParaRPr lang="zh-CN" altLang="en-US"/>
          </a:p>
          <a:p>
            <a:r>
              <a:rPr lang="zh-CN" altLang="en-US"/>
              <a:t>    lans[lr] = lans[</a:t>
            </a:r>
            <a:r>
              <a:rPr lang="en-US" altLang="zh-CN"/>
              <a:t>rt</a:t>
            </a:r>
            <a:r>
              <a:rPr lang="zh-CN" altLang="en-US"/>
              <a:t> &lt;&lt; 1];   </a:t>
            </a:r>
            <a:r>
              <a:rPr lang="en-US" altLang="zh-CN"/>
              <a:t>//</a:t>
            </a:r>
            <a:r>
              <a:rPr lang="zh-CN" altLang="en-US"/>
              <a:t>先初始化为左孩子的</a:t>
            </a:r>
            <a:r>
              <a:rPr lang="en-US" altLang="zh-CN"/>
              <a:t>lson</a:t>
            </a:r>
            <a:endParaRPr lang="en-US" altLang="zh-CN"/>
          </a:p>
          <a:p>
            <a:r>
              <a:rPr lang="zh-CN" altLang="en-US"/>
              <a:t>    rans[lr] = rans[</a:t>
            </a:r>
            <a:r>
              <a:rPr lang="en-US" altLang="zh-CN"/>
              <a:t>rt</a:t>
            </a:r>
            <a:r>
              <a:rPr lang="zh-CN" altLang="en-US"/>
              <a:t> &lt;&lt; 1 | 1];  </a:t>
            </a:r>
            <a:endParaRPr lang="zh-CN" altLang="en-US"/>
          </a:p>
          <a:p>
            <a:r>
              <a:rPr lang="zh-CN" altLang="en-US"/>
              <a:t>    ans[lr] = max(ans[</a:t>
            </a:r>
            <a:r>
              <a:rPr lang="en-US" altLang="zh-CN"/>
              <a:t>rt</a:t>
            </a:r>
            <a:r>
              <a:rPr lang="zh-CN" altLang="en-US"/>
              <a:t> &lt;&lt; 1], ans[</a:t>
            </a:r>
            <a:r>
              <a:rPr lang="en-US" altLang="zh-CN"/>
              <a:t>rt</a:t>
            </a:r>
            <a:r>
              <a:rPr lang="zh-CN" altLang="en-US"/>
              <a:t> &lt;&lt; 1 | 1]);  </a:t>
            </a:r>
            <a:endParaRPr lang="zh-CN" altLang="en-US"/>
          </a:p>
          <a:p>
            <a:r>
              <a:rPr lang="zh-CN" altLang="en-US"/>
              <a:t>    if(满足合并的要求) {  </a:t>
            </a:r>
            <a:endParaRPr lang="zh-CN" altLang="en-US"/>
          </a:p>
          <a:p>
            <a:r>
              <a:rPr lang="zh-CN" altLang="en-US"/>
              <a:t>        if(lans[lr] == (</a:t>
            </a:r>
            <a:r>
              <a:rPr lang="en-US" altLang="zh-CN"/>
              <a:t>len</a:t>
            </a:r>
            <a:r>
              <a:rPr lang="zh-CN" altLang="en-US"/>
              <a:t> - ( </a:t>
            </a:r>
            <a:r>
              <a:rPr lang="en-US" altLang="zh-CN"/>
              <a:t>len</a:t>
            </a:r>
            <a:r>
              <a:rPr lang="zh-CN" altLang="en-US"/>
              <a:t> &gt;&gt; 1))) lans[</a:t>
            </a:r>
            <a:r>
              <a:rPr lang="en-US" altLang="zh-CN"/>
              <a:t>rt</a:t>
            </a:r>
            <a:r>
              <a:rPr lang="zh-CN" altLang="en-US"/>
              <a:t>] += lans[</a:t>
            </a:r>
            <a:r>
              <a:rPr lang="en-US" altLang="zh-CN"/>
              <a:t>rt</a:t>
            </a:r>
            <a:r>
              <a:rPr lang="zh-CN" altLang="en-US"/>
              <a:t> &lt;&lt; 1 | 1];   </a:t>
            </a:r>
            <a:endParaRPr lang="zh-CN" altLang="en-US"/>
          </a:p>
          <a:p>
            <a:r>
              <a:rPr lang="zh-CN" altLang="en-US"/>
              <a:t>        if(rans[lr] == (</a:t>
            </a:r>
            <a:r>
              <a:rPr lang="en-US" altLang="zh-CN"/>
              <a:t>len</a:t>
            </a:r>
            <a:r>
              <a:rPr lang="zh-CN" altLang="en-US"/>
              <a:t>&gt;&gt; 1) ) rans[</a:t>
            </a:r>
            <a:r>
              <a:rPr lang="en-US" altLang="zh-CN"/>
              <a:t>rt</a:t>
            </a:r>
            <a:r>
              <a:rPr lang="zh-CN" altLang="en-US"/>
              <a:t>] += rans[</a:t>
            </a:r>
            <a:r>
              <a:rPr lang="en-US" altLang="zh-CN"/>
              <a:t>rt</a:t>
            </a:r>
            <a:r>
              <a:rPr lang="zh-CN" altLang="en-US"/>
              <a:t> &lt;&lt; 1];  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zh-CN" altLang="en-US">
                <a:sym typeface="+mn-ea"/>
              </a:rPr>
              <a:t>int v = rans[</a:t>
            </a:r>
            <a:r>
              <a:rPr lang="en-US" altLang="zh-CN">
                <a:sym typeface="+mn-ea"/>
              </a:rPr>
              <a:t>rt</a:t>
            </a:r>
            <a:r>
              <a:rPr lang="zh-CN" altLang="en-US">
                <a:sym typeface="+mn-ea"/>
              </a:rPr>
              <a:t> &lt;&lt; 1] + lans[</a:t>
            </a:r>
            <a:r>
              <a:rPr lang="en-US" altLang="zh-CN">
                <a:sym typeface="+mn-ea"/>
              </a:rPr>
              <a:t>rt</a:t>
            </a:r>
            <a:r>
              <a:rPr lang="zh-CN" altLang="en-US">
                <a:sym typeface="+mn-ea"/>
              </a:rPr>
              <a:t> &lt;&lt; 1 | 1]; </a:t>
            </a:r>
            <a:endParaRPr lang="zh-CN" altLang="en-US"/>
          </a:p>
          <a:p>
            <a:r>
              <a:rPr lang="zh-CN" altLang="en-US"/>
              <a:t>        ans[</a:t>
            </a:r>
            <a:r>
              <a:rPr lang="en-US" altLang="zh-CN"/>
              <a:t>rt</a:t>
            </a:r>
            <a:r>
              <a:rPr lang="zh-CN" altLang="en-US"/>
              <a:t>] = max(v, ans[</a:t>
            </a:r>
            <a:r>
              <a:rPr lang="en-US" altLang="zh-CN"/>
              <a:t>rt</a:t>
            </a:r>
            <a:r>
              <a:rPr lang="zh-CN" altLang="en-US"/>
              <a:t>]);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}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题目：</a:t>
            </a:r>
            <a:r>
              <a:rPr lang="en-US" altLang="zh-CN"/>
              <a:t>HDU 3308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题意：给你</a:t>
            </a:r>
            <a:r>
              <a:rPr lang="en-US" altLang="zh-CN"/>
              <a:t>N</a:t>
            </a:r>
            <a:r>
              <a:rPr lang="zh-CN" altLang="en-US"/>
              <a:t>个数字，下标分别为</a:t>
            </a:r>
            <a:r>
              <a:rPr lang="en-US" altLang="zh-CN"/>
              <a:t>0,1......N-1</a:t>
            </a:r>
            <a:r>
              <a:rPr lang="zh-CN" altLang="en-US"/>
              <a:t>。有两个操作，分别为：</a:t>
            </a:r>
            <a:endParaRPr lang="zh-CN" altLang="en-US"/>
          </a:p>
          <a:p>
            <a:r>
              <a:rPr lang="zh-CN" altLang="en-US"/>
              <a:t>      </a:t>
            </a:r>
            <a:r>
              <a:rPr lang="en-US" altLang="zh-CN"/>
              <a:t>U A B   </a:t>
            </a:r>
            <a:r>
              <a:rPr lang="zh-CN" altLang="en-US"/>
              <a:t>代表把第</a:t>
            </a:r>
            <a:r>
              <a:rPr lang="en-US" altLang="zh-CN"/>
              <a:t>A</a:t>
            </a:r>
            <a:r>
              <a:rPr lang="zh-CN" altLang="en-US"/>
              <a:t>个数换成</a:t>
            </a:r>
            <a:r>
              <a:rPr lang="en-US" altLang="zh-CN"/>
              <a:t>B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      </a:t>
            </a:r>
            <a:r>
              <a:rPr lang="en-US" altLang="zh-CN"/>
              <a:t>Q A B </a:t>
            </a:r>
            <a:r>
              <a:rPr lang="zh-CN" altLang="en-US"/>
              <a:t>代表查询区间</a:t>
            </a:r>
            <a:r>
              <a:rPr lang="en-US" altLang="zh-CN"/>
              <a:t>A,B</a:t>
            </a:r>
            <a:r>
              <a:rPr lang="zh-CN" altLang="en-US"/>
              <a:t>连续上升子序列的最大长度。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2105"/>
            <a:ext cx="10515600" cy="5845175"/>
          </a:xfrm>
        </p:spPr>
        <p:txBody>
          <a:bodyPr>
            <a:normAutofit/>
          </a:bodyPr>
          <a:p>
            <a:r>
              <a:rPr lang="zh-CN" altLang="en-US"/>
              <a:t>思路：</a:t>
            </a:r>
            <a:endParaRPr lang="zh-CN" altLang="en-US"/>
          </a:p>
          <a:p>
            <a:r>
              <a:rPr lang="zh-CN" altLang="en-US"/>
              <a:t>   利用线段树维护每个结点所管辖区间中最长连续上升子序列的长度</a:t>
            </a:r>
            <a:endParaRPr lang="zh-CN" altLang="en-US"/>
          </a:p>
          <a:p>
            <a:r>
              <a:rPr lang="en-US" altLang="zh-CN"/>
              <a:t>pushup</a:t>
            </a:r>
            <a:r>
              <a:rPr lang="zh-CN" altLang="en-US"/>
              <a:t>函数默认有：</a:t>
            </a:r>
            <a:endParaRPr lang="zh-CN" altLang="en-US"/>
          </a:p>
          <a:p>
            <a:r>
              <a:rPr lang="zh-CN" altLang="en-US"/>
              <a:t>                       </a:t>
            </a:r>
            <a:r>
              <a:rPr lang="en-US" altLang="zh-CN"/>
              <a:t>lans[rt]=lans[rt&lt;&lt;1];rson[rt]=rson[rt&lt;&lt;1|1];</a:t>
            </a:r>
            <a:endParaRPr lang="en-US" altLang="zh-CN"/>
          </a:p>
          <a:p>
            <a:r>
              <a:rPr lang="zh-CN" altLang="en-US"/>
              <a:t>                      </a:t>
            </a:r>
            <a:r>
              <a:rPr lang="en-US" altLang="zh-CN"/>
              <a:t>ans[rt]=max(ans[rt&lt;&lt;1],ans[rt&lt;&lt;1|1]);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然后判断是否可以合并。如果结点</a:t>
            </a:r>
            <a:r>
              <a:rPr lang="en-US" altLang="zh-CN"/>
              <a:t>rt</a:t>
            </a:r>
            <a:r>
              <a:rPr lang="zh-CN" altLang="en-US"/>
              <a:t>的左子树中最长上升子序列的最大值小于右子树中的</a:t>
            </a:r>
            <a:r>
              <a:rPr lang="zh-CN" altLang="en-US">
                <a:sym typeface="+mn-ea"/>
              </a:rPr>
              <a:t>最长上升子序列的最小值，则两个区间可以合并，并有：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         </a:t>
            </a:r>
            <a:r>
              <a:rPr lang="en-US" altLang="zh-CN">
                <a:sym typeface="+mn-ea"/>
              </a:rPr>
              <a:t>ans[rt]=max(ans[rt],rson[rt&lt;&lt;1]+lson[rt&lt;&lt;1|1])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           </a:t>
            </a:r>
            <a:r>
              <a:rPr lang="zh-CN" altLang="en-US">
                <a:sym typeface="+mn-ea"/>
              </a:rPr>
              <a:t>if(lans[lr] == (</a:t>
            </a:r>
            <a:r>
              <a:rPr lang="en-US" altLang="zh-CN">
                <a:sym typeface="+mn-ea"/>
              </a:rPr>
              <a:t>len</a:t>
            </a:r>
            <a:r>
              <a:rPr lang="zh-CN" altLang="en-US">
                <a:sym typeface="+mn-ea"/>
              </a:rPr>
              <a:t> - ( </a:t>
            </a:r>
            <a:r>
              <a:rPr lang="en-US" altLang="zh-CN">
                <a:sym typeface="+mn-ea"/>
              </a:rPr>
              <a:t>len</a:t>
            </a:r>
            <a:r>
              <a:rPr lang="zh-CN" altLang="en-US">
                <a:sym typeface="+mn-ea"/>
              </a:rPr>
              <a:t> &gt;&gt; 1)))  lans[</a:t>
            </a:r>
            <a:r>
              <a:rPr lang="en-US" altLang="zh-CN">
                <a:sym typeface="+mn-ea"/>
              </a:rPr>
              <a:t>rt</a:t>
            </a:r>
            <a:r>
              <a:rPr lang="zh-CN" altLang="en-US">
                <a:sym typeface="+mn-ea"/>
              </a:rPr>
              <a:t>] += lans[</a:t>
            </a:r>
            <a:r>
              <a:rPr lang="en-US" altLang="zh-CN">
                <a:sym typeface="+mn-ea"/>
              </a:rPr>
              <a:t>rt</a:t>
            </a:r>
            <a:r>
              <a:rPr lang="zh-CN" altLang="en-US">
                <a:sym typeface="+mn-ea"/>
              </a:rPr>
              <a:t> &lt;&lt; 1 | 1];   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         if(rans[lr] == (</a:t>
            </a:r>
            <a:r>
              <a:rPr lang="en-US" altLang="zh-CN">
                <a:sym typeface="+mn-ea"/>
              </a:rPr>
              <a:t>len</a:t>
            </a:r>
            <a:r>
              <a:rPr lang="zh-CN" altLang="en-US">
                <a:sym typeface="+mn-ea"/>
              </a:rPr>
              <a:t>&gt;&gt; 1) )   rans[</a:t>
            </a:r>
            <a:r>
              <a:rPr lang="en-US" altLang="zh-CN">
                <a:sym typeface="+mn-ea"/>
              </a:rPr>
              <a:t>rt</a:t>
            </a:r>
            <a:r>
              <a:rPr lang="zh-CN" altLang="en-US">
                <a:sym typeface="+mn-ea"/>
              </a:rPr>
              <a:t>] += rans[</a:t>
            </a:r>
            <a:r>
              <a:rPr lang="en-US" altLang="zh-CN">
                <a:sym typeface="+mn-ea"/>
              </a:rPr>
              <a:t>rt</a:t>
            </a:r>
            <a:r>
              <a:rPr lang="zh-CN" altLang="en-US">
                <a:sym typeface="+mn-ea"/>
              </a:rPr>
              <a:t> &lt;&lt; 1];  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705"/>
            <a:ext cx="10515600" cy="6347460"/>
          </a:xfrm>
        </p:spPr>
        <p:txBody>
          <a:bodyPr>
            <a:normAutofit fontScale="80000"/>
          </a:bodyPr>
          <a:p>
            <a:r>
              <a:rPr lang="zh-CN" altLang="en-US"/>
              <a:t>void pushup(int lr, int m) {  </a:t>
            </a:r>
            <a:endParaRPr lang="zh-CN" altLang="en-US"/>
          </a:p>
          <a:p>
            <a:r>
              <a:rPr lang="zh-CN" altLang="en-US"/>
              <a:t>    lid[lr] = lid[lr &lt;&lt; 1];  </a:t>
            </a:r>
            <a:endParaRPr lang="zh-CN" altLang="en-US"/>
          </a:p>
          <a:p>
            <a:r>
              <a:rPr lang="zh-CN" altLang="en-US"/>
              <a:t>    rid[lr] = rid[lr &lt;&lt; 1 | 1];  </a:t>
            </a:r>
            <a:endParaRPr lang="zh-CN" altLang="en-US"/>
          </a:p>
          <a:p>
            <a:r>
              <a:rPr lang="zh-CN" altLang="en-US"/>
              <a:t>    lans[lr] = lans[lr &lt;&lt; 1];  </a:t>
            </a:r>
            <a:endParaRPr lang="zh-CN" altLang="en-US"/>
          </a:p>
          <a:p>
            <a:r>
              <a:rPr lang="zh-CN" altLang="en-US"/>
              <a:t>    rans[lr] = rans[lr &lt;&lt; 1 | 1];  </a:t>
            </a:r>
            <a:endParaRPr lang="zh-CN" altLang="en-US"/>
          </a:p>
          <a:p>
            <a:r>
              <a:rPr lang="zh-CN" altLang="en-US"/>
              <a:t>    ans[lr] = max(ans[lr &lt;&lt; 1], ans[lr &lt;&lt; 1 | 1]);  </a:t>
            </a:r>
            <a:endParaRPr lang="zh-CN" altLang="en-US"/>
          </a:p>
          <a:p>
            <a:r>
              <a:rPr lang="zh-CN" altLang="en-US"/>
              <a:t>    if(rid[lr &lt;&lt; 1] &lt; lid[lr &lt;&lt; 1 | 1]) {  //如果满足合并的要求 </a:t>
            </a:r>
            <a:endParaRPr lang="zh-CN" altLang="en-US"/>
          </a:p>
          <a:p>
            <a:r>
              <a:rPr lang="zh-CN" altLang="en-US"/>
              <a:t>        int v = rans[lr &lt;&lt; 1] + lans[lr &lt;&lt; 1 | 1];  </a:t>
            </a:r>
            <a:endParaRPr lang="zh-CN" altLang="en-US"/>
          </a:p>
          <a:p>
            <a:r>
              <a:rPr lang="zh-CN" altLang="en-US"/>
              <a:t>        if(lans[lr] == (m - ( m &gt;&gt; 1))) lans[lr] += lans[lr &lt;&lt; 1 | 1];  </a:t>
            </a:r>
            <a:endParaRPr lang="zh-CN" altLang="en-US"/>
          </a:p>
          <a:p>
            <a:r>
              <a:rPr lang="zh-CN" altLang="en-US"/>
              <a:t>        if(rans[lr] == (m &gt;&gt; 1) ) rans[lr] += rans[lr &lt;&lt; 1];  </a:t>
            </a:r>
            <a:endParaRPr lang="zh-CN" altLang="en-US"/>
          </a:p>
          <a:p>
            <a:r>
              <a:rPr lang="zh-CN" altLang="en-US"/>
              <a:t>        ans[lr] = max(v, ans[lr]);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745"/>
            <a:ext cx="10515600" cy="6362700"/>
          </a:xfrm>
        </p:spPr>
        <p:txBody>
          <a:bodyPr>
            <a:normAutofit fontScale="90000"/>
          </a:bodyPr>
          <a:p>
            <a:r>
              <a:rPr lang="zh-CN" altLang="en-US"/>
              <a:t>void build(int lr, int l, int r) {  </a:t>
            </a:r>
            <a:endParaRPr lang="zh-CN" altLang="en-US"/>
          </a:p>
          <a:p>
            <a:r>
              <a:rPr lang="zh-CN" altLang="en-US"/>
              <a:t>    int mid = (l + r) &gt;&gt; 1;  </a:t>
            </a:r>
            <a:endParaRPr lang="zh-CN" altLang="en-US"/>
          </a:p>
          <a:p>
            <a:r>
              <a:rPr lang="zh-CN" altLang="en-US"/>
              <a:t>    if(l == r) {  </a:t>
            </a:r>
            <a:endParaRPr lang="zh-CN" altLang="en-US"/>
          </a:p>
          <a:p>
            <a:r>
              <a:rPr lang="zh-CN" altLang="en-US"/>
              <a:t>        ans[lr] = lans[lr] = rans[lr] = 1;  </a:t>
            </a:r>
            <a:endParaRPr lang="zh-CN" altLang="en-US"/>
          </a:p>
          <a:p>
            <a:r>
              <a:rPr lang="zh-CN" altLang="en-US"/>
              <a:t>        scanf("%d", &amp;lid[lr]);  </a:t>
            </a:r>
            <a:endParaRPr lang="zh-CN" altLang="en-US"/>
          </a:p>
          <a:p>
            <a:r>
              <a:rPr lang="zh-CN" altLang="en-US"/>
              <a:t>        rid[lr] = lid[lr];  </a:t>
            </a:r>
            <a:endParaRPr lang="zh-CN" altLang="en-US"/>
          </a:p>
          <a:p>
            <a:r>
              <a:rPr lang="zh-CN" altLang="en-US"/>
              <a:t>        return;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build(lson);  </a:t>
            </a:r>
            <a:endParaRPr lang="zh-CN" altLang="en-US"/>
          </a:p>
          <a:p>
            <a:r>
              <a:rPr lang="zh-CN" altLang="en-US"/>
              <a:t>    build(rson);  </a:t>
            </a:r>
            <a:endParaRPr lang="zh-CN" altLang="en-US"/>
          </a:p>
          <a:p>
            <a:r>
              <a:rPr lang="zh-CN" altLang="en-US"/>
              <a:t>    pushup(lr, r - l + 1);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7020"/>
            <a:ext cx="10515600" cy="5890260"/>
          </a:xfrm>
        </p:spPr>
        <p:txBody>
          <a:bodyPr/>
          <a:p>
            <a:r>
              <a:rPr lang="zh-CN" altLang="en-US">
                <a:sym typeface="+mn-ea"/>
              </a:rPr>
              <a:t>void update(int id, int v, int lr, int l, int r) {  </a:t>
            </a:r>
            <a:endParaRPr lang="zh-CN" altLang="en-US"/>
          </a:p>
          <a:p>
            <a:r>
              <a:rPr lang="zh-CN" altLang="en-US">
                <a:sym typeface="+mn-ea"/>
              </a:rPr>
              <a:t>    if(l == r) {  </a:t>
            </a:r>
            <a:endParaRPr lang="zh-CN" altLang="en-US"/>
          </a:p>
          <a:p>
            <a:r>
              <a:rPr lang="zh-CN" altLang="en-US">
                <a:sym typeface="+mn-ea"/>
              </a:rPr>
              <a:t>        lid[lr] = rid[lr] = v;  </a:t>
            </a:r>
            <a:endParaRPr lang="zh-CN" altLang="en-US"/>
          </a:p>
          <a:p>
            <a:r>
              <a:rPr lang="zh-CN" altLang="en-US">
                <a:sym typeface="+mn-ea"/>
              </a:rPr>
              <a:t>        return;  </a:t>
            </a:r>
            <a:endParaRPr lang="zh-CN" altLang="en-US"/>
          </a:p>
          <a:p>
            <a:r>
              <a:rPr lang="zh-CN" altLang="en-US">
                <a:sym typeface="+mn-ea"/>
              </a:rPr>
              <a:t>    }  </a:t>
            </a:r>
            <a:endParaRPr lang="zh-CN" altLang="en-US"/>
          </a:p>
          <a:p>
            <a:r>
              <a:rPr lang="zh-CN" altLang="en-US">
                <a:sym typeface="+mn-ea"/>
              </a:rPr>
              <a:t>    int mid = (l + r) &gt;&gt; 1;  </a:t>
            </a:r>
            <a:endParaRPr lang="zh-CN" altLang="en-US"/>
          </a:p>
          <a:p>
            <a:r>
              <a:rPr lang="zh-CN" altLang="en-US">
                <a:sym typeface="+mn-ea"/>
              </a:rPr>
              <a:t>    if(id &lt;= mid) update(id, v, lson);  </a:t>
            </a:r>
            <a:endParaRPr lang="zh-CN" altLang="en-US"/>
          </a:p>
          <a:p>
            <a:r>
              <a:rPr lang="zh-CN" altLang="en-US">
                <a:sym typeface="+mn-ea"/>
              </a:rPr>
              <a:t>    else if(id &gt; mid) update(id, v, rson);  </a:t>
            </a:r>
            <a:endParaRPr lang="zh-CN" altLang="en-US"/>
          </a:p>
          <a:p>
            <a:r>
              <a:rPr lang="zh-CN" altLang="en-US">
                <a:sym typeface="+mn-ea"/>
              </a:rPr>
              <a:t>    pushup(lr, r - l + 1);  </a:t>
            </a:r>
            <a:endParaRPr lang="zh-CN" altLang="en-US"/>
          </a:p>
          <a:p>
            <a:r>
              <a:rPr lang="zh-CN" altLang="en-US">
                <a:sym typeface="+mn-ea"/>
              </a:rPr>
              <a:t>}  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705"/>
            <a:ext cx="10515600" cy="634746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000"/>
              <a:t>int query(int ll, int rr, int lr, int l, int r) { 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if(ll &lt;= l &amp;&amp; r &lt;= rr) {  return ans[lr];  } 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int vc = 0; 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int mid = (l + r) &gt;&gt; 1; 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if(rr &lt;= mid) return query(ll, rr, lson); 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if(ll &gt; mid) return query(ll, rr, rson); 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int a = min(rans[lr &lt;&lt; 1], mid - ll + 1); 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int b = min(lans[lr &lt;&lt; 1 | 1], rr - mid); 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if(rid[lr &lt;&lt; 1] &lt; lid[lr &lt;&lt; 1 | 1]) { 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return max(a + b, max(query(ll, rr, lson), query(ll, rr, rson))); 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} 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return max(query(ll, rr, lson), query(ll, rr, rson));; 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}  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线段树套线段树</a:t>
            </a:r>
            <a:endParaRPr lang="zh-CN" altLang="en-US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20130" y="1557020"/>
            <a:ext cx="5560695" cy="47517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5760" y="1477645"/>
            <a:ext cx="553212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+mn-ea"/>
              </a:rPr>
              <a:t>所谓线段树套线段树就是在一个线段树里面的每个</a:t>
            </a:r>
            <a:r>
              <a:rPr lang="en-US" altLang="zh-CN" sz="2800">
                <a:latin typeface="+mn-ea"/>
              </a:rPr>
              <a:t>“</a:t>
            </a:r>
            <a:r>
              <a:rPr lang="zh-CN" altLang="en-US" sz="2800">
                <a:latin typeface="+mn-ea"/>
              </a:rPr>
              <a:t>结点</a:t>
            </a:r>
            <a:r>
              <a:rPr lang="en-US" altLang="zh-CN" sz="2800">
                <a:latin typeface="+mn-ea"/>
              </a:rPr>
              <a:t>”</a:t>
            </a:r>
            <a:r>
              <a:rPr lang="zh-CN" altLang="en-US" sz="2800">
                <a:latin typeface="+mn-ea"/>
              </a:rPr>
              <a:t>里面还包含一个线段树。此方法主要应用于解决二维空间的维护问题，比如求二维平面中某个子平面的和，或者最大最小值等问题</a:t>
            </a:r>
            <a:r>
              <a:rPr lang="en-US" altLang="zh-CN" sz="2800">
                <a:latin typeface="+mn-ea"/>
              </a:rPr>
              <a:t>(</a:t>
            </a:r>
            <a:r>
              <a:rPr lang="zh-CN" altLang="en-US" sz="2800">
                <a:latin typeface="+mn-ea"/>
              </a:rPr>
              <a:t>对于最值问题二维树状数组是不能求的</a:t>
            </a:r>
            <a:r>
              <a:rPr lang="en-US" altLang="zh-CN" sz="2800">
                <a:latin typeface="+mn-ea"/>
              </a:rPr>
              <a:t>)</a:t>
            </a:r>
            <a:r>
              <a:rPr lang="zh-CN" altLang="en-US" sz="2800">
                <a:latin typeface="+mn-ea"/>
              </a:rPr>
              <a:t>。</a:t>
            </a:r>
            <a:endParaRPr lang="zh-CN" altLang="en-US" sz="2800">
              <a:latin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05" y="0"/>
            <a:ext cx="10401300" cy="68580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" name="直角三角形 1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88" y="4468813"/>
            <a:ext cx="3495675" cy="238918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" name="等腰三角形 1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5400000" flipH="1">
            <a:off x="1219201" y="2305050"/>
            <a:ext cx="2017712" cy="1449387"/>
          </a:xfrm>
          <a:prstGeom prst="triangle">
            <a:avLst>
              <a:gd name="adj" fmla="val 50000"/>
            </a:avLst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9" name="等腰三角形 1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5400000" flipH="1">
            <a:off x="2039938" y="3152775"/>
            <a:ext cx="1187450" cy="854075"/>
          </a:xfrm>
          <a:prstGeom prst="triangle">
            <a:avLst>
              <a:gd name="adj" fmla="val 50000"/>
            </a:avLst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51480" y="407670"/>
            <a:ext cx="62109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华文行楷" panose="02010800040101010101" charset="-122"/>
                <a:ea typeface="华文行楷" panose="02010800040101010101" charset="-122"/>
              </a:rPr>
              <a:t>线段树提高篇内容</a:t>
            </a:r>
            <a:endParaRPr lang="zh-CN" altLang="en-US" sz="54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1480" y="2020570"/>
            <a:ext cx="2555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华文行楷" panose="02010800040101010101" charset="-122"/>
                <a:ea typeface="华文行楷" panose="02010800040101010101" charset="-122"/>
              </a:rPr>
              <a:t>离散化</a:t>
            </a:r>
            <a:endParaRPr lang="zh-CN" altLang="en-US" sz="40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52750" y="2986405"/>
            <a:ext cx="2906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华文行楷" panose="02010800040101010101" charset="-122"/>
                <a:ea typeface="华文行楷" panose="02010800040101010101" charset="-122"/>
              </a:rPr>
              <a:t>区间合并</a:t>
            </a:r>
            <a:endParaRPr lang="zh-CN" altLang="en-US" sz="40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52750" y="4037965"/>
            <a:ext cx="54762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华文行楷" panose="02010800040101010101" charset="-122"/>
                <a:ea typeface="华文行楷" panose="02010800040101010101" charset="-122"/>
              </a:rPr>
              <a:t>线段树套线段树（二维线段树）</a:t>
            </a:r>
            <a:endParaRPr lang="zh-CN" altLang="en-US" sz="400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sym typeface="+mn-ea"/>
              </a:rPr>
              <a:t>线段树套线段树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2190115"/>
          <a:ext cx="10515600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8229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 b="0">
                          <a:solidFill>
                            <a:schemeClr val="tx1"/>
                          </a:solidFill>
                        </a:rPr>
                        <a:t>树状数组</a:t>
                      </a:r>
                      <a:endParaRPr lang="zh-CN" altLang="en-US" sz="4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 b="0">
                          <a:solidFill>
                            <a:schemeClr val="tx1"/>
                          </a:solidFill>
                        </a:rPr>
                        <a:t>线段树</a:t>
                      </a:r>
                      <a:endParaRPr lang="zh-CN" altLang="en-US" sz="4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68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矩阵内所有元素加上某个值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+mn-ea"/>
                        </a:rPr>
                        <a:t>log(n)*log(m)</a:t>
                      </a:r>
                      <a:endParaRPr lang="en-US" altLang="zh-CN" sz="24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+mn-ea"/>
                          <a:sym typeface="+mn-ea"/>
                        </a:rPr>
                        <a:t>log(n)*log(m)</a:t>
                      </a:r>
                      <a:endParaRPr lang="en-US" altLang="zh-CN" sz="2400">
                        <a:latin typeface="+mn-ea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  <a:tr h="777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矩阵内所有元素变为某个值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+mn-ea"/>
                        </a:rPr>
                        <a:t>n*m*log(n)*log(m)</a:t>
                      </a:r>
                      <a:endParaRPr lang="en-US" altLang="zh-CN" sz="24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+mn-ea"/>
                          <a:sym typeface="+mn-ea"/>
                        </a:rPr>
                        <a:t>log(n)*log(m)</a:t>
                      </a:r>
                      <a:endParaRPr lang="en-US" altLang="zh-CN" sz="2400">
                        <a:latin typeface="+mn-ea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  <a:tr h="792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矩阵求和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log(n)*log(m)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+mn-ea"/>
                          <a:sym typeface="+mn-ea"/>
                        </a:rPr>
                        <a:t>log(n)*log(m)</a:t>
                      </a:r>
                      <a:endParaRPr lang="en-US" altLang="zh-CN" sz="2400">
                        <a:latin typeface="+mn-ea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  <a:tr h="822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矩阵求最值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不能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+mn-ea"/>
                          <a:sym typeface="+mn-ea"/>
                        </a:rPr>
                        <a:t>log(n)*log(m)</a:t>
                      </a:r>
                      <a:endParaRPr lang="en-US" altLang="zh-CN" sz="2400">
                        <a:latin typeface="+mn-ea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24840" y="1668145"/>
            <a:ext cx="8016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二维线段树与二维树状数组时间复杂度做比较：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" name="内容占位符 4"/>
          <p:cNvGraphicFramePr/>
          <p:nvPr>
            <p:ph idx="1"/>
          </p:nvPr>
        </p:nvGraphicFramePr>
        <p:xfrm>
          <a:off x="6995160" y="1399540"/>
          <a:ext cx="10515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/>
                <a:gridCol w="900000"/>
                <a:gridCol w="900000"/>
                <a:gridCol w="900000"/>
                <a:gridCol w="900000"/>
              </a:tblGrid>
              <a:tr h="90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0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0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0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004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522720" y="1751965"/>
            <a:ext cx="472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522720" y="2712085"/>
            <a:ext cx="28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522720" y="3611245"/>
            <a:ext cx="25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537960" y="4464685"/>
            <a:ext cx="228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537960" y="5348605"/>
            <a:ext cx="274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208520" y="1081405"/>
            <a:ext cx="548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8092440" y="1050925"/>
            <a:ext cx="563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9039225" y="1031240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9997440" y="1066165"/>
            <a:ext cx="502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0881360" y="1081405"/>
            <a:ext cx="426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7" name="下箭头 16"/>
          <p:cNvSpPr/>
          <p:nvPr/>
        </p:nvSpPr>
        <p:spPr>
          <a:xfrm>
            <a:off x="5897880" y="1614805"/>
            <a:ext cx="396240" cy="406908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486400" y="308038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9" name="右箭头 18"/>
          <p:cNvSpPr/>
          <p:nvPr/>
        </p:nvSpPr>
        <p:spPr>
          <a:xfrm>
            <a:off x="7482840" y="548005"/>
            <a:ext cx="384048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296400" y="301625"/>
            <a:ext cx="70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365760" y="730885"/>
            <a:ext cx="51358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+mn-ea"/>
              </a:rPr>
              <a:t>对于二维线段树我们可以把</a:t>
            </a:r>
            <a:r>
              <a:rPr lang="en-US" altLang="zh-CN" sz="2800">
                <a:latin typeface="+mn-ea"/>
              </a:rPr>
              <a:t>X</a:t>
            </a:r>
            <a:r>
              <a:rPr lang="zh-CN" altLang="en-US" sz="2800">
                <a:latin typeface="+mn-ea"/>
              </a:rPr>
              <a:t>轴方向看为一个一维线段树，</a:t>
            </a:r>
            <a:r>
              <a:rPr lang="en-US" altLang="zh-CN" sz="2800">
                <a:latin typeface="+mn-ea"/>
              </a:rPr>
              <a:t>Y</a:t>
            </a:r>
            <a:r>
              <a:rPr lang="zh-CN" altLang="en-US" sz="2800">
                <a:latin typeface="+mn-ea"/>
              </a:rPr>
              <a:t>轴方向看作一个一维线段树</a:t>
            </a:r>
            <a:endParaRPr lang="zh-CN" altLang="en-US" sz="2800"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575560" y="2270125"/>
            <a:ext cx="71628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3" name="椭圆 22"/>
          <p:cNvSpPr/>
          <p:nvPr/>
        </p:nvSpPr>
        <p:spPr>
          <a:xfrm>
            <a:off x="1559560" y="2788285"/>
            <a:ext cx="71628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4" name="椭圆 23"/>
          <p:cNvSpPr/>
          <p:nvPr/>
        </p:nvSpPr>
        <p:spPr>
          <a:xfrm>
            <a:off x="3522980" y="2788285"/>
            <a:ext cx="71628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843280" y="3448685"/>
            <a:ext cx="71628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6" name="椭圆 25"/>
          <p:cNvSpPr/>
          <p:nvPr/>
        </p:nvSpPr>
        <p:spPr>
          <a:xfrm>
            <a:off x="2153920" y="3390900"/>
            <a:ext cx="71628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7" name="椭圆 26"/>
          <p:cNvSpPr/>
          <p:nvPr/>
        </p:nvSpPr>
        <p:spPr>
          <a:xfrm>
            <a:off x="3088640" y="3489325"/>
            <a:ext cx="71628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8" name="椭圆 27"/>
          <p:cNvSpPr/>
          <p:nvPr/>
        </p:nvSpPr>
        <p:spPr>
          <a:xfrm>
            <a:off x="4114800" y="3489325"/>
            <a:ext cx="71628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9" name="椭圆 28"/>
          <p:cNvSpPr/>
          <p:nvPr/>
        </p:nvSpPr>
        <p:spPr>
          <a:xfrm>
            <a:off x="127000" y="4144645"/>
            <a:ext cx="71628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30" name="椭圆 29"/>
          <p:cNvSpPr/>
          <p:nvPr/>
        </p:nvSpPr>
        <p:spPr>
          <a:xfrm>
            <a:off x="1559560" y="4144645"/>
            <a:ext cx="71628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cxnSp>
        <p:nvCxnSpPr>
          <p:cNvPr id="31" name="直接箭头连接符 30"/>
          <p:cNvCxnSpPr>
            <a:stCxn id="22" idx="5"/>
          </p:cNvCxnSpPr>
          <p:nvPr/>
        </p:nvCxnSpPr>
        <p:spPr>
          <a:xfrm>
            <a:off x="3187065" y="2712085"/>
            <a:ext cx="287655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951605" y="3306445"/>
            <a:ext cx="287655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275840" y="3192780"/>
            <a:ext cx="287655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559560" y="3909060"/>
            <a:ext cx="287655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2275840" y="2712085"/>
            <a:ext cx="363855" cy="18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3441065" y="3306445"/>
            <a:ext cx="363855" cy="18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1381760" y="3278505"/>
            <a:ext cx="363855" cy="18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65480" y="3966845"/>
            <a:ext cx="363855" cy="18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13360" y="4845685"/>
            <a:ext cx="44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1767840" y="4815205"/>
            <a:ext cx="381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2392680" y="4068445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3291840" y="4098925"/>
            <a:ext cx="350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4434840" y="4114165"/>
            <a:ext cx="28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7080885" y="1449705"/>
            <a:ext cx="4328160" cy="762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节点</a:t>
            </a:r>
            <a:r>
              <a:rPr lang="en-US" altLang="zh-CN">
                <a:solidFill>
                  <a:srgbClr val="FF0000"/>
                </a:solidFill>
              </a:rPr>
              <a:t>8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7080885" y="1399540"/>
            <a:ext cx="432816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结点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7035800" y="4184015"/>
            <a:ext cx="4419600" cy="1630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结点</a:t>
            </a:r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47" name="直接连接符 46"/>
          <p:cNvCxnSpPr/>
          <p:nvPr/>
        </p:nvCxnSpPr>
        <p:spPr>
          <a:xfrm>
            <a:off x="7879080" y="4321175"/>
            <a:ext cx="15240" cy="1454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8813800" y="4302760"/>
            <a:ext cx="15240" cy="1454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9639300" y="4302760"/>
            <a:ext cx="15240" cy="1454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0612120" y="4321175"/>
            <a:ext cx="15240" cy="1454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bldLvl="0" animBg="1"/>
      <p:bldP spid="4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1300"/>
            <a:ext cx="10515600" cy="5935980"/>
          </a:xfrm>
        </p:spPr>
        <p:txBody>
          <a:bodyPr>
            <a:normAutofit/>
          </a:bodyPr>
          <a:p>
            <a:pPr marL="0" indent="0" algn="l">
              <a:buNone/>
            </a:pPr>
            <a:r>
              <a:rPr lang="en-US" altLang="zh-CN" sz="3200">
                <a:latin typeface="+mn-ea"/>
              </a:rPr>
              <a:t>                      </a:t>
            </a:r>
            <a:r>
              <a:rPr lang="en-US" altLang="zh-CN" sz="4000">
                <a:latin typeface="+mn-ea"/>
              </a:rPr>
              <a:t>POJ 2155 </a:t>
            </a:r>
            <a:endParaRPr lang="en-US" altLang="zh-CN" sz="4000">
              <a:latin typeface="+mn-ea"/>
            </a:endParaRPr>
          </a:p>
          <a:p>
            <a:pPr marL="0" indent="0">
              <a:buNone/>
            </a:pPr>
            <a:r>
              <a:rPr lang="en-US" altLang="zh-CN"/>
              <a:t>       </a:t>
            </a:r>
            <a:r>
              <a:rPr lang="zh-CN" altLang="en-US" sz="2800">
                <a:latin typeface="+mn-ea"/>
              </a:rPr>
              <a:t>题意</a:t>
            </a:r>
            <a:r>
              <a:rPr lang="en-US" altLang="zh-CN" sz="2800">
                <a:latin typeface="+mn-ea"/>
              </a:rPr>
              <a:t>: </a:t>
            </a:r>
            <a:r>
              <a:rPr lang="zh-CN" altLang="en-US" sz="2800">
                <a:latin typeface="+mn-ea"/>
              </a:rPr>
              <a:t>一个矩阵初始值都为0</a:t>
            </a:r>
            <a:r>
              <a:rPr lang="en-US" altLang="zh-CN" sz="2800">
                <a:latin typeface="+mn-ea"/>
              </a:rPr>
              <a:t>,</a:t>
            </a:r>
            <a:r>
              <a:rPr lang="zh-CN" altLang="en-US" sz="2800">
                <a:latin typeface="+mn-ea"/>
              </a:rPr>
              <a:t>每次给“C X1 Y1 X2 Y2" 去反转这个矩阵。或者"Q X1 Y1"查询这个点是0还是</a:t>
            </a:r>
            <a:r>
              <a:rPr lang="en-US" altLang="zh-CN" sz="2800">
                <a:latin typeface="+mn-ea"/>
              </a:rPr>
              <a:t>1</a:t>
            </a:r>
            <a:endParaRPr lang="en-US" altLang="zh-CN" sz="2800">
              <a:latin typeface="+mn-ea"/>
            </a:endParaRPr>
          </a:p>
          <a:p>
            <a:pPr marL="0" indent="0" algn="l">
              <a:buNone/>
            </a:pPr>
            <a:endParaRPr lang="zh-CN" altLang="en-US" sz="1800">
              <a:latin typeface="+mn-ea"/>
            </a:endParaRPr>
          </a:p>
          <a:p>
            <a:pPr marL="0" indent="0">
              <a:buNone/>
            </a:pPr>
            <a:r>
              <a:rPr lang="zh-CN" altLang="en-US">
                <a:latin typeface="+mn-ea"/>
              </a:rPr>
              <a:t> </a:t>
            </a:r>
            <a:endParaRPr lang="zh-CN" altLang="en-US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7500"/>
            <a:ext cx="10515600" cy="5859780"/>
          </a:xfrm>
        </p:spPr>
        <p:txBody>
          <a:bodyPr>
            <a:normAutofit lnSpcReduction="10000"/>
          </a:bodyPr>
          <a:p>
            <a:r>
              <a:rPr lang="zh-CN" altLang="en-US"/>
              <a:t>void updatey(int yl,int yr,int xp,int yp)  </a:t>
            </a:r>
            <a:endParaRPr lang="zh-CN" altLang="en-US"/>
          </a:p>
          <a:p>
            <a:r>
              <a:rPr lang="zh-CN" altLang="en-US"/>
              <a:t>{  </a:t>
            </a:r>
            <a:endParaRPr lang="zh-CN" altLang="en-US"/>
          </a:p>
          <a:p>
            <a:r>
              <a:rPr lang="zh-CN" altLang="en-US"/>
              <a:t>    if(Y1&lt;=yl &amp;&amp; yr&lt;=Y2)  </a:t>
            </a:r>
            <a:endParaRPr lang="zh-CN" altLang="en-US"/>
          </a:p>
          <a:p>
            <a:r>
              <a:rPr lang="zh-CN" altLang="en-US"/>
              <a:t>    {  </a:t>
            </a:r>
            <a:endParaRPr lang="zh-CN" altLang="en-US"/>
          </a:p>
          <a:p>
            <a:r>
              <a:rPr lang="zh-CN" altLang="en-US"/>
              <a:t>        tree[xp][yp]=!tree[xp][yp];  </a:t>
            </a:r>
            <a:endParaRPr lang="zh-CN" altLang="en-US"/>
          </a:p>
          <a:p>
            <a:r>
              <a:rPr lang="zh-CN" altLang="en-US"/>
              <a:t>        return;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int mid=(yl+yr)&gt;&gt;1;  </a:t>
            </a:r>
            <a:endParaRPr lang="zh-CN" altLang="en-US"/>
          </a:p>
          <a:p>
            <a:r>
              <a:rPr lang="zh-CN" altLang="en-US"/>
              <a:t>    if(Y1&lt;=mid) updatey(yl,mid,xp,yp&lt;&lt;1);  </a:t>
            </a:r>
            <a:endParaRPr lang="zh-CN" altLang="en-US"/>
          </a:p>
          <a:p>
            <a:r>
              <a:rPr lang="zh-CN" altLang="en-US"/>
              <a:t>    if(Y2&gt;mid )  updatey(mid+1,yr,xp,yp&lt;&lt;1|1);  </a:t>
            </a:r>
            <a:endParaRPr lang="zh-CN" altLang="en-US"/>
          </a:p>
          <a:p>
            <a:r>
              <a:rPr lang="zh-CN" altLang="en-US"/>
              <a:t>}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6540"/>
            <a:ext cx="10515600" cy="5920740"/>
          </a:xfrm>
        </p:spPr>
        <p:txBody>
          <a:bodyPr>
            <a:normAutofit lnSpcReduction="10000"/>
          </a:bodyPr>
          <a:p>
            <a:r>
              <a:rPr lang="zh-CN" altLang="en-US"/>
              <a:t>void updatex(int xl,int xr,int xp)  </a:t>
            </a:r>
            <a:endParaRPr lang="zh-CN" altLang="en-US"/>
          </a:p>
          <a:p>
            <a:r>
              <a:rPr lang="zh-CN" altLang="en-US"/>
              <a:t>{  </a:t>
            </a:r>
            <a:endParaRPr lang="zh-CN" altLang="en-US"/>
          </a:p>
          <a:p>
            <a:r>
              <a:rPr lang="zh-CN" altLang="en-US"/>
              <a:t>    if(X1&lt;=xl &amp;&amp; xr&lt;=X2)  </a:t>
            </a:r>
            <a:endParaRPr lang="zh-CN" altLang="en-US"/>
          </a:p>
          <a:p>
            <a:r>
              <a:rPr lang="zh-CN" altLang="en-US"/>
              <a:t>    {  </a:t>
            </a:r>
            <a:endParaRPr lang="zh-CN" altLang="en-US"/>
          </a:p>
          <a:p>
            <a:r>
              <a:rPr lang="zh-CN" altLang="en-US"/>
              <a:t>        updatey(1,N,xp,1);  </a:t>
            </a:r>
            <a:endParaRPr lang="zh-CN" altLang="en-US"/>
          </a:p>
          <a:p>
            <a:r>
              <a:rPr lang="zh-CN" altLang="en-US"/>
              <a:t>        return;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int mid=(xl+xr)&gt;&gt;1;</a:t>
            </a:r>
            <a:endParaRPr lang="zh-CN" altLang="en-US"/>
          </a:p>
          <a:p>
            <a:r>
              <a:rPr lang="zh-CN" altLang="en-US"/>
              <a:t>    if(X1&lt;=mid) updatex(xl,mid,xp&lt;&lt;1);  </a:t>
            </a:r>
            <a:endParaRPr lang="zh-CN" altLang="en-US"/>
          </a:p>
          <a:p>
            <a:r>
              <a:rPr lang="zh-CN" altLang="en-US"/>
              <a:t>    if(X2&gt;mid)  updatex(mid+1,xr,xp&lt;&lt;1|1);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1145"/>
            <a:ext cx="10515600" cy="5906135"/>
          </a:xfrm>
        </p:spPr>
        <p:txBody>
          <a:bodyPr/>
          <a:p>
            <a:r>
              <a:rPr lang="zh-CN" altLang="en-US"/>
              <a:t>void queryy(int yl,int yr,int xp,int yp)  </a:t>
            </a:r>
            <a:endParaRPr lang="zh-CN" altLang="en-US"/>
          </a:p>
          <a:p>
            <a:r>
              <a:rPr lang="zh-CN" altLang="en-US"/>
              <a:t>{  </a:t>
            </a:r>
            <a:endParaRPr lang="zh-CN" altLang="en-US"/>
          </a:p>
          <a:p>
            <a:r>
              <a:rPr lang="zh-CN" altLang="en-US"/>
              <a:t>    num+=tree[xp][yp];  </a:t>
            </a:r>
            <a:endParaRPr lang="zh-CN" altLang="en-US"/>
          </a:p>
          <a:p>
            <a:r>
              <a:rPr lang="zh-CN" altLang="en-US"/>
              <a:t>    if(yl==yr)  </a:t>
            </a:r>
            <a:endParaRPr lang="zh-CN" altLang="en-US"/>
          </a:p>
          <a:p>
            <a:r>
              <a:rPr lang="zh-CN" altLang="en-US"/>
              <a:t>        return;  </a:t>
            </a:r>
            <a:endParaRPr lang="zh-CN" altLang="en-US"/>
          </a:p>
          <a:p>
            <a:r>
              <a:rPr lang="zh-CN" altLang="en-US"/>
              <a:t>    int mid=(yl+yr)&gt;&gt;1;  </a:t>
            </a:r>
            <a:endParaRPr lang="zh-CN" altLang="en-US"/>
          </a:p>
          <a:p>
            <a:r>
              <a:rPr lang="zh-CN" altLang="en-US"/>
              <a:t>    if(Y1&lt;=mid) queryy(yl,mid,xp,yp&lt;&lt;1);  </a:t>
            </a:r>
            <a:endParaRPr lang="zh-CN" altLang="en-US"/>
          </a:p>
          <a:p>
            <a:r>
              <a:rPr lang="zh-CN" altLang="en-US"/>
              <a:t>    else queryy(mid+1,yr,xp,yp&lt;&lt;1|1);  </a:t>
            </a:r>
            <a:endParaRPr lang="zh-CN" altLang="en-US"/>
          </a:p>
          <a:p>
            <a:r>
              <a:rPr lang="zh-CN" altLang="en-US"/>
              <a:t>        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2585"/>
            <a:ext cx="10515600" cy="5814695"/>
          </a:xfrm>
        </p:spPr>
        <p:txBody>
          <a:bodyPr/>
          <a:p>
            <a:r>
              <a:rPr lang="zh-CN" altLang="en-US"/>
              <a:t>void queryx(int xl,int xr,int xp)  </a:t>
            </a:r>
            <a:endParaRPr lang="zh-CN" altLang="en-US"/>
          </a:p>
          <a:p>
            <a:r>
              <a:rPr lang="zh-CN" altLang="en-US"/>
              <a:t>{  </a:t>
            </a:r>
            <a:endParaRPr lang="zh-CN" altLang="en-US"/>
          </a:p>
          <a:p>
            <a:r>
              <a:rPr lang="zh-CN" altLang="en-US"/>
              <a:t>    queryy(1,N,xp,1);  </a:t>
            </a:r>
            <a:endParaRPr lang="zh-CN" altLang="en-US"/>
          </a:p>
          <a:p>
            <a:r>
              <a:rPr lang="zh-CN" altLang="en-US"/>
              <a:t>    if(xl==xr)  </a:t>
            </a:r>
            <a:endParaRPr lang="zh-CN" altLang="en-US"/>
          </a:p>
          <a:p>
            <a:r>
              <a:rPr lang="zh-CN" altLang="en-US"/>
              <a:t>        return;  </a:t>
            </a:r>
            <a:endParaRPr lang="zh-CN" altLang="en-US"/>
          </a:p>
          <a:p>
            <a:r>
              <a:rPr lang="zh-CN" altLang="en-US"/>
              <a:t>    int mid=(xl+xr)&gt;&gt;1;  </a:t>
            </a:r>
            <a:endParaRPr lang="zh-CN" altLang="en-US"/>
          </a:p>
          <a:p>
            <a:r>
              <a:rPr lang="zh-CN" altLang="en-US"/>
              <a:t>    if(X1&lt;=mid) queryx(xl,mid,xp&lt;&lt;1);  </a:t>
            </a:r>
            <a:endParaRPr lang="zh-CN" altLang="en-US"/>
          </a:p>
          <a:p>
            <a:r>
              <a:rPr lang="zh-CN" altLang="en-US"/>
              <a:t>    else queryx(mid+1,xr,xp&lt;&lt;1|1);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1625"/>
            <a:ext cx="10515600" cy="5875655"/>
          </a:xfrm>
        </p:spPr>
        <p:txBody>
          <a:bodyPr/>
          <a:p>
            <a:r>
              <a:rPr lang="zh-CN" altLang="en-US" sz="3600">
                <a:latin typeface="+mn-ea"/>
              </a:rPr>
              <a:t>关于二维线段树</a:t>
            </a:r>
            <a:r>
              <a:rPr lang="en-US" altLang="zh-CN" sz="3600">
                <a:latin typeface="+mn-ea"/>
              </a:rPr>
              <a:t>build</a:t>
            </a:r>
            <a:r>
              <a:rPr lang="zh-CN" altLang="en-US" sz="3600">
                <a:latin typeface="+mn-ea"/>
              </a:rPr>
              <a:t>函数：</a:t>
            </a:r>
            <a:endParaRPr lang="zh-CN" altLang="en-US" sz="3600">
              <a:latin typeface="+mn-ea"/>
            </a:endParaRPr>
          </a:p>
          <a:p>
            <a:r>
              <a:rPr lang="zh-CN" altLang="en-US"/>
              <a:t>    假如要建立一个二维线段树用于求某个子区间的最大值</a:t>
            </a:r>
            <a:r>
              <a:rPr lang="en-US" altLang="zh-CN"/>
              <a:t>(</a:t>
            </a:r>
            <a:r>
              <a:rPr lang="zh-CN" altLang="en-US"/>
              <a:t>最小值同理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 sz="2800"/>
              <a:t>  void pushup(int rt,int rx)</a:t>
            </a:r>
            <a:endParaRPr lang="zh-CN" altLang="en-US" sz="2800"/>
          </a:p>
          <a:p>
            <a:r>
              <a:rPr lang="zh-CN" altLang="en-US" sz="2800"/>
              <a:t>{</a:t>
            </a:r>
            <a:endParaRPr lang="zh-CN" altLang="en-US" sz="2800"/>
          </a:p>
          <a:p>
            <a:r>
              <a:rPr lang="zh-CN" altLang="en-US" sz="2800"/>
              <a:t>	tree[rx][rt]=max(tree[rx][rt&lt;&lt;1],tree[rx][rt&lt;&lt;1|1]);</a:t>
            </a:r>
            <a:endParaRPr lang="zh-CN" altLang="en-US" sz="2800"/>
          </a:p>
          <a:p>
            <a:r>
              <a:rPr lang="zh-CN" altLang="en-US" sz="2800"/>
              <a:t>}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3065"/>
            <a:ext cx="10515600" cy="5784215"/>
          </a:xfrm>
        </p:spPr>
        <p:txBody>
          <a:bodyPr>
            <a:normAutofit fontScale="80000"/>
          </a:bodyPr>
          <a:p>
            <a:r>
              <a:rPr lang="zh-CN" altLang="en-US"/>
              <a:t>void build_y(int rx,int l,int r,int rt,int biao)</a:t>
            </a:r>
            <a:r>
              <a:rPr lang="en-US" altLang="zh-CN"/>
              <a:t>//biao</a:t>
            </a:r>
            <a:r>
              <a:rPr lang="zh-CN" altLang="en-US"/>
              <a:t>为标记在</a:t>
            </a:r>
            <a:r>
              <a:rPr lang="en-US" altLang="zh-CN"/>
              <a:t>x</a:t>
            </a:r>
            <a:r>
              <a:rPr lang="zh-CN" altLang="en-US"/>
              <a:t>树方向是否到了叶结点，</a:t>
            </a:r>
            <a:r>
              <a:rPr lang="en-US" altLang="zh-CN"/>
              <a:t>1</a:t>
            </a:r>
            <a:r>
              <a:rPr lang="zh-CN" altLang="en-US"/>
              <a:t>代表是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if(l==r)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    if(biao) { scanf("%d",&amp;tree[rx][rt]);return;} </a:t>
            </a:r>
            <a:endParaRPr lang="zh-CN" altLang="en-US"/>
          </a:p>
          <a:p>
            <a:r>
              <a:rPr lang="zh-CN" altLang="en-US"/>
              <a:t>               else{</a:t>
            </a:r>
            <a:endParaRPr lang="zh-CN" altLang="en-US"/>
          </a:p>
          <a:p>
            <a:r>
              <a:rPr lang="zh-CN" altLang="en-US"/>
              <a:t>	      tree[rx][rt]=max(tree[rx&lt;&lt;1][rt],tree[rx&lt;&lt;1|1][rt]);return;}	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int mid=(l+r)&gt;&gt;1;</a:t>
            </a:r>
            <a:endParaRPr lang="zh-CN" altLang="en-US"/>
          </a:p>
          <a:p>
            <a:r>
              <a:rPr lang="zh-CN" altLang="en-US"/>
              <a:t>	build_y(rx,lson,biao);</a:t>
            </a:r>
            <a:endParaRPr lang="zh-CN" altLang="en-US"/>
          </a:p>
          <a:p>
            <a:r>
              <a:rPr lang="zh-CN" altLang="en-US"/>
              <a:t>	build_y(rx,rson,biao);</a:t>
            </a:r>
            <a:endParaRPr lang="zh-CN" altLang="en-US"/>
          </a:p>
          <a:p>
            <a:r>
              <a:rPr lang="zh-CN" altLang="en-US"/>
              <a:t>	pushup(rt,rx); 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7500"/>
            <a:ext cx="10515600" cy="5859780"/>
          </a:xfrm>
        </p:spPr>
        <p:txBody>
          <a:bodyPr>
            <a:normAutofit fontScale="90000" lnSpcReduction="20000"/>
          </a:bodyPr>
          <a:p>
            <a:r>
              <a:rPr lang="zh-CN" altLang="en-US"/>
              <a:t>void build_x(int rx,int l,int r，</a:t>
            </a:r>
            <a:r>
              <a:rPr lang="en-US" altLang="zh-CN"/>
              <a:t>int a</a:t>
            </a:r>
            <a:r>
              <a:rPr lang="zh-CN" altLang="en-US"/>
              <a:t>，</a:t>
            </a:r>
            <a:r>
              <a:rPr lang="en-US" altLang="zh-CN"/>
              <a:t>int b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if(l==r)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 build_y(rx,a,b,1,1);</a:t>
            </a:r>
            <a:endParaRPr lang="zh-CN" altLang="en-US"/>
          </a:p>
          <a:p>
            <a:r>
              <a:rPr lang="zh-CN" altLang="en-US"/>
              <a:t>		 return;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int mid=(l+r)&gt;&gt;1;</a:t>
            </a:r>
            <a:endParaRPr lang="zh-CN" altLang="en-US"/>
          </a:p>
          <a:p>
            <a:r>
              <a:rPr lang="zh-CN" altLang="en-US"/>
              <a:t>	build_x(rx&lt;&lt;1,l,mid</a:t>
            </a:r>
            <a:r>
              <a:rPr lang="en-US" altLang="zh-CN"/>
              <a:t>,a,b</a:t>
            </a:r>
            <a:r>
              <a:rPr lang="zh-CN" altLang="en-US"/>
              <a:t>);</a:t>
            </a:r>
            <a:endParaRPr lang="zh-CN" altLang="en-US"/>
          </a:p>
          <a:p>
            <a:r>
              <a:rPr lang="zh-CN" altLang="en-US"/>
              <a:t>	build_x(rx&lt;&lt;1|1,mid+1,r</a:t>
            </a:r>
            <a:r>
              <a:rPr lang="en-US" altLang="zh-CN"/>
              <a:t>,a,b</a:t>
            </a:r>
            <a:r>
              <a:rPr lang="zh-CN" altLang="en-US"/>
              <a:t>);</a:t>
            </a:r>
            <a:endParaRPr lang="zh-CN" altLang="en-US"/>
          </a:p>
          <a:p>
            <a:r>
              <a:rPr lang="zh-CN" altLang="en-US"/>
              <a:t>	build_y(rx,a,b,1,0); 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93800" y="254635"/>
            <a:ext cx="9284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latin typeface="华文行楷" panose="02010800040101010101" charset="-122"/>
                <a:ea typeface="华文行楷" panose="02010800040101010101" charset="-122"/>
              </a:rPr>
              <a:t>线段树离散化</a:t>
            </a:r>
            <a:endParaRPr lang="zh-CN" altLang="en-US" sz="48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8120" y="1635125"/>
            <a:ext cx="11794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什么时候需要实现线段树离散化？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466725" y="2464435"/>
            <a:ext cx="1125918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+mn-ea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+mn-ea"/>
              </a:rPr>
              <a:t>在我们需要使用线段树来解决某个题目时，而这个题目要求覆盖的区域却很大，其中可能真正用到的有用的点却只有几千或者几万而已，而如果你直接用上限来做的话，任何CPU都无法运行，例如某个题目数据范围为</a:t>
            </a:r>
            <a:r>
              <a:rPr lang="en-US" altLang="zh-CN" sz="280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+mn-ea"/>
              </a:rPr>
              <a:t>到</a:t>
            </a:r>
            <a:r>
              <a:rPr lang="en-US" altLang="zh-CN" sz="2800">
                <a:solidFill>
                  <a:schemeClr val="tx1"/>
                </a:solidFill>
                <a:latin typeface="+mn-ea"/>
              </a:rPr>
              <a:t>1e9</a:t>
            </a:r>
            <a:r>
              <a:rPr lang="zh-CN" altLang="en-US" sz="2800">
                <a:solidFill>
                  <a:schemeClr val="tx1"/>
                </a:solidFill>
                <a:latin typeface="+mn-ea"/>
              </a:rPr>
              <a:t>次方，在开数组的时候我们一般开实际节点的</a:t>
            </a:r>
            <a:r>
              <a:rPr lang="en-US" altLang="zh-CN" sz="280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+mn-ea"/>
              </a:rPr>
              <a:t>到</a:t>
            </a:r>
            <a:r>
              <a:rPr lang="en-US" altLang="zh-CN" sz="280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sz="2800">
                <a:solidFill>
                  <a:schemeClr val="tx1"/>
                </a:solidFill>
                <a:latin typeface="+mn-ea"/>
              </a:rPr>
              <a:t>倍，即</a:t>
            </a:r>
            <a:r>
              <a:rPr lang="en-US" altLang="zh-CN" sz="2800">
                <a:solidFill>
                  <a:schemeClr val="tx1"/>
                </a:solidFill>
                <a:latin typeface="+mn-ea"/>
              </a:rPr>
              <a:t>3*10^9</a:t>
            </a:r>
            <a:r>
              <a:rPr lang="zh-CN" altLang="en-US" sz="2800">
                <a:solidFill>
                  <a:schemeClr val="tx1"/>
                </a:solidFill>
                <a:latin typeface="+mn-ea"/>
              </a:rPr>
              <a:t>次方，这么大的空间肯定会超内存，所以这时就需要</a:t>
            </a:r>
            <a:r>
              <a:rPr lang="zh-CN" altLang="en-US" sz="2800">
                <a:solidFill>
                  <a:srgbClr val="FF0000"/>
                </a:solidFill>
                <a:latin typeface="+mn-ea"/>
              </a:rPr>
              <a:t>离散化</a:t>
            </a:r>
            <a:r>
              <a:rPr lang="zh-CN" altLang="en-US" sz="2800">
                <a:solidFill>
                  <a:schemeClr val="tx1"/>
                </a:solidFill>
                <a:latin typeface="+mn-ea"/>
              </a:rPr>
              <a:t>。</a:t>
            </a:r>
            <a:endParaRPr lang="zh-CN" altLang="en-US" sz="2800">
              <a:solidFill>
                <a:schemeClr val="tx1"/>
              </a:solidFill>
              <a:latin typeface="+mn-ea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+mn-ea"/>
              </a:rPr>
              <a:t>  通俗点说，离散化就是压缩区间，使原有的长区间映射到新的短区间，但是区间压缩前后的覆盖关系不变</a:t>
            </a:r>
            <a:endParaRPr lang="zh-CN" altLang="en-US" sz="2800">
              <a:solidFill>
                <a:schemeClr val="tx1"/>
              </a:solidFill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sym typeface="+mn-ea"/>
              </a:rPr>
              <a:t>线段树离散化</a:t>
            </a:r>
            <a:endParaRPr lang="zh-CN" altLang="en-US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6830"/>
            <a:ext cx="10515600" cy="5359400"/>
          </a:xfrm>
        </p:spPr>
        <p:txBody>
          <a:bodyPr>
            <a:normAutofit/>
          </a:bodyPr>
          <a:p>
            <a:r>
              <a:rPr lang="zh-CN" altLang="en-US" sz="2800">
                <a:solidFill>
                  <a:schemeClr val="tx1"/>
                </a:solidFill>
                <a:latin typeface="+mn-ea"/>
              </a:rPr>
              <a:t>例子</a:t>
            </a:r>
            <a:r>
              <a:rPr lang="en-US" altLang="zh-CN" sz="2800">
                <a:solidFill>
                  <a:schemeClr val="tx1"/>
                </a:solidFill>
                <a:latin typeface="+mn-ea"/>
              </a:rPr>
              <a:t>:</a:t>
            </a:r>
            <a:endParaRPr lang="en-US" altLang="zh-CN" sz="2800">
              <a:solidFill>
                <a:schemeClr val="tx1"/>
              </a:solidFill>
              <a:latin typeface="+mn-ea"/>
            </a:endParaRPr>
          </a:p>
          <a:p>
            <a:r>
              <a:rPr lang="en-US" altLang="zh-CN"/>
              <a:t>    </a:t>
            </a:r>
            <a:r>
              <a:rPr lang="en-US" altLang="zh-CN">
                <a:solidFill>
                  <a:schemeClr val="tx1"/>
                </a:solidFill>
                <a:latin typeface="+mn-ea"/>
              </a:rPr>
              <a:t>有一条1到10的数轴（长度为9），给定4个区间[2,4] [3,6] [8,10] [6,9]，覆盖关系就是后者覆盖前者，每个区间染色依次为 1 2 3 4。现在我们抽取这4个区间的8个端点，2 4 3 </a:t>
            </a:r>
            <a:r>
              <a:rPr lang="en-US" altLang="zh-CN">
                <a:solidFill>
                  <a:srgbClr val="FF0000"/>
                </a:solidFill>
                <a:latin typeface="+mn-ea"/>
              </a:rPr>
              <a:t>6</a:t>
            </a:r>
            <a:r>
              <a:rPr lang="en-US" altLang="zh-CN">
                <a:solidFill>
                  <a:schemeClr val="tx1"/>
                </a:solidFill>
                <a:latin typeface="+mn-ea"/>
              </a:rPr>
              <a:t> 8 10 </a:t>
            </a:r>
            <a:r>
              <a:rPr lang="en-US" altLang="zh-CN">
                <a:solidFill>
                  <a:srgbClr val="FF0000"/>
                </a:solidFill>
                <a:latin typeface="+mn-ea"/>
              </a:rPr>
              <a:t>6</a:t>
            </a:r>
            <a:r>
              <a:rPr lang="en-US" altLang="zh-CN">
                <a:solidFill>
                  <a:schemeClr val="tx1"/>
                </a:solidFill>
                <a:latin typeface="+mn-ea"/>
              </a:rPr>
              <a:t> 9,然后删除相同的端点，这里相同的端点为6，则剩下2 4 3 6 8 10 9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。</a:t>
            </a:r>
            <a:r>
              <a:rPr lang="en-US" altLang="zh-CN">
                <a:solidFill>
                  <a:schemeClr val="tx1"/>
                </a:solidFill>
                <a:latin typeface="+mn-ea"/>
              </a:rPr>
              <a:t>对其升序排序，得2 3 4 6 8 9 10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。建立映射，把这</a:t>
            </a:r>
            <a:r>
              <a:rPr lang="en-US" altLang="zh-CN">
                <a:solidFill>
                  <a:schemeClr val="tx1"/>
                </a:solidFill>
                <a:latin typeface="+mn-ea"/>
              </a:rPr>
              <a:t>7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个数存到数组中，其数组下标范围为</a:t>
            </a:r>
            <a:r>
              <a:rPr lang="en-US" altLang="zh-CN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到</a:t>
            </a:r>
            <a:r>
              <a:rPr lang="en-US" altLang="zh-CN">
                <a:solidFill>
                  <a:schemeClr val="tx1"/>
                </a:solidFill>
                <a:latin typeface="+mn-ea"/>
              </a:rPr>
              <a:t>7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，由此就把范围</a:t>
            </a:r>
            <a:r>
              <a:rPr lang="en-US" altLang="zh-CN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到</a:t>
            </a:r>
            <a:r>
              <a:rPr lang="en-US" altLang="zh-CN">
                <a:solidFill>
                  <a:schemeClr val="tx1"/>
                </a:solidFill>
                <a:latin typeface="+mn-ea"/>
              </a:rPr>
              <a:t>10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变为</a:t>
            </a:r>
            <a:r>
              <a:rPr lang="en-US" altLang="zh-CN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到</a:t>
            </a:r>
            <a:r>
              <a:rPr lang="en-US" altLang="zh-CN">
                <a:solidFill>
                  <a:schemeClr val="tx1"/>
                </a:solidFill>
                <a:latin typeface="+mn-ea"/>
              </a:rPr>
              <a:t>7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，在后期的运算中直接使用下标就可。</a:t>
            </a:r>
            <a:endParaRPr lang="zh-CN" altLang="en-US">
              <a:solidFill>
                <a:schemeClr val="tx1"/>
              </a:solidFill>
              <a:latin typeface="+mn-ea"/>
            </a:endParaRPr>
          </a:p>
          <a:p>
            <a:r>
              <a:rPr lang="zh-CN" altLang="en-US">
                <a:solidFill>
                  <a:schemeClr val="tx1"/>
                </a:solidFill>
                <a:latin typeface="+mn-ea"/>
              </a:rPr>
              <a:t>以下见</a:t>
            </a:r>
            <a:r>
              <a:rPr lang="en-US" altLang="zh-CN">
                <a:solidFill>
                  <a:schemeClr val="tx1"/>
                </a:solidFill>
                <a:latin typeface="+mn-ea"/>
              </a:rPr>
              <a:t>HDU1542(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扫描线</a:t>
            </a:r>
            <a:r>
              <a:rPr lang="en-US" altLang="zh-CN">
                <a:solidFill>
                  <a:schemeClr val="tx1"/>
                </a:solidFill>
                <a:latin typeface="+mn-ea"/>
              </a:rPr>
              <a:t>+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离散化</a:t>
            </a:r>
            <a:r>
              <a:rPr lang="en-US" altLang="zh-CN">
                <a:solidFill>
                  <a:schemeClr val="tx1"/>
                </a:solidFill>
                <a:latin typeface="+mn-ea"/>
              </a:rPr>
              <a:t>)</a:t>
            </a:r>
            <a:endParaRPr lang="en-US" altLang="zh-CN">
              <a:solidFill>
                <a:schemeClr val="tx1"/>
              </a:solidFill>
              <a:latin typeface="+mn-ea"/>
            </a:endParaRPr>
          </a:p>
          <a:p>
            <a:r>
              <a:rPr lang="zh-CN" altLang="en-US">
                <a:solidFill>
                  <a:schemeClr val="tx1"/>
                </a:solidFill>
                <a:latin typeface="+mn-ea"/>
              </a:rPr>
              <a:t>题意：给你</a:t>
            </a:r>
            <a:r>
              <a:rPr lang="en-US" altLang="zh-CN">
                <a:solidFill>
                  <a:schemeClr val="tx1"/>
                </a:solidFill>
                <a:latin typeface="+mn-ea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组数据，每组数据由两个坐标（</a:t>
            </a:r>
            <a:r>
              <a:rPr lang="en-US" altLang="zh-CN">
                <a:solidFill>
                  <a:schemeClr val="tx1"/>
                </a:solidFill>
                <a:latin typeface="+mn-ea"/>
              </a:rPr>
              <a:t>x,y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）构成</a:t>
            </a:r>
            <a:r>
              <a:rPr lang="en-US" altLang="zh-CN">
                <a:solidFill>
                  <a:schemeClr val="tx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分别为矩形的左下角坐标和右上角坐标，求这些矩形总共所覆盖的面积。（数据范围</a:t>
            </a:r>
            <a:r>
              <a:rPr lang="en-US" altLang="zh-CN">
                <a:solidFill>
                  <a:schemeClr val="tx1"/>
                </a:solidFill>
                <a:latin typeface="+mn-ea"/>
              </a:rPr>
              <a:t>0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到</a:t>
            </a:r>
            <a:r>
              <a:rPr lang="en-US" altLang="zh-CN">
                <a:solidFill>
                  <a:schemeClr val="tx1"/>
                </a:solidFill>
                <a:latin typeface="+mn-ea"/>
              </a:rPr>
              <a:t>1e5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）</a:t>
            </a:r>
            <a:endParaRPr lang="zh-CN" altLang="en-US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sym typeface="+mn-ea"/>
              </a:rPr>
              <a:t>线段树离散化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4145"/>
            <a:ext cx="10515600" cy="4763135"/>
          </a:xfrm>
        </p:spPr>
        <p:txBody>
          <a:bodyPr/>
          <a:p>
            <a:r>
              <a:rPr lang="zh-CN" altLang="en-US"/>
              <a:t>思路：</a:t>
            </a:r>
            <a:endParaRPr lang="zh-CN" altLang="en-US"/>
          </a:p>
          <a:p>
            <a:r>
              <a:rPr lang="zh-CN" altLang="en-US"/>
              <a:t>       建立一个结构体储存矩形的上下边（每条边储存左右端点</a:t>
            </a:r>
            <a:r>
              <a:rPr lang="en-US" altLang="zh-CN"/>
              <a:t>x</a:t>
            </a:r>
            <a:r>
              <a:rPr lang="zh-CN" altLang="en-US"/>
              <a:t>坐标、高度，和标志，注意下边用</a:t>
            </a:r>
            <a:r>
              <a:rPr lang="en-US" altLang="zh-CN"/>
              <a:t>1</a:t>
            </a:r>
            <a:r>
              <a:rPr lang="zh-CN" altLang="en-US"/>
              <a:t>标志，上边用</a:t>
            </a:r>
            <a:r>
              <a:rPr lang="en-US" altLang="zh-CN"/>
              <a:t>-1</a:t>
            </a:r>
            <a:r>
              <a:rPr lang="zh-CN" altLang="en-US"/>
              <a:t>标志），用数组记录所有点的</a:t>
            </a:r>
            <a:r>
              <a:rPr lang="en-US" altLang="zh-CN"/>
              <a:t>x</a:t>
            </a:r>
            <a:r>
              <a:rPr lang="zh-CN" altLang="en-US"/>
              <a:t>坐标，并排序、去重（</a:t>
            </a:r>
            <a:r>
              <a:rPr lang="zh-CN" altLang="en-US">
                <a:solidFill>
                  <a:srgbClr val="FF0000"/>
                </a:solidFill>
              </a:rPr>
              <a:t>离散化</a:t>
            </a:r>
            <a:r>
              <a:rPr lang="zh-CN" altLang="en-US"/>
              <a:t>），结构体也按照高度从小到大排序。假设总共有</a:t>
            </a:r>
            <a:r>
              <a:rPr lang="en-US" altLang="zh-CN"/>
              <a:t>m</a:t>
            </a:r>
            <a:r>
              <a:rPr lang="zh-CN" altLang="en-US"/>
              <a:t>条边，则按照高度从小到大遍历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m-1</a:t>
            </a:r>
            <a:r>
              <a:rPr lang="zh-CN" altLang="en-US"/>
              <a:t>条边，每次利用二分法查找边的左右点在去重后的数组中的位置</a:t>
            </a:r>
            <a:r>
              <a:rPr lang="en-US" altLang="zh-CN"/>
              <a:t>l,r</a:t>
            </a:r>
            <a:r>
              <a:rPr lang="zh-CN" altLang="en-US"/>
              <a:t>。利用线段树维护区间 </a:t>
            </a:r>
            <a:r>
              <a:rPr lang="en-US" altLang="zh-CN"/>
              <a:t>[l,r]</a:t>
            </a:r>
            <a:r>
              <a:rPr lang="zh-CN" altLang="en-US"/>
              <a:t>。利用离散化的思想缩短了所维护的区间大小。代码如下：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640"/>
            <a:ext cx="5539740" cy="6337935"/>
          </a:xfrm>
        </p:spPr>
        <p:txBody>
          <a:bodyPr>
            <a:normAutofit/>
          </a:bodyPr>
          <a:p>
            <a:r>
              <a:rPr lang="zh-CN" altLang="en-US" sz="1800">
                <a:solidFill>
                  <a:schemeClr val="tx1"/>
                </a:solidFill>
              </a:rPr>
              <a:t>#include&lt;bits/stdc++.h&gt;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using namespace std;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#define lson l,mid,rt&lt;&lt;1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#define rson mid+1,r,rt&lt;&lt;1|1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const int maxn=3000;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double chu[maxn];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double sum[maxn&lt;&lt;2];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int cnt[maxn&lt;&lt;2];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struct node{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	double l,r,h;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	int s;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	node(){}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 b="1">
                <a:sym typeface="+mn-ea"/>
              </a:rPr>
              <a:t>        </a:t>
            </a:r>
            <a:r>
              <a:rPr lang="zh-CN" altLang="en-US" sz="1800">
                <a:sym typeface="+mn-ea"/>
              </a:rPr>
              <a:t> node(double x,double y,double h1,int s1):l(x),r(y),h(h1),s(s1){}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8950" y="275590"/>
            <a:ext cx="493649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bool operator &lt;(const node &amp;A)const{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ym typeface="+mn-ea"/>
              </a:rPr>
              <a:t>	  return h&lt;A.h;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ym typeface="+mn-ea"/>
              </a:rPr>
              <a:t>	}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ym typeface="+mn-ea"/>
              </a:rPr>
              <a:t>}ss[maxn];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/>
              <a:t>void pushup(int rt,int l,int r)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if(cnt[rt]) sum[rt]=chu[r+1]-chu[l];</a:t>
            </a:r>
            <a:endParaRPr lang="zh-CN" altLang="en-US"/>
          </a:p>
          <a:p>
            <a:r>
              <a:rPr lang="zh-CN" altLang="en-US"/>
              <a:t>	else if(l==r) sum[rt]=0;</a:t>
            </a:r>
            <a:endParaRPr lang="zh-CN" altLang="en-US"/>
          </a:p>
          <a:p>
            <a:r>
              <a:rPr lang="zh-CN" altLang="en-US"/>
              <a:t>	else sum[rt]=sum[rt&lt;&lt;1]+sum[rt&lt;&lt;1|1]; 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void upda(int L,int R,int w,int l,int r,int rt)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if(l&gt;=L&amp;&amp;r&lt;=R)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   cnt[rt]+=w;</a:t>
            </a:r>
            <a:endParaRPr lang="zh-CN" altLang="en-US"/>
          </a:p>
          <a:p>
            <a:r>
              <a:rPr lang="zh-CN" altLang="en-US"/>
              <a:t>	   pushup(rt,l,r);</a:t>
            </a:r>
            <a:endParaRPr lang="zh-CN" altLang="en-US"/>
          </a:p>
          <a:p>
            <a:r>
              <a:rPr lang="zh-CN" altLang="en-US"/>
              <a:t>	   return;	</a:t>
            </a:r>
            <a:endParaRPr lang="zh-CN" altLang="en-US"/>
          </a:p>
          <a:p>
            <a:r>
              <a:rPr lang="zh-CN" altLang="en-US"/>
              <a:t>	} </a:t>
            </a:r>
            <a:endParaRPr lang="zh-CN" altLang="en-US"/>
          </a:p>
          <a:p>
            <a:r>
              <a:rPr lang="zh-CN" altLang="en-US"/>
              <a:t>	int mid=(l+r)&gt;&gt;1; </a:t>
            </a:r>
            <a:endParaRPr lang="zh-CN" altLang="en-US"/>
          </a:p>
          <a:p>
            <a:r>
              <a:rPr lang="zh-CN" altLang="en-US"/>
              <a:t>	if(L&lt;=mid) upda(L,R,w,lson);</a:t>
            </a:r>
            <a:endParaRPr lang="zh-CN" altLang="en-US"/>
          </a:p>
          <a:p>
            <a:r>
              <a:rPr lang="zh-CN" altLang="en-US"/>
              <a:t>	if(R&gt;mid) upda(L,R,w,rson);</a:t>
            </a:r>
            <a:endParaRPr lang="zh-CN" altLang="en-US"/>
          </a:p>
          <a:p>
            <a:r>
              <a:rPr lang="zh-CN" altLang="en-US"/>
              <a:t>	pushup(rt,l,r);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745"/>
            <a:ext cx="10515600" cy="6500495"/>
          </a:xfrm>
        </p:spPr>
        <p:txBody>
          <a:bodyPr>
            <a:normAutofit/>
          </a:bodyPr>
          <a:p>
            <a:r>
              <a:rPr lang="zh-CN" altLang="en-US" sz="2000" b="1"/>
              <a:t>int main(){</a:t>
            </a:r>
            <a:endParaRPr lang="zh-CN" altLang="en-US" sz="2000" b="1"/>
          </a:p>
          <a:p>
            <a:r>
              <a:rPr lang="zh-CN" altLang="en-US" sz="2000" b="1"/>
              <a:t>	int t;</a:t>
            </a:r>
            <a:endParaRPr lang="zh-CN" altLang="en-US" sz="2000" b="1"/>
          </a:p>
          <a:p>
            <a:r>
              <a:rPr lang="zh-CN" altLang="en-US" sz="2000" b="1"/>
              <a:t>	int cur=1;</a:t>
            </a:r>
            <a:endParaRPr lang="zh-CN" altLang="en-US" sz="2000" b="1"/>
          </a:p>
          <a:p>
            <a:r>
              <a:rPr lang="zh-CN" altLang="en-US" sz="2000" b="1"/>
              <a:t>	double x,y,x2,y2;</a:t>
            </a:r>
            <a:endParaRPr lang="zh-CN" altLang="en-US" sz="2000" b="1"/>
          </a:p>
          <a:p>
            <a:r>
              <a:rPr lang="zh-CN" altLang="en-US" sz="2000" b="1"/>
              <a:t>	while(~scanf("%d",&amp;t)&amp;&amp;t){</a:t>
            </a:r>
            <a:endParaRPr lang="zh-CN" altLang="en-US" sz="2000" b="1"/>
          </a:p>
          <a:p>
            <a:r>
              <a:rPr lang="zh-CN" altLang="en-US" sz="2000" b="1"/>
              <a:t>		int hu=0;</a:t>
            </a:r>
            <a:endParaRPr lang="zh-CN" altLang="en-US" sz="2000" b="1"/>
          </a:p>
          <a:p>
            <a:r>
              <a:rPr lang="zh-CN" altLang="en-US" sz="2000" b="1"/>
              <a:t>		while(t--)</a:t>
            </a:r>
            <a:endParaRPr lang="zh-CN" altLang="en-US" sz="2000" b="1"/>
          </a:p>
          <a:p>
            <a:r>
              <a:rPr lang="zh-CN" altLang="en-US" sz="2000" b="1"/>
              <a:t>		{</a:t>
            </a:r>
            <a:endParaRPr lang="zh-CN" altLang="en-US" sz="2000" b="1"/>
          </a:p>
          <a:p>
            <a:r>
              <a:rPr lang="zh-CN" altLang="en-US" sz="2000" b="1"/>
              <a:t>			scanf("%lf %lf %lf %lf",&amp;x,&amp;y,&amp;x2,&amp;y2);</a:t>
            </a:r>
            <a:endParaRPr lang="zh-CN" altLang="en-US" sz="2000" b="1"/>
          </a:p>
          <a:p>
            <a:r>
              <a:rPr lang="zh-CN" altLang="en-US" sz="2000" b="1"/>
              <a:t>			chu[hu]=x;</a:t>
            </a:r>
            <a:endParaRPr lang="zh-CN" altLang="en-US" sz="2000" b="1"/>
          </a:p>
          <a:p>
            <a:r>
              <a:rPr lang="zh-CN" altLang="en-US" sz="2000" b="1"/>
              <a:t>			ss[hu++]=node(x,x2,y,1);</a:t>
            </a:r>
            <a:endParaRPr lang="zh-CN" altLang="en-US" sz="2000" b="1"/>
          </a:p>
          <a:p>
            <a:r>
              <a:rPr lang="zh-CN" altLang="en-US" sz="2000" b="1"/>
              <a:t>			chu[hu]=x2;</a:t>
            </a:r>
            <a:endParaRPr lang="zh-CN" altLang="en-US" sz="2000" b="1"/>
          </a:p>
          <a:p>
            <a:r>
              <a:rPr lang="zh-CN" altLang="en-US" sz="2000" b="1"/>
              <a:t>			ss[hu++]=node(x,x2,y2,-1);</a:t>
            </a:r>
            <a:endParaRPr lang="zh-CN" altLang="en-US" sz="2000" b="1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7500"/>
            <a:ext cx="10515600" cy="5859780"/>
          </a:xfrm>
        </p:spPr>
        <p:txBody>
          <a:bodyPr>
            <a:normAutofit fontScale="90000" lnSpcReduction="20000"/>
          </a:bodyPr>
          <a:p>
            <a:r>
              <a:rPr lang="en-US" altLang="zh-CN" sz="2000">
                <a:latin typeface="+mn-ea"/>
              </a:rPr>
              <a:t>      </a:t>
            </a:r>
            <a:r>
              <a:rPr lang="zh-CN" altLang="en-US" sz="2000">
                <a:solidFill>
                  <a:srgbClr val="FF0000"/>
                </a:solidFill>
                <a:latin typeface="+mn-ea"/>
              </a:rPr>
              <a:t>sort(chu,chu+hu);    sort(ss,ss+hu);</a:t>
            </a:r>
            <a:endParaRPr lang="zh-CN" altLang="en-US" sz="200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000">
                <a:solidFill>
                  <a:srgbClr val="FF0000"/>
                </a:solidFill>
                <a:latin typeface="+mn-ea"/>
              </a:rPr>
              <a:t>	int len=unique(chu,chu+hu)-chu; //去重 </a:t>
            </a:r>
            <a:endParaRPr lang="zh-CN" altLang="en-US" sz="200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000">
                <a:latin typeface="+mn-ea"/>
              </a:rPr>
              <a:t>	memset(sum,0,sizeof(sum));</a:t>
            </a:r>
            <a:endParaRPr lang="zh-CN" altLang="en-US" sz="2000">
              <a:latin typeface="+mn-ea"/>
            </a:endParaRPr>
          </a:p>
          <a:p>
            <a:r>
              <a:rPr lang="zh-CN" altLang="en-US" sz="2000">
                <a:latin typeface="+mn-ea"/>
              </a:rPr>
              <a:t>	memset(cnt,0,sizeof(cnt));</a:t>
            </a:r>
            <a:endParaRPr lang="zh-CN" altLang="en-US" sz="2000">
              <a:latin typeface="+mn-ea"/>
            </a:endParaRPr>
          </a:p>
          <a:p>
            <a:r>
              <a:rPr lang="zh-CN" altLang="en-US" sz="2000">
                <a:latin typeface="+mn-ea"/>
              </a:rPr>
              <a:t>	double ans=0;</a:t>
            </a:r>
            <a:endParaRPr lang="zh-CN" altLang="en-US" sz="2000">
              <a:latin typeface="+mn-ea"/>
            </a:endParaRPr>
          </a:p>
          <a:p>
            <a:r>
              <a:rPr lang="zh-CN" altLang="en-US" sz="2000">
                <a:latin typeface="+mn-ea"/>
              </a:rPr>
              <a:t>	for(int i=0;i&lt;hu-1;i++)</a:t>
            </a:r>
            <a:endParaRPr lang="zh-CN" altLang="en-US" sz="2000">
              <a:latin typeface="+mn-ea"/>
            </a:endParaRPr>
          </a:p>
          <a:p>
            <a:r>
              <a:rPr lang="zh-CN" altLang="en-US" sz="2000">
                <a:latin typeface="+mn-ea"/>
              </a:rPr>
              <a:t>	{</a:t>
            </a:r>
            <a:endParaRPr lang="zh-CN" altLang="en-US" sz="2000">
              <a:latin typeface="+mn-ea"/>
            </a:endParaRPr>
          </a:p>
          <a:p>
            <a:r>
              <a:rPr lang="zh-CN" altLang="en-US" sz="2000">
                <a:latin typeface="+mn-ea"/>
              </a:rPr>
              <a:t>		int l=lower_bound(chu,chu+len,ss[i].l)-chu; </a:t>
            </a:r>
            <a:endParaRPr lang="zh-CN" altLang="en-US" sz="2000">
              <a:latin typeface="+mn-ea"/>
            </a:endParaRPr>
          </a:p>
          <a:p>
            <a:r>
              <a:rPr lang="zh-CN" altLang="en-US" sz="2000">
                <a:latin typeface="+mn-ea"/>
              </a:rPr>
              <a:t>		int r=lower_bound(chu,chu+len,ss[i].r)-chu-1;</a:t>
            </a:r>
            <a:endParaRPr lang="zh-CN" altLang="en-US" sz="2000">
              <a:latin typeface="+mn-ea"/>
            </a:endParaRPr>
          </a:p>
          <a:p>
            <a:r>
              <a:rPr lang="zh-CN" altLang="en-US" sz="2000">
                <a:latin typeface="+mn-ea"/>
              </a:rPr>
              <a:t>		if(l&lt;=r) upda(l,r,ss[i].s,0,len-1,1);</a:t>
            </a:r>
            <a:endParaRPr lang="zh-CN" altLang="en-US" sz="2000">
              <a:latin typeface="+mn-ea"/>
            </a:endParaRPr>
          </a:p>
          <a:p>
            <a:r>
              <a:rPr lang="zh-CN" altLang="en-US" sz="2000">
                <a:latin typeface="+mn-ea"/>
              </a:rPr>
              <a:t>		ans+=sum[1]*(ss[i+1].h-ss[i].h);</a:t>
            </a:r>
            <a:endParaRPr lang="zh-CN" altLang="en-US" sz="2000">
              <a:latin typeface="+mn-ea"/>
            </a:endParaRPr>
          </a:p>
          <a:p>
            <a:r>
              <a:rPr lang="zh-CN" altLang="en-US" sz="2000">
                <a:latin typeface="+mn-ea"/>
              </a:rPr>
              <a:t>	}</a:t>
            </a:r>
            <a:endParaRPr lang="zh-CN" altLang="en-US" sz="2000">
              <a:latin typeface="+mn-ea"/>
            </a:endParaRPr>
          </a:p>
          <a:p>
            <a:r>
              <a:rPr lang="zh-CN" altLang="en-US" sz="2000">
                <a:latin typeface="+mn-ea"/>
              </a:rPr>
              <a:t>	printf("Test case #%d\nTotal explored area: %.2lf\n\n",cur++,ans);   }</a:t>
            </a:r>
            <a:endParaRPr lang="zh-CN" altLang="en-US" sz="2000">
              <a:latin typeface="+mn-ea"/>
            </a:endParaRPr>
          </a:p>
          <a:p>
            <a:r>
              <a:rPr lang="zh-CN" altLang="en-US" sz="2000">
                <a:latin typeface="+mn-ea"/>
              </a:rPr>
              <a:t>          return 0;} </a:t>
            </a:r>
            <a:endParaRPr lang="zh-CN" altLang="en-US" sz="200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rPr>
              <a:t>线段树区间合并问题</a:t>
            </a:r>
            <a:endParaRPr lang="zh-CN" altLang="en-US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732655"/>
          </a:xfrm>
        </p:spPr>
        <p:txBody>
          <a:bodyPr/>
          <a:p>
            <a:pPr marL="0" indent="0">
              <a:buNone/>
            </a:pPr>
            <a:r>
              <a:rPr lang="zh-CN" altLang="en-US"/>
              <a:t>简述：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latin typeface="+mn-ea"/>
              </a:rPr>
              <a:t>      所谓区间合并问题就是把两个结点所</a:t>
            </a:r>
            <a:r>
              <a:rPr lang="en-US" altLang="zh-CN">
                <a:latin typeface="+mn-ea"/>
              </a:rPr>
              <a:t>“</a:t>
            </a:r>
            <a:r>
              <a:rPr lang="zh-CN" altLang="en-US">
                <a:latin typeface="+mn-ea"/>
              </a:rPr>
              <a:t>管辖</a:t>
            </a:r>
            <a:r>
              <a:rPr lang="en-US" altLang="zh-CN">
                <a:latin typeface="+mn-ea"/>
              </a:rPr>
              <a:t>”</a:t>
            </a:r>
            <a:r>
              <a:rPr lang="zh-CN" altLang="en-US">
                <a:latin typeface="+mn-ea"/>
              </a:rPr>
              <a:t>的区域根据不同的题目要求</a:t>
            </a:r>
            <a:r>
              <a:rPr lang="en-US" altLang="zh-CN">
                <a:latin typeface="+mn-ea"/>
              </a:rPr>
              <a:t>(</a:t>
            </a:r>
            <a:r>
              <a:rPr lang="zh-CN" altLang="en-US">
                <a:latin typeface="+mn-ea"/>
              </a:rPr>
              <a:t>例如求连续上升子序列</a:t>
            </a:r>
            <a:r>
              <a:rPr lang="en-US" altLang="zh-CN">
                <a:latin typeface="+mn-ea"/>
              </a:rPr>
              <a:t>)</a:t>
            </a:r>
            <a:r>
              <a:rPr lang="zh-CN" altLang="en-US">
                <a:latin typeface="+mn-ea"/>
              </a:rPr>
              <a:t>，合并为一个区域时的问题。如图</a:t>
            </a:r>
            <a:r>
              <a:rPr lang="en-US" altLang="zh-CN">
                <a:latin typeface="+mn-ea"/>
              </a:rPr>
              <a:t>1</a:t>
            </a:r>
            <a:r>
              <a:rPr lang="zh-CN" altLang="en-US">
                <a:latin typeface="+mn-ea"/>
              </a:rPr>
              <a:t>：</a:t>
            </a:r>
            <a:endParaRPr lang="zh-CN" altLang="en-US">
              <a:latin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336280" y="3014345"/>
            <a:ext cx="92964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7315200" y="3745865"/>
            <a:ext cx="92964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9464040" y="3745865"/>
            <a:ext cx="92964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6385560" y="4599305"/>
            <a:ext cx="92964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858760" y="4599305"/>
            <a:ext cx="92964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8900160" y="4638040"/>
            <a:ext cx="92964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10261600" y="4599305"/>
            <a:ext cx="92964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3"/>
            <a:endCxn id="6" idx="7"/>
          </p:cNvCxnSpPr>
          <p:nvPr/>
        </p:nvCxnSpPr>
        <p:spPr>
          <a:xfrm flipH="1">
            <a:off x="8108950" y="3638550"/>
            <a:ext cx="363220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7108190" y="4384675"/>
            <a:ext cx="363220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9250680" y="3588385"/>
            <a:ext cx="304800" cy="26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9" idx="0"/>
          </p:cNvCxnSpPr>
          <p:nvPr/>
        </p:nvCxnSpPr>
        <p:spPr>
          <a:xfrm>
            <a:off x="7910830" y="4253230"/>
            <a:ext cx="412750" cy="346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261600" y="4384675"/>
            <a:ext cx="222250" cy="253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9601200" y="4441825"/>
            <a:ext cx="106680" cy="27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598920" y="5478145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8056880" y="5478145"/>
            <a:ext cx="73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9311640" y="5478145"/>
            <a:ext cx="518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0642600" y="5478145"/>
            <a:ext cx="548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929640" y="3147695"/>
            <a:ext cx="51663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+mn-ea"/>
              </a:rPr>
              <a:t>结点</a:t>
            </a:r>
            <a:r>
              <a:rPr lang="en-US" altLang="zh-CN" sz="2400">
                <a:latin typeface="+mn-ea"/>
              </a:rPr>
              <a:t>2</a:t>
            </a:r>
            <a:r>
              <a:rPr lang="zh-CN" altLang="en-US" sz="2400">
                <a:latin typeface="+mn-ea"/>
              </a:rPr>
              <a:t>的管辖的区域为</a:t>
            </a:r>
            <a:r>
              <a:rPr lang="en-US" altLang="zh-CN" sz="2400">
                <a:latin typeface="+mn-ea"/>
              </a:rPr>
              <a:t>[1,2],</a:t>
            </a:r>
            <a:r>
              <a:rPr lang="zh-CN" altLang="en-US" sz="2400">
                <a:latin typeface="+mn-ea"/>
              </a:rPr>
              <a:t>结点</a:t>
            </a:r>
            <a:r>
              <a:rPr lang="en-US" altLang="zh-CN" sz="2400">
                <a:latin typeface="+mn-ea"/>
              </a:rPr>
              <a:t>3</a:t>
            </a:r>
            <a:r>
              <a:rPr lang="zh-CN" altLang="en-US" sz="2400">
                <a:latin typeface="+mn-ea"/>
              </a:rPr>
              <a:t>管辖的区域为</a:t>
            </a:r>
            <a:r>
              <a:rPr lang="en-US" altLang="zh-CN" sz="2400">
                <a:latin typeface="+mn-ea"/>
              </a:rPr>
              <a:t>[3</a:t>
            </a:r>
            <a:r>
              <a:rPr lang="zh-CN" altLang="en-US" sz="2400">
                <a:latin typeface="+mn-ea"/>
              </a:rPr>
              <a:t>，</a:t>
            </a:r>
            <a:r>
              <a:rPr lang="en-US" altLang="zh-CN" sz="2400">
                <a:latin typeface="+mn-ea"/>
              </a:rPr>
              <a:t>4]</a:t>
            </a:r>
            <a:r>
              <a:rPr lang="zh-CN" altLang="en-US" sz="2400">
                <a:latin typeface="+mn-ea"/>
              </a:rPr>
              <a:t>。根据不同题目要求，把两个区间合并在一起，把合并后的结果给结点</a:t>
            </a:r>
            <a:r>
              <a:rPr lang="en-US" altLang="zh-CN" sz="2400">
                <a:latin typeface="+mn-ea"/>
              </a:rPr>
              <a:t>1</a:t>
            </a:r>
            <a:r>
              <a:rPr lang="zh-CN" altLang="en-US" sz="2400">
                <a:latin typeface="+mn-ea"/>
              </a:rPr>
              <a:t>管辖。其关键是如何合并。</a:t>
            </a:r>
            <a:endParaRPr lang="zh-CN" altLang="en-US" sz="2400"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442960" y="5843905"/>
            <a:ext cx="685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1613"/>
</p:tagLst>
</file>

<file path=ppt/tags/tag10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TYPE" val="l_i"/>
  <p:tag name="KSO_WM_UNIT_INDEX" val="1_4"/>
  <p:tag name="KSO_WM_UNIT_CLEAR" val="1"/>
  <p:tag name="KSO_WM_UNIT_LAYERLEVEL" val="1_1"/>
  <p:tag name="KSO_WM_DIAGRAM_GROUP_CODE" val="l1-1"/>
  <p:tag name="KSO_WM_UNIT_ID" val="custom20181613_6*l_i*1_4"/>
  <p:tag name="KSO_WM_UNIT_LINE_FORE_SCHEMECOLOR_INDEX" val="5"/>
  <p:tag name="KSO_WM_UNIT_LINE_FILL_TYPE" val="2"/>
  <p:tag name="KSO_WM_UNIT_USESOURCEFORMAT_APPLY" val="1"/>
</p:tagLst>
</file>

<file path=ppt/tags/tag11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TYPE" val="l_i"/>
  <p:tag name="KSO_WM_UNIT_INDEX" val="1_5"/>
  <p:tag name="KSO_WM_UNIT_CLEAR" val="1"/>
  <p:tag name="KSO_WM_UNIT_LAYERLEVEL" val="1_1"/>
  <p:tag name="KSO_WM_DIAGRAM_GROUP_CODE" val="l1-1"/>
  <p:tag name="KSO_WM_UNIT_ID" val="custom20181613_6*l_i*1_5"/>
  <p:tag name="KSO_WM_UNIT_LINE_FORE_SCHEMECOLOR_INDEX" val="5"/>
  <p:tag name="KSO_WM_UNIT_LINE_FILL_TYPE" val="2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contents"/>
  <p:tag name="KSO_WM_BEAUTIFY_FLAG" val="#wm#"/>
  <p:tag name="KSO_WM_COMBINE_RELATE_SLIDE_ID" val="custom160316_6"/>
  <p:tag name="KSO_WM_TEMPLATE_CATEGORY" val="custom"/>
  <p:tag name="KSO_WM_TEMPLATE_INDEX" val="20181613"/>
  <p:tag name="KSO_WM_SLIDE_ID" val="custom20181613_6"/>
  <p:tag name="KSO_WM_SLIDE_INDEX" val="6"/>
  <p:tag name="KSO_WM_DIAGRAM_GROUP_CODE" val="l1-1"/>
  <p:tag name="KSO_WM_TEMPLATE_SUBCATEGORY" val="combine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1613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34_1"/>
  <p:tag name="KSO_WM_TEMPLATE_CATEGORY" val="custom"/>
  <p:tag name="KSO_WM_TEMPLATE_INDEX" val="20181613"/>
  <p:tag name="KSO_WM_TEMPLATE_SUBCATEGORY" val="combine"/>
  <p:tag name="KSO_WM_TEMPLATE_THUMBS_INDEX" val="1、6、12、13、21、22、25、26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13_1*i*2"/>
  <p:tag name="KSO_WM_TEMPLATE_CATEGORY" val="custom"/>
  <p:tag name="KSO_WM_TEMPLATE_INDEX" val="20181613"/>
  <p:tag name="KSO_WM_UNIT_INDEX" val="2"/>
</p:tagLst>
</file>

<file path=ppt/tags/tag40.xml><?xml version="1.0" encoding="utf-8"?>
<p:tagLst xmlns:p="http://schemas.openxmlformats.org/presentationml/2006/main">
  <p:tag name="KSO_WM_TEMPLATE_CATEGORY" val="custom"/>
  <p:tag name="KSO_WM_TEMPLATE_INDEX" val="20181613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613_26*a*1"/>
  <p:tag name="KSO_WM_UNIT_PRESET_TEXT" val="THANK YOU"/>
</p:tagLst>
</file>

<file path=ppt/tags/tag41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BEAUTIFY_FLAG" val="#wm#"/>
  <p:tag name="KSO_WM_COMBINE_RELATE_SLIDE_ID" val="background20180934_12"/>
  <p:tag name="KSO_WM_TEMPLATE_CATEGORY" val="custom"/>
  <p:tag name="KSO_WM_TEMPLATE_INDEX" val="20181613"/>
  <p:tag name="KSO_WM_SLIDE_ID" val="custom20181613_26"/>
  <p:tag name="KSO_WM_SLIDE_INDEX" val="26"/>
  <p:tag name="KSO_WM_TEMPLATE_SUBCATEGORY" val="combine"/>
</p:tagLst>
</file>

<file path=ppt/tags/tag5.xml><?xml version="1.0" encoding="utf-8"?>
<p:tagLst xmlns:p="http://schemas.openxmlformats.org/presentationml/2006/main">
  <p:tag name="KSO_WM_TEMPLATE_CATEGORY" val="custom"/>
  <p:tag name="KSO_WM_TEMPLATE_INDEX" val="20181613"/>
  <p:tag name="KSO_WM_UNIT_TYPE" val="b"/>
  <p:tag name="KSO_WM_UNIT_INDEX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  <p:tag name="KSO_WM_BEAUTIFY_FLAG" val="#wm#"/>
  <p:tag name="KSO_WM_TAG_VERSION" val="1.0"/>
  <p:tag name="KSO_WM_UNIT_ID" val="custom20181613_1*b*1"/>
</p:tagLst>
</file>

<file path=ppt/tags/tag6.xml><?xml version="1.0" encoding="utf-8"?>
<p:tagLst xmlns:p="http://schemas.openxmlformats.org/presentationml/2006/main">
  <p:tag name="KSO_WM_TEMPLATE_CATEGORY" val="custom"/>
  <p:tag name="KSO_WM_TEMPLATE_INDEX" val="20181613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613_1*a*1"/>
  <p:tag name="KSO_WM_UNIT_PRESET_TEXT" val="Business templates"/>
</p:tagLst>
</file>

<file path=ppt/tags/tag7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34_1"/>
  <p:tag name="KSO_WM_TEMPLATE_CATEGORY" val="custom"/>
  <p:tag name="KSO_WM_TEMPLATE_INDEX" val="20181613"/>
  <p:tag name="KSO_WM_SLIDE_ID" val="custom20181613_1"/>
  <p:tag name="KSO_WM_SLIDE_INDEX" val="1"/>
  <p:tag name="KSO_WM_TEMPLATE_SUBCATEGORY" val="combine"/>
  <p:tag name="KSO_WM_TEMPLATE_THUMBS_INDEX" val="1、6、12、13、21、22、25、26、"/>
</p:tagLst>
</file>

<file path=ppt/tags/tag8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TYPE" val="l_i"/>
  <p:tag name="KSO_WM_UNIT_INDEX" val="1_1"/>
  <p:tag name="KSO_WM_UNIT_CLEAR" val="1"/>
  <p:tag name="KSO_WM_UNIT_LAYERLEVEL" val="1_1"/>
  <p:tag name="KSO_WM_DIAGRAM_GROUP_CODE" val="l1-1"/>
  <p:tag name="KSO_WM_UNIT_ID" val="custom20181613_6*l_i*1_1"/>
  <p:tag name="KSO_WM_UNIT_FILL_FORE_SCHEMECOLOR_INDEX" val="5"/>
  <p:tag name="KSO_WM_UNIT_FILL_TYPE" val="1"/>
  <p:tag name="KSO_WM_UNIT_USESOURCEFORMAT_APPLY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TYPE" val="l_i"/>
  <p:tag name="KSO_WM_UNIT_INDEX" val="1_3"/>
  <p:tag name="KSO_WM_UNIT_CLEAR" val="1"/>
  <p:tag name="KSO_WM_UNIT_LAYERLEVEL" val="1_1"/>
  <p:tag name="KSO_WM_DIAGRAM_GROUP_CODE" val="l1-1"/>
  <p:tag name="KSO_WM_UNIT_ID" val="custom20181613_6*l_i*1_3"/>
  <p:tag name="KSO_WM_UNIT_FILL_FORE_SCHEMECOLOR_INDEX" val="5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1_自定义设计方案">
  <a:themeElements>
    <a:clrScheme name="Office">
      <a:dk1>
        <a:srgbClr val="000000"/>
      </a:dk1>
      <a:lt1>
        <a:srgbClr val="FFFFFF"/>
      </a:lt1>
      <a:dk2>
        <a:srgbClr val="51ACDE"/>
      </a:dk2>
      <a:lt2>
        <a:srgbClr val="E7E6E6"/>
      </a:lt2>
      <a:accent1>
        <a:srgbClr val="50ABDE"/>
      </a:accent1>
      <a:accent2>
        <a:srgbClr val="FFFFF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1ACDE"/>
    </a:dk2>
    <a:lt2>
      <a:srgbClr val="E7E6E6"/>
    </a:lt2>
    <a:accent1>
      <a:srgbClr val="50ABDE"/>
    </a:accent1>
    <a:accent2>
      <a:srgbClr val="FFFFFF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7245</Words>
  <Application>WPS 演示</Application>
  <PresentationFormat>宽屏</PresentationFormat>
  <Paragraphs>415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微软雅黑</vt:lpstr>
      <vt:lpstr>华文行楷</vt:lpstr>
      <vt:lpstr>黑体</vt:lpstr>
      <vt:lpstr>Arial Unicode MS</vt:lpstr>
      <vt:lpstr>1_自定义设计方案</vt:lpstr>
      <vt:lpstr>PowerPoint 演示文稿</vt:lpstr>
      <vt:lpstr>PowerPoint 演示文稿</vt:lpstr>
      <vt:lpstr>PowerPoint 演示文稿</vt:lpstr>
      <vt:lpstr>线段树离散化</vt:lpstr>
      <vt:lpstr>线段树离散化</vt:lpstr>
      <vt:lpstr>PowerPoint 演示文稿</vt:lpstr>
      <vt:lpstr>PowerPoint 演示文稿</vt:lpstr>
      <vt:lpstr>PowerPoint 演示文稿</vt:lpstr>
      <vt:lpstr>线段树区间合并问题</vt:lpstr>
      <vt:lpstr>线段树区间合并</vt:lpstr>
      <vt:lpstr>PowerPoint 演示文稿</vt:lpstr>
      <vt:lpstr>PowerPoint 演示文稿</vt:lpstr>
      <vt:lpstr>题目：HDU 3308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线段树套线段树</vt:lpstr>
      <vt:lpstr>线段树套线段树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26</cp:revision>
  <dcterms:created xsi:type="dcterms:W3CDTF">2015-05-05T08:02:00Z</dcterms:created>
  <dcterms:modified xsi:type="dcterms:W3CDTF">2018-01-16T14:28:32Z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