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A22F-B320-47FA-BE8D-8FF85F8630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34E-7E36-4480-8E64-6D8B69815787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A22F-B320-47FA-BE8D-8FF85F8630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34E-7E36-4480-8E64-6D8B69815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A22F-B320-47FA-BE8D-8FF85F8630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34E-7E36-4480-8E64-6D8B69815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A22F-B320-47FA-BE8D-8FF85F8630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34E-7E36-4480-8E64-6D8B69815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A22F-B320-47FA-BE8D-8FF85F8630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34E-7E36-4480-8E64-6D8B69815787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A22F-B320-47FA-BE8D-8FF85F8630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34E-7E36-4480-8E64-6D8B69815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A22F-B320-47FA-BE8D-8FF85F8630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34E-7E36-4480-8E64-6D8B69815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A22F-B320-47FA-BE8D-8FF85F8630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34E-7E36-4480-8E64-6D8B69815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A22F-B320-47FA-BE8D-8FF85F8630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34E-7E36-4480-8E64-6D8B69815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DBA22F-B320-47FA-BE8D-8FF85F8630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3E034E-7E36-4480-8E64-6D8B69815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A22F-B320-47FA-BE8D-8FF85F8630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34E-7E36-4480-8E64-6D8B698157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DBA22F-B320-47FA-BE8D-8FF85F8630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3E034E-7E36-4480-8E64-6D8B69815787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3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952" y="2213041"/>
            <a:ext cx="8001000" cy="2971801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olidFill>
                  <a:schemeClr val="tx1"/>
                </a:solidFill>
              </a:rPr>
              <a:t>2018</a:t>
            </a:r>
            <a:r>
              <a:rPr lang="zh-CN" altLang="en-US" sz="4400" dirty="0" smtClean="0">
                <a:solidFill>
                  <a:schemeClr val="tx1"/>
                </a:solidFill>
              </a:rPr>
              <a:t>寒假集训专题二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br>
              <a:rPr lang="en-US" altLang="zh-CN" dirty="0"/>
            </a:br>
            <a:r>
              <a:rPr lang="en-US" altLang="zh-CN" dirty="0" smtClean="0"/>
              <a:t>        </a:t>
            </a:r>
            <a:r>
              <a:rPr lang="zh-CN" altLang="en-US" sz="7200" dirty="0" smtClean="0">
                <a:solidFill>
                  <a:schemeClr val="tx1"/>
                </a:solidFill>
              </a:rPr>
              <a:t>数位</a:t>
            </a:r>
            <a:r>
              <a:rPr lang="en-US" altLang="zh-CN" sz="7200" dirty="0" smtClean="0">
                <a:solidFill>
                  <a:schemeClr val="tx1"/>
                </a:solidFill>
              </a:rPr>
              <a:t>dp</a:t>
            </a:r>
            <a:br>
              <a:rPr lang="en-US" altLang="zh-CN" sz="7200" dirty="0" smtClean="0"/>
            </a:b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24442" y="5604573"/>
            <a:ext cx="4967558" cy="125342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16</a:t>
            </a:r>
            <a:r>
              <a:rPr lang="zh-CN" altLang="en-US" dirty="0" smtClean="0">
                <a:solidFill>
                  <a:schemeClr val="tx2"/>
                </a:solidFill>
              </a:rPr>
              <a:t>级计算机科学与技术二班杨舒文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数位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通过上面的分析，我们来设计</a:t>
            </a:r>
            <a:r>
              <a:rPr lang="en-US" altLang="zh-CN" sz="3200" dirty="0" smtClean="0"/>
              <a:t>sum(x)</a:t>
            </a:r>
            <a:r>
              <a:rPr lang="zh-CN" altLang="en-US" sz="3200" dirty="0" smtClean="0"/>
              <a:t>函数。</a:t>
            </a:r>
            <a:endParaRPr lang="en-US" altLang="zh-CN" sz="3200" dirty="0" smtClean="0"/>
          </a:p>
          <a:p>
            <a:r>
              <a:rPr lang="zh-CN" altLang="en-US" sz="3200" dirty="0"/>
              <a:t>我</a:t>
            </a:r>
            <a:r>
              <a:rPr lang="zh-CN" altLang="en-US" sz="3200" dirty="0" smtClean="0"/>
              <a:t>们首先分解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送到</a:t>
            </a:r>
            <a:r>
              <a:rPr lang="en-US" altLang="zh-CN" sz="3200" dirty="0" smtClean="0"/>
              <a:t>num</a:t>
            </a:r>
            <a:r>
              <a:rPr lang="zh-CN" altLang="en-US" sz="3200" dirty="0" smtClean="0"/>
              <a:t>数组中然后用</a:t>
            </a:r>
            <a:r>
              <a:rPr lang="en-US" altLang="zh-CN" sz="3200" dirty="0" smtClean="0"/>
              <a:t>dfs</a:t>
            </a:r>
            <a:r>
              <a:rPr lang="zh-CN" altLang="en-US" sz="3200" dirty="0" smtClean="0"/>
              <a:t>求得我们想要的结果。</a:t>
            </a:r>
            <a:r>
              <a:rPr lang="en-US" altLang="zh-CN" sz="3200" dirty="0"/>
              <a:t>df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具体如下：</a:t>
            </a:r>
            <a:endParaRPr lang="en-US" altLang="zh-CN" sz="3200" dirty="0" smtClean="0"/>
          </a:p>
          <a:p>
            <a:r>
              <a:rPr lang="en-US" altLang="zh-CN" sz="3200" dirty="0" smtClean="0"/>
              <a:t>              int </a:t>
            </a:r>
            <a:r>
              <a:rPr lang="en-US" altLang="zh-CN" sz="3200" dirty="0"/>
              <a:t>dfs(int pos,int pre,int lim</a:t>
            </a:r>
            <a:r>
              <a:rPr lang="en-US" altLang="zh-CN" sz="3200" dirty="0" smtClean="0"/>
              <a:t>)</a:t>
            </a:r>
            <a:endParaRPr lang="en-US" altLang="zh-CN" sz="3200" dirty="0" smtClean="0"/>
          </a:p>
          <a:p>
            <a:r>
              <a:rPr lang="zh-CN" altLang="en-US" sz="3200" dirty="0"/>
              <a:t>其</a:t>
            </a:r>
            <a:r>
              <a:rPr lang="zh-CN" altLang="en-US" sz="3200" dirty="0" smtClean="0"/>
              <a:t>中</a:t>
            </a:r>
            <a:r>
              <a:rPr lang="en-US" altLang="zh-CN" sz="3200" dirty="0" smtClean="0">
                <a:solidFill>
                  <a:srgbClr val="FF0000"/>
                </a:solidFill>
              </a:rPr>
              <a:t>pos</a:t>
            </a:r>
            <a:r>
              <a:rPr lang="zh-CN" altLang="en-US" sz="3200" dirty="0" smtClean="0"/>
              <a:t>代表我们处理的数位下标，</a:t>
            </a:r>
            <a:r>
              <a:rPr lang="en-US" altLang="zh-CN" sz="3200" dirty="0" smtClean="0">
                <a:solidFill>
                  <a:srgbClr val="FF0000"/>
                </a:solidFill>
              </a:rPr>
              <a:t>pre</a:t>
            </a:r>
            <a:r>
              <a:rPr lang="zh-CN" altLang="en-US" sz="3200" dirty="0" smtClean="0"/>
              <a:t>表示一种状态，</a:t>
            </a:r>
            <a:r>
              <a:rPr lang="en-US" altLang="zh-CN" sz="3200" dirty="0"/>
              <a:t>1</a:t>
            </a:r>
            <a:r>
              <a:rPr lang="zh-CN" altLang="en-US" sz="3200" dirty="0" smtClean="0"/>
              <a:t>代表上个数位为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代表不是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。而</a:t>
            </a:r>
            <a:r>
              <a:rPr lang="en-US" altLang="zh-CN" sz="3200" dirty="0" smtClean="0">
                <a:solidFill>
                  <a:srgbClr val="FF0000"/>
                </a:solidFill>
              </a:rPr>
              <a:t>lim</a:t>
            </a:r>
            <a:r>
              <a:rPr lang="zh-CN" altLang="en-US" sz="3200" dirty="0" smtClean="0"/>
              <a:t>则代表高位是否已达上限。这表示在这种状态下低位有多少种摆放方式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476655"/>
            <a:ext cx="10058400" cy="539243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具体过程如下：</a:t>
            </a:r>
            <a:endParaRPr lang="en-US" altLang="zh-CN" dirty="0" smtClean="0"/>
          </a:p>
          <a:p>
            <a:r>
              <a:rPr lang="en-US" altLang="zh-CN" dirty="0"/>
              <a:t>int dfs(int pos,int pre,int lim) {</a:t>
            </a:r>
            <a:endParaRPr lang="en-US" altLang="zh-CN" dirty="0"/>
          </a:p>
          <a:p>
            <a:r>
              <a:rPr lang="en-US" altLang="zh-CN" dirty="0"/>
              <a:t>	if(pos == -1) return 1</a:t>
            </a:r>
            <a:r>
              <a:rPr lang="en-US" altLang="zh-CN" dirty="0" smtClean="0"/>
              <a:t>;//</a:t>
            </a:r>
            <a:r>
              <a:rPr lang="zh-CN" altLang="en-US" dirty="0" smtClean="0"/>
              <a:t>枚举到了最低位，说明可行，返回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if((!lim) &amp;&amp; (~dp[pos][pre]))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		return dp[pos][pre</a:t>
            </a:r>
            <a:r>
              <a:rPr lang="en-US" altLang="zh-CN" dirty="0" smtClean="0">
                <a:solidFill>
                  <a:srgbClr val="FF0000"/>
                </a:solidFill>
              </a:rPr>
              <a:t>];//</a:t>
            </a:r>
            <a:r>
              <a:rPr lang="zh-CN" altLang="en-US" dirty="0" smtClean="0">
                <a:solidFill>
                  <a:srgbClr val="FF0000"/>
                </a:solidFill>
              </a:rPr>
              <a:t>记忆化处理，节省时间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	int </a:t>
            </a:r>
            <a:r>
              <a:rPr lang="en-US" altLang="zh-CN" dirty="0" smtClean="0"/>
              <a:t>ans = 0,top </a:t>
            </a:r>
            <a:r>
              <a:rPr lang="en-US" altLang="zh-CN" dirty="0"/>
              <a:t>= (lim ? num[pos] : 9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当前位最高位应是多少</a:t>
            </a:r>
            <a:endParaRPr lang="en-US" altLang="zh-CN" dirty="0"/>
          </a:p>
          <a:p>
            <a:r>
              <a:rPr lang="en-US" altLang="zh-CN" dirty="0"/>
              <a:t>	for(int i=0; i&lt;=top; ++i) if(i!=4) </a:t>
            </a:r>
            <a:r>
              <a:rPr lang="en-US" altLang="zh-CN" dirty="0" smtClean="0"/>
              <a:t>{//</a:t>
            </a:r>
            <a:r>
              <a:rPr lang="zh-CN" altLang="en-US" dirty="0" smtClean="0"/>
              <a:t>如果是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则跳过</a:t>
            </a:r>
            <a:endParaRPr lang="en-US" altLang="zh-CN" dirty="0"/>
          </a:p>
          <a:p>
            <a:r>
              <a:rPr lang="en-US" altLang="zh-CN" dirty="0"/>
              <a:t>		int nl = ((i==top&amp;&amp;lim) ? 1 : 0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看下位的最高位是否需要受到限制</a:t>
            </a:r>
            <a:endParaRPr lang="en-US" altLang="zh-CN" dirty="0"/>
          </a:p>
          <a:p>
            <a:r>
              <a:rPr lang="en-US" altLang="zh-CN" dirty="0"/>
              <a:t>		if(pre &amp;&amp; i==2) continue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如果是</a:t>
            </a:r>
            <a:r>
              <a:rPr lang="en-US" altLang="zh-CN" dirty="0" smtClean="0"/>
              <a:t>62</a:t>
            </a:r>
            <a:r>
              <a:rPr lang="zh-CN" altLang="en-US" dirty="0" smtClean="0"/>
              <a:t>，则跳过</a:t>
            </a:r>
            <a:endParaRPr lang="en-US" altLang="zh-CN" dirty="0"/>
          </a:p>
          <a:p>
            <a:r>
              <a:rPr lang="en-US" altLang="zh-CN" dirty="0"/>
              <a:t>		ans += dfs(pos-1, </a:t>
            </a:r>
            <a:r>
              <a:rPr lang="en-US" altLang="zh-CN" dirty="0">
                <a:solidFill>
                  <a:srgbClr val="FF0000"/>
                </a:solidFill>
              </a:rPr>
              <a:t>i==6?1:0</a:t>
            </a:r>
            <a:r>
              <a:rPr lang="en-US" altLang="zh-CN" dirty="0"/>
              <a:t>, nl);</a:t>
            </a:r>
            <a:endParaRPr lang="en-US" altLang="zh-CN" dirty="0"/>
          </a:p>
          <a:p>
            <a:r>
              <a:rPr lang="en-US" altLang="zh-CN" dirty="0"/>
              <a:t>	} </a:t>
            </a:r>
            <a:endParaRPr lang="en-US" altLang="zh-CN" dirty="0"/>
          </a:p>
          <a:p>
            <a:r>
              <a:rPr lang="en-US" altLang="zh-CN" dirty="0"/>
              <a:t>	return lim ? </a:t>
            </a:r>
            <a:r>
              <a:rPr lang="en-US" altLang="zh-CN" dirty="0">
                <a:solidFill>
                  <a:srgbClr val="FF0000"/>
                </a:solidFill>
              </a:rPr>
              <a:t>ans : dp[pos][pre] = ans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位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 smtClean="0"/>
          </a:p>
          <a:p>
            <a:r>
              <a:rPr lang="zh-CN" altLang="en-US" sz="3200" dirty="0" smtClean="0"/>
              <a:t>通过上面的例子我们不难看到，数位</a:t>
            </a:r>
            <a:r>
              <a:rPr lang="en-US" altLang="zh-CN" sz="3200" dirty="0" smtClean="0"/>
              <a:t>dp</a:t>
            </a:r>
            <a:r>
              <a:rPr lang="zh-CN" altLang="en-US" sz="3200" dirty="0" smtClean="0"/>
              <a:t>无非就是一种建立在数位上的</a:t>
            </a:r>
            <a:r>
              <a:rPr lang="en-US" altLang="zh-CN" sz="3200" dirty="0" smtClean="0">
                <a:solidFill>
                  <a:srgbClr val="FF0000"/>
                </a:solidFill>
              </a:rPr>
              <a:t>dfs</a:t>
            </a:r>
            <a:r>
              <a:rPr lang="zh-CN" altLang="en-US" sz="3200" dirty="0" smtClean="0"/>
              <a:t>搜索方式，只不过它多出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个限制条件，就是大小不能超过原来的那个数，所以我们要加</a:t>
            </a:r>
            <a:r>
              <a:rPr lang="en-US" altLang="zh-CN" sz="3200" dirty="0" smtClean="0">
                <a:solidFill>
                  <a:srgbClr val="FF0000"/>
                </a:solidFill>
              </a:rPr>
              <a:t>lim</a:t>
            </a:r>
            <a:r>
              <a:rPr lang="zh-CN" altLang="en-US" sz="3200" dirty="0" smtClean="0"/>
              <a:t>这个标记。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在代码里，有两段红色标记的部分，这些地方是数位</a:t>
            </a:r>
            <a:r>
              <a:rPr lang="en-US" altLang="zh-CN" sz="3200" dirty="0" smtClean="0"/>
              <a:t>dp</a:t>
            </a:r>
            <a:r>
              <a:rPr lang="zh-CN" altLang="en-US" sz="3200" dirty="0" smtClean="0"/>
              <a:t>的常用优化方式，这也就是记忆化搜索部分，这在</a:t>
            </a:r>
            <a:r>
              <a:rPr lang="en-US" altLang="zh-CN" sz="3200" dirty="0"/>
              <a:t>dp</a:t>
            </a:r>
            <a:r>
              <a:rPr lang="zh-CN" altLang="en-US" sz="3200" dirty="0" smtClean="0"/>
              <a:t>里面是很常用的，比如滑雪问题及背包问题。</a:t>
            </a:r>
            <a:endParaRPr lang="en-US" altLang="zh-CN" sz="3200" dirty="0" smtClean="0"/>
          </a:p>
          <a:p>
            <a:r>
              <a:rPr lang="zh-CN" altLang="en-US" sz="3200" dirty="0" smtClean="0"/>
              <a:t>但需要注意的是，我们在</a:t>
            </a:r>
            <a:r>
              <a:rPr lang="zh-CN" altLang="en-US" sz="3200" dirty="0" smtClean="0">
                <a:solidFill>
                  <a:srgbClr val="FF0000"/>
                </a:solidFill>
              </a:rPr>
              <a:t>高位已经达到上限的情况下不能使用它</a:t>
            </a:r>
            <a:r>
              <a:rPr lang="zh-CN" altLang="en-US" sz="3200" dirty="0" smtClean="0"/>
              <a:t>，因为这样不好存储状态。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数位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的适用范围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根据前面的描述我们很容易知道数位</a:t>
            </a:r>
            <a:r>
              <a:rPr lang="en-US" altLang="zh-CN" sz="3200" dirty="0" smtClean="0"/>
              <a:t>dp</a:t>
            </a:r>
            <a:r>
              <a:rPr lang="zh-CN" altLang="en-US" sz="3200" dirty="0" smtClean="0"/>
              <a:t>能更好地解决统计一定范围内的符合条件的整数，而这些限制条件更偏向于数的结构而不是性质。比如求某个范围内能被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整除的数我们还非得用数位</a:t>
            </a:r>
            <a:r>
              <a:rPr lang="en-US" altLang="zh-CN" sz="3200" dirty="0" smtClean="0"/>
              <a:t>dp</a:t>
            </a:r>
            <a:r>
              <a:rPr lang="zh-CN" altLang="en-US" sz="3200" dirty="0" smtClean="0"/>
              <a:t>，杀鸡焉用宰牛刀。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1</a:t>
            </a:r>
            <a:r>
              <a:rPr lang="en-US" altLang="zh-CN" sz="3200" dirty="0" smtClean="0">
                <a:sym typeface="Wingdings" panose="05000000000000000000" pitchFamily="2" charset="2"/>
              </a:rPr>
              <a:t>(</a:t>
            </a:r>
            <a:r>
              <a:rPr lang="en-US" altLang="zh-CN" sz="3200" b="1" dirty="0" smtClean="0"/>
              <a:t>SCOI2009-windy</a:t>
            </a:r>
            <a:r>
              <a:rPr lang="zh-CN" altLang="en-US" sz="3200" b="1" dirty="0" smtClean="0"/>
              <a:t>数</a:t>
            </a:r>
            <a:r>
              <a:rPr lang="en-US" altLang="zh-CN" sz="3200" dirty="0" smtClean="0">
                <a:sym typeface="Wingdings" panose="05000000000000000000" pitchFamily="2" charset="2"/>
              </a:rPr>
              <a:t>)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题目大意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windy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定义了一种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windy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数。不含前导零且相邻两个数字之差至少为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的正整数被称为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windy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数。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windy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想知道，</a:t>
            </a:r>
            <a:b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之间，包括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，总共有多少个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windy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数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？数据范围为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1-2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1e9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A&lt;=B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明显的数位</a:t>
            </a:r>
            <a:r>
              <a:rPr lang="en-US" altLang="zh-CN" sz="3200" dirty="0" smtClean="0"/>
              <a:t>dp</a:t>
            </a:r>
            <a:r>
              <a:rPr lang="zh-CN" altLang="en-US" sz="3200" dirty="0" smtClean="0"/>
              <a:t>题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确</a:t>
            </a:r>
            <a:r>
              <a:rPr lang="zh-CN" altLang="en-US" sz="3200" dirty="0" smtClean="0"/>
              <a:t>定状态，</a:t>
            </a:r>
            <a:r>
              <a:rPr lang="en-US" altLang="zh-CN" sz="3200" dirty="0" smtClean="0"/>
              <a:t>dp[i][j]</a:t>
            </a:r>
            <a:r>
              <a:rPr lang="zh-CN" altLang="en-US" sz="3200" dirty="0" smtClean="0"/>
              <a:t>表示在第</a:t>
            </a:r>
            <a:r>
              <a:rPr lang="en-US" altLang="zh-CN" sz="3200" dirty="0" smtClean="0"/>
              <a:t>i</a:t>
            </a:r>
            <a:r>
              <a:rPr lang="zh-CN" altLang="en-US" sz="3200" dirty="0" smtClean="0"/>
              <a:t>位，上位为</a:t>
            </a:r>
            <a:r>
              <a:rPr lang="en-US" altLang="zh-CN" sz="3200" dirty="0" smtClean="0"/>
              <a:t>j</a:t>
            </a:r>
            <a:r>
              <a:rPr lang="zh-CN" altLang="en-US" sz="3200" dirty="0" smtClean="0"/>
              <a:t>时的低位摆放数。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处</a:t>
            </a:r>
            <a:r>
              <a:rPr lang="zh-CN" altLang="en-US" sz="3200" dirty="0" smtClean="0"/>
              <a:t>理细节，在首位时我们可以放任何数，那么我们不妨多开一个状态表是否当前位为首位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其余细</a:t>
            </a:r>
            <a:r>
              <a:rPr lang="zh-CN" altLang="en-US" sz="3200" dirty="0" smtClean="0"/>
              <a:t>节基本与上题一样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5025" y="1884644"/>
            <a:ext cx="6655664" cy="537219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3800" dirty="0"/>
              <a:t>int dfs(int pos,int z, int pre,int lim) </a:t>
            </a:r>
            <a:r>
              <a:rPr lang="en-US" altLang="zh-CN" sz="3800" dirty="0" smtClean="0"/>
              <a:t>{//</a:t>
            </a:r>
            <a:r>
              <a:rPr lang="en-US" altLang="zh-CN" sz="3800" dirty="0" smtClean="0">
                <a:solidFill>
                  <a:srgbClr val="FF0000"/>
                </a:solidFill>
              </a:rPr>
              <a:t>z</a:t>
            </a:r>
            <a:r>
              <a:rPr lang="zh-CN" altLang="en-US" sz="3800" dirty="0" smtClean="0">
                <a:solidFill>
                  <a:srgbClr val="FF0000"/>
                </a:solidFill>
              </a:rPr>
              <a:t>代表当前位是否为首位</a:t>
            </a:r>
            <a:endParaRPr lang="en-US" altLang="zh-CN" sz="3800" dirty="0">
              <a:solidFill>
                <a:srgbClr val="FF0000"/>
              </a:solidFill>
            </a:endParaRPr>
          </a:p>
          <a:p>
            <a:r>
              <a:rPr lang="en-US" altLang="zh-CN" sz="3800" dirty="0"/>
              <a:t>	if(pos == -1) return 1;</a:t>
            </a:r>
            <a:endParaRPr lang="en-US" altLang="zh-CN" sz="3800" dirty="0"/>
          </a:p>
          <a:p>
            <a:r>
              <a:rPr lang="en-US" altLang="zh-CN" sz="3800" dirty="0"/>
              <a:t>	if((!lim) &amp;&amp; (~dp[z][pos][pre]))</a:t>
            </a:r>
            <a:endParaRPr lang="en-US" altLang="zh-CN" sz="3800" dirty="0"/>
          </a:p>
          <a:p>
            <a:r>
              <a:rPr lang="en-US" altLang="zh-CN" sz="3800" dirty="0"/>
              <a:t>		return dp[z][pos][pre];</a:t>
            </a:r>
            <a:endParaRPr lang="en-US" altLang="zh-CN" sz="3800" dirty="0"/>
          </a:p>
          <a:p>
            <a:r>
              <a:rPr lang="en-US" altLang="zh-CN" sz="3800" dirty="0"/>
              <a:t>	int ans = 0, top = lim ? num[pos] : 9</a:t>
            </a:r>
            <a:r>
              <a:rPr lang="en-US" altLang="zh-CN" sz="3800" dirty="0" smtClean="0"/>
              <a:t>;			</a:t>
            </a:r>
            <a:endParaRPr lang="en-US" altLang="zh-CN" sz="3800" dirty="0" smtClean="0"/>
          </a:p>
          <a:p>
            <a:pPr marL="201295" lvl="1" indent="0">
              <a:buNone/>
            </a:pPr>
            <a:r>
              <a:rPr lang="en-US" altLang="zh-CN" sz="3800" dirty="0"/>
              <a:t>	</a:t>
            </a:r>
            <a:r>
              <a:rPr lang="en-US" altLang="zh-CN" sz="3800" dirty="0" smtClean="0"/>
              <a:t>for(int </a:t>
            </a:r>
            <a:r>
              <a:rPr lang="en-US" altLang="zh-CN" sz="3800" dirty="0"/>
              <a:t>i=0; i&lt;=top; ++i) if(abs(pre-i)&gt;=2 || z) {</a:t>
            </a:r>
            <a:endParaRPr lang="en-US" altLang="zh-CN" sz="3800" dirty="0"/>
          </a:p>
          <a:p>
            <a:r>
              <a:rPr lang="en-US" altLang="zh-CN" sz="3800" dirty="0"/>
              <a:t>		</a:t>
            </a:r>
            <a:r>
              <a:rPr lang="en-US" altLang="zh-CN" sz="3800" dirty="0">
                <a:solidFill>
                  <a:srgbClr val="FF0000"/>
                </a:solidFill>
              </a:rPr>
              <a:t>int nz = (z &amp;&amp; i==0) ? 1 : 0;</a:t>
            </a:r>
            <a:endParaRPr lang="en-US" altLang="zh-CN" sz="3800" dirty="0">
              <a:solidFill>
                <a:srgbClr val="FF0000"/>
              </a:solidFill>
            </a:endParaRPr>
          </a:p>
          <a:p>
            <a:r>
              <a:rPr lang="en-US" altLang="zh-CN" sz="3800" dirty="0"/>
              <a:t>		int nl = (lim &amp;&amp; i==top) ? 1 : 0;</a:t>
            </a:r>
            <a:endParaRPr lang="en-US" altLang="zh-CN" sz="3800" dirty="0"/>
          </a:p>
          <a:p>
            <a:r>
              <a:rPr lang="en-US" altLang="zh-CN" sz="3800" dirty="0"/>
              <a:t>		ans += dfs(pos-1, nz, i, nl);</a:t>
            </a:r>
            <a:endParaRPr lang="en-US" altLang="zh-CN" sz="3800" dirty="0"/>
          </a:p>
          <a:p>
            <a:r>
              <a:rPr lang="en-US" altLang="zh-CN" sz="3800" dirty="0"/>
              <a:t>	}</a:t>
            </a:r>
            <a:endParaRPr lang="en-US" altLang="zh-CN" sz="3800" dirty="0"/>
          </a:p>
          <a:p>
            <a:r>
              <a:rPr lang="en-US" altLang="zh-CN" sz="3800" dirty="0"/>
              <a:t>	return lim ? ans : dp[z][pos][pre] = ans;</a:t>
            </a:r>
            <a:endParaRPr lang="en-US" altLang="zh-CN" sz="3800" dirty="0"/>
          </a:p>
          <a:p>
            <a:r>
              <a:rPr lang="en-US" altLang="zh-CN" sz="3800" dirty="0"/>
              <a:t>}</a:t>
            </a:r>
            <a:endParaRPr lang="zh-CN" altLang="en-US" sz="3800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42215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/>
              <a:t>2(HDU </a:t>
            </a:r>
            <a:r>
              <a:rPr lang="en-US" altLang="zh-CN" sz="3200" dirty="0" smtClean="0"/>
              <a:t>3652)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大致题意：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84175" lvl="2" indent="0">
              <a:buNone/>
            </a:pP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给一个数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，求从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间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包括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x)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含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且能被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整除的数。数据范围为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0-1e9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解题思路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与上题不同，这个题用到了整数的性质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开一</a:t>
            </a:r>
            <a:r>
              <a:rPr lang="zh-CN" altLang="en-US" sz="3200" dirty="0" smtClean="0"/>
              <a:t>个状态表示单独看高位模上</a:t>
            </a:r>
            <a:r>
              <a:rPr lang="en-US" altLang="zh-CN" sz="3200" dirty="0" smtClean="0"/>
              <a:t>mod</a:t>
            </a:r>
            <a:r>
              <a:rPr lang="zh-CN" altLang="en-US" sz="3200" dirty="0" smtClean="0"/>
              <a:t>的值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我</a:t>
            </a:r>
            <a:r>
              <a:rPr lang="zh-CN" altLang="en-US" sz="3200" dirty="0" smtClean="0"/>
              <a:t>们知道</a:t>
            </a:r>
            <a:r>
              <a:rPr lang="en-US" altLang="zh-CN" sz="3200" dirty="0" smtClean="0"/>
              <a:t>x%m+y%m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≡</a:t>
            </a:r>
            <a:r>
              <a:rPr lang="en-US" altLang="zh-CN" sz="3200" dirty="0" smtClean="0"/>
              <a:t>(x+y) mod m</a:t>
            </a:r>
            <a:r>
              <a:rPr lang="zh-CN" altLang="en-US" sz="3200" dirty="0"/>
              <a:t>、</a:t>
            </a:r>
            <a:r>
              <a:rPr lang="en-US" altLang="zh-CN" sz="3200" dirty="0" smtClean="0"/>
              <a:t>x%m*y%m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≡</a:t>
            </a:r>
            <a:r>
              <a:rPr lang="en-US" altLang="zh-CN" sz="3200" dirty="0" smtClean="0">
                <a:ea typeface="仿宋" panose="02010609060101010101" pitchFamily="49" charset="-122"/>
              </a:rPr>
              <a:t>x*y mod m</a:t>
            </a:r>
            <a:r>
              <a:rPr lang="zh-CN" altLang="en-US" sz="3200" dirty="0" smtClean="0">
                <a:ea typeface="仿宋" panose="02010609060101010101" pitchFamily="49" charset="-122"/>
              </a:rPr>
              <a:t>，</a:t>
            </a:r>
            <a:r>
              <a:rPr lang="zh-CN" altLang="en-US" sz="3200" dirty="0" smtClean="0"/>
              <a:t>利用这</a:t>
            </a:r>
            <a:r>
              <a:rPr lang="zh-CN" altLang="en-US" sz="3200" dirty="0"/>
              <a:t>些</a:t>
            </a:r>
            <a:r>
              <a:rPr lang="zh-CN" altLang="en-US" sz="3200" dirty="0" smtClean="0"/>
              <a:t>性质可以得到状态转移的一部分，</a:t>
            </a:r>
            <a:r>
              <a:rPr lang="en-US" altLang="zh-CN" sz="3200" dirty="0" smtClean="0"/>
              <a:t>nm = (m*10 + i) % mod;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其</a:t>
            </a:r>
            <a:r>
              <a:rPr lang="zh-CN" altLang="en-US" sz="3200" dirty="0" smtClean="0"/>
              <a:t>余细节与前两题一致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3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何为数位</a:t>
            </a:r>
            <a:r>
              <a:rPr lang="en-US" altLang="zh-CN" sz="3200" dirty="0" smtClean="0"/>
              <a:t>dp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数</a:t>
            </a:r>
            <a:r>
              <a:rPr lang="zh-CN" altLang="en-US" sz="3200" dirty="0" smtClean="0"/>
              <a:t>位</a:t>
            </a:r>
            <a:r>
              <a:rPr lang="en-US" altLang="zh-CN" sz="3200" dirty="0" smtClean="0"/>
              <a:t>dp</a:t>
            </a:r>
            <a:r>
              <a:rPr lang="zh-CN" altLang="en-US" sz="3200" dirty="0" smtClean="0"/>
              <a:t>的基本原理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数位</a:t>
            </a:r>
            <a:r>
              <a:rPr lang="en-US" altLang="zh-CN" sz="3200" dirty="0" smtClean="0"/>
              <a:t>dp</a:t>
            </a:r>
            <a:r>
              <a:rPr lang="zh-CN" altLang="en-US" sz="3200" dirty="0" smtClean="0"/>
              <a:t>的适用范围与实例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/>
              <a:t>函</a:t>
            </a:r>
            <a:r>
              <a:rPr lang="zh-CN" altLang="en-US" dirty="0" smtClean="0"/>
              <a:t>数设计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2540899" cy="5362462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cs typeface="Courier New" panose="02070309020205020404" pitchFamily="49" charset="0"/>
              </a:rPr>
              <a:t>int dfs(int pos, int pre, int m, int hav, int lim) {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cs typeface="Courier New" panose="02070309020205020404" pitchFamily="49" charset="0"/>
              </a:rPr>
              <a:t>	if(pos == -1) {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cs typeface="Courier New" panose="02070309020205020404" pitchFamily="49" charset="0"/>
              </a:rPr>
              <a:t>		if((!m) &amp;&amp; hav) return 1;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cs typeface="Courier New" panose="02070309020205020404" pitchFamily="49" charset="0"/>
              </a:rPr>
              <a:t>		return 0;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cs typeface="Courier New" panose="02070309020205020404" pitchFamily="49" charset="0"/>
              </a:rPr>
              <a:t>	}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cs typeface="Courier New" panose="02070309020205020404" pitchFamily="49" charset="0"/>
              </a:rPr>
              <a:t>	if(pos == 0) {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cs typeface="Courier New" panose="02070309020205020404" pitchFamily="49" charset="0"/>
              </a:rPr>
              <a:t>		if((!hav) &amp;&amp; (!pre)) return 0;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cs typeface="Courier New" panose="02070309020205020404" pitchFamily="49" charset="0"/>
              </a:rPr>
              <a:t>	}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cs typeface="Courier New" panose="02070309020205020404" pitchFamily="49" charset="0"/>
              </a:rPr>
              <a:t>	if((!lim) &amp;&amp; (~dp[pre][pos][m][hav]))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cs typeface="Courier New" panose="02070309020205020404" pitchFamily="49" charset="0"/>
              </a:rPr>
              <a:t>		return dp[pre][pos][m][hav];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800" dirty="0">
                <a:cs typeface="Courier New" panose="02070309020205020404" pitchFamily="49" charset="0"/>
              </a:rPr>
              <a:t>	int top = (lim) ? num[pos] : 9, ans = 0;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408562"/>
            <a:ext cx="10058400" cy="5460532"/>
          </a:xfrm>
          <a:noFill/>
        </p:spPr>
        <p:txBody>
          <a:bodyPr>
            <a:normAutofit/>
          </a:bodyPr>
          <a:lstStyle/>
          <a:p>
            <a:r>
              <a:rPr lang="en-US" altLang="zh-CN" dirty="0"/>
              <a:t>	for(int i=0; i&lt;=top; ++i) {</a:t>
            </a:r>
            <a:endParaRPr lang="en-US" altLang="zh-CN" dirty="0"/>
          </a:p>
          <a:p>
            <a:r>
              <a:rPr lang="en-US" altLang="zh-CN" dirty="0"/>
              <a:t>		int nl = (lim &amp;&amp; i==top) ? 1 : 0;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int nm = (m*10+i) % mod;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		if((pre &amp;&amp; i==3) || hav)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>
                <a:solidFill>
                  <a:srgbClr val="FF0000"/>
                </a:solidFill>
              </a:rPr>
              <a:t>ans += dfs(pos-1, 0, nm, 1, nl);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		else if(i==1)</a:t>
            </a:r>
            <a:endParaRPr lang="en-US" altLang="zh-CN" dirty="0"/>
          </a:p>
          <a:p>
            <a:r>
              <a:rPr lang="en-US" altLang="zh-CN" dirty="0"/>
              <a:t>			ans += dfs(pos-1, 1, nm, 0, nl);</a:t>
            </a:r>
            <a:endParaRPr lang="en-US" altLang="zh-CN" dirty="0"/>
          </a:p>
          <a:p>
            <a:r>
              <a:rPr lang="en-US" altLang="zh-CN" dirty="0"/>
              <a:t>		else </a:t>
            </a:r>
            <a:endParaRPr lang="en-US" altLang="zh-CN" dirty="0"/>
          </a:p>
          <a:p>
            <a:r>
              <a:rPr lang="en-US" altLang="zh-CN" dirty="0"/>
              <a:t>			ans += dfs(pos-1, 0, nm, 0, nl);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return lim ? ans : dp[pre][pos][m][hav] = ans;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295" lvl="1" indent="0">
              <a:buNone/>
            </a:pPr>
            <a:r>
              <a:rPr lang="en-US" altLang="zh-CN" sz="3000" dirty="0" smtClean="0"/>
              <a:t>	</a:t>
            </a:r>
            <a:r>
              <a:rPr lang="zh-CN" altLang="en-US" sz="3000" dirty="0" smtClean="0"/>
              <a:t>数位</a:t>
            </a:r>
            <a:r>
              <a:rPr lang="en-US" altLang="zh-CN" sz="3000" dirty="0" smtClean="0"/>
              <a:t>dp</a:t>
            </a:r>
            <a:r>
              <a:rPr lang="zh-CN" altLang="en-US" sz="3000" dirty="0" smtClean="0"/>
              <a:t>是一种很好的解决计数问题的方法，但是，并不是所有计数问题都能用数位</a:t>
            </a:r>
            <a:r>
              <a:rPr lang="en-US" altLang="zh-CN" sz="3000" dirty="0" smtClean="0"/>
              <a:t>dp</a:t>
            </a:r>
            <a:r>
              <a:rPr lang="zh-CN" altLang="en-US" sz="3000" dirty="0" smtClean="0"/>
              <a:t>解决，一些需要利用数的性质的计数问题可能需要容斥、反演或组合数等方法解决。在看题的时候必须仔细分析题目才能下手。</a:t>
            </a:r>
            <a:endParaRPr lang="en-US" altLang="zh-CN" sz="2600" dirty="0" smtClean="0"/>
          </a:p>
          <a:p>
            <a:pPr marL="201295" lvl="1" indent="0"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在这里，我推荐两篇关于数位计数的论文给大家参考：</a:t>
            </a:r>
            <a:endParaRPr lang="en-US" altLang="zh-CN" sz="2600" dirty="0" smtClean="0"/>
          </a:p>
          <a:p>
            <a:pPr marL="201295" lvl="1" indent="0">
              <a:buNone/>
            </a:pPr>
            <a:r>
              <a:rPr lang="en-US" altLang="zh-CN" sz="2600" dirty="0"/>
              <a:t>	</a:t>
            </a:r>
            <a:r>
              <a:rPr lang="en-US" altLang="zh-CN" dirty="0"/>
              <a:t>2009 - </a:t>
            </a:r>
            <a:r>
              <a:rPr lang="zh-CN" altLang="zh-CN" dirty="0"/>
              <a:t>高逸涵《数位计数问题解法研究</a:t>
            </a:r>
            <a:r>
              <a:rPr lang="zh-CN" altLang="zh-CN" dirty="0" smtClean="0"/>
              <a:t>》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sz="3000" dirty="0"/>
              <a:t>	</a:t>
            </a:r>
            <a:r>
              <a:rPr lang="en-US" altLang="zh-CN" dirty="0"/>
              <a:t>2009 - </a:t>
            </a:r>
            <a:r>
              <a:rPr lang="zh-CN" altLang="zh-CN" dirty="0"/>
              <a:t>刘聪《浅谈数位类统计问题》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72425" y="2967334"/>
            <a:ext cx="45116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谢谢观看！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3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何为数位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4175" lvl="2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数位</a:t>
            </a:r>
            <a:r>
              <a:rPr lang="en-US" altLang="zh-CN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是一种用于计数的方法，常常被用来统计一个给定区间内符合条件整数的数量。</a:t>
            </a:r>
            <a:endParaRPr lang="en-US" altLang="zh-CN" sz="3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84175" lvl="2" indent="0">
              <a:buNone/>
            </a:pP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与数论不同的是，数论研究的对象是整数的性质而数位</a:t>
            </a:r>
            <a:r>
              <a:rPr lang="en-US" altLang="zh-CN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则更偏向于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数的结构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。它是建立在数位上的解决问题的方法。其形式往往是从高位往低位进行枚举深搜，再配合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记忆化搜索剪枝优化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84175" lvl="2" indent="0">
              <a:buNone/>
            </a:pP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数位</a:t>
            </a:r>
            <a:r>
              <a:rPr lang="en-US" altLang="zh-CN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是一种比较容易理解的算法，除了过程较为麻烦外，其从理解难易程度、状态转移的探索方面都比其它</a:t>
            </a:r>
            <a:r>
              <a:rPr lang="en-US" altLang="zh-CN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类型的题要容易一些</a:t>
            </a:r>
            <a:r>
              <a:rPr lang="zh-CN" altLang="en-US" sz="28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3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数位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175" lvl="2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在了解数位</a:t>
            </a:r>
            <a:r>
              <a:rPr lang="en-US" altLang="zh-CN" sz="3200" dirty="0" smtClean="0">
                <a:solidFill>
                  <a:schemeClr val="tx1"/>
                </a:solidFill>
                <a:latin typeface="+mj-ea"/>
                <a:ea typeface="+mj-ea"/>
              </a:rPr>
              <a:t>dp</a:t>
            </a:r>
            <a:r>
              <a:rPr lang="zh-CN" altLang="en-US" sz="3200" dirty="0" smtClean="0">
                <a:solidFill>
                  <a:schemeClr val="tx1"/>
                </a:solidFill>
                <a:latin typeface="+mj-ea"/>
                <a:ea typeface="+mj-ea"/>
              </a:rPr>
              <a:t>的基本原理前，我们先来看一个例子方便理解：</a:t>
            </a:r>
            <a:endParaRPr lang="en-US" altLang="zh-CN" sz="3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84175" lvl="2" indent="0">
              <a:buNone/>
            </a:pP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(HDU 2089-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</a:t>
            </a:r>
            <a:r>
              <a:rPr lang="en-US" altLang="zh-CN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62)</a:t>
            </a:r>
            <a:r>
              <a:rPr lang="zh-CN" altLang="en-US" sz="3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大概题意：</a:t>
            </a:r>
            <a:endParaRPr lang="en-US" altLang="zh-CN" sz="3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84175" lvl="2" indent="0">
              <a:buNone/>
            </a:pP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给定一个区间</a:t>
            </a:r>
            <a:r>
              <a:rPr lang="en-US" altLang="zh-CN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[L,R]</a:t>
            </a:r>
            <a:r>
              <a:rPr lang="zh-CN" altLang="en-US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，求这个区间内</a:t>
            </a:r>
            <a:r>
              <a:rPr lang="en-US" altLang="zh-CN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含边界</a:t>
            </a:r>
            <a:r>
              <a:rPr lang="en-US" altLang="zh-CN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有多少个不含不吉利数字的数，其中不吉利的数字为中间含</a:t>
            </a:r>
            <a:r>
              <a:rPr lang="en-US" altLang="zh-CN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62(6,2</a:t>
            </a:r>
            <a:r>
              <a:rPr lang="zh-CN" altLang="en-US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必须相邻且顺序固定</a:t>
            </a:r>
            <a:r>
              <a:rPr lang="en-US" altLang="zh-CN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的数，数据范围为（</a:t>
            </a:r>
            <a:r>
              <a:rPr lang="en-US" altLang="zh-CN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1e6</a:t>
            </a:r>
            <a:r>
              <a:rPr lang="zh-CN" altLang="en-US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）且</a:t>
            </a:r>
            <a:r>
              <a:rPr lang="en-US" altLang="zh-CN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L&lt;=R</a:t>
            </a:r>
            <a:r>
              <a:rPr lang="zh-CN" altLang="en-US" sz="32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。（为了方便，后面将不含不吉利数称为吉利数）</a:t>
            </a:r>
            <a:endParaRPr lang="en-US" altLang="zh-CN" sz="3200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3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</a:rPr>
              <a:t>朴</a:t>
            </a:r>
            <a:r>
              <a:rPr lang="zh-CN" altLang="en-US" sz="3200" dirty="0" smtClean="0">
                <a:latin typeface="+mn-ea"/>
              </a:rPr>
              <a:t>素暴力枚举</a:t>
            </a:r>
            <a:endParaRPr lang="en-US" altLang="zh-CN" sz="32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</a:rPr>
              <a:t>对</a:t>
            </a:r>
            <a:r>
              <a:rPr lang="zh-CN" altLang="en-US" sz="3200" dirty="0" smtClean="0">
                <a:latin typeface="+mn-ea"/>
              </a:rPr>
              <a:t>于每次询问，我们遍历从</a:t>
            </a:r>
            <a:r>
              <a:rPr lang="en-US" altLang="zh-CN" sz="3200" dirty="0" smtClean="0">
                <a:latin typeface="+mn-ea"/>
              </a:rPr>
              <a:t>L</a:t>
            </a:r>
            <a:r>
              <a:rPr lang="zh-CN" altLang="en-US" sz="3200" dirty="0" smtClean="0">
                <a:latin typeface="+mn-ea"/>
              </a:rPr>
              <a:t>到</a:t>
            </a:r>
            <a:r>
              <a:rPr lang="en-US" altLang="zh-CN" sz="3200" dirty="0" smtClean="0">
                <a:latin typeface="+mn-ea"/>
              </a:rPr>
              <a:t>R</a:t>
            </a:r>
            <a:r>
              <a:rPr lang="zh-CN" altLang="en-US" sz="3200" dirty="0" smtClean="0">
                <a:latin typeface="+mn-ea"/>
              </a:rPr>
              <a:t>的每个数，求出其中符合条件的数的个数</a:t>
            </a:r>
            <a:endParaRPr lang="en-US" altLang="zh-CN" sz="32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+mn-ea"/>
              </a:rPr>
              <a:t>时</a:t>
            </a:r>
            <a:r>
              <a:rPr lang="zh-CN" altLang="en-US" sz="3200" dirty="0" smtClean="0">
                <a:latin typeface="+mn-ea"/>
              </a:rPr>
              <a:t>间复杂度大约为</a:t>
            </a:r>
            <a:r>
              <a:rPr lang="en-US" altLang="zh-CN" sz="3200" dirty="0" smtClean="0">
                <a:latin typeface="+mn-ea"/>
              </a:rPr>
              <a:t>O(q</a:t>
            </a:r>
            <a:r>
              <a:rPr lang="zh-CN" altLang="en-US" sz="3200" dirty="0" smtClean="0">
                <a:latin typeface="+mn-ea"/>
              </a:rPr>
              <a:t>*</a:t>
            </a:r>
            <a:r>
              <a:rPr lang="en-US" altLang="zh-CN" sz="3200" dirty="0" smtClean="0">
                <a:latin typeface="+mn-ea"/>
              </a:rPr>
              <a:t>n</a:t>
            </a:r>
            <a:r>
              <a:rPr lang="zh-CN" altLang="en-US" sz="3200" dirty="0" smtClean="0">
                <a:latin typeface="+mn-ea"/>
              </a:rPr>
              <a:t>*</a:t>
            </a:r>
            <a:r>
              <a:rPr lang="en-US" altLang="zh-CN" sz="3200" dirty="0" smtClean="0">
                <a:latin typeface="+mn-ea"/>
              </a:rPr>
              <a:t>log10(n))</a:t>
            </a:r>
            <a:r>
              <a:rPr lang="zh-CN" altLang="en-US" sz="3200" dirty="0" smtClean="0">
                <a:latin typeface="+mn-ea"/>
              </a:rPr>
              <a:t>，</a:t>
            </a:r>
            <a:r>
              <a:rPr lang="en-US" altLang="zh-CN" sz="3200" dirty="0" smtClean="0">
                <a:latin typeface="+mn-ea"/>
              </a:rPr>
              <a:t>q</a:t>
            </a:r>
            <a:r>
              <a:rPr lang="zh-CN" altLang="en-US" sz="3200" dirty="0" smtClean="0">
                <a:latin typeface="+mn-ea"/>
              </a:rPr>
              <a:t>为询问次数，</a:t>
            </a:r>
            <a:r>
              <a:rPr lang="en-US" altLang="zh-CN" sz="3200" dirty="0" smtClean="0">
                <a:latin typeface="+mn-ea"/>
              </a:rPr>
              <a:t>n</a:t>
            </a:r>
            <a:r>
              <a:rPr lang="zh-CN" altLang="en-US" sz="3200" dirty="0" smtClean="0">
                <a:latin typeface="+mn-ea"/>
              </a:rPr>
              <a:t>为数的上限</a:t>
            </a:r>
            <a:endParaRPr lang="en-US" altLang="zh-CN" sz="32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3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对思路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进行优化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预处</a:t>
            </a:r>
            <a:r>
              <a:rPr lang="zh-CN" altLang="en-US" sz="3200" dirty="0" smtClean="0"/>
              <a:t>理</a:t>
            </a:r>
            <a:r>
              <a:rPr lang="en-US" altLang="zh-CN" sz="3200" dirty="0" smtClean="0"/>
              <a:t>1-1000000</a:t>
            </a:r>
            <a:r>
              <a:rPr lang="zh-CN" altLang="en-US" sz="3200" dirty="0" smtClean="0"/>
              <a:t>中吉利数的个数，用</a:t>
            </a:r>
            <a:r>
              <a:rPr lang="en-US" altLang="zh-CN" sz="3200" dirty="0" smtClean="0"/>
              <a:t>sum[x]</a:t>
            </a:r>
            <a:r>
              <a:rPr lang="zh-CN" altLang="en-US" sz="3200" dirty="0" smtClean="0"/>
              <a:t>表示</a:t>
            </a:r>
            <a:r>
              <a:rPr lang="en-US" altLang="zh-CN" sz="3200" dirty="0" smtClean="0"/>
              <a:t>1-x</a:t>
            </a:r>
            <a:r>
              <a:rPr lang="zh-CN" altLang="en-US" sz="3200" dirty="0" smtClean="0"/>
              <a:t>中吉</a:t>
            </a:r>
            <a:r>
              <a:rPr lang="zh-CN" altLang="en-US" sz="3200" dirty="0"/>
              <a:t>利数的个</a:t>
            </a:r>
            <a:r>
              <a:rPr lang="zh-CN" altLang="en-US" sz="3200" dirty="0" smtClean="0"/>
              <a:t>数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递</a:t>
            </a:r>
            <a:r>
              <a:rPr lang="zh-CN" altLang="en-US" sz="3200" dirty="0" smtClean="0"/>
              <a:t>推过程：</a:t>
            </a:r>
            <a:r>
              <a:rPr lang="en-US" altLang="zh-CN" sz="3200" dirty="0" smtClean="0"/>
              <a:t>sum[i]=sum[i-1]+check(i),check</a:t>
            </a:r>
            <a:r>
              <a:rPr lang="zh-CN" altLang="en-US" sz="3200" dirty="0" smtClean="0"/>
              <a:t>为判断该数是否为吉利数，最终结果为</a:t>
            </a:r>
            <a:r>
              <a:rPr lang="en-US" altLang="zh-CN" sz="3200" dirty="0" smtClean="0"/>
              <a:t>sum[R]-sum[</a:t>
            </a:r>
            <a:r>
              <a:rPr lang="en-US" altLang="zh-CN" sz="3200" dirty="0" smtClean="0">
                <a:solidFill>
                  <a:srgbClr val="FF0000"/>
                </a:solidFill>
              </a:rPr>
              <a:t>L-1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时</a:t>
            </a:r>
            <a:r>
              <a:rPr lang="zh-CN" altLang="en-US" sz="3200" dirty="0" smtClean="0"/>
              <a:t>间复杂度为</a:t>
            </a:r>
            <a:r>
              <a:rPr lang="en-US" altLang="zh-CN" sz="3200" dirty="0" smtClean="0"/>
              <a:t>O(n*log10(n)+q)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虽</a:t>
            </a:r>
            <a:r>
              <a:rPr lang="zh-CN" altLang="en-US" sz="3200" dirty="0" smtClean="0"/>
              <a:t>然这样足够过本题，但还有更快的方法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3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</a:t>
            </a:r>
            <a:r>
              <a:rPr lang="zh-CN" altLang="en-US" dirty="0" smtClean="0"/>
              <a:t>路三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175" lvl="2" indent="0">
              <a:buNone/>
            </a:pPr>
            <a:endParaRPr lang="en-US" altLang="zh-CN" sz="3200" dirty="0" smtClean="0"/>
          </a:p>
          <a:p>
            <a:pPr marL="384175" lvl="2" indent="0">
              <a:buNone/>
            </a:pPr>
            <a:r>
              <a:rPr lang="zh-CN" altLang="en-US" sz="3200" dirty="0" smtClean="0"/>
              <a:t>由思路二给的提示，我们知道如果能快速计算出</a:t>
            </a:r>
            <a:r>
              <a:rPr lang="en-US" altLang="zh-CN" sz="3200" dirty="0" smtClean="0"/>
              <a:t>sum[x]</a:t>
            </a:r>
            <a:r>
              <a:rPr lang="zh-CN" altLang="en-US" sz="3200" dirty="0" smtClean="0"/>
              <a:t>的值，我们便能由</a:t>
            </a:r>
            <a:r>
              <a:rPr lang="en-US" altLang="zh-CN" sz="3200" dirty="0" smtClean="0"/>
              <a:t>sum[R]-sum[L-1]</a:t>
            </a:r>
            <a:r>
              <a:rPr lang="zh-CN" altLang="en-US" sz="3200" dirty="0"/>
              <a:t>得</a:t>
            </a:r>
            <a:r>
              <a:rPr lang="zh-CN" altLang="en-US" sz="3200" dirty="0" smtClean="0"/>
              <a:t>到答案。</a:t>
            </a:r>
            <a:endParaRPr lang="en-US" altLang="zh-CN" sz="3200" dirty="0" smtClean="0"/>
          </a:p>
          <a:p>
            <a:pPr marL="384175" lvl="2" indent="0">
              <a:buNone/>
            </a:pPr>
            <a:endParaRPr lang="en-US" altLang="zh-CN" sz="3200" dirty="0"/>
          </a:p>
          <a:p>
            <a:pPr marL="384175" lvl="2" indent="0"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那怎样快速求得</a:t>
            </a:r>
            <a:r>
              <a:rPr lang="en-US" altLang="zh-CN" sz="3200" dirty="0" smtClean="0">
                <a:solidFill>
                  <a:srgbClr val="FF0000"/>
                </a:solidFill>
              </a:rPr>
              <a:t>sum[x]</a:t>
            </a:r>
            <a:r>
              <a:rPr lang="zh-CN" altLang="en-US" sz="3200" dirty="0" smtClean="0">
                <a:solidFill>
                  <a:srgbClr val="FF0000"/>
                </a:solidFill>
              </a:rPr>
              <a:t>呢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marL="384175" lvl="2" indent="0">
              <a:buNone/>
            </a:pPr>
            <a:endParaRPr lang="en-US" altLang="zh-CN" sz="3200" dirty="0" smtClean="0"/>
          </a:p>
          <a:p>
            <a:pPr marL="384175" lvl="2" indent="0">
              <a:buNone/>
            </a:pPr>
            <a:r>
              <a:rPr lang="zh-CN" altLang="en-US" sz="3200" dirty="0"/>
              <a:t>下</a:t>
            </a:r>
            <a:r>
              <a:rPr lang="zh-CN" altLang="en-US" sz="3200" dirty="0" smtClean="0"/>
              <a:t>面给出利用数位</a:t>
            </a:r>
            <a:r>
              <a:rPr lang="en-US" altLang="zh-CN" sz="3200" dirty="0" smtClean="0"/>
              <a:t>dp</a:t>
            </a:r>
            <a:r>
              <a:rPr lang="zh-CN" altLang="en-US" sz="3200" dirty="0" smtClean="0"/>
              <a:t>解决此问题的具体思路。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数位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zh-CN" altLang="en-US" sz="3200" dirty="0" smtClean="0"/>
                  <a:t>求解</a:t>
                </a:r>
                <a:r>
                  <a:rPr lang="en-US" altLang="zh-CN" sz="3200" dirty="0" smtClean="0"/>
                  <a:t>sum[x]</a:t>
                </a:r>
                <a:r>
                  <a:rPr lang="zh-CN" altLang="en-US" sz="3200" dirty="0" smtClean="0"/>
                  <a:t>，我们先分解</a:t>
                </a:r>
                <a:r>
                  <a:rPr lang="en-US" altLang="zh-CN" sz="3200" dirty="0" smtClean="0"/>
                  <a:t>x</a:t>
                </a:r>
                <a:r>
                  <a:rPr lang="zh-CN" altLang="en-US" sz="3200" dirty="0" smtClean="0"/>
                  <a:t>为</a:t>
                </a:r>
                <a:r>
                  <a:rPr lang="en-US" altLang="zh-CN" sz="3200" dirty="0" smtClean="0"/>
                  <a:t>x[</a:t>
                </a: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l-1</a:t>
                </a:r>
                <a:r>
                  <a:rPr lang="en-US" altLang="zh-CN" sz="3200" dirty="0" smtClean="0"/>
                  <a:t>],x[</a:t>
                </a: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l-2</a:t>
                </a:r>
                <a:r>
                  <a:rPr lang="en-US" altLang="zh-CN" sz="3200" dirty="0" smtClean="0"/>
                  <a:t>]...,x[0]</a:t>
                </a:r>
                <a:r>
                  <a:rPr lang="zh-CN" altLang="en-US" sz="3200" dirty="0" smtClean="0"/>
                  <a:t>。其满足关系</a:t>
                </a:r>
                <a:r>
                  <a:rPr lang="en-US" altLang="zh-CN" sz="3200" dirty="0" smtClean="0"/>
                  <a:t>:</a:t>
                </a:r>
              </a:p>
              <a:p>
                <a:r>
                  <a:rPr lang="en-US" altLang="zh-CN" sz="3200" b="0" dirty="0"/>
                  <a:t> </a:t>
                </a:r>
                <a:r>
                  <a:rPr lang="en-US" altLang="zh-CN" sz="3200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10^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altLang="zh-CN" sz="3200" dirty="0" smtClean="0"/>
              </a:p>
              <a:p>
                <a:pPr marL="0" indent="0">
                  <a:buNone/>
                </a:pPr>
                <a:endParaRPr lang="en-US" altLang="zh-CN" sz="3200" dirty="0" smtClean="0"/>
              </a:p>
              <a:p>
                <a:pPr marL="0" indent="0">
                  <a:buNone/>
                </a:pPr>
                <a:r>
                  <a:rPr lang="zh-CN" altLang="en-US" sz="3200" dirty="0" smtClean="0"/>
                  <a:t>对于一个数</a:t>
                </a:r>
                <a:r>
                  <a:rPr lang="en-US" altLang="zh-CN" sz="3200" dirty="0" smtClean="0"/>
                  <a:t>y</a:t>
                </a:r>
                <a:r>
                  <a:rPr lang="zh-CN" altLang="en-US" sz="3200" dirty="0" smtClean="0"/>
                  <a:t>，如果比</a:t>
                </a:r>
                <a:r>
                  <a:rPr lang="en-US" altLang="zh-CN" sz="3200" dirty="0" smtClean="0"/>
                  <a:t>x</a:t>
                </a:r>
                <a:r>
                  <a:rPr lang="zh-CN" altLang="en-US" sz="3200" dirty="0" smtClean="0"/>
                  <a:t>要小，在数位长度与</a:t>
                </a:r>
                <a:r>
                  <a:rPr lang="en-US" altLang="zh-CN" sz="3200" dirty="0" smtClean="0"/>
                  <a:t>x</a:t>
                </a:r>
                <a:r>
                  <a:rPr lang="zh-CN" altLang="en-US" sz="3200" dirty="0" smtClean="0"/>
                  <a:t>一样的前提下最高不同位比</a:t>
                </a:r>
                <a:r>
                  <a:rPr lang="en-US" altLang="zh-CN" sz="3200" dirty="0" smtClean="0"/>
                  <a:t>x</a:t>
                </a:r>
                <a:r>
                  <a:rPr lang="zh-CN" altLang="en-US" sz="3200" dirty="0" smtClean="0"/>
                  <a:t>要小。那么为了方便，我们的枚举顺序就从</a:t>
                </a:r>
                <a:r>
                  <a:rPr lang="zh-CN" altLang="en-US" sz="3200" dirty="0" smtClean="0">
                    <a:solidFill>
                      <a:srgbClr val="FF0000"/>
                    </a:solidFill>
                  </a:rPr>
                  <a:t>最高位枚举到低位</a:t>
                </a:r>
                <a:r>
                  <a:rPr lang="zh-CN" altLang="en-US" sz="3200" dirty="0" smtClean="0"/>
                  <a:t>。</a:t>
                </a:r>
                <a:endParaRPr lang="en-US" altLang="zh-CN" sz="32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2424" t="-3939" r="-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51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数位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再回过头去看条件，题目要求一个数不能含有</a:t>
            </a:r>
            <a:r>
              <a:rPr lang="en-US" altLang="zh-CN" sz="3200" dirty="0" smtClean="0"/>
              <a:t>62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接下来就是解决问题的关键了。</a:t>
            </a:r>
            <a:endParaRPr lang="en-US" altLang="zh-CN" sz="3200" dirty="0" smtClean="0"/>
          </a:p>
          <a:p>
            <a:r>
              <a:rPr lang="zh-CN" altLang="en-US" sz="3200" dirty="0" smtClean="0"/>
              <a:t>我们仔细想想，当一个数的高位已经含有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62</a:t>
            </a:r>
            <a:r>
              <a:rPr lang="zh-CN" altLang="en-US" sz="3200" dirty="0" smtClean="0"/>
              <a:t>，这意味这无论我们在低位添加那些数，都是没有用的，所以我们直接跳过这些情况，不要再往低位去枚举。这个过程也就相当于剪枝。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这也解释了为什么要从</a:t>
            </a:r>
            <a:r>
              <a:rPr lang="zh-CN" altLang="en-US" sz="3200" dirty="0" smtClean="0">
                <a:solidFill>
                  <a:srgbClr val="FF0000"/>
                </a:solidFill>
              </a:rPr>
              <a:t>高位到低位枚举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3354</Words>
  <Application>WPS 演示</Application>
  <PresentationFormat>宽屏</PresentationFormat>
  <Paragraphs>171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楷体</vt:lpstr>
      <vt:lpstr>Calibri Light</vt:lpstr>
      <vt:lpstr>微软雅黑</vt:lpstr>
      <vt:lpstr>Arial Unicode MS</vt:lpstr>
      <vt:lpstr>仿宋</vt:lpstr>
      <vt:lpstr>Courier New</vt:lpstr>
      <vt:lpstr>回顾</vt:lpstr>
      <vt:lpstr>2018寒假集训专题二          数位dp </vt:lpstr>
      <vt:lpstr>内容</vt:lpstr>
      <vt:lpstr>何为数位dp</vt:lpstr>
      <vt:lpstr>数位dp的基本原理</vt:lpstr>
      <vt:lpstr>思路1</vt:lpstr>
      <vt:lpstr>思路2</vt:lpstr>
      <vt:lpstr>思路三</vt:lpstr>
      <vt:lpstr>数位dp</vt:lpstr>
      <vt:lpstr>数位dp</vt:lpstr>
      <vt:lpstr>数位dp</vt:lpstr>
      <vt:lpstr>PowerPoint 演示文稿</vt:lpstr>
      <vt:lpstr>数位dp</vt:lpstr>
      <vt:lpstr>常用优化</vt:lpstr>
      <vt:lpstr>数位dp的适用范围</vt:lpstr>
      <vt:lpstr>实例</vt:lpstr>
      <vt:lpstr>解题思路</vt:lpstr>
      <vt:lpstr>Dfs设计</vt:lpstr>
      <vt:lpstr>实例</vt:lpstr>
      <vt:lpstr>解题思路</vt:lpstr>
      <vt:lpstr>Dfs函数设计</vt:lpstr>
      <vt:lpstr>PowerPoint 演示文稿</vt:lpstr>
      <vt:lpstr>总结</vt:lpstr>
      <vt:lpstr>PowerPoint 演示文稿</vt:lpstr>
    </vt:vector>
  </TitlesOfParts>
  <Company>MicroWin10.com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2018寒假集训专题二          数位dp </dc:title>
  <dc:creator>yswness@163.com</dc:creator>
  <cp:lastModifiedBy>屈京</cp:lastModifiedBy>
  <cp:revision>33</cp:revision>
  <dcterms:created xsi:type="dcterms:W3CDTF">2018-01-15T05:14:00Z</dcterms:created>
  <dcterms:modified xsi:type="dcterms:W3CDTF">2018-01-16T08:59:59Z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