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9867beeec_2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9867beeec_2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1300"/>
              </a:spcBef>
              <a:spcAft>
                <a:spcPts val="13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130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1300"/>
              </a:spcBef>
              <a:spcAft>
                <a:spcPts val="13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40313" y="28"/>
            <a:ext cx="5040300" cy="56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45456" y="798408"/>
            <a:ext cx="4230000" cy="40737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  <a:defRPr sz="2000">
                <a:solidFill>
                  <a:schemeClr val="lt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500">
                <a:solidFill>
                  <a:schemeClr val="lt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lt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>
                <a:solidFill>
                  <a:schemeClr val="lt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500">
                <a:solidFill>
                  <a:schemeClr val="lt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lt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>
                <a:solidFill>
                  <a:schemeClr val="lt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500">
                <a:solidFill>
                  <a:schemeClr val="lt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lt2"/>
                </a:solidFill>
              </a:defRPr>
            </a:lvl1pPr>
            <a:lvl2pPr lvl="1" algn="r">
              <a:buNone/>
              <a:defRPr sz="1100">
                <a:solidFill>
                  <a:schemeClr val="lt2"/>
                </a:solidFill>
              </a:defRPr>
            </a:lvl2pPr>
            <a:lvl3pPr lvl="2" algn="r">
              <a:buNone/>
              <a:defRPr sz="1100">
                <a:solidFill>
                  <a:schemeClr val="lt2"/>
                </a:solidFill>
              </a:defRPr>
            </a:lvl3pPr>
            <a:lvl4pPr lvl="3" algn="r">
              <a:buNone/>
              <a:defRPr sz="1100">
                <a:solidFill>
                  <a:schemeClr val="lt2"/>
                </a:solidFill>
              </a:defRPr>
            </a:lvl4pPr>
            <a:lvl5pPr lvl="4" algn="r">
              <a:buNone/>
              <a:defRPr sz="1100">
                <a:solidFill>
                  <a:schemeClr val="lt2"/>
                </a:solidFill>
              </a:defRPr>
            </a:lvl5pPr>
            <a:lvl6pPr lvl="5" algn="r">
              <a:buNone/>
              <a:defRPr sz="1100">
                <a:solidFill>
                  <a:schemeClr val="lt2"/>
                </a:solidFill>
              </a:defRPr>
            </a:lvl6pPr>
            <a:lvl7pPr lvl="6" algn="r">
              <a:buNone/>
              <a:defRPr sz="1100">
                <a:solidFill>
                  <a:schemeClr val="lt2"/>
                </a:solidFill>
              </a:defRPr>
            </a:lvl7pPr>
            <a:lvl8pPr lvl="7" algn="r">
              <a:buNone/>
              <a:defRPr sz="1100">
                <a:solidFill>
                  <a:schemeClr val="lt2"/>
                </a:solidFill>
              </a:defRPr>
            </a:lvl8pPr>
            <a:lvl9pPr lvl="8" algn="r">
              <a:buNone/>
              <a:defRPr sz="11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i="0" lang="el-GR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ΠΑΡΟΥΣΙΑΣΗ ΘΕΜΑΤΟΣ ΕΡΓΑΣΙΑΣ</a:t>
            </a:r>
            <a:br>
              <a:rPr b="0" i="0" lang="el-GR" sz="1800" u="none" cap="none" strike="noStrike"/>
            </a:br>
            <a:r>
              <a:rPr b="0" i="0" lang="el-GR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0" lang="el-G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Ο ΑΡΧΟΝΤΑΣ ΤΩΝ </a:t>
            </a:r>
            <a:r>
              <a:rPr lang="el-G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ΔΑΧΤΥΛΙΔΙΩΝ</a:t>
            </a:r>
            <a:endParaRPr sz="40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l-GR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Νεκτάριος  </a:t>
            </a:r>
            <a:r>
              <a:rPr lang="el-GR" sz="2400">
                <a:solidFill>
                  <a:srgbClr val="FFFFFF"/>
                </a:solidFill>
              </a:rPr>
              <a:t>Μάστορας ΑΕΜ: 9808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rgbClr val="FFFFFF"/>
                </a:solidFill>
              </a:rPr>
              <a:t>Τσιτσάνου Άννα</a:t>
            </a:r>
            <a:r>
              <a:rPr b="0" lang="el-GR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ΑΕΜ: 10051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l-GR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Νάσος Κωνσταντίνος ΑΕΜ:9947 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300">
                <a:solidFill>
                  <a:schemeClr val="dk1"/>
                </a:solidFill>
              </a:rPr>
              <a:t>Σκοπός Δημιουργίας Βάσης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el-G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Θέμα της εργασίας ο Άρχοντας των δα</a:t>
            </a:r>
            <a:r>
              <a:rPr lang="el-GR" sz="2400">
                <a:solidFill>
                  <a:schemeClr val="dk1"/>
                </a:solidFill>
              </a:rPr>
              <a:t>χ</a:t>
            </a:r>
            <a:r>
              <a:rPr b="0" lang="el-G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l-GR" sz="2400">
                <a:solidFill>
                  <a:schemeClr val="dk1"/>
                </a:solidFill>
              </a:rPr>
              <a:t>υ</a:t>
            </a:r>
            <a:r>
              <a:rPr b="0" lang="el-G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l-GR" sz="2400">
                <a:solidFill>
                  <a:schemeClr val="dk1"/>
                </a:solidFill>
              </a:rPr>
              <a:t>ι</a:t>
            </a:r>
            <a:r>
              <a:rPr b="0" lang="el-G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διών. Λόγω της πολυπλοκότητας του κ</a:t>
            </a:r>
            <a:r>
              <a:rPr lang="el-GR" sz="2400">
                <a:solidFill>
                  <a:schemeClr val="dk1"/>
                </a:solidFill>
              </a:rPr>
              <a:t>ό</a:t>
            </a:r>
            <a:r>
              <a:rPr b="0" lang="el-G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σμο</a:t>
            </a:r>
            <a:r>
              <a:rPr lang="el-GR" sz="2400">
                <a:solidFill>
                  <a:schemeClr val="dk1"/>
                </a:solidFill>
              </a:rPr>
              <a:t>υ</a:t>
            </a:r>
            <a:r>
              <a:rPr b="0" lang="el-G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και του πλήθους των χαρακτήρων χρειάζεται μια βάση δεδομένων ώστε να </a:t>
            </a:r>
            <a:r>
              <a:rPr lang="el-GR" sz="2400">
                <a:solidFill>
                  <a:schemeClr val="dk1"/>
                </a:solidFill>
              </a:rPr>
              <a:t>συγκεντρωθεί και να κατηγοριοποιηθεί ο όγκος της πληροφορίας που παρέχεται από την </a:t>
            </a:r>
            <a:r>
              <a:rPr lang="el-GR" sz="2400">
                <a:solidFill>
                  <a:schemeClr val="dk1"/>
                </a:solidFill>
              </a:rPr>
              <a:t>ομώνυμη</a:t>
            </a:r>
            <a:r>
              <a:rPr lang="el-GR" sz="2400">
                <a:solidFill>
                  <a:schemeClr val="dk1"/>
                </a:solidFill>
              </a:rPr>
              <a:t> σειρά μυθιστορημάτων φαντασίας.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l-GR" sz="2400">
                <a:solidFill>
                  <a:schemeClr val="dk1"/>
                </a:solidFill>
              </a:rPr>
              <a:t>Παλιοί και νέοι αναγνώστες μπορούν να απευθυνθούν στη βάση δεδομένων ώστε με λέξεις κλειδιά να ανακαλέσουν στην μνήμη τους πληροφορίες για γεγονότα που έχουν συμβεί </a:t>
            </a:r>
            <a:r>
              <a:rPr lang="el-GR" sz="2400">
                <a:solidFill>
                  <a:schemeClr val="dk1"/>
                </a:solidFill>
              </a:rPr>
              <a:t>ή και για χαρακτήρες που συμμετείχαν σ’ αυτά</a:t>
            </a:r>
            <a:r>
              <a:rPr lang="el-GR" sz="2400">
                <a:solidFill>
                  <a:schemeClr val="dk1"/>
                </a:solidFill>
              </a:rPr>
              <a:t>.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300"/>
              <a:t>Βασικές Οντότητες</a:t>
            </a:r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l-GR" sz="3200">
                <a:solidFill>
                  <a:schemeClr val="dk1"/>
                </a:solidFill>
              </a:rPr>
              <a:t>Φυλές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l-GR" sz="3200">
                <a:solidFill>
                  <a:schemeClr val="dk1"/>
                </a:solidFill>
              </a:rPr>
              <a:t>Χαρακτήρες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l-GR" sz="3200">
                <a:solidFill>
                  <a:schemeClr val="dk1"/>
                </a:solidFill>
              </a:rPr>
              <a:t>Τοποθεσίες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l-GR" sz="3200">
                <a:solidFill>
                  <a:schemeClr val="dk1"/>
                </a:solidFill>
              </a:rPr>
              <a:t>Γεγονότα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l-GR" sz="3200">
                <a:solidFill>
                  <a:schemeClr val="dk1"/>
                </a:solidFill>
              </a:rPr>
              <a:t>Μαγικά Αντικείμενα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l-GR" sz="3200">
                <a:solidFill>
                  <a:schemeClr val="dk1"/>
                </a:solidFill>
              </a:rPr>
              <a:t>Εποχές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