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76" r:id="rId10"/>
    <p:sldId id="270" r:id="rId11"/>
    <p:sldId id="272" r:id="rId12"/>
    <p:sldId id="271" r:id="rId13"/>
    <p:sldId id="274" r:id="rId14"/>
    <p:sldId id="275" r:id="rId15"/>
    <p:sldId id="273" r:id="rId16"/>
    <p:sldId id="262" r:id="rId17"/>
    <p:sldId id="283" r:id="rId18"/>
    <p:sldId id="263" r:id="rId19"/>
    <p:sldId id="284" r:id="rId20"/>
    <p:sldId id="264" r:id="rId21"/>
    <p:sldId id="280" r:id="rId22"/>
    <p:sldId id="285" r:id="rId23"/>
    <p:sldId id="282" r:id="rId24"/>
    <p:sldId id="265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E4F2-648D-4B93-B310-B5C775C9E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0661"/>
            <a:ext cx="7766936" cy="3070175"/>
          </a:xfrm>
        </p:spPr>
        <p:txBody>
          <a:bodyPr/>
          <a:lstStyle/>
          <a:p>
            <a:r>
              <a:rPr lang="pt-BR" sz="5000" dirty="0"/>
              <a:t>Algoritmos de Ensemble Learning para Análise Preditiva acerca de Desastres Naturais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3E27A-2152-448B-A5FF-D34F9D764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Melissa Frigi Mendes</a:t>
            </a:r>
          </a:p>
        </p:txBody>
      </p:sp>
    </p:spTree>
    <p:extLst>
      <p:ext uri="{BB962C8B-B14F-4D97-AF65-F5344CB8AC3E}">
        <p14:creationId xmlns:p14="http://schemas.microsoft.com/office/powerpoint/2010/main" val="259067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9674EED-7830-4ED0-A800-C02F10D8B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5" y="2156039"/>
            <a:ext cx="5822155" cy="3881437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0A13DD-B4EC-45CD-A688-4C084D01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6038"/>
            <a:ext cx="5829536" cy="3881438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A5EEED-B58A-43AD-8581-0C7CD313AA06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8983501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Scatter plot das ocorrências de desastres naturais relacionadas com o número de mortes:</a:t>
            </a:r>
          </a:p>
        </p:txBody>
      </p:sp>
    </p:spTree>
    <p:extLst>
      <p:ext uri="{BB962C8B-B14F-4D97-AF65-F5344CB8AC3E}">
        <p14:creationId xmlns:p14="http://schemas.microsoft.com/office/powerpoint/2010/main" val="338954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B62348C-718B-4DE8-9E52-612BE12AE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73942"/>
            <a:ext cx="9274520" cy="3674458"/>
          </a:xfr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ACE189A-1060-4D33-8C7A-C629868BB822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8930690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do número de ocorrências de cada tipo de desastre na América Latina:</a:t>
            </a:r>
          </a:p>
        </p:txBody>
      </p:sp>
    </p:spTree>
    <p:extLst>
      <p:ext uri="{BB962C8B-B14F-4D97-AF65-F5344CB8AC3E}">
        <p14:creationId xmlns:p14="http://schemas.microsoft.com/office/powerpoint/2010/main" val="104971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EE601C4-7348-4FEB-B3AB-E993757A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21565"/>
            <a:ext cx="9456535" cy="4709291"/>
          </a:xfr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3DCE1C5-14BF-4F73-94B7-B6DF34AB02F3}"/>
              </a:ext>
            </a:extLst>
          </p:cNvPr>
          <p:cNvSpPr txBox="1">
            <a:spLocks/>
          </p:cNvSpPr>
          <p:nvPr/>
        </p:nvSpPr>
        <p:spPr>
          <a:xfrm>
            <a:off x="677334" y="1325217"/>
            <a:ext cx="8596668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do número de ocorrência de enchentes por cada subcontinente ao longo dos anos:</a:t>
            </a:r>
          </a:p>
        </p:txBody>
      </p:sp>
    </p:spTree>
    <p:extLst>
      <p:ext uri="{BB962C8B-B14F-4D97-AF65-F5344CB8AC3E}">
        <p14:creationId xmlns:p14="http://schemas.microsoft.com/office/powerpoint/2010/main" val="243821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91107D-2973-4A38-903F-74244FB5C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6" y="2315892"/>
            <a:ext cx="7412031" cy="3932508"/>
          </a:xfr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B999F19-4347-4DE4-A4AA-7D1DDDE0C8A0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9053520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filtrado pelo tipo de desastre ‘</a:t>
            </a:r>
            <a:r>
              <a:rPr lang="pt-BR" dirty="0" err="1"/>
              <a:t>Flood</a:t>
            </a:r>
            <a:r>
              <a:rPr lang="pt-BR" dirty="0"/>
              <a:t>’ (enchentes) na América Latina:</a:t>
            </a:r>
          </a:p>
        </p:txBody>
      </p:sp>
    </p:spTree>
    <p:extLst>
      <p:ext uri="{BB962C8B-B14F-4D97-AF65-F5344CB8AC3E}">
        <p14:creationId xmlns:p14="http://schemas.microsoft.com/office/powerpoint/2010/main" val="20980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EA8BE9-A088-4B09-930C-E29EE5A4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389"/>
            <a:ext cx="9570590" cy="3787958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41A9D95-E377-4B2F-9CDA-A0DC11310FBF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9053520" cy="39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filtrado por subtipos de ‘</a:t>
            </a:r>
            <a:r>
              <a:rPr lang="pt-BR" dirty="0" err="1"/>
              <a:t>Flood</a:t>
            </a:r>
            <a:r>
              <a:rPr lang="pt-BR" dirty="0"/>
              <a:t>’ (enchentes) na América Latina:</a:t>
            </a:r>
          </a:p>
        </p:txBody>
      </p:sp>
    </p:spTree>
    <p:extLst>
      <p:ext uri="{BB962C8B-B14F-4D97-AF65-F5344CB8AC3E}">
        <p14:creationId xmlns:p14="http://schemas.microsoft.com/office/powerpoint/2010/main" val="154799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DEAF465-138B-4BBE-8378-106919BDC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35" y="2422971"/>
            <a:ext cx="5519165" cy="3663983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86F7D8-561B-4BDC-BC6E-BB5EF4B0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58" y="2422971"/>
            <a:ext cx="5519165" cy="366398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C773E41-E215-4C68-8525-E515AAD0E884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9053520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filtrado pelo tipo de desastre no Brasil e o </a:t>
            </a:r>
            <a:r>
              <a:rPr lang="pt-BR" dirty="0" err="1"/>
              <a:t>scatter</a:t>
            </a:r>
            <a:r>
              <a:rPr lang="pt-BR" dirty="0"/>
              <a:t> plot da ocorrência de mortes por tipo de desastre: </a:t>
            </a:r>
          </a:p>
        </p:txBody>
      </p:sp>
    </p:spTree>
    <p:extLst>
      <p:ext uri="{BB962C8B-B14F-4D97-AF65-F5344CB8AC3E}">
        <p14:creationId xmlns:p14="http://schemas.microsoft.com/office/powerpoint/2010/main" val="119434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6AABF15-7AE8-4399-A594-3EED4052694B}"/>
              </a:ext>
            </a:extLst>
          </p:cNvPr>
          <p:cNvSpPr txBox="1">
            <a:spLocks/>
          </p:cNvSpPr>
          <p:nvPr/>
        </p:nvSpPr>
        <p:spPr>
          <a:xfrm>
            <a:off x="481263" y="1404730"/>
            <a:ext cx="10054215" cy="401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Limpeza do Dataset:</a:t>
            </a:r>
          </a:p>
          <a:p>
            <a:pPr lvl="1"/>
            <a:r>
              <a:rPr lang="pt-BR" dirty="0"/>
              <a:t>Filtrado apenas pelo tipo de desastre de interesse: ‘Natural’.</a:t>
            </a:r>
          </a:p>
          <a:p>
            <a:pPr lvl="1"/>
            <a:r>
              <a:rPr lang="pt-BR" dirty="0"/>
              <a:t>Remoção de colunas que não agregam valor para o estudo, como colunas com códigos específicos.</a:t>
            </a:r>
          </a:p>
          <a:p>
            <a:pPr lvl="1"/>
            <a:r>
              <a:rPr lang="pt-BR" dirty="0"/>
              <a:t>Colunas com mais de 60% de dados faltantes.</a:t>
            </a:r>
          </a:p>
          <a:p>
            <a:pPr lvl="1"/>
            <a:r>
              <a:rPr lang="pt-BR" dirty="0"/>
              <a:t>Remoção de linhas que representam 10% ou menos de dados faltantes.</a:t>
            </a:r>
          </a:p>
          <a:p>
            <a:pPr lvl="1"/>
            <a:r>
              <a:rPr lang="pt-BR" dirty="0"/>
              <a:t>Remoção de linhas faltantes da variável alvo ‘Total Deaths’ e colunas numéricas correlacionadas.</a:t>
            </a:r>
          </a:p>
          <a:p>
            <a:pPr lvl="1"/>
            <a:r>
              <a:rPr lang="pt-BR" dirty="0"/>
              <a:t>Configuração após a limpeza: </a:t>
            </a:r>
            <a:r>
              <a:rPr lang="en-US" dirty="0"/>
              <a:t>5032 </a:t>
            </a:r>
            <a:r>
              <a:rPr lang="en-US" dirty="0" err="1"/>
              <a:t>linhas</a:t>
            </a:r>
            <a:r>
              <a:rPr lang="en-US" dirty="0"/>
              <a:t> x 17 </a:t>
            </a:r>
            <a:r>
              <a:rPr lang="en-US" dirty="0" err="1"/>
              <a:t>colunas</a:t>
            </a:r>
            <a:r>
              <a:rPr lang="en-US" dirty="0"/>
              <a:t>.</a:t>
            </a:r>
            <a:endParaRPr lang="pt-BR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5172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6AABF15-7AE8-4399-A594-3EED4052694B}"/>
              </a:ext>
            </a:extLst>
          </p:cNvPr>
          <p:cNvSpPr txBox="1">
            <a:spLocks/>
          </p:cNvSpPr>
          <p:nvPr/>
        </p:nvSpPr>
        <p:spPr>
          <a:xfrm>
            <a:off x="550722" y="1374864"/>
            <a:ext cx="9556715" cy="44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Alguns grupos e subgrupos relacionados:</a:t>
            </a:r>
          </a:p>
          <a:p>
            <a:pPr lvl="1"/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B165BB-0AF2-4028-B0BC-740DC19B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6366"/>
            <a:ext cx="4028924" cy="3539169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BCC31C5-8286-4AD8-A0D0-9AFD6D1FBE1B}"/>
              </a:ext>
            </a:extLst>
          </p:cNvPr>
          <p:cNvSpPr/>
          <p:nvPr/>
        </p:nvSpPr>
        <p:spPr>
          <a:xfrm>
            <a:off x="5088570" y="3740526"/>
            <a:ext cx="481020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F76039-F461-44D6-BA60-3897C14E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02" y="2385537"/>
            <a:ext cx="5392724" cy="32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Tratamento das Variáveis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7DC41BB-60B2-40D4-8CD3-D55846A13C00}"/>
              </a:ext>
            </a:extLst>
          </p:cNvPr>
          <p:cNvSpPr txBox="1">
            <a:spLocks/>
          </p:cNvSpPr>
          <p:nvPr/>
        </p:nvSpPr>
        <p:spPr>
          <a:xfrm>
            <a:off x="126672" y="1437861"/>
            <a:ext cx="10422058" cy="149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800" dirty="0"/>
              <a:t>Conversão das datas em formato ‘</a:t>
            </a:r>
            <a:r>
              <a:rPr lang="pt-BR" sz="1800" dirty="0" err="1"/>
              <a:t>datetime</a:t>
            </a:r>
            <a:r>
              <a:rPr lang="pt-BR" sz="1800" dirty="0"/>
              <a:t>’.</a:t>
            </a:r>
          </a:p>
          <a:p>
            <a:pPr lvl="1"/>
            <a:r>
              <a:rPr lang="pt-BR" sz="1800" dirty="0" err="1"/>
              <a:t>Nomalização</a:t>
            </a:r>
            <a:r>
              <a:rPr lang="pt-BR" sz="1800" dirty="0"/>
              <a:t> utilizando o ‘</a:t>
            </a:r>
            <a:r>
              <a:rPr lang="pt-BR" sz="1800" dirty="0" err="1"/>
              <a:t>MinMaxScaler</a:t>
            </a:r>
            <a:r>
              <a:rPr lang="pt-BR" sz="1800" dirty="0"/>
              <a:t>’ de dados numéricos.</a:t>
            </a:r>
          </a:p>
          <a:p>
            <a:pPr lvl="1"/>
            <a:r>
              <a:rPr lang="pt-BR" sz="1800" dirty="0" err="1"/>
              <a:t>OneHotEncoder</a:t>
            </a:r>
            <a:r>
              <a:rPr lang="pt-BR" sz="1800" dirty="0"/>
              <a:t> para dados categóricos.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b="1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E021DE3C-A5D8-4C01-AE14-326BDE84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62" y="3094384"/>
            <a:ext cx="3872678" cy="29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Tratamento das Variáveis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F4F55CE-DFCB-449E-A0AD-48EB5843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76" y="1908315"/>
            <a:ext cx="3703385" cy="44924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B7FE74-F608-45DF-BE25-0C4AB6CD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58" y="1861932"/>
            <a:ext cx="3167564" cy="463442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7DC41BB-60B2-40D4-8CD3-D55846A13C00}"/>
              </a:ext>
            </a:extLst>
          </p:cNvPr>
          <p:cNvSpPr txBox="1">
            <a:spLocks/>
          </p:cNvSpPr>
          <p:nvPr/>
        </p:nvSpPr>
        <p:spPr>
          <a:xfrm>
            <a:off x="126672" y="1437861"/>
            <a:ext cx="9759450" cy="390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800" dirty="0"/>
              <a:t>Comparação entre as configurações iniciais e finais após todos os tratamentos: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u="sng" dirty="0"/>
          </a:p>
          <a:p>
            <a:pPr lvl="1"/>
            <a:endParaRPr lang="pt-BR" b="1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9264087-AF2B-4C05-913D-7EF57F9E29DC}"/>
              </a:ext>
            </a:extLst>
          </p:cNvPr>
          <p:cNvSpPr/>
          <p:nvPr/>
        </p:nvSpPr>
        <p:spPr>
          <a:xfrm>
            <a:off x="5614980" y="3962052"/>
            <a:ext cx="481020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2C9-143C-4736-87E4-B4144262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pt-BR" dirty="0"/>
              <a:t>Desastres Naturais pelo 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6689B-EBB8-40BE-8DD0-BB30992E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6"/>
            <a:ext cx="8596668" cy="5181965"/>
          </a:xfrm>
        </p:spPr>
        <p:txBody>
          <a:bodyPr/>
          <a:lstStyle/>
          <a:p>
            <a:r>
              <a:rPr lang="pt-BR" dirty="0"/>
              <a:t>Alguns acontecimentos no Brasil e no mundo: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67404-1A55-4E2C-964F-E419BDB8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0" y="1866683"/>
            <a:ext cx="4070835" cy="19273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50A592-0B25-4030-82A1-4408437B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3" y="1801332"/>
            <a:ext cx="4070835" cy="19273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806185-DFF2-4E6B-9DDE-C38F1D22281D}"/>
              </a:ext>
            </a:extLst>
          </p:cNvPr>
          <p:cNvSpPr txBox="1"/>
          <p:nvPr/>
        </p:nvSpPr>
        <p:spPr>
          <a:xfrm>
            <a:off x="736459" y="5898015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https://g1.globo.com/rs/rio-grande-do-sul/noticia/2024/06/09/enchentes-no-rs-total-de-mortos-sobe-para-173-e-de-desaparecidos-cai-para-38.ghtml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429658-8821-4327-B35B-49016A9D8889}"/>
              </a:ext>
            </a:extLst>
          </p:cNvPr>
          <p:cNvSpPr txBox="1"/>
          <p:nvPr/>
        </p:nvSpPr>
        <p:spPr>
          <a:xfrm>
            <a:off x="4975663" y="5898016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https://g1.globo.com/jornal-nacional/noticia/2024/06/01/tragedia-de-sao-sebastiao-cidade-do-litoral-paulista-ainda-tenta-se-reconstruir-apos-chuva-de-2023.ghtml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C925CA-FA7D-46F3-B7E1-023099D6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1" y="3969208"/>
            <a:ext cx="3379272" cy="19288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FBF707-F377-4F56-8E90-21BC417D8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62" y="3929690"/>
            <a:ext cx="3507035" cy="20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137"/>
            <a:ext cx="8596668" cy="4465225"/>
          </a:xfrm>
        </p:spPr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D04BF5-D87F-46C6-B5C1-44530F02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4" y="2049901"/>
            <a:ext cx="4869068" cy="35176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9D031F-542E-46E9-A891-10D169DB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61" y="2049901"/>
            <a:ext cx="4935264" cy="31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9275049" cy="3286539"/>
          </a:xfrm>
        </p:spPr>
        <p:txBody>
          <a:bodyPr>
            <a:normAutofit/>
          </a:bodyPr>
          <a:lstStyle/>
          <a:p>
            <a:r>
              <a:rPr lang="pt-BR" b="1" dirty="0"/>
              <a:t>Primeira Tratativa - </a:t>
            </a:r>
            <a:r>
              <a:rPr lang="pt-BR" dirty="0"/>
              <a:t>Aplicação dos algoritmos com </a:t>
            </a:r>
            <a:r>
              <a:rPr lang="pt-BR" dirty="0" err="1"/>
              <a:t>train_test_split</a:t>
            </a:r>
            <a:r>
              <a:rPr lang="pt-BR" dirty="0"/>
              <a:t> de 80%/20% apenas:</a:t>
            </a:r>
          </a:p>
          <a:p>
            <a:pPr lvl="1"/>
            <a:r>
              <a:rPr lang="pt-BR" dirty="0"/>
              <a:t>Dados numéricos faltantes nessa tratativa foram preenchidos com o modelo k-NN.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: MSE = 7780413481.8554,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0.0851.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 com </a:t>
            </a:r>
            <a:r>
              <a:rPr lang="pt-BR" dirty="0" err="1"/>
              <a:t>RandomizedSearchCV</a:t>
            </a:r>
            <a:r>
              <a:rPr lang="pt-BR" dirty="0"/>
              <a:t>: MSE = 7602348400.8124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0.1060.</a:t>
            </a:r>
          </a:p>
          <a:p>
            <a:pPr lvl="1"/>
            <a:r>
              <a:rPr lang="pt-BR" dirty="0" err="1"/>
              <a:t>XGBoost</a:t>
            </a:r>
            <a:r>
              <a:rPr lang="pt-BR" dirty="0"/>
              <a:t>: MSE = 8262394592.8608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0.0284.</a:t>
            </a:r>
          </a:p>
          <a:p>
            <a:pPr lvl="1"/>
            <a:r>
              <a:rPr lang="pt-BR" dirty="0" err="1"/>
              <a:t>AdaBoost</a:t>
            </a:r>
            <a:r>
              <a:rPr lang="pt-BR" dirty="0"/>
              <a:t>: MSE = 8438869282.6684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0.0077.</a:t>
            </a:r>
          </a:p>
          <a:p>
            <a:pPr lvl="1"/>
            <a:r>
              <a:rPr lang="pt-BR" dirty="0"/>
              <a:t>Stacking com </a:t>
            </a:r>
            <a:r>
              <a:rPr lang="pt-BR" dirty="0" err="1"/>
              <a:t>RandomForestRegressor</a:t>
            </a:r>
            <a:r>
              <a:rPr lang="pt-BR" dirty="0"/>
              <a:t> e </a:t>
            </a:r>
            <a:r>
              <a:rPr lang="pt-BR" dirty="0" err="1"/>
              <a:t>GradientBoostingRegressor</a:t>
            </a:r>
            <a:r>
              <a:rPr lang="pt-BR" dirty="0"/>
              <a:t> como modelos base e Linear </a:t>
            </a:r>
            <a:r>
              <a:rPr lang="pt-BR" dirty="0" err="1"/>
              <a:t>Regression</a:t>
            </a:r>
            <a:r>
              <a:rPr lang="pt-BR" dirty="0"/>
              <a:t> como modelo meta: MSE = 8487781364.7079,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0.0019.</a:t>
            </a:r>
          </a:p>
        </p:txBody>
      </p:sp>
    </p:spTree>
    <p:extLst>
      <p:ext uri="{BB962C8B-B14F-4D97-AF65-F5344CB8AC3E}">
        <p14:creationId xmlns:p14="http://schemas.microsoft.com/office/powerpoint/2010/main" val="285134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9076266" cy="3233531"/>
          </a:xfrm>
        </p:spPr>
        <p:txBody>
          <a:bodyPr>
            <a:normAutofit/>
          </a:bodyPr>
          <a:lstStyle/>
          <a:p>
            <a:r>
              <a:rPr lang="pt-BR" b="1" dirty="0"/>
              <a:t>Segunda Tratativa - </a:t>
            </a:r>
            <a:r>
              <a:rPr lang="pt-BR" dirty="0"/>
              <a:t>ordenação por ano do dataset filtrado pelo tipo ‘</a:t>
            </a:r>
            <a:r>
              <a:rPr lang="pt-BR" dirty="0" err="1"/>
              <a:t>Flood</a:t>
            </a:r>
            <a:r>
              <a:rPr lang="pt-BR" dirty="0"/>
              <a:t>’ e aplicação dos algoritmos com os clusters como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adicional,com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r>
              <a:rPr lang="pt-BR" dirty="0"/>
              <a:t> de 70%/30%: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: MSE = 248145.7455,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-7.0009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 com </a:t>
            </a:r>
            <a:r>
              <a:rPr lang="pt-BR" dirty="0" err="1"/>
              <a:t>RandomizedSearchCV</a:t>
            </a:r>
            <a:r>
              <a:rPr lang="pt-BR" dirty="0"/>
              <a:t>: MSE = 101651.3880,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-2.2775</a:t>
            </a:r>
          </a:p>
          <a:p>
            <a:pPr lvl="1"/>
            <a:r>
              <a:rPr lang="pt-BR" dirty="0" err="1"/>
              <a:t>XGBoost</a:t>
            </a:r>
            <a:r>
              <a:rPr lang="pt-BR" dirty="0"/>
              <a:t>: MSE = 604398.5734,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-18.4873 </a:t>
            </a:r>
          </a:p>
          <a:p>
            <a:pPr lvl="1"/>
            <a:r>
              <a:rPr lang="pt-BR" dirty="0" err="1"/>
              <a:t>AdaBoost</a:t>
            </a:r>
            <a:r>
              <a:rPr lang="pt-BR" dirty="0"/>
              <a:t>: MSE = 30208.9317,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0.0260 </a:t>
            </a:r>
          </a:p>
          <a:p>
            <a:pPr lvl="1"/>
            <a:r>
              <a:rPr lang="pt-BR" dirty="0"/>
              <a:t>Stacking com </a:t>
            </a:r>
            <a:r>
              <a:rPr lang="pt-BR" dirty="0" err="1"/>
              <a:t>RandomForestRegressor</a:t>
            </a:r>
            <a:r>
              <a:rPr lang="pt-BR" dirty="0"/>
              <a:t> e </a:t>
            </a:r>
            <a:r>
              <a:rPr lang="pt-BR" dirty="0" err="1"/>
              <a:t>GradientBoostingRegressor</a:t>
            </a:r>
            <a:r>
              <a:rPr lang="pt-BR" dirty="0"/>
              <a:t> como modelos base e Linear </a:t>
            </a:r>
            <a:r>
              <a:rPr lang="pt-BR" dirty="0" err="1"/>
              <a:t>Regression</a:t>
            </a:r>
            <a:r>
              <a:rPr lang="pt-BR" dirty="0"/>
              <a:t> como modelo meta: MSE = 129258.0002,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-3.1676</a:t>
            </a:r>
          </a:p>
        </p:txBody>
      </p:sp>
    </p:spTree>
    <p:extLst>
      <p:ext uri="{BB962C8B-B14F-4D97-AF65-F5344CB8AC3E}">
        <p14:creationId xmlns:p14="http://schemas.microsoft.com/office/powerpoint/2010/main" val="284657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771466" cy="3936767"/>
          </a:xfrm>
        </p:spPr>
        <p:txBody>
          <a:bodyPr>
            <a:normAutofit/>
          </a:bodyPr>
          <a:lstStyle/>
          <a:p>
            <a:r>
              <a:rPr lang="pt-BR" b="1" dirty="0"/>
              <a:t>Terceira Tratativa - </a:t>
            </a:r>
            <a:r>
              <a:rPr lang="pt-BR" dirty="0"/>
              <a:t>escolher dois subcontinentes que se comportam de forma semelhante com relação ao tipo ‘</a:t>
            </a:r>
            <a:r>
              <a:rPr lang="pt-BR" dirty="0" err="1"/>
              <a:t>Flood</a:t>
            </a:r>
            <a:r>
              <a:rPr lang="pt-BR" dirty="0"/>
              <a:t>’ com base nas análises estatísticas, com </a:t>
            </a:r>
            <a:r>
              <a:rPr lang="pt-BR" dirty="0" err="1"/>
              <a:t>train_test_split</a:t>
            </a:r>
            <a:r>
              <a:rPr lang="pt-BR" dirty="0"/>
              <a:t> de 70%/30%, considerando apenas o ano e com a base ordenada: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: MSE = 867723.3444,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-2.4820.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 com </a:t>
            </a:r>
            <a:r>
              <a:rPr lang="pt-BR" dirty="0" err="1"/>
              <a:t>RandomizedSearchCV</a:t>
            </a:r>
            <a:r>
              <a:rPr lang="pt-BR" dirty="0"/>
              <a:t>: MSE = 686056.5865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-1.7530.</a:t>
            </a:r>
          </a:p>
          <a:p>
            <a:pPr lvl="1"/>
            <a:r>
              <a:rPr lang="pt-BR" dirty="0" err="1"/>
              <a:t>XGBoost</a:t>
            </a:r>
            <a:r>
              <a:rPr lang="pt-BR" dirty="0"/>
              <a:t>: MSE = 3677921.4440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-13.7589.</a:t>
            </a:r>
          </a:p>
          <a:p>
            <a:pPr lvl="1"/>
            <a:r>
              <a:rPr lang="pt-BR" dirty="0" err="1"/>
              <a:t>AdaBoost</a:t>
            </a:r>
            <a:r>
              <a:rPr lang="pt-BR" dirty="0"/>
              <a:t>: MSE = 1393368.3037,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-4.5913.</a:t>
            </a:r>
          </a:p>
          <a:p>
            <a:pPr lvl="1"/>
            <a:r>
              <a:rPr lang="pt-BR" dirty="0"/>
              <a:t>Stacking com </a:t>
            </a:r>
            <a:r>
              <a:rPr lang="pt-BR" dirty="0" err="1"/>
              <a:t>RandomForestRegressor</a:t>
            </a:r>
            <a:r>
              <a:rPr lang="pt-BR" dirty="0"/>
              <a:t> e </a:t>
            </a:r>
            <a:r>
              <a:rPr lang="pt-BR" dirty="0" err="1"/>
              <a:t>GradientBoostingRegressor</a:t>
            </a:r>
            <a:r>
              <a:rPr lang="pt-BR" dirty="0"/>
              <a:t> como modelos base e Linear </a:t>
            </a:r>
            <a:r>
              <a:rPr lang="pt-BR" dirty="0" err="1"/>
              <a:t>Regression</a:t>
            </a:r>
            <a:r>
              <a:rPr lang="pt-BR" dirty="0"/>
              <a:t> como modelo meta: MSE = 924061.8792,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-2.7081.</a:t>
            </a:r>
          </a:p>
        </p:txBody>
      </p:sp>
    </p:spTree>
    <p:extLst>
      <p:ext uri="{BB962C8B-B14F-4D97-AF65-F5344CB8AC3E}">
        <p14:creationId xmlns:p14="http://schemas.microsoft.com/office/powerpoint/2010/main" val="265595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Conclusão e 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E6A97-CC32-4A79-A7CF-4E261631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373217"/>
          </a:xfrm>
        </p:spPr>
        <p:txBody>
          <a:bodyPr/>
          <a:lstStyle/>
          <a:p>
            <a:r>
              <a:rPr lang="pt-BR" b="1" dirty="0"/>
              <a:t>Algoritmos não performaram bem em nenhuma das abordagens:</a:t>
            </a:r>
          </a:p>
          <a:p>
            <a:pPr lvl="1"/>
            <a:r>
              <a:rPr lang="pt-BR" dirty="0"/>
              <a:t>Possíveis problemas de implementação.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-&gt; K-</a:t>
            </a:r>
            <a:r>
              <a:rPr lang="pt-BR" dirty="0" err="1"/>
              <a:t>Prototype</a:t>
            </a:r>
            <a:r>
              <a:rPr lang="pt-BR" dirty="0"/>
              <a:t>, pois </a:t>
            </a:r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Encoder</a:t>
            </a:r>
            <a:r>
              <a:rPr lang="pt-BR" dirty="0"/>
              <a:t> não pode ser utilizado como atributos de distância euclidiana no K-</a:t>
            </a:r>
            <a:r>
              <a:rPr lang="pt-BR" dirty="0" err="1"/>
              <a:t>Means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Prototype</a:t>
            </a:r>
            <a:r>
              <a:rPr lang="pt-BR" dirty="0"/>
              <a:t> faz uma abordagem para ambas variáveis categóricas e numéricas.</a:t>
            </a:r>
          </a:p>
          <a:p>
            <a:pPr lvl="1"/>
            <a:r>
              <a:rPr lang="pt-BR" dirty="0"/>
              <a:t>Analisar as colunas do cluster mais homogêneo.</a:t>
            </a:r>
          </a:p>
          <a:p>
            <a:pPr lvl="1"/>
            <a:r>
              <a:rPr lang="pt-BR" dirty="0"/>
              <a:t>Terceira abordagem pode ter tido amostras muito pequenas e gerais.</a:t>
            </a:r>
          </a:p>
          <a:p>
            <a:pPr lvl="1"/>
            <a:r>
              <a:rPr lang="pt-BR" dirty="0"/>
              <a:t>Conhecimento mais profundo sobre as relações entre os dados e os algoritmos utilizados.</a:t>
            </a:r>
          </a:p>
          <a:p>
            <a:pPr lvl="1"/>
            <a:r>
              <a:rPr lang="pt-BR" dirty="0"/>
              <a:t>Maior parte dos dados dos exemplos para os algoritmos são categóricas, talvez o os algoritmos de classificação tenham uma performance melhor com essa configuração.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8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Futuro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E6A97-CC32-4A79-A7CF-4E261631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r>
              <a:rPr lang="pt-BR" b="1" dirty="0"/>
              <a:t>Algumas considerações devem ser levadas em conta:</a:t>
            </a:r>
          </a:p>
          <a:p>
            <a:pPr lvl="1"/>
            <a:r>
              <a:rPr lang="pt-BR" dirty="0"/>
              <a:t>Mesclar bases para mais informações.</a:t>
            </a:r>
          </a:p>
          <a:p>
            <a:pPr lvl="1"/>
            <a:r>
              <a:rPr lang="pt-BR" dirty="0"/>
              <a:t>Aplicar o MAE (Erro Médio Absoluto).</a:t>
            </a:r>
          </a:p>
          <a:p>
            <a:pPr lvl="1"/>
            <a:r>
              <a:rPr lang="pt-BR" dirty="0"/>
              <a:t>Analisar relação de periodicidade durante os anos com a ocorrência de algum tipo de desastres para cada sub-região ou país.</a:t>
            </a:r>
          </a:p>
          <a:p>
            <a:pPr lvl="1"/>
            <a:r>
              <a:rPr lang="pt-BR" dirty="0"/>
              <a:t>Variar abordagens de separação treino/teste com relação ao tempo: analisar um período que faça sentido ser utilizado como data de corte, tomando cuidado para não restringir muito as amostras de treino.</a:t>
            </a:r>
          </a:p>
          <a:p>
            <a:pPr lvl="1"/>
            <a:r>
              <a:rPr lang="pt-BR" dirty="0"/>
              <a:t>Considerar que ainda há fatores extras que influenciam no número de mortes como posição geográfica, características do local atingido, desenvolvimento econômico e tecnológico da região e aquecimento global.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51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E6A97-CC32-4A79-A7CF-4E261631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596668" cy="4636632"/>
          </a:xfrm>
        </p:spPr>
        <p:txBody>
          <a:bodyPr>
            <a:normAutofit fontScale="62500" lnSpcReduction="20000"/>
          </a:bodyPr>
          <a:lstStyle/>
          <a:p>
            <a:pPr lvl="0" fontAlgn="base"/>
            <a:r>
              <a:rPr lang="pt-BR" dirty="0"/>
              <a:t>L. </a:t>
            </a:r>
            <a:r>
              <a:rPr lang="pt-BR" dirty="0" err="1"/>
              <a:t>Breiman</a:t>
            </a:r>
            <a:r>
              <a:rPr lang="pt-BR" dirty="0"/>
              <a:t>, Random </a:t>
            </a:r>
            <a:r>
              <a:rPr lang="pt-BR" dirty="0" err="1"/>
              <a:t>forests</a:t>
            </a:r>
            <a:r>
              <a:rPr lang="pt-BR" dirty="0"/>
              <a:t>. Machine </a:t>
            </a:r>
            <a:r>
              <a:rPr lang="pt-BR" dirty="0" err="1"/>
              <a:t>learning</a:t>
            </a:r>
            <a:r>
              <a:rPr lang="pt-BR" dirty="0"/>
              <a:t>, 2001, p.5–32.</a:t>
            </a:r>
          </a:p>
          <a:p>
            <a:pPr lvl="0"/>
            <a:r>
              <a:rPr lang="en-US" dirty="0"/>
              <a:t>C. N. </a:t>
            </a:r>
            <a:r>
              <a:rPr lang="en-US" dirty="0" err="1"/>
              <a:t>Berlink</a:t>
            </a:r>
            <a:r>
              <a:rPr lang="en-US" dirty="0"/>
              <a:t>, L. H. A. Lima, A. M. M. Pereira, E. A. R. Carvalho Jr, R. C. Paula, W. M. Thomas, R. G. </a:t>
            </a:r>
            <a:r>
              <a:rPr lang="en-US" dirty="0" err="1"/>
              <a:t>Morato</a:t>
            </a:r>
            <a:r>
              <a:rPr lang="en-US" dirty="0"/>
              <a:t>, “The Pantanal is on fire and only a sustainable agenda can save the largest wetland in the world”, Brazilian Journal of Biology, 2022, vol. 82, e244200. https://doi.org/10.1590/1519-6984.244200.</a:t>
            </a:r>
            <a:endParaRPr lang="pt-BR" dirty="0"/>
          </a:p>
          <a:p>
            <a:pPr lvl="0" fontAlgn="base"/>
            <a:r>
              <a:rPr lang="pt-BR" dirty="0"/>
              <a:t>S. S. </a:t>
            </a:r>
            <a:r>
              <a:rPr lang="pt-BR" dirty="0" err="1"/>
              <a:t>Haykin</a:t>
            </a:r>
            <a:r>
              <a:rPr lang="pt-BR" dirty="0"/>
              <a:t>, Neural networks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machines</a:t>
            </a:r>
            <a:r>
              <a:rPr lang="pt-BR" dirty="0"/>
              <a:t>. 3rd ed. Pearson </a:t>
            </a:r>
            <a:r>
              <a:rPr lang="pt-BR" dirty="0" err="1"/>
              <a:t>Education</a:t>
            </a:r>
            <a:r>
              <a:rPr lang="pt-BR" dirty="0"/>
              <a:t>, 2009.K. </a:t>
            </a:r>
            <a:r>
              <a:rPr lang="pt-BR" dirty="0" err="1"/>
              <a:t>Elissa</a:t>
            </a:r>
            <a:r>
              <a:rPr lang="pt-BR" dirty="0"/>
              <a:t>, “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paper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known</a:t>
            </a:r>
            <a:r>
              <a:rPr lang="pt-BR" dirty="0"/>
              <a:t>,” </a:t>
            </a:r>
            <a:r>
              <a:rPr lang="pt-BR" dirty="0" err="1"/>
              <a:t>aunpublished</a:t>
            </a:r>
            <a:r>
              <a:rPr lang="pt-BR" dirty="0"/>
              <a:t>.</a:t>
            </a:r>
          </a:p>
          <a:p>
            <a:pPr lvl="0"/>
            <a:r>
              <a:rPr lang="en-US" dirty="0"/>
              <a:t>G. </a:t>
            </a:r>
            <a:r>
              <a:rPr lang="en-US" dirty="0" err="1"/>
              <a:t>Ke</a:t>
            </a:r>
            <a:r>
              <a:rPr lang="en-US" dirty="0"/>
              <a:t>, Q. Meng,  T. Finley, T. Wang, W. Chen, W. Ma, Q. Ye, T. Y. Liu, </a:t>
            </a:r>
            <a:r>
              <a:rPr lang="en-US" dirty="0" err="1"/>
              <a:t>LightGBM</a:t>
            </a:r>
            <a:r>
              <a:rPr lang="en-US" dirty="0"/>
              <a:t>: A highly efficient gradient boosting decision tree. Advances in Neural Information Processing Systems, Dez. 2017.</a:t>
            </a:r>
            <a:endParaRPr lang="pt-BR" dirty="0"/>
          </a:p>
          <a:p>
            <a:pPr lvl="0"/>
            <a:r>
              <a:rPr lang="en-US" dirty="0"/>
              <a:t>M. </a:t>
            </a:r>
            <a:r>
              <a:rPr lang="en-US" dirty="0" err="1"/>
              <a:t>Kobiyama</a:t>
            </a:r>
            <a:r>
              <a:rPr lang="en-US" dirty="0"/>
              <a:t>, M. </a:t>
            </a:r>
            <a:r>
              <a:rPr lang="en-US" dirty="0" err="1"/>
              <a:t>Mendonça</a:t>
            </a:r>
            <a:r>
              <a:rPr lang="en-US" dirty="0"/>
              <a:t>, D. A. Moreno, I. P. d. O. </a:t>
            </a:r>
            <a:r>
              <a:rPr lang="en-US" dirty="0" err="1"/>
              <a:t>Maercelino</a:t>
            </a:r>
            <a:r>
              <a:rPr lang="en-US" dirty="0"/>
              <a:t>, E. V. Marcelino, L. L. P. </a:t>
            </a:r>
            <a:r>
              <a:rPr lang="en-US" dirty="0" err="1"/>
              <a:t>Brazetti</a:t>
            </a:r>
            <a:r>
              <a:rPr lang="en-US" dirty="0"/>
              <a:t>, R. F. </a:t>
            </a:r>
            <a:r>
              <a:rPr lang="en-US" dirty="0" err="1"/>
              <a:t>Goerl</a:t>
            </a:r>
            <a:r>
              <a:rPr lang="en-US" dirty="0"/>
              <a:t>, M. G. S. F. </a:t>
            </a:r>
            <a:r>
              <a:rPr lang="en-US" dirty="0" err="1"/>
              <a:t>Molleri</a:t>
            </a:r>
            <a:r>
              <a:rPr lang="en-US" dirty="0"/>
              <a:t>, F. d. M. R. </a:t>
            </a:r>
            <a:r>
              <a:rPr lang="en-US" dirty="0" err="1"/>
              <a:t>Rudorf</a:t>
            </a:r>
            <a:r>
              <a:rPr lang="en-US" dirty="0"/>
              <a:t>,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naturais</a:t>
            </a:r>
            <a:r>
              <a:rPr lang="en-US" dirty="0"/>
              <a:t> -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, 2006,  p. 109.</a:t>
            </a:r>
            <a:endParaRPr lang="pt-BR" dirty="0"/>
          </a:p>
          <a:p>
            <a:pPr lvl="0"/>
            <a:r>
              <a:rPr lang="en-US" dirty="0"/>
              <a:t>L. S. Pereira, M. do S. C. S. Mateus, R.T. </a:t>
            </a:r>
            <a:r>
              <a:rPr lang="en-US" dirty="0" err="1"/>
              <a:t>Calumby</a:t>
            </a:r>
            <a:r>
              <a:rPr lang="en-US" dirty="0"/>
              <a:t>, </a:t>
            </a:r>
            <a:r>
              <a:rPr lang="en-US" dirty="0" err="1"/>
              <a:t>Integração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para </a:t>
            </a:r>
            <a:r>
              <a:rPr lang="en-US" dirty="0" err="1"/>
              <a:t>predição</a:t>
            </a:r>
            <a:r>
              <a:rPr lang="en-US" dirty="0"/>
              <a:t> de </a:t>
            </a:r>
            <a:r>
              <a:rPr lang="en-US" dirty="0" err="1"/>
              <a:t>deslizamentos</a:t>
            </a:r>
            <a:r>
              <a:rPr lang="en-US" dirty="0"/>
              <a:t> de terra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Anais </a:t>
            </a:r>
            <a:r>
              <a:rPr lang="en-US" dirty="0" err="1"/>
              <a:t>Estendidos</a:t>
            </a:r>
            <a:r>
              <a:rPr lang="en-US" dirty="0"/>
              <a:t> do XVIII </a:t>
            </a:r>
            <a:r>
              <a:rPr lang="en-US" dirty="0" err="1"/>
              <a:t>Simpósio</a:t>
            </a:r>
            <a:r>
              <a:rPr lang="en-US" dirty="0"/>
              <a:t> </a:t>
            </a:r>
            <a:r>
              <a:rPr lang="en-US" dirty="0" err="1"/>
              <a:t>Brasileiro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(SBSI), 2022.</a:t>
            </a:r>
            <a:endParaRPr lang="pt-BR" dirty="0"/>
          </a:p>
          <a:p>
            <a:pPr lvl="0"/>
            <a:r>
              <a:rPr lang="en-US" dirty="0"/>
              <a:t>K. </a:t>
            </a:r>
            <a:r>
              <a:rPr lang="en-US" dirty="0" err="1"/>
              <a:t>Faceli</a:t>
            </a:r>
            <a:r>
              <a:rPr lang="en-US" dirty="0"/>
              <a:t>, A. C. Lorena, J. Gama, AL, et. </a:t>
            </a:r>
            <a:r>
              <a:rPr lang="en-US" dirty="0" err="1"/>
              <a:t>Inteligência</a:t>
            </a:r>
            <a:r>
              <a:rPr lang="en-US" dirty="0"/>
              <a:t> Artificial - Uma </a:t>
            </a:r>
            <a:r>
              <a:rPr lang="en-US" dirty="0" err="1"/>
              <a:t>Abordagem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. Grupo GEN, 2021.</a:t>
            </a:r>
            <a:endParaRPr lang="pt-BR" dirty="0"/>
          </a:p>
          <a:p>
            <a:pPr lvl="0"/>
            <a:r>
              <a:rPr lang="en-US" dirty="0"/>
              <a:t>J. Mueller, P. </a:t>
            </a:r>
            <a:r>
              <a:rPr lang="en-US" dirty="0" err="1"/>
              <a:t>Massaron</a:t>
            </a:r>
            <a:r>
              <a:rPr lang="en-US" dirty="0"/>
              <a:t>,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Para </a:t>
            </a:r>
            <a:r>
              <a:rPr lang="en-US" dirty="0" err="1"/>
              <a:t>Leigos</a:t>
            </a:r>
            <a:r>
              <a:rPr lang="en-US" dirty="0"/>
              <a:t>, </a:t>
            </a:r>
            <a:r>
              <a:rPr lang="en-US" dirty="0" err="1"/>
              <a:t>Editora</a:t>
            </a:r>
            <a:r>
              <a:rPr lang="en-US" dirty="0"/>
              <a:t> Alta Books, 2019.</a:t>
            </a:r>
            <a:endParaRPr lang="pt-BR" dirty="0"/>
          </a:p>
          <a:p>
            <a:pPr lvl="0"/>
            <a:r>
              <a:rPr lang="en-US" dirty="0"/>
              <a:t>L. </a:t>
            </a:r>
            <a:r>
              <a:rPr lang="en-US" dirty="0" err="1"/>
              <a:t>Sunmin</a:t>
            </a:r>
            <a:r>
              <a:rPr lang="en-US" dirty="0"/>
              <a:t>, K. </a:t>
            </a:r>
            <a:r>
              <a:rPr lang="en-US" dirty="0" err="1"/>
              <a:t>Jeong</a:t>
            </a:r>
            <a:r>
              <a:rPr lang="en-US" dirty="0"/>
              <a:t>-C, J. Hyung-S, J. L. </a:t>
            </a:r>
            <a:r>
              <a:rPr lang="en-US" dirty="0" err="1"/>
              <a:t>Moung</a:t>
            </a:r>
            <a:r>
              <a:rPr lang="en-US" dirty="0"/>
              <a:t>, L. </a:t>
            </a:r>
            <a:r>
              <a:rPr lang="en-US" dirty="0" err="1"/>
              <a:t>Saro</a:t>
            </a:r>
            <a:r>
              <a:rPr lang="en-US" dirty="0"/>
              <a:t>, Spatial prediction of flood susceptibility using random-forest and boosted-tree models in Seoul metropolitan city, Korea. Geomatics, Natural Hazards and Risk, 8:2, 1185-1203, 2017. DOI: 10.1080/19475705.2017. 1308971.</a:t>
            </a:r>
            <a:endParaRPr lang="pt-BR" dirty="0"/>
          </a:p>
          <a:p>
            <a:pPr lvl="0"/>
            <a:r>
              <a:rPr lang="en-US" dirty="0"/>
              <a:t>F. T. Souza, T. C. Koerner, R. </a:t>
            </a:r>
            <a:r>
              <a:rPr lang="en-US" dirty="0" err="1"/>
              <a:t>Chlad</a:t>
            </a:r>
            <a:r>
              <a:rPr lang="en-US" dirty="0"/>
              <a:t>, A data-based model for predicting wildfires in </a:t>
            </a:r>
            <a:r>
              <a:rPr lang="en-US" dirty="0" err="1"/>
              <a:t>Chapada</a:t>
            </a:r>
            <a:r>
              <a:rPr lang="en-US" dirty="0"/>
              <a:t> das Mesas National Park in the State of </a:t>
            </a:r>
            <a:r>
              <a:rPr lang="en-US" dirty="0" err="1"/>
              <a:t>Maranhão</a:t>
            </a:r>
            <a:r>
              <a:rPr lang="en-US" dirty="0"/>
              <a:t>. Environ Earth Sci, 2015. DOI 10.1007/s12665-015-4421-8.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3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2C9-143C-4736-87E4-B4144262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pt-BR" dirty="0"/>
              <a:t>Desastres Naturais pelo 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6689B-EBB8-40BE-8DD0-BB30992E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6"/>
            <a:ext cx="8596668" cy="5181965"/>
          </a:xfrm>
        </p:spPr>
        <p:txBody>
          <a:bodyPr/>
          <a:lstStyle/>
          <a:p>
            <a:r>
              <a:rPr lang="pt-BR" dirty="0"/>
              <a:t>Alguns acontecimentos no Brasil e no mundo: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806185-DFF2-4E6B-9DDE-C38F1D22281D}"/>
              </a:ext>
            </a:extLst>
          </p:cNvPr>
          <p:cNvSpPr txBox="1"/>
          <p:nvPr/>
        </p:nvSpPr>
        <p:spPr>
          <a:xfrm>
            <a:off x="677324" y="5936609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https://g1.globo.com/mundo/noticia/2024/04/28/tornados-deixam-mortos-nos-eua-dezenas-de-pessoas-ficam-feridas.ghtml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429658-8821-4327-B35B-49016A9D8889}"/>
              </a:ext>
            </a:extLst>
          </p:cNvPr>
          <p:cNvSpPr txBox="1"/>
          <p:nvPr/>
        </p:nvSpPr>
        <p:spPr>
          <a:xfrm>
            <a:off x="5042871" y="5936608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https://www.cnnbrasil.com.br/internacional/imagens-de-satelite-mostram-deslizamento-com-2-mil-soterrados-em-papua-nova-guine/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5C7A2-9FA7-49CA-A7AE-C9CCF3DD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5" y="1935109"/>
            <a:ext cx="4070836" cy="16332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6C48FA-BEA4-4EDA-BA0F-323EFEEE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55" y="3665529"/>
            <a:ext cx="3283791" cy="22710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11A18D-8FDC-49E9-AEE0-B2C5FD6CE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832" y="1935109"/>
            <a:ext cx="4649186" cy="119535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56103EB-7AE4-453E-B855-6D7CBE125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993" y="3660765"/>
            <a:ext cx="3408593" cy="22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54D82-C60E-4F8E-81AD-A2213FA7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/>
              <a:t>Base de Dados EM-DAT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A56D4-3B78-4ADE-BA1A-D4756FC5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712"/>
            <a:ext cx="9372677" cy="49496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The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Disaster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Formato e informações:</a:t>
            </a:r>
          </a:p>
          <a:p>
            <a:pPr lvl="1"/>
            <a:r>
              <a:rPr lang="pt-BR" sz="1800" dirty="0"/>
              <a:t>46 colunas e 26632 entradas.</a:t>
            </a:r>
          </a:p>
          <a:p>
            <a:pPr lvl="1"/>
            <a:r>
              <a:rPr lang="pt-BR" sz="1800" dirty="0"/>
              <a:t>Informações sobre Continente -&gt; Subcontinente -&gt; País.</a:t>
            </a:r>
          </a:p>
          <a:p>
            <a:pPr lvl="1"/>
            <a:r>
              <a:rPr lang="pt-BR" sz="1800" dirty="0"/>
              <a:t>4 Tipos gerais de desastres naturais -&gt; 6 tipos mais específicos -&gt; 24 subtipos totais </a:t>
            </a:r>
          </a:p>
          <a:p>
            <a:pPr lvl="1"/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8B090-7410-4DC3-AABD-1F3440C2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0" y="1593908"/>
            <a:ext cx="7079496" cy="23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6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E764A-EF16-4F39-8B04-480CABB0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Autofit/>
          </a:bodyPr>
          <a:lstStyle/>
          <a:p>
            <a:r>
              <a:rPr lang="pt-BR" dirty="0"/>
              <a:t>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BC427-02CF-4123-8708-54690EED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93"/>
            <a:ext cx="8596668" cy="4716146"/>
          </a:xfrm>
        </p:spPr>
        <p:txBody>
          <a:bodyPr/>
          <a:lstStyle/>
          <a:p>
            <a:r>
              <a:rPr lang="pt-BR" dirty="0"/>
              <a:t>De acordo com o formato da base de dados e nas informações que ela apresenta, a variável alvo do estudo foi definida como o número de mortes (coluna ‘Total Deaths’ da base) correlacionadas com um tipo específico de desastre natural (coluna ‘</a:t>
            </a:r>
            <a:r>
              <a:rPr lang="pt-BR" dirty="0" err="1"/>
              <a:t>Disaster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’).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Os algoritmos escolhidos fazem parte de uma categoria conhecida como ‘Algoritmos de Ensemble Learning’, e alguns tipos escolhidos foram ‘</a:t>
            </a:r>
            <a:r>
              <a:rPr lang="pt-BR" dirty="0" err="1"/>
              <a:t>Bagging</a:t>
            </a:r>
            <a:r>
              <a:rPr lang="pt-BR" dirty="0"/>
              <a:t>’, ‘</a:t>
            </a:r>
            <a:r>
              <a:rPr lang="pt-BR" dirty="0" err="1"/>
              <a:t>Boosting</a:t>
            </a:r>
            <a:r>
              <a:rPr lang="pt-BR" dirty="0"/>
              <a:t>’ e ‘</a:t>
            </a:r>
            <a:r>
              <a:rPr lang="pt-BR" dirty="0" err="1"/>
              <a:t>Stacking</a:t>
            </a:r>
            <a:r>
              <a:rPr lang="pt-BR" dirty="0"/>
              <a:t>’.</a:t>
            </a:r>
          </a:p>
          <a:p>
            <a:endParaRPr lang="pt-BR" dirty="0"/>
          </a:p>
          <a:p>
            <a:r>
              <a:rPr lang="pt-BR" dirty="0"/>
              <a:t>Ensemble Learning: técnica de aprendizado de máquina que combina múltiplos modelos para melhorar o desempenho preditivo em comparação com o uso de um único modelo, diminuindo erros individuais de cada modelo e aumentando a robustez e precisão das previsões.</a:t>
            </a:r>
          </a:p>
        </p:txBody>
      </p:sp>
    </p:spTree>
    <p:extLst>
      <p:ext uri="{BB962C8B-B14F-4D97-AF65-F5344CB8AC3E}">
        <p14:creationId xmlns:p14="http://schemas.microsoft.com/office/powerpoint/2010/main" val="359258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46C0-5BEF-4FE6-A35A-511C5E13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pt-BR" dirty="0"/>
              <a:t>Algoritmos Ensemble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1507F-786C-4BBF-8695-C727C64D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5"/>
            <a:ext cx="8596668" cy="5316189"/>
          </a:xfrm>
        </p:spPr>
        <p:txBody>
          <a:bodyPr/>
          <a:lstStyle/>
          <a:p>
            <a:r>
              <a:rPr lang="pt-BR" dirty="0"/>
              <a:t>Bagging: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Boosting: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Stacking: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CC3500-9818-444C-8DF0-D16BEC7B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50" y="1378226"/>
            <a:ext cx="4163706" cy="1615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D1EC03-A3E3-4692-B4A8-95DF4C6A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50" y="3196066"/>
            <a:ext cx="3718332" cy="15257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331705-1C3E-4D5F-82A9-0859FA76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50" y="5023252"/>
            <a:ext cx="4313471" cy="13697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FC519E-3866-455B-9D96-9A1B5BB08998}"/>
              </a:ext>
            </a:extLst>
          </p:cNvPr>
          <p:cNvSpPr txBox="1"/>
          <p:nvPr/>
        </p:nvSpPr>
        <p:spPr>
          <a:xfrm>
            <a:off x="2283667" y="2768373"/>
            <a:ext cx="4070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https://www.baeldung.com/cs/bagging-boosting-stacking-ml-ensemble-models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6A6CD3-BA0A-466D-AFAA-E90151467855}"/>
              </a:ext>
            </a:extLst>
          </p:cNvPr>
          <p:cNvSpPr txBox="1"/>
          <p:nvPr/>
        </p:nvSpPr>
        <p:spPr>
          <a:xfrm>
            <a:off x="2162350" y="4620895"/>
            <a:ext cx="4070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https://www.baeldung.com/cs/bagging-boosting-stacking-ml-ensemble-models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6AD414-61F0-49FB-848F-AA4C2B38B6B1}"/>
              </a:ext>
            </a:extLst>
          </p:cNvPr>
          <p:cNvSpPr txBox="1"/>
          <p:nvPr/>
        </p:nvSpPr>
        <p:spPr>
          <a:xfrm>
            <a:off x="2128959" y="6292269"/>
            <a:ext cx="4070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https://www.baeldung.com/cs/bagging-boosting-stacking-ml-ensemble-models</a:t>
            </a:r>
          </a:p>
        </p:txBody>
      </p:sp>
    </p:spTree>
    <p:extLst>
      <p:ext uri="{BB962C8B-B14F-4D97-AF65-F5344CB8AC3E}">
        <p14:creationId xmlns:p14="http://schemas.microsoft.com/office/powerpoint/2010/main" val="215545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E1F4F5-9427-4F3F-A6B6-EF3596F09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00" y="2279374"/>
            <a:ext cx="4973433" cy="3404842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0398DBD-42A9-47E8-93E7-7DBD785F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29" y="2279374"/>
            <a:ext cx="5585867" cy="335265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9567D45-5EF9-49E9-88D1-9DB5C8BFEDB2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8596668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Gráficos boxplot e histograma da distribuição geral do total de mortes por tipo de desastre nos continentes:</a:t>
            </a:r>
          </a:p>
        </p:txBody>
      </p:sp>
    </p:spTree>
    <p:extLst>
      <p:ext uri="{BB962C8B-B14F-4D97-AF65-F5344CB8AC3E}">
        <p14:creationId xmlns:p14="http://schemas.microsoft.com/office/powerpoint/2010/main" val="71388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352754-C531-41C1-A581-3C43D5FF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12" y="2498641"/>
            <a:ext cx="5787962" cy="3488149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C90C86CE-3007-45C1-A6E0-8DFB115E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514" y="2498642"/>
            <a:ext cx="5805698" cy="3488149"/>
          </a:xfr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391724-C9B1-45A9-AE8A-BEC817B8651F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10077102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Histogramas do número de mortes relacionados com cada subtipo de desastre:</a:t>
            </a:r>
          </a:p>
        </p:txBody>
      </p:sp>
    </p:spTree>
    <p:extLst>
      <p:ext uri="{BB962C8B-B14F-4D97-AF65-F5344CB8AC3E}">
        <p14:creationId xmlns:p14="http://schemas.microsoft.com/office/powerpoint/2010/main" val="247145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B33BC4-A4E6-4BA1-89C8-8F1FF68D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5" y="1417983"/>
            <a:ext cx="4990710" cy="50066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F6E20B-741A-48F3-B7A5-7687C6A4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06" y="1404730"/>
            <a:ext cx="4990710" cy="50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1660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Facetado</vt:lpstr>
      <vt:lpstr>Algoritmos de Ensemble Learning para Análise Preditiva acerca de Desastres Naturais</vt:lpstr>
      <vt:lpstr>Desastres Naturais pelo Mundo</vt:lpstr>
      <vt:lpstr>Desastres Naturais pelo Mundo</vt:lpstr>
      <vt:lpstr>Base de Dados EM-DAT</vt:lpstr>
      <vt:lpstr>Objetivos do Projeto</vt:lpstr>
      <vt:lpstr>Algoritmos Ensemble Learning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Pré-Processamento</vt:lpstr>
      <vt:lpstr>Pré-Processamento</vt:lpstr>
      <vt:lpstr>Tratamento das Variáveis</vt:lpstr>
      <vt:lpstr>Tratamento das Variáveis</vt:lpstr>
      <vt:lpstr>Aplicação dos Algoritmos</vt:lpstr>
      <vt:lpstr>Aplicação dos Algoritmos</vt:lpstr>
      <vt:lpstr>Aplicação dos Algoritmos</vt:lpstr>
      <vt:lpstr>Aplicação dos Algoritmos</vt:lpstr>
      <vt:lpstr>Conclusão e Discussões </vt:lpstr>
      <vt:lpstr>Futuro do Projeto 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Ensemble Learning para Análise Preditiva acerca de Desastres Naturais</dc:title>
  <dc:creator>Melissa Frigi</dc:creator>
  <cp:lastModifiedBy>Melissa Frigi</cp:lastModifiedBy>
  <cp:revision>53</cp:revision>
  <dcterms:created xsi:type="dcterms:W3CDTF">2024-09-02T13:35:30Z</dcterms:created>
  <dcterms:modified xsi:type="dcterms:W3CDTF">2024-09-03T15:34:03Z</dcterms:modified>
</cp:coreProperties>
</file>