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256" r:id="rId2"/>
    <p:sldId id="257" r:id="rId3"/>
    <p:sldId id="258" r:id="rId4"/>
    <p:sldId id="259" r:id="rId5"/>
    <p:sldId id="260" r:id="rId6"/>
    <p:sldId id="272" r:id="rId7"/>
    <p:sldId id="261" r:id="rId8"/>
    <p:sldId id="262" r:id="rId9"/>
    <p:sldId id="263" r:id="rId10"/>
    <p:sldId id="264" r:id="rId11"/>
    <p:sldId id="265" r:id="rId12"/>
    <p:sldId id="266" r:id="rId13"/>
    <p:sldId id="267" r:id="rId14"/>
    <p:sldId id="273" r:id="rId15"/>
    <p:sldId id="268" r:id="rId16"/>
    <p:sldId id="274" r:id="rId17"/>
    <p:sldId id="269" r:id="rId18"/>
    <p:sldId id="276" r:id="rId19"/>
    <p:sldId id="270" r:id="rId20"/>
    <p:sldId id="271" r:id="rId21"/>
  </p:sldIdLst>
  <p:sldSz cx="18288000" cy="10287000"/>
  <p:notesSz cx="6858000" cy="9144000"/>
  <p:embeddedFontLst>
    <p:embeddedFont>
      <p:font typeface="Bree Serif" panose="020B0604020202020204" charset="0"/>
      <p:regular r:id="rId23"/>
    </p:embeddedFont>
    <p:embeddedFont>
      <p:font typeface="Open Sans" panose="020B0606030504020204" pitchFamily="34" charset="0"/>
      <p:regular r:id="rId24"/>
    </p:embeddedFont>
    <p:embeddedFont>
      <p:font typeface="Open Sans Bold" panose="020B0806030504020204"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3155" autoAdjust="0"/>
  </p:normalViewPr>
  <p:slideViewPr>
    <p:cSldViewPr>
      <p:cViewPr varScale="1">
        <p:scale>
          <a:sx n="63" d="100"/>
          <a:sy n="63" d="100"/>
        </p:scale>
        <p:origin x="1194"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F1FFFC-0EB3-4B84-9431-6EF647B08FFB}" type="datetimeFigureOut">
              <a:rPr lang="es-ES" smtClean="0"/>
              <a:t>19/12/2024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51DA57-274F-4DBC-9481-778F95CA72F0}" type="slidenum">
              <a:rPr lang="es-ES" smtClean="0"/>
              <a:t>‹Nº›</a:t>
            </a:fld>
            <a:endParaRPr lang="es-ES"/>
          </a:p>
        </p:txBody>
      </p:sp>
    </p:spTree>
    <p:extLst>
      <p:ext uri="{BB962C8B-B14F-4D97-AF65-F5344CB8AC3E}">
        <p14:creationId xmlns:p14="http://schemas.microsoft.com/office/powerpoint/2010/main" val="1260438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Hola, soy Mariano Puchades, alumno del </a:t>
            </a:r>
            <a:r>
              <a:rPr lang="es-ES" dirty="0" err="1"/>
              <a:t>bootcamp</a:t>
            </a:r>
            <a:r>
              <a:rPr lang="es-ES" dirty="0"/>
              <a:t> online de data </a:t>
            </a:r>
            <a:r>
              <a:rPr lang="es-ES" dirty="0" err="1"/>
              <a:t>science</a:t>
            </a:r>
            <a:r>
              <a:rPr lang="es-ES" dirty="0"/>
              <a:t> en </a:t>
            </a:r>
            <a:r>
              <a:rPr lang="es-ES" dirty="0" err="1"/>
              <a:t>The</a:t>
            </a:r>
            <a:r>
              <a:rPr lang="es-ES" dirty="0"/>
              <a:t> Bridge y hoy vamos a analizar la influencia de los factores demográficos en el desarrollo del síndrome metabólico.</a:t>
            </a:r>
          </a:p>
        </p:txBody>
      </p:sp>
      <p:sp>
        <p:nvSpPr>
          <p:cNvPr id="4" name="Marcador de número de diapositiva 3"/>
          <p:cNvSpPr>
            <a:spLocks noGrp="1"/>
          </p:cNvSpPr>
          <p:nvPr>
            <p:ph type="sldNum" sz="quarter" idx="5"/>
          </p:nvPr>
        </p:nvSpPr>
        <p:spPr/>
        <p:txBody>
          <a:bodyPr/>
          <a:lstStyle/>
          <a:p>
            <a:fld id="{DD51DA57-274F-4DBC-9481-778F95CA72F0}" type="slidenum">
              <a:rPr lang="es-ES" smtClean="0"/>
              <a:t>1</a:t>
            </a:fld>
            <a:endParaRPr lang="es-ES"/>
          </a:p>
        </p:txBody>
      </p:sp>
    </p:spTree>
    <p:extLst>
      <p:ext uri="{BB962C8B-B14F-4D97-AF65-F5344CB8AC3E}">
        <p14:creationId xmlns:p14="http://schemas.microsoft.com/office/powerpoint/2010/main" val="3420027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Pasando al estado civil, observamos que aquellas personas separadas y viudas, tienen un mayor porcentaje de casos positivos, alrededor del 40%, mientras que el grupo de solteros, tienen un menor porcentaje, tan solo un 25%. El grupo de casados se encuentra en un porcentaje intermedio. Con esto sabemos que la situación familiar también tiene relación en el desarrollo de este síndrome.</a:t>
            </a:r>
          </a:p>
        </p:txBody>
      </p:sp>
      <p:sp>
        <p:nvSpPr>
          <p:cNvPr id="4" name="Marcador de número de diapositiva 3"/>
          <p:cNvSpPr>
            <a:spLocks noGrp="1"/>
          </p:cNvSpPr>
          <p:nvPr>
            <p:ph type="sldNum" sz="quarter" idx="5"/>
          </p:nvPr>
        </p:nvSpPr>
        <p:spPr/>
        <p:txBody>
          <a:bodyPr/>
          <a:lstStyle/>
          <a:p>
            <a:fld id="{DD51DA57-274F-4DBC-9481-778F95CA72F0}" type="slidenum">
              <a:rPr lang="es-ES" smtClean="0"/>
              <a:t>10</a:t>
            </a:fld>
            <a:endParaRPr lang="es-ES"/>
          </a:p>
        </p:txBody>
      </p:sp>
    </p:spTree>
    <p:extLst>
      <p:ext uri="{BB962C8B-B14F-4D97-AF65-F5344CB8AC3E}">
        <p14:creationId xmlns:p14="http://schemas.microsoft.com/office/powerpoint/2010/main" val="3917774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además vemos los ingresos medios por grupo con diferente estado civil, podemos observar que los grupos de separados y viudos tienen una media menor de ingresos, muy parecida a la de solteros, pero con algo de diferencia. Sin embargo, el grupo de casados tiene unos ingresos medios muy superiores, por lo que no sabemos hasta qué punto estas dos variables juntas tienen relación con el desarrollo del síndrome metabólico.</a:t>
            </a:r>
          </a:p>
        </p:txBody>
      </p:sp>
      <p:sp>
        <p:nvSpPr>
          <p:cNvPr id="4" name="Marcador de número de diapositiva 3"/>
          <p:cNvSpPr>
            <a:spLocks noGrp="1"/>
          </p:cNvSpPr>
          <p:nvPr>
            <p:ph type="sldNum" sz="quarter" idx="5"/>
          </p:nvPr>
        </p:nvSpPr>
        <p:spPr/>
        <p:txBody>
          <a:bodyPr/>
          <a:lstStyle/>
          <a:p>
            <a:fld id="{DD51DA57-274F-4DBC-9481-778F95CA72F0}" type="slidenum">
              <a:rPr lang="es-ES" smtClean="0"/>
              <a:t>11</a:t>
            </a:fld>
            <a:endParaRPr lang="es-ES"/>
          </a:p>
        </p:txBody>
      </p:sp>
    </p:spTree>
    <p:extLst>
      <p:ext uri="{BB962C8B-B14F-4D97-AF65-F5344CB8AC3E}">
        <p14:creationId xmlns:p14="http://schemas.microsoft.com/office/powerpoint/2010/main" val="605090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Por último, observamos la diferencia de positivos según la etnia, señalando que la población hispana y norteamericana tienen un mayor porcentaje, un 40% de positivos, mientras que la asiática tan solo tiene un 23%. Ahondando en estos datos, hemos visto que podría estar relacionado con los ingresos, puesto que estas dos etnias tienen las medias de ingresos más bajas del </a:t>
            </a:r>
            <a:r>
              <a:rPr lang="es-ES" dirty="0" err="1"/>
              <a:t>dataset</a:t>
            </a:r>
            <a:r>
              <a:rPr lang="es-ES" dirty="0"/>
              <a:t>. Y también hemos analizado el estado civil por etnia, destacando que la población asiática y negra tienen una mayor cantidad de solteros.</a:t>
            </a:r>
          </a:p>
        </p:txBody>
      </p:sp>
      <p:sp>
        <p:nvSpPr>
          <p:cNvPr id="4" name="Marcador de número de diapositiva 3"/>
          <p:cNvSpPr>
            <a:spLocks noGrp="1"/>
          </p:cNvSpPr>
          <p:nvPr>
            <p:ph type="sldNum" sz="quarter" idx="5"/>
          </p:nvPr>
        </p:nvSpPr>
        <p:spPr/>
        <p:txBody>
          <a:bodyPr/>
          <a:lstStyle/>
          <a:p>
            <a:fld id="{DD51DA57-274F-4DBC-9481-778F95CA72F0}" type="slidenum">
              <a:rPr lang="es-ES" smtClean="0"/>
              <a:t>12</a:t>
            </a:fld>
            <a:endParaRPr lang="es-ES"/>
          </a:p>
        </p:txBody>
      </p:sp>
    </p:spTree>
    <p:extLst>
      <p:ext uri="{BB962C8B-B14F-4D97-AF65-F5344CB8AC3E}">
        <p14:creationId xmlns:p14="http://schemas.microsoft.com/office/powerpoint/2010/main" val="1469164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Pasando a las conclusiones, podemos decir que:</a:t>
            </a:r>
          </a:p>
          <a:p>
            <a:r>
              <a:rPr lang="es-ES" dirty="0"/>
              <a:t>Efectivamente, existe una relación estadísticamente significativa entre ingresos mensuales y la prevalencia de síndrome metabólico.</a:t>
            </a:r>
          </a:p>
        </p:txBody>
      </p:sp>
      <p:sp>
        <p:nvSpPr>
          <p:cNvPr id="4" name="Marcador de número de diapositiva 3"/>
          <p:cNvSpPr>
            <a:spLocks noGrp="1"/>
          </p:cNvSpPr>
          <p:nvPr>
            <p:ph type="sldNum" sz="quarter" idx="5"/>
          </p:nvPr>
        </p:nvSpPr>
        <p:spPr/>
        <p:txBody>
          <a:bodyPr/>
          <a:lstStyle/>
          <a:p>
            <a:fld id="{DD51DA57-274F-4DBC-9481-778F95CA72F0}" type="slidenum">
              <a:rPr lang="es-ES" smtClean="0"/>
              <a:t>13</a:t>
            </a:fld>
            <a:endParaRPr lang="es-ES"/>
          </a:p>
        </p:txBody>
      </p:sp>
    </p:spTree>
    <p:extLst>
      <p:ext uri="{BB962C8B-B14F-4D97-AF65-F5344CB8AC3E}">
        <p14:creationId xmlns:p14="http://schemas.microsoft.com/office/powerpoint/2010/main" val="25476381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Y además sabemos que las mujeres con ingresos superiores a 6000$ mensuales tienen una prevalencia menor, mientras que en los hombres, la categoría de ingresos no parece ser un factor tan importante.</a:t>
            </a:r>
          </a:p>
        </p:txBody>
      </p:sp>
      <p:sp>
        <p:nvSpPr>
          <p:cNvPr id="4" name="Marcador de número de diapositiva 3"/>
          <p:cNvSpPr>
            <a:spLocks noGrp="1"/>
          </p:cNvSpPr>
          <p:nvPr>
            <p:ph type="sldNum" sz="quarter" idx="5"/>
          </p:nvPr>
        </p:nvSpPr>
        <p:spPr/>
        <p:txBody>
          <a:bodyPr/>
          <a:lstStyle/>
          <a:p>
            <a:fld id="{DD51DA57-274F-4DBC-9481-778F95CA72F0}" type="slidenum">
              <a:rPr lang="es-ES" smtClean="0"/>
              <a:t>14</a:t>
            </a:fld>
            <a:endParaRPr lang="es-ES"/>
          </a:p>
        </p:txBody>
      </p:sp>
    </p:spTree>
    <p:extLst>
      <p:ext uri="{BB962C8B-B14F-4D97-AF65-F5344CB8AC3E}">
        <p14:creationId xmlns:p14="http://schemas.microsoft.com/office/powerpoint/2010/main" val="12264136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estado civil de la persona también tiene relación con el síndrome:</a:t>
            </a:r>
          </a:p>
        </p:txBody>
      </p:sp>
      <p:sp>
        <p:nvSpPr>
          <p:cNvPr id="4" name="Marcador de número de diapositiva 3"/>
          <p:cNvSpPr>
            <a:spLocks noGrp="1"/>
          </p:cNvSpPr>
          <p:nvPr>
            <p:ph type="sldNum" sz="quarter" idx="5"/>
          </p:nvPr>
        </p:nvSpPr>
        <p:spPr/>
        <p:txBody>
          <a:bodyPr/>
          <a:lstStyle/>
          <a:p>
            <a:fld id="{DD51DA57-274F-4DBC-9481-778F95CA72F0}" type="slidenum">
              <a:rPr lang="es-ES" smtClean="0"/>
              <a:t>15</a:t>
            </a:fld>
            <a:endParaRPr lang="es-ES"/>
          </a:p>
        </p:txBody>
      </p:sp>
    </p:spTree>
    <p:extLst>
      <p:ext uri="{BB962C8B-B14F-4D97-AF65-F5344CB8AC3E}">
        <p14:creationId xmlns:p14="http://schemas.microsoft.com/office/powerpoint/2010/main" val="18049253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Sabemos que en el grupo de solteros hay un menor porcentaje de casos, mientras que en los grupos de separados y viudos la prevalencia se acerca al 40%.</a:t>
            </a:r>
          </a:p>
          <a:p>
            <a:endParaRPr lang="es-ES" dirty="0"/>
          </a:p>
        </p:txBody>
      </p:sp>
      <p:sp>
        <p:nvSpPr>
          <p:cNvPr id="4" name="Marcador de número de diapositiva 3"/>
          <p:cNvSpPr>
            <a:spLocks noGrp="1"/>
          </p:cNvSpPr>
          <p:nvPr>
            <p:ph type="sldNum" sz="quarter" idx="5"/>
          </p:nvPr>
        </p:nvSpPr>
        <p:spPr/>
        <p:txBody>
          <a:bodyPr/>
          <a:lstStyle/>
          <a:p>
            <a:fld id="{DD51DA57-274F-4DBC-9481-778F95CA72F0}" type="slidenum">
              <a:rPr lang="es-ES" smtClean="0"/>
              <a:t>16</a:t>
            </a:fld>
            <a:endParaRPr lang="es-ES"/>
          </a:p>
        </p:txBody>
      </p:sp>
    </p:spTree>
    <p:extLst>
      <p:ext uri="{BB962C8B-B14F-4D97-AF65-F5344CB8AC3E}">
        <p14:creationId xmlns:p14="http://schemas.microsoft.com/office/powerpoint/2010/main" val="3939280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Por último, también sabemos que la etnia tiene influencia:</a:t>
            </a:r>
          </a:p>
        </p:txBody>
      </p:sp>
      <p:sp>
        <p:nvSpPr>
          <p:cNvPr id="4" name="Marcador de número de diapositiva 3"/>
          <p:cNvSpPr>
            <a:spLocks noGrp="1"/>
          </p:cNvSpPr>
          <p:nvPr>
            <p:ph type="sldNum" sz="quarter" idx="5"/>
          </p:nvPr>
        </p:nvSpPr>
        <p:spPr/>
        <p:txBody>
          <a:bodyPr/>
          <a:lstStyle/>
          <a:p>
            <a:fld id="{DD51DA57-274F-4DBC-9481-778F95CA72F0}" type="slidenum">
              <a:rPr lang="es-ES" smtClean="0"/>
              <a:t>17</a:t>
            </a:fld>
            <a:endParaRPr lang="es-ES"/>
          </a:p>
        </p:txBody>
      </p:sp>
    </p:spTree>
    <p:extLst>
      <p:ext uri="{BB962C8B-B14F-4D97-AF65-F5344CB8AC3E}">
        <p14:creationId xmlns:p14="http://schemas.microsoft.com/office/powerpoint/2010/main" val="18752019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población asiática tiene una menor prevalencia, mientras que las etnias hispana y norteamericana tienen los mayores números.</a:t>
            </a:r>
          </a:p>
        </p:txBody>
      </p:sp>
      <p:sp>
        <p:nvSpPr>
          <p:cNvPr id="4" name="Marcador de número de diapositiva 3"/>
          <p:cNvSpPr>
            <a:spLocks noGrp="1"/>
          </p:cNvSpPr>
          <p:nvPr>
            <p:ph type="sldNum" sz="quarter" idx="5"/>
          </p:nvPr>
        </p:nvSpPr>
        <p:spPr/>
        <p:txBody>
          <a:bodyPr/>
          <a:lstStyle/>
          <a:p>
            <a:fld id="{DD51DA57-274F-4DBC-9481-778F95CA72F0}" type="slidenum">
              <a:rPr lang="es-ES" smtClean="0"/>
              <a:t>18</a:t>
            </a:fld>
            <a:endParaRPr lang="es-ES"/>
          </a:p>
        </p:txBody>
      </p:sp>
    </p:spTree>
    <p:extLst>
      <p:ext uri="{BB962C8B-B14F-4D97-AF65-F5344CB8AC3E}">
        <p14:creationId xmlns:p14="http://schemas.microsoft.com/office/powerpoint/2010/main" val="1146864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Con toda la información recogida, sería interesante seguir profundizando:</a:t>
            </a:r>
          </a:p>
          <a:p>
            <a:r>
              <a:rPr lang="es-ES" dirty="0"/>
              <a:t>Sería muy interesante investigar los hábitos de vida de la población sana y de la sindrómica. Además de intentar relacionar esos hábitos de vida con la situación económica de cada sujeto y su estado civil.</a:t>
            </a:r>
          </a:p>
          <a:p>
            <a:r>
              <a:rPr lang="es-ES" dirty="0"/>
              <a:t>También habría que ahondar en la calidad y precio de los alimentos, ya que probablemente los alimentos más baratos sean peores nutricionalmente.</a:t>
            </a:r>
          </a:p>
          <a:p>
            <a:r>
              <a:rPr lang="es-ES" dirty="0"/>
              <a:t>Sería interesante ver si esa diferencia de prevalencia según la etnia se debe a la geolocalización de la población, a los recursos de esa zona o a los componentes genéticos de esa etnia.</a:t>
            </a:r>
          </a:p>
          <a:p>
            <a:r>
              <a:rPr lang="es-ES" dirty="0"/>
              <a:t>Por último, relacionar la actividad física y deportiva de cada sujeto con sus ingresos, lugar de residencia y </a:t>
            </a:r>
            <a:r>
              <a:rPr lang="es-ES"/>
              <a:t>estado civil.</a:t>
            </a:r>
            <a:endParaRPr lang="es-ES" dirty="0"/>
          </a:p>
        </p:txBody>
      </p:sp>
      <p:sp>
        <p:nvSpPr>
          <p:cNvPr id="4" name="Marcador de número de diapositiva 3"/>
          <p:cNvSpPr>
            <a:spLocks noGrp="1"/>
          </p:cNvSpPr>
          <p:nvPr>
            <p:ph type="sldNum" sz="quarter" idx="5"/>
          </p:nvPr>
        </p:nvSpPr>
        <p:spPr/>
        <p:txBody>
          <a:bodyPr/>
          <a:lstStyle/>
          <a:p>
            <a:fld id="{DD51DA57-274F-4DBC-9481-778F95CA72F0}" type="slidenum">
              <a:rPr lang="es-ES" smtClean="0"/>
              <a:t>19</a:t>
            </a:fld>
            <a:endParaRPr lang="es-ES"/>
          </a:p>
        </p:txBody>
      </p:sp>
    </p:spTree>
    <p:extLst>
      <p:ext uri="{BB962C8B-B14F-4D97-AF65-F5344CB8AC3E}">
        <p14:creationId xmlns:p14="http://schemas.microsoft.com/office/powerpoint/2010/main" val="185177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Este síndrome hace referencia a un conjunto de alteraciones metabólicas: alteración del perfil lipídico, de las grasas, es decir, una disminución en la concentración de HDL y un aumento de la concentración de triglicéridos, aumento de la glucosa en sangre, hipertensión arterial y obesidad de distribución central, asociada a una circunferencia mayor de la cintura. Los sujetos con este síndrome tienen un riesgo aumentado de desarrollar diabetes tipo 2 y enfermedad cardiovascular, suponiendo un problema de salud pública a nivel mundial.</a:t>
            </a:r>
          </a:p>
        </p:txBody>
      </p:sp>
      <p:sp>
        <p:nvSpPr>
          <p:cNvPr id="4" name="Marcador de número de diapositiva 3"/>
          <p:cNvSpPr>
            <a:spLocks noGrp="1"/>
          </p:cNvSpPr>
          <p:nvPr>
            <p:ph type="sldNum" sz="quarter" idx="5"/>
          </p:nvPr>
        </p:nvSpPr>
        <p:spPr/>
        <p:txBody>
          <a:bodyPr/>
          <a:lstStyle/>
          <a:p>
            <a:fld id="{DD51DA57-274F-4DBC-9481-778F95CA72F0}" type="slidenum">
              <a:rPr lang="es-ES" smtClean="0"/>
              <a:t>2</a:t>
            </a:fld>
            <a:endParaRPr lang="es-ES"/>
          </a:p>
        </p:txBody>
      </p:sp>
    </p:spTree>
    <p:extLst>
      <p:ext uri="{BB962C8B-B14F-4D97-AF65-F5344CB8AC3E}">
        <p14:creationId xmlns:p14="http://schemas.microsoft.com/office/powerpoint/2010/main" val="29864008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Con estas posibles vías de investigación finalizamos la presentación, muchas gracias.</a:t>
            </a:r>
          </a:p>
        </p:txBody>
      </p:sp>
      <p:sp>
        <p:nvSpPr>
          <p:cNvPr id="4" name="Marcador de número de diapositiva 3"/>
          <p:cNvSpPr>
            <a:spLocks noGrp="1"/>
          </p:cNvSpPr>
          <p:nvPr>
            <p:ph type="sldNum" sz="quarter" idx="5"/>
          </p:nvPr>
        </p:nvSpPr>
        <p:spPr/>
        <p:txBody>
          <a:bodyPr/>
          <a:lstStyle/>
          <a:p>
            <a:fld id="{DD51DA57-274F-4DBC-9481-778F95CA72F0}" type="slidenum">
              <a:rPr lang="es-ES" smtClean="0"/>
              <a:t>20</a:t>
            </a:fld>
            <a:endParaRPr lang="es-ES"/>
          </a:p>
        </p:txBody>
      </p:sp>
    </p:spTree>
    <p:extLst>
      <p:ext uri="{BB962C8B-B14F-4D97-AF65-F5344CB8AC3E}">
        <p14:creationId xmlns:p14="http://schemas.microsoft.com/office/powerpoint/2010/main" val="4200617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Conociendo su trascendencia, nos hacemos varias preguntas:</a:t>
            </a:r>
          </a:p>
          <a:p>
            <a:r>
              <a:rPr lang="es-ES" dirty="0"/>
              <a:t>¿Es el nivel de ingresos un factor importante en el desarrollo del síndrome?</a:t>
            </a:r>
          </a:p>
        </p:txBody>
      </p:sp>
      <p:sp>
        <p:nvSpPr>
          <p:cNvPr id="4" name="Marcador de número de diapositiva 3"/>
          <p:cNvSpPr>
            <a:spLocks noGrp="1"/>
          </p:cNvSpPr>
          <p:nvPr>
            <p:ph type="sldNum" sz="quarter" idx="5"/>
          </p:nvPr>
        </p:nvSpPr>
        <p:spPr/>
        <p:txBody>
          <a:bodyPr/>
          <a:lstStyle/>
          <a:p>
            <a:fld id="{DD51DA57-274F-4DBC-9481-778F95CA72F0}" type="slidenum">
              <a:rPr lang="es-ES" smtClean="0"/>
              <a:t>3</a:t>
            </a:fld>
            <a:endParaRPr lang="es-ES"/>
          </a:p>
        </p:txBody>
      </p:sp>
    </p:spTree>
    <p:extLst>
      <p:ext uri="{BB962C8B-B14F-4D97-AF65-F5344CB8AC3E}">
        <p14:creationId xmlns:p14="http://schemas.microsoft.com/office/powerpoint/2010/main" val="4148799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¿Tiene relación el estado civil del sujeto con el desarrollo del síndrome metabólico?</a:t>
            </a:r>
          </a:p>
        </p:txBody>
      </p:sp>
      <p:sp>
        <p:nvSpPr>
          <p:cNvPr id="4" name="Marcador de número de diapositiva 3"/>
          <p:cNvSpPr>
            <a:spLocks noGrp="1"/>
          </p:cNvSpPr>
          <p:nvPr>
            <p:ph type="sldNum" sz="quarter" idx="5"/>
          </p:nvPr>
        </p:nvSpPr>
        <p:spPr/>
        <p:txBody>
          <a:bodyPr/>
          <a:lstStyle/>
          <a:p>
            <a:fld id="{DD51DA57-274F-4DBC-9481-778F95CA72F0}" type="slidenum">
              <a:rPr lang="es-ES" smtClean="0"/>
              <a:t>4</a:t>
            </a:fld>
            <a:endParaRPr lang="es-ES"/>
          </a:p>
        </p:txBody>
      </p:sp>
    </p:spTree>
    <p:extLst>
      <p:ext uri="{BB962C8B-B14F-4D97-AF65-F5344CB8AC3E}">
        <p14:creationId xmlns:p14="http://schemas.microsoft.com/office/powerpoint/2010/main" val="3364332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¿Y con la etnia? ¿La población a la que pertenezca el sujeto es influyente?</a:t>
            </a:r>
          </a:p>
        </p:txBody>
      </p:sp>
      <p:sp>
        <p:nvSpPr>
          <p:cNvPr id="4" name="Marcador de número de diapositiva 3"/>
          <p:cNvSpPr>
            <a:spLocks noGrp="1"/>
          </p:cNvSpPr>
          <p:nvPr>
            <p:ph type="sldNum" sz="quarter" idx="5"/>
          </p:nvPr>
        </p:nvSpPr>
        <p:spPr/>
        <p:txBody>
          <a:bodyPr/>
          <a:lstStyle/>
          <a:p>
            <a:fld id="{DD51DA57-274F-4DBC-9481-778F95CA72F0}" type="slidenum">
              <a:rPr lang="es-ES" smtClean="0"/>
              <a:t>5</a:t>
            </a:fld>
            <a:endParaRPr lang="es-ES"/>
          </a:p>
        </p:txBody>
      </p:sp>
    </p:spTree>
    <p:extLst>
      <p:ext uri="{BB962C8B-B14F-4D97-AF65-F5344CB8AC3E}">
        <p14:creationId xmlns:p14="http://schemas.microsoft.com/office/powerpoint/2010/main" val="3355189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esta presentación vamos a profundizar en estas preguntas, analizando un </a:t>
            </a:r>
            <a:r>
              <a:rPr lang="es-ES" dirty="0" err="1"/>
              <a:t>dataset</a:t>
            </a:r>
            <a:r>
              <a:rPr lang="es-ES" dirty="0"/>
              <a:t> con información recogida de 2400 sujetos, de diferentes edades, género, etnia, diferentes ingresos mensuales y entre los que encontramos sujetos con este síndrome y sin él.</a:t>
            </a:r>
          </a:p>
        </p:txBody>
      </p:sp>
      <p:sp>
        <p:nvSpPr>
          <p:cNvPr id="4" name="Marcador de número de diapositiva 3"/>
          <p:cNvSpPr>
            <a:spLocks noGrp="1"/>
          </p:cNvSpPr>
          <p:nvPr>
            <p:ph type="sldNum" sz="quarter" idx="5"/>
          </p:nvPr>
        </p:nvSpPr>
        <p:spPr/>
        <p:txBody>
          <a:bodyPr/>
          <a:lstStyle/>
          <a:p>
            <a:fld id="{DD51DA57-274F-4DBC-9481-778F95CA72F0}" type="slidenum">
              <a:rPr lang="es-ES" smtClean="0"/>
              <a:t>6</a:t>
            </a:fld>
            <a:endParaRPr lang="es-ES"/>
          </a:p>
        </p:txBody>
      </p:sp>
    </p:spTree>
    <p:extLst>
      <p:ext uri="{BB962C8B-B14F-4D97-AF65-F5344CB8AC3E}">
        <p14:creationId xmlns:p14="http://schemas.microsoft.com/office/powerpoint/2010/main" val="989799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Comenzando con el análisis de los ingresos mensuales, podemos ver que la media de ingresos mensuales de los participantes que tienen síndrome metabólico es menor, con una diferencia de casi 500$ mensuales. Esto podría significar que los ingresos son un factor importante en el desarrollo del síndrome.</a:t>
            </a:r>
          </a:p>
        </p:txBody>
      </p:sp>
      <p:sp>
        <p:nvSpPr>
          <p:cNvPr id="4" name="Marcador de número de diapositiva 3"/>
          <p:cNvSpPr>
            <a:spLocks noGrp="1"/>
          </p:cNvSpPr>
          <p:nvPr>
            <p:ph type="sldNum" sz="quarter" idx="5"/>
          </p:nvPr>
        </p:nvSpPr>
        <p:spPr/>
        <p:txBody>
          <a:bodyPr/>
          <a:lstStyle/>
          <a:p>
            <a:fld id="{DD51DA57-274F-4DBC-9481-778F95CA72F0}" type="slidenum">
              <a:rPr lang="es-ES" smtClean="0"/>
              <a:t>7</a:t>
            </a:fld>
            <a:endParaRPr lang="es-ES"/>
          </a:p>
        </p:txBody>
      </p:sp>
    </p:spTree>
    <p:extLst>
      <p:ext uri="{BB962C8B-B14F-4D97-AF65-F5344CB8AC3E}">
        <p14:creationId xmlns:p14="http://schemas.microsoft.com/office/powerpoint/2010/main" val="4055126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Para obtener algo más de información, dividimos el </a:t>
            </a:r>
            <a:r>
              <a:rPr lang="es-ES" dirty="0" err="1"/>
              <a:t>dataset</a:t>
            </a:r>
            <a:r>
              <a:rPr lang="es-ES" dirty="0"/>
              <a:t> por categorías de ingresos, considerando ingresos bajos aquellos que están por debajo de 3000$ mensuales, medios, entre 3000 y 6000 y altos, superiores a 6000. Observando que, tanto el grupo que pertenece a la categoría de ingresos medios como el de bajos, tienen un mayor % de positivos en este síndrome: alrededor de un 36%.</a:t>
            </a:r>
          </a:p>
        </p:txBody>
      </p:sp>
      <p:sp>
        <p:nvSpPr>
          <p:cNvPr id="4" name="Marcador de número de diapositiva 3"/>
          <p:cNvSpPr>
            <a:spLocks noGrp="1"/>
          </p:cNvSpPr>
          <p:nvPr>
            <p:ph type="sldNum" sz="quarter" idx="5"/>
          </p:nvPr>
        </p:nvSpPr>
        <p:spPr/>
        <p:txBody>
          <a:bodyPr/>
          <a:lstStyle/>
          <a:p>
            <a:fld id="{DD51DA57-274F-4DBC-9481-778F95CA72F0}" type="slidenum">
              <a:rPr lang="es-ES" smtClean="0"/>
              <a:t>8</a:t>
            </a:fld>
            <a:endParaRPr lang="es-ES"/>
          </a:p>
        </p:txBody>
      </p:sp>
    </p:spTree>
    <p:extLst>
      <p:ext uri="{BB962C8B-B14F-4D97-AF65-F5344CB8AC3E}">
        <p14:creationId xmlns:p14="http://schemas.microsoft.com/office/powerpoint/2010/main" val="4227903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Además, hacemos este mismo análisis, pero diferenciando entre hombres y mujeres. En pantalla tenemos la gráfica obtenida del grupo mujeres, donde vemos que, en ese grupo poblacional, la categoría de ingresos tiene más peso, de las mujeres con unos ingresos mensuales superiores a 6000$ tan solo un 22% tiene síndrome metabólico. En el caso de los hombres, las tres categorías tienen un porcentaje muy parecido, por lo que no parece demasiado influyente.</a:t>
            </a:r>
          </a:p>
        </p:txBody>
      </p:sp>
      <p:sp>
        <p:nvSpPr>
          <p:cNvPr id="4" name="Marcador de número de diapositiva 3"/>
          <p:cNvSpPr>
            <a:spLocks noGrp="1"/>
          </p:cNvSpPr>
          <p:nvPr>
            <p:ph type="sldNum" sz="quarter" idx="5"/>
          </p:nvPr>
        </p:nvSpPr>
        <p:spPr/>
        <p:txBody>
          <a:bodyPr/>
          <a:lstStyle/>
          <a:p>
            <a:fld id="{DD51DA57-274F-4DBC-9481-778F95CA72F0}" type="slidenum">
              <a:rPr lang="es-ES" smtClean="0"/>
              <a:t>9</a:t>
            </a:fld>
            <a:endParaRPr lang="es-ES"/>
          </a:p>
        </p:txBody>
      </p:sp>
    </p:spTree>
    <p:extLst>
      <p:ext uri="{BB962C8B-B14F-4D97-AF65-F5344CB8AC3E}">
        <p14:creationId xmlns:p14="http://schemas.microsoft.com/office/powerpoint/2010/main" val="981840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3.sv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8.sv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186444" y="9258300"/>
            <a:ext cx="3699470" cy="1450540"/>
            <a:chOff x="0" y="0"/>
            <a:chExt cx="974346" cy="382035"/>
          </a:xfrm>
        </p:grpSpPr>
        <p:sp>
          <p:nvSpPr>
            <p:cNvPr id="3" name="Freeform 3"/>
            <p:cNvSpPr/>
            <p:nvPr/>
          </p:nvSpPr>
          <p:spPr>
            <a:xfrm>
              <a:off x="0" y="0"/>
              <a:ext cx="974346" cy="382035"/>
            </a:xfrm>
            <a:custGeom>
              <a:avLst/>
              <a:gdLst/>
              <a:ahLst/>
              <a:cxnLst/>
              <a:rect l="l" t="t" r="r" b="b"/>
              <a:pathLst>
                <a:path w="974346" h="382035">
                  <a:moveTo>
                    <a:pt x="106728" y="0"/>
                  </a:moveTo>
                  <a:lnTo>
                    <a:pt x="867618" y="0"/>
                  </a:lnTo>
                  <a:cubicBezTo>
                    <a:pt x="926562" y="0"/>
                    <a:pt x="974346" y="47784"/>
                    <a:pt x="974346" y="106728"/>
                  </a:cubicBezTo>
                  <a:lnTo>
                    <a:pt x="974346" y="275307"/>
                  </a:lnTo>
                  <a:cubicBezTo>
                    <a:pt x="974346" y="334251"/>
                    <a:pt x="926562" y="382035"/>
                    <a:pt x="867618" y="382035"/>
                  </a:cubicBezTo>
                  <a:lnTo>
                    <a:pt x="106728" y="382035"/>
                  </a:lnTo>
                  <a:cubicBezTo>
                    <a:pt x="47784" y="382035"/>
                    <a:pt x="0" y="334251"/>
                    <a:pt x="0" y="275307"/>
                  </a:cubicBezTo>
                  <a:lnTo>
                    <a:pt x="0" y="106728"/>
                  </a:lnTo>
                  <a:cubicBezTo>
                    <a:pt x="0" y="47784"/>
                    <a:pt x="47784" y="0"/>
                    <a:pt x="106728" y="0"/>
                  </a:cubicBezTo>
                  <a:close/>
                </a:path>
              </a:pathLst>
            </a:custGeom>
            <a:solidFill>
              <a:srgbClr val="ABBFE1"/>
            </a:solidFill>
          </p:spPr>
          <p:txBody>
            <a:bodyPr/>
            <a:lstStyle/>
            <a:p>
              <a:endParaRPr lang="es-ES"/>
            </a:p>
          </p:txBody>
        </p:sp>
        <p:sp>
          <p:nvSpPr>
            <p:cNvPr id="4" name="TextBox 4"/>
            <p:cNvSpPr txBox="1"/>
            <p:nvPr/>
          </p:nvSpPr>
          <p:spPr>
            <a:xfrm>
              <a:off x="0" y="-38100"/>
              <a:ext cx="974346" cy="420135"/>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6411872" y="9592449"/>
            <a:ext cx="1694856" cy="391121"/>
          </a:xfrm>
          <a:custGeom>
            <a:avLst/>
            <a:gdLst/>
            <a:ahLst/>
            <a:cxnLst/>
            <a:rect l="l" t="t" r="r" b="b"/>
            <a:pathLst>
              <a:path w="1694856" h="391121">
                <a:moveTo>
                  <a:pt x="0" y="0"/>
                </a:moveTo>
                <a:lnTo>
                  <a:pt x="1694856" y="0"/>
                </a:lnTo>
                <a:lnTo>
                  <a:pt x="1694856" y="391121"/>
                </a:lnTo>
                <a:lnTo>
                  <a:pt x="0" y="391121"/>
                </a:lnTo>
                <a:lnTo>
                  <a:pt x="0" y="0"/>
                </a:lnTo>
                <a:close/>
              </a:path>
            </a:pathLst>
          </a:custGeom>
          <a:blipFill>
            <a:blip r:embed="rId3"/>
            <a:stretch>
              <a:fillRect/>
            </a:stretch>
          </a:blipFill>
        </p:spPr>
        <p:txBody>
          <a:bodyPr/>
          <a:lstStyle/>
          <a:p>
            <a:endParaRPr lang="es-ES"/>
          </a:p>
        </p:txBody>
      </p:sp>
      <p:grpSp>
        <p:nvGrpSpPr>
          <p:cNvPr id="6" name="Group 6"/>
          <p:cNvGrpSpPr/>
          <p:nvPr/>
        </p:nvGrpSpPr>
        <p:grpSpPr>
          <a:xfrm>
            <a:off x="1943098" y="870257"/>
            <a:ext cx="14401800" cy="7569469"/>
            <a:chOff x="2590797" y="-211257"/>
            <a:chExt cx="19202400" cy="10092625"/>
          </a:xfrm>
        </p:grpSpPr>
        <p:sp>
          <p:nvSpPr>
            <p:cNvPr id="7" name="TextBox 7"/>
            <p:cNvSpPr txBox="1"/>
            <p:nvPr/>
          </p:nvSpPr>
          <p:spPr>
            <a:xfrm>
              <a:off x="2590797" y="-211257"/>
              <a:ext cx="19202400" cy="6471857"/>
            </a:xfrm>
            <a:prstGeom prst="rect">
              <a:avLst/>
            </a:prstGeom>
          </p:spPr>
          <p:txBody>
            <a:bodyPr wrap="square" lIns="0" tIns="0" rIns="0" bIns="0" rtlCol="0" anchor="t">
              <a:spAutoFit/>
            </a:bodyPr>
            <a:lstStyle/>
            <a:p>
              <a:pPr algn="ctr">
                <a:lnSpc>
                  <a:spcPts val="12880"/>
                </a:lnSpc>
              </a:pPr>
              <a:r>
                <a:rPr lang="en-US" sz="9200" b="1" dirty="0" err="1">
                  <a:solidFill>
                    <a:srgbClr val="7385A4"/>
                  </a:solidFill>
                  <a:latin typeface="Open Sans Bold"/>
                  <a:ea typeface="Open Sans Bold"/>
                  <a:cs typeface="Open Sans Bold"/>
                  <a:sym typeface="Open Sans Bold"/>
                </a:rPr>
                <a:t>Factores</a:t>
              </a:r>
              <a:r>
                <a:rPr lang="en-US" sz="9200" b="1" dirty="0">
                  <a:solidFill>
                    <a:srgbClr val="7385A4"/>
                  </a:solidFill>
                  <a:latin typeface="Open Sans Bold"/>
                  <a:ea typeface="Open Sans Bold"/>
                  <a:cs typeface="Open Sans Bold"/>
                  <a:sym typeface="Open Sans Bold"/>
                </a:rPr>
                <a:t> </a:t>
              </a:r>
              <a:r>
                <a:rPr lang="en-US" sz="9200" b="1" dirty="0" err="1">
                  <a:solidFill>
                    <a:srgbClr val="7385A4"/>
                  </a:solidFill>
                  <a:latin typeface="Open Sans Bold"/>
                  <a:ea typeface="Open Sans Bold"/>
                  <a:cs typeface="Open Sans Bold"/>
                  <a:sym typeface="Open Sans Bold"/>
                </a:rPr>
                <a:t>demográficos</a:t>
              </a:r>
              <a:r>
                <a:rPr lang="en-US" sz="9200" b="1" dirty="0">
                  <a:solidFill>
                    <a:srgbClr val="7385A4"/>
                  </a:solidFill>
                  <a:latin typeface="Open Sans Bold"/>
                  <a:ea typeface="Open Sans Bold"/>
                  <a:cs typeface="Open Sans Bold"/>
                  <a:sym typeface="Open Sans Bold"/>
                </a:rPr>
                <a:t> </a:t>
              </a:r>
              <a:r>
                <a:rPr lang="en-US" sz="9200" b="1" dirty="0" err="1">
                  <a:solidFill>
                    <a:srgbClr val="7385A4"/>
                  </a:solidFill>
                  <a:latin typeface="Open Sans Bold"/>
                  <a:ea typeface="Open Sans Bold"/>
                  <a:cs typeface="Open Sans Bold"/>
                  <a:sym typeface="Open Sans Bold"/>
                </a:rPr>
                <a:t>en</a:t>
              </a:r>
              <a:r>
                <a:rPr lang="en-US" sz="9200" b="1" dirty="0">
                  <a:solidFill>
                    <a:srgbClr val="7385A4"/>
                  </a:solidFill>
                  <a:latin typeface="Open Sans Bold"/>
                  <a:ea typeface="Open Sans Bold"/>
                  <a:cs typeface="Open Sans Bold"/>
                  <a:sym typeface="Open Sans Bold"/>
                </a:rPr>
                <a:t> </a:t>
              </a:r>
              <a:r>
                <a:rPr lang="en-US" sz="9200" b="1" dirty="0" err="1">
                  <a:solidFill>
                    <a:srgbClr val="7385A4"/>
                  </a:solidFill>
                  <a:latin typeface="Open Sans Bold"/>
                  <a:ea typeface="Open Sans Bold"/>
                  <a:cs typeface="Open Sans Bold"/>
                  <a:sym typeface="Open Sans Bold"/>
                </a:rPr>
                <a:t>el</a:t>
              </a:r>
              <a:r>
                <a:rPr lang="en-US" sz="9200" b="1" dirty="0">
                  <a:solidFill>
                    <a:srgbClr val="7385A4"/>
                  </a:solidFill>
                  <a:latin typeface="Open Sans Bold"/>
                  <a:ea typeface="Open Sans Bold"/>
                  <a:cs typeface="Open Sans Bold"/>
                  <a:sym typeface="Open Sans Bold"/>
                </a:rPr>
                <a:t> </a:t>
              </a:r>
              <a:r>
                <a:rPr lang="en-US" sz="9200" b="1" dirty="0" err="1">
                  <a:solidFill>
                    <a:srgbClr val="7385A4"/>
                  </a:solidFill>
                  <a:latin typeface="Open Sans Bold"/>
                  <a:ea typeface="Open Sans Bold"/>
                  <a:cs typeface="Open Sans Bold"/>
                  <a:sym typeface="Open Sans Bold"/>
                </a:rPr>
                <a:t>síndrome</a:t>
              </a:r>
              <a:r>
                <a:rPr lang="en-US" sz="9200" b="1" dirty="0">
                  <a:solidFill>
                    <a:srgbClr val="7385A4"/>
                  </a:solidFill>
                  <a:latin typeface="Open Sans Bold"/>
                  <a:ea typeface="Open Sans Bold"/>
                  <a:cs typeface="Open Sans Bold"/>
                  <a:sym typeface="Open Sans Bold"/>
                </a:rPr>
                <a:t> </a:t>
              </a:r>
              <a:r>
                <a:rPr lang="en-US" sz="9200" b="1" dirty="0" err="1">
                  <a:solidFill>
                    <a:srgbClr val="7385A4"/>
                  </a:solidFill>
                  <a:latin typeface="Open Sans Bold"/>
                  <a:ea typeface="Open Sans Bold"/>
                  <a:cs typeface="Open Sans Bold"/>
                  <a:sym typeface="Open Sans Bold"/>
                </a:rPr>
                <a:t>metabólico</a:t>
              </a:r>
              <a:endParaRPr lang="en-US" sz="9200" b="1" dirty="0">
                <a:solidFill>
                  <a:srgbClr val="7385A4"/>
                </a:solidFill>
                <a:latin typeface="Open Sans Bold"/>
                <a:ea typeface="Open Sans Bold"/>
                <a:cs typeface="Open Sans Bold"/>
                <a:sym typeface="Open Sans Bold"/>
              </a:endParaRPr>
            </a:p>
          </p:txBody>
        </p:sp>
        <p:sp>
          <p:nvSpPr>
            <p:cNvPr id="8" name="AutoShape 8"/>
            <p:cNvSpPr/>
            <p:nvPr/>
          </p:nvSpPr>
          <p:spPr>
            <a:xfrm flipV="1">
              <a:off x="5743471" y="6787647"/>
              <a:ext cx="12897058" cy="0"/>
            </a:xfrm>
            <a:prstGeom prst="line">
              <a:avLst/>
            </a:prstGeom>
            <a:ln w="50800" cap="flat">
              <a:solidFill>
                <a:srgbClr val="ABBFE1"/>
              </a:solidFill>
              <a:prstDash val="solid"/>
              <a:headEnd type="none" w="sm" len="sm"/>
              <a:tailEnd type="none" w="sm" len="sm"/>
            </a:ln>
          </p:spPr>
          <p:txBody>
            <a:bodyPr/>
            <a:lstStyle/>
            <a:p>
              <a:endParaRPr lang="es-ES"/>
            </a:p>
          </p:txBody>
        </p:sp>
        <p:sp>
          <p:nvSpPr>
            <p:cNvPr id="9" name="TextBox 9"/>
            <p:cNvSpPr txBox="1"/>
            <p:nvPr/>
          </p:nvSpPr>
          <p:spPr>
            <a:xfrm>
              <a:off x="9677698" y="8436107"/>
              <a:ext cx="5028605" cy="462280"/>
            </a:xfrm>
            <a:prstGeom prst="rect">
              <a:avLst/>
            </a:prstGeom>
          </p:spPr>
          <p:txBody>
            <a:bodyPr lIns="0" tIns="0" rIns="0" bIns="0" rtlCol="0" anchor="t">
              <a:spAutoFit/>
            </a:bodyPr>
            <a:lstStyle/>
            <a:p>
              <a:pPr algn="ctr">
                <a:lnSpc>
                  <a:spcPts val="2939"/>
                </a:lnSpc>
                <a:spcBef>
                  <a:spcPct val="0"/>
                </a:spcBef>
              </a:pPr>
              <a:r>
                <a:rPr lang="en-US" sz="2099" dirty="0">
                  <a:solidFill>
                    <a:srgbClr val="7385A4"/>
                  </a:solidFill>
                  <a:latin typeface="Open Sans"/>
                  <a:ea typeface="Open Sans"/>
                  <a:cs typeface="Open Sans"/>
                  <a:sym typeface="Open Sans"/>
                </a:rPr>
                <a:t>Bootcamp online Data Science</a:t>
              </a:r>
            </a:p>
          </p:txBody>
        </p:sp>
        <p:sp>
          <p:nvSpPr>
            <p:cNvPr id="10" name="TextBox 10"/>
            <p:cNvSpPr txBox="1"/>
            <p:nvPr/>
          </p:nvSpPr>
          <p:spPr>
            <a:xfrm>
              <a:off x="8298456" y="7314695"/>
              <a:ext cx="7787084" cy="600711"/>
            </a:xfrm>
            <a:prstGeom prst="rect">
              <a:avLst/>
            </a:prstGeom>
          </p:spPr>
          <p:txBody>
            <a:bodyPr wrap="square" lIns="0" tIns="0" rIns="0" bIns="0" rtlCol="0" anchor="t">
              <a:spAutoFit/>
            </a:bodyPr>
            <a:lstStyle/>
            <a:p>
              <a:pPr algn="ctr">
                <a:lnSpc>
                  <a:spcPts val="3779"/>
                </a:lnSpc>
                <a:spcBef>
                  <a:spcPct val="0"/>
                </a:spcBef>
              </a:pPr>
              <a:r>
                <a:rPr lang="en-US" sz="2699" dirty="0">
                  <a:solidFill>
                    <a:srgbClr val="7385A4"/>
                  </a:solidFill>
                  <a:latin typeface="Open Sans"/>
                  <a:ea typeface="Open Sans"/>
                  <a:cs typeface="Open Sans"/>
                  <a:sym typeface="Open Sans"/>
                </a:rPr>
                <a:t>Mariano Puchades del Olmo</a:t>
              </a:r>
            </a:p>
          </p:txBody>
        </p:sp>
        <p:sp>
          <p:nvSpPr>
            <p:cNvPr id="11" name="TextBox 11"/>
            <p:cNvSpPr txBox="1"/>
            <p:nvPr/>
          </p:nvSpPr>
          <p:spPr>
            <a:xfrm>
              <a:off x="11321752" y="9419088"/>
              <a:ext cx="1740495" cy="462280"/>
            </a:xfrm>
            <a:prstGeom prst="rect">
              <a:avLst/>
            </a:prstGeom>
          </p:spPr>
          <p:txBody>
            <a:bodyPr lIns="0" tIns="0" rIns="0" bIns="0" rtlCol="0" anchor="t">
              <a:spAutoFit/>
            </a:bodyPr>
            <a:lstStyle/>
            <a:p>
              <a:pPr algn="ctr">
                <a:lnSpc>
                  <a:spcPts val="2939"/>
                </a:lnSpc>
                <a:spcBef>
                  <a:spcPct val="0"/>
                </a:spcBef>
              </a:pPr>
              <a:r>
                <a:rPr lang="en-US" sz="2099">
                  <a:solidFill>
                    <a:srgbClr val="7385A4"/>
                  </a:solidFill>
                  <a:latin typeface="Open Sans"/>
                  <a:ea typeface="Open Sans"/>
                  <a:cs typeface="Open Sans"/>
                  <a:sym typeface="Open Sans"/>
                </a:rPr>
                <a:t>2024-2025</a:t>
              </a:r>
            </a:p>
          </p:txBody>
        </p:sp>
      </p:grpSp>
      <p:pic>
        <p:nvPicPr>
          <p:cNvPr id="14" name="Cámara 13">
            <a:extLst>
              <a:ext uri="{FF2B5EF4-FFF2-40B4-BE49-F238E27FC236}">
                <a16:creationId xmlns:a16="http://schemas.microsoft.com/office/drawing/2014/main" id="{74762D78-1552-590D-DB7F-03DD3AA06777}"/>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381000" y="7877796"/>
            <a:ext cx="2105774" cy="2105774"/>
          </a:xfrm>
          <a:prstGeom prst="ellipse">
            <a:avLst/>
          </a:prstGeom>
          <a:ln w="57150">
            <a:solidFill>
              <a:schemeClr val="accent1">
                <a:lumMod val="60000"/>
                <a:lumOff val="40000"/>
              </a:schemeClr>
            </a:solid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635"/>
            <a:ext cx="8422223" cy="10287635"/>
            <a:chOff x="0" y="0"/>
            <a:chExt cx="2218199" cy="2709501"/>
          </a:xfrm>
        </p:grpSpPr>
        <p:sp>
          <p:nvSpPr>
            <p:cNvPr id="3" name="Freeform 3"/>
            <p:cNvSpPr/>
            <p:nvPr/>
          </p:nvSpPr>
          <p:spPr>
            <a:xfrm>
              <a:off x="0" y="0"/>
              <a:ext cx="2218199" cy="2709501"/>
            </a:xfrm>
            <a:custGeom>
              <a:avLst/>
              <a:gdLst/>
              <a:ahLst/>
              <a:cxnLst/>
              <a:rect l="l" t="t" r="r" b="b"/>
              <a:pathLst>
                <a:path w="2218199" h="2709501">
                  <a:moveTo>
                    <a:pt x="0" y="0"/>
                  </a:moveTo>
                  <a:lnTo>
                    <a:pt x="2218199" y="0"/>
                  </a:lnTo>
                  <a:lnTo>
                    <a:pt x="2218199" y="2709501"/>
                  </a:lnTo>
                  <a:lnTo>
                    <a:pt x="0" y="2709501"/>
                  </a:lnTo>
                  <a:close/>
                </a:path>
              </a:pathLst>
            </a:custGeom>
            <a:solidFill>
              <a:srgbClr val="DAE3F3"/>
            </a:solidFill>
          </p:spPr>
          <p:txBody>
            <a:bodyPr/>
            <a:lstStyle/>
            <a:p>
              <a:endParaRPr lang="es-ES"/>
            </a:p>
          </p:txBody>
        </p:sp>
        <p:sp>
          <p:nvSpPr>
            <p:cNvPr id="4" name="TextBox 4"/>
            <p:cNvSpPr txBox="1"/>
            <p:nvPr/>
          </p:nvSpPr>
          <p:spPr>
            <a:xfrm>
              <a:off x="0" y="-38100"/>
              <a:ext cx="2218199" cy="2747601"/>
            </a:xfrm>
            <a:prstGeom prst="rect">
              <a:avLst/>
            </a:prstGeom>
          </p:spPr>
          <p:txBody>
            <a:bodyPr lIns="50800" tIns="50800" rIns="50800" bIns="50800" rtlCol="0" anchor="ctr"/>
            <a:lstStyle/>
            <a:p>
              <a:pPr algn="ctr">
                <a:lnSpc>
                  <a:spcPts val="2659"/>
                </a:lnSpc>
              </a:pPr>
              <a:endParaRPr/>
            </a:p>
          </p:txBody>
        </p:sp>
      </p:grpSp>
      <p:pic>
        <p:nvPicPr>
          <p:cNvPr id="5" name="Picture 5"/>
          <p:cNvPicPr>
            <a:picLocks noChangeAspect="1"/>
          </p:cNvPicPr>
          <p:nvPr/>
        </p:nvPicPr>
        <p:blipFill>
          <a:blip r:embed="rId3"/>
          <a:stretch>
            <a:fillRect/>
          </a:stretch>
        </p:blipFill>
        <p:spPr>
          <a:xfrm>
            <a:off x="8821880" y="225038"/>
            <a:ext cx="9258625" cy="9854467"/>
          </a:xfrm>
          <a:prstGeom prst="rect">
            <a:avLst/>
          </a:prstGeom>
        </p:spPr>
      </p:pic>
      <p:grpSp>
        <p:nvGrpSpPr>
          <p:cNvPr id="6" name="Group 6"/>
          <p:cNvGrpSpPr/>
          <p:nvPr/>
        </p:nvGrpSpPr>
        <p:grpSpPr>
          <a:xfrm>
            <a:off x="10195854" y="2531541"/>
            <a:ext cx="772820" cy="562522"/>
            <a:chOff x="0" y="0"/>
            <a:chExt cx="203541" cy="148154"/>
          </a:xfrm>
        </p:grpSpPr>
        <p:sp>
          <p:nvSpPr>
            <p:cNvPr id="7" name="Freeform 7"/>
            <p:cNvSpPr/>
            <p:nvPr/>
          </p:nvSpPr>
          <p:spPr>
            <a:xfrm>
              <a:off x="0" y="0"/>
              <a:ext cx="203541" cy="148154"/>
            </a:xfrm>
            <a:custGeom>
              <a:avLst/>
              <a:gdLst/>
              <a:ahLst/>
              <a:cxnLst/>
              <a:rect l="l" t="t" r="r" b="b"/>
              <a:pathLst>
                <a:path w="203541" h="148154">
                  <a:moveTo>
                    <a:pt x="0" y="0"/>
                  </a:moveTo>
                  <a:lnTo>
                    <a:pt x="203541" y="0"/>
                  </a:lnTo>
                  <a:lnTo>
                    <a:pt x="203541" y="148154"/>
                  </a:lnTo>
                  <a:lnTo>
                    <a:pt x="0" y="148154"/>
                  </a:lnTo>
                  <a:close/>
                </a:path>
              </a:pathLst>
            </a:custGeom>
            <a:solidFill>
              <a:srgbClr val="FFFFFF"/>
            </a:solidFill>
          </p:spPr>
          <p:txBody>
            <a:bodyPr/>
            <a:lstStyle/>
            <a:p>
              <a:endParaRPr lang="es-ES"/>
            </a:p>
          </p:txBody>
        </p:sp>
        <p:sp>
          <p:nvSpPr>
            <p:cNvPr id="8" name="TextBox 8"/>
            <p:cNvSpPr txBox="1"/>
            <p:nvPr/>
          </p:nvSpPr>
          <p:spPr>
            <a:xfrm>
              <a:off x="0" y="-38100"/>
              <a:ext cx="203541" cy="186254"/>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11995590" y="2812802"/>
            <a:ext cx="772820" cy="562522"/>
            <a:chOff x="0" y="0"/>
            <a:chExt cx="203541" cy="148154"/>
          </a:xfrm>
        </p:grpSpPr>
        <p:sp>
          <p:nvSpPr>
            <p:cNvPr id="10" name="Freeform 10"/>
            <p:cNvSpPr/>
            <p:nvPr/>
          </p:nvSpPr>
          <p:spPr>
            <a:xfrm>
              <a:off x="0" y="0"/>
              <a:ext cx="203541" cy="148154"/>
            </a:xfrm>
            <a:custGeom>
              <a:avLst/>
              <a:gdLst/>
              <a:ahLst/>
              <a:cxnLst/>
              <a:rect l="l" t="t" r="r" b="b"/>
              <a:pathLst>
                <a:path w="203541" h="148154">
                  <a:moveTo>
                    <a:pt x="0" y="0"/>
                  </a:moveTo>
                  <a:lnTo>
                    <a:pt x="203541" y="0"/>
                  </a:lnTo>
                  <a:lnTo>
                    <a:pt x="203541" y="148154"/>
                  </a:lnTo>
                  <a:lnTo>
                    <a:pt x="0" y="148154"/>
                  </a:lnTo>
                  <a:close/>
                </a:path>
              </a:pathLst>
            </a:custGeom>
            <a:solidFill>
              <a:srgbClr val="FFFFFF"/>
            </a:solidFill>
          </p:spPr>
          <p:txBody>
            <a:bodyPr/>
            <a:lstStyle/>
            <a:p>
              <a:endParaRPr lang="es-ES"/>
            </a:p>
          </p:txBody>
        </p:sp>
        <p:sp>
          <p:nvSpPr>
            <p:cNvPr id="11" name="TextBox 11"/>
            <p:cNvSpPr txBox="1"/>
            <p:nvPr/>
          </p:nvSpPr>
          <p:spPr>
            <a:xfrm>
              <a:off x="0" y="-38100"/>
              <a:ext cx="203541" cy="186254"/>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a:off x="13777801" y="3122638"/>
            <a:ext cx="772820" cy="562522"/>
            <a:chOff x="0" y="0"/>
            <a:chExt cx="203541" cy="148154"/>
          </a:xfrm>
        </p:grpSpPr>
        <p:sp>
          <p:nvSpPr>
            <p:cNvPr id="13" name="Freeform 13"/>
            <p:cNvSpPr/>
            <p:nvPr/>
          </p:nvSpPr>
          <p:spPr>
            <a:xfrm>
              <a:off x="0" y="0"/>
              <a:ext cx="203541" cy="148154"/>
            </a:xfrm>
            <a:custGeom>
              <a:avLst/>
              <a:gdLst/>
              <a:ahLst/>
              <a:cxnLst/>
              <a:rect l="l" t="t" r="r" b="b"/>
              <a:pathLst>
                <a:path w="203541" h="148154">
                  <a:moveTo>
                    <a:pt x="0" y="0"/>
                  </a:moveTo>
                  <a:lnTo>
                    <a:pt x="203541" y="0"/>
                  </a:lnTo>
                  <a:lnTo>
                    <a:pt x="203541" y="148154"/>
                  </a:lnTo>
                  <a:lnTo>
                    <a:pt x="0" y="148154"/>
                  </a:lnTo>
                  <a:close/>
                </a:path>
              </a:pathLst>
            </a:custGeom>
            <a:solidFill>
              <a:srgbClr val="FFFFFF"/>
            </a:solidFill>
          </p:spPr>
          <p:txBody>
            <a:bodyPr/>
            <a:lstStyle/>
            <a:p>
              <a:endParaRPr lang="es-ES"/>
            </a:p>
          </p:txBody>
        </p:sp>
        <p:sp>
          <p:nvSpPr>
            <p:cNvPr id="14" name="TextBox 14"/>
            <p:cNvSpPr txBox="1"/>
            <p:nvPr/>
          </p:nvSpPr>
          <p:spPr>
            <a:xfrm>
              <a:off x="0" y="-38100"/>
              <a:ext cx="203541" cy="186254"/>
            </a:xfrm>
            <a:prstGeom prst="rect">
              <a:avLst/>
            </a:prstGeom>
          </p:spPr>
          <p:txBody>
            <a:bodyPr lIns="50800" tIns="50800" rIns="50800" bIns="50800" rtlCol="0" anchor="ctr"/>
            <a:lstStyle/>
            <a:p>
              <a:pPr algn="ctr">
                <a:lnSpc>
                  <a:spcPts val="2659"/>
                </a:lnSpc>
                <a:spcBef>
                  <a:spcPct val="0"/>
                </a:spcBef>
              </a:pPr>
              <a:endParaRPr/>
            </a:p>
          </p:txBody>
        </p:sp>
      </p:grpSp>
      <p:grpSp>
        <p:nvGrpSpPr>
          <p:cNvPr id="15" name="Group 15"/>
          <p:cNvGrpSpPr/>
          <p:nvPr/>
        </p:nvGrpSpPr>
        <p:grpSpPr>
          <a:xfrm>
            <a:off x="15622111" y="1551940"/>
            <a:ext cx="772820" cy="562522"/>
            <a:chOff x="0" y="0"/>
            <a:chExt cx="203541" cy="148154"/>
          </a:xfrm>
        </p:grpSpPr>
        <p:sp>
          <p:nvSpPr>
            <p:cNvPr id="16" name="Freeform 16"/>
            <p:cNvSpPr/>
            <p:nvPr/>
          </p:nvSpPr>
          <p:spPr>
            <a:xfrm>
              <a:off x="0" y="0"/>
              <a:ext cx="203541" cy="148154"/>
            </a:xfrm>
            <a:custGeom>
              <a:avLst/>
              <a:gdLst/>
              <a:ahLst/>
              <a:cxnLst/>
              <a:rect l="l" t="t" r="r" b="b"/>
              <a:pathLst>
                <a:path w="203541" h="148154">
                  <a:moveTo>
                    <a:pt x="0" y="0"/>
                  </a:moveTo>
                  <a:lnTo>
                    <a:pt x="203541" y="0"/>
                  </a:lnTo>
                  <a:lnTo>
                    <a:pt x="203541" y="148154"/>
                  </a:lnTo>
                  <a:lnTo>
                    <a:pt x="0" y="148154"/>
                  </a:lnTo>
                  <a:close/>
                </a:path>
              </a:pathLst>
            </a:custGeom>
            <a:solidFill>
              <a:srgbClr val="FFFFFF"/>
            </a:solidFill>
          </p:spPr>
          <p:txBody>
            <a:bodyPr/>
            <a:lstStyle/>
            <a:p>
              <a:endParaRPr lang="es-ES"/>
            </a:p>
          </p:txBody>
        </p:sp>
        <p:sp>
          <p:nvSpPr>
            <p:cNvPr id="17" name="TextBox 17"/>
            <p:cNvSpPr txBox="1"/>
            <p:nvPr/>
          </p:nvSpPr>
          <p:spPr>
            <a:xfrm>
              <a:off x="0" y="-38100"/>
              <a:ext cx="203541" cy="186254"/>
            </a:xfrm>
            <a:prstGeom prst="rect">
              <a:avLst/>
            </a:prstGeom>
          </p:spPr>
          <p:txBody>
            <a:bodyPr lIns="50800" tIns="50800" rIns="50800" bIns="50800" rtlCol="0" anchor="ctr"/>
            <a:lstStyle/>
            <a:p>
              <a:pPr algn="ctr">
                <a:lnSpc>
                  <a:spcPts val="2659"/>
                </a:lnSpc>
                <a:spcBef>
                  <a:spcPct val="0"/>
                </a:spcBef>
              </a:pPr>
              <a:endParaRPr/>
            </a:p>
          </p:txBody>
        </p:sp>
      </p:grpSp>
      <p:grpSp>
        <p:nvGrpSpPr>
          <p:cNvPr id="18" name="Group 18"/>
          <p:cNvGrpSpPr/>
          <p:nvPr/>
        </p:nvGrpSpPr>
        <p:grpSpPr>
          <a:xfrm>
            <a:off x="9256676" y="1399879"/>
            <a:ext cx="772820" cy="7625036"/>
            <a:chOff x="0" y="0"/>
            <a:chExt cx="203541" cy="2008240"/>
          </a:xfrm>
        </p:grpSpPr>
        <p:sp>
          <p:nvSpPr>
            <p:cNvPr id="19" name="Freeform 19"/>
            <p:cNvSpPr/>
            <p:nvPr/>
          </p:nvSpPr>
          <p:spPr>
            <a:xfrm>
              <a:off x="0" y="0"/>
              <a:ext cx="203541" cy="2008240"/>
            </a:xfrm>
            <a:custGeom>
              <a:avLst/>
              <a:gdLst/>
              <a:ahLst/>
              <a:cxnLst/>
              <a:rect l="l" t="t" r="r" b="b"/>
              <a:pathLst>
                <a:path w="203541" h="2008240">
                  <a:moveTo>
                    <a:pt x="0" y="0"/>
                  </a:moveTo>
                  <a:lnTo>
                    <a:pt x="203541" y="0"/>
                  </a:lnTo>
                  <a:lnTo>
                    <a:pt x="203541" y="2008240"/>
                  </a:lnTo>
                  <a:lnTo>
                    <a:pt x="0" y="2008240"/>
                  </a:lnTo>
                  <a:close/>
                </a:path>
              </a:pathLst>
            </a:custGeom>
            <a:solidFill>
              <a:srgbClr val="FFFFFF"/>
            </a:solidFill>
          </p:spPr>
          <p:txBody>
            <a:bodyPr/>
            <a:lstStyle/>
            <a:p>
              <a:endParaRPr lang="es-ES"/>
            </a:p>
          </p:txBody>
        </p:sp>
        <p:sp>
          <p:nvSpPr>
            <p:cNvPr id="20" name="TextBox 20"/>
            <p:cNvSpPr txBox="1"/>
            <p:nvPr/>
          </p:nvSpPr>
          <p:spPr>
            <a:xfrm>
              <a:off x="0" y="-38100"/>
              <a:ext cx="203541" cy="2046340"/>
            </a:xfrm>
            <a:prstGeom prst="rect">
              <a:avLst/>
            </a:prstGeom>
          </p:spPr>
          <p:txBody>
            <a:bodyPr lIns="50800" tIns="50800" rIns="50800" bIns="50800" rtlCol="0" anchor="ctr"/>
            <a:lstStyle/>
            <a:p>
              <a:pPr algn="ctr">
                <a:lnSpc>
                  <a:spcPts val="2659"/>
                </a:lnSpc>
                <a:spcBef>
                  <a:spcPct val="0"/>
                </a:spcBef>
              </a:pPr>
              <a:endParaRPr/>
            </a:p>
          </p:txBody>
        </p:sp>
      </p:grpSp>
      <p:sp>
        <p:nvSpPr>
          <p:cNvPr id="21" name="TextBox 21"/>
          <p:cNvSpPr txBox="1"/>
          <p:nvPr/>
        </p:nvSpPr>
        <p:spPr>
          <a:xfrm>
            <a:off x="2709882" y="952500"/>
            <a:ext cx="3002459" cy="646430"/>
          </a:xfrm>
          <a:prstGeom prst="rect">
            <a:avLst/>
          </a:prstGeom>
        </p:spPr>
        <p:txBody>
          <a:bodyPr lIns="0" tIns="0" rIns="0" bIns="0" rtlCol="0" anchor="t">
            <a:spAutoFit/>
          </a:bodyPr>
          <a:lstStyle/>
          <a:p>
            <a:pPr algn="ctr">
              <a:lnSpc>
                <a:spcPts val="5319"/>
              </a:lnSpc>
              <a:spcBef>
                <a:spcPct val="0"/>
              </a:spcBef>
            </a:pPr>
            <a:r>
              <a:rPr lang="en-US" sz="3799">
                <a:solidFill>
                  <a:srgbClr val="000000"/>
                </a:solidFill>
                <a:latin typeface="Bree Serif"/>
                <a:ea typeface="Bree Serif"/>
                <a:cs typeface="Bree Serif"/>
                <a:sym typeface="Bree Serif"/>
              </a:rPr>
              <a:t>ESTADO CIVIL</a:t>
            </a:r>
          </a:p>
        </p:txBody>
      </p:sp>
      <p:sp>
        <p:nvSpPr>
          <p:cNvPr id="22" name="TextBox 22"/>
          <p:cNvSpPr txBox="1"/>
          <p:nvPr/>
        </p:nvSpPr>
        <p:spPr>
          <a:xfrm>
            <a:off x="2517373" y="3364072"/>
            <a:ext cx="3387477" cy="448310"/>
          </a:xfrm>
          <a:prstGeom prst="rect">
            <a:avLst/>
          </a:prstGeom>
        </p:spPr>
        <p:txBody>
          <a:bodyPr lIns="0" tIns="0" rIns="0" bIns="0" rtlCol="0" anchor="t">
            <a:spAutoFit/>
          </a:bodyPr>
          <a:lstStyle/>
          <a:p>
            <a:pPr algn="ctr">
              <a:lnSpc>
                <a:spcPts val="3640"/>
              </a:lnSpc>
              <a:spcBef>
                <a:spcPct val="0"/>
              </a:spcBef>
            </a:pPr>
            <a:r>
              <a:rPr lang="en-US" sz="2600">
                <a:solidFill>
                  <a:srgbClr val="000000"/>
                </a:solidFill>
                <a:latin typeface="Open Sans"/>
                <a:ea typeface="Open Sans"/>
                <a:cs typeface="Open Sans"/>
                <a:sym typeface="Open Sans"/>
              </a:rPr>
              <a:t>Síndrome metabólico:</a:t>
            </a:r>
          </a:p>
        </p:txBody>
      </p:sp>
      <p:grpSp>
        <p:nvGrpSpPr>
          <p:cNvPr id="23" name="Group 23"/>
          <p:cNvGrpSpPr/>
          <p:nvPr/>
        </p:nvGrpSpPr>
        <p:grpSpPr>
          <a:xfrm>
            <a:off x="2863200" y="4623301"/>
            <a:ext cx="2695823" cy="1039764"/>
            <a:chOff x="0" y="0"/>
            <a:chExt cx="3594431" cy="1386352"/>
          </a:xfrm>
        </p:grpSpPr>
        <p:sp>
          <p:nvSpPr>
            <p:cNvPr id="24" name="TextBox 24"/>
            <p:cNvSpPr txBox="1"/>
            <p:nvPr/>
          </p:nvSpPr>
          <p:spPr>
            <a:xfrm>
              <a:off x="1338196" y="70453"/>
              <a:ext cx="2256234" cy="1188296"/>
            </a:xfrm>
            <a:prstGeom prst="rect">
              <a:avLst/>
            </a:prstGeom>
          </p:spPr>
          <p:txBody>
            <a:bodyPr lIns="0" tIns="0" rIns="0" bIns="0" rtlCol="0" anchor="t">
              <a:spAutoFit/>
            </a:bodyPr>
            <a:lstStyle/>
            <a:p>
              <a:pPr algn="ctr">
                <a:lnSpc>
                  <a:spcPts val="3640"/>
                </a:lnSpc>
              </a:pPr>
              <a:r>
                <a:rPr lang="en-US" sz="2600">
                  <a:solidFill>
                    <a:srgbClr val="000000"/>
                  </a:solidFill>
                  <a:latin typeface="Open Sans"/>
                  <a:ea typeface="Open Sans"/>
                  <a:cs typeface="Open Sans"/>
                  <a:sym typeface="Open Sans"/>
                </a:rPr>
                <a:t>separados </a:t>
              </a:r>
            </a:p>
            <a:p>
              <a:pPr algn="ctr">
                <a:lnSpc>
                  <a:spcPts val="3640"/>
                </a:lnSpc>
                <a:spcBef>
                  <a:spcPct val="0"/>
                </a:spcBef>
              </a:pPr>
              <a:r>
                <a:rPr lang="en-US" sz="2600">
                  <a:solidFill>
                    <a:srgbClr val="000000"/>
                  </a:solidFill>
                  <a:latin typeface="Open Sans"/>
                  <a:ea typeface="Open Sans"/>
                  <a:cs typeface="Open Sans"/>
                  <a:sym typeface="Open Sans"/>
                </a:rPr>
                <a:t>y viudos</a:t>
              </a:r>
            </a:p>
          </p:txBody>
        </p:sp>
        <p:grpSp>
          <p:nvGrpSpPr>
            <p:cNvPr id="25" name="Group 25"/>
            <p:cNvGrpSpPr/>
            <p:nvPr/>
          </p:nvGrpSpPr>
          <p:grpSpPr>
            <a:xfrm rot="-10800000">
              <a:off x="0" y="0"/>
              <a:ext cx="929349" cy="1386352"/>
              <a:chOff x="0" y="0"/>
              <a:chExt cx="554921" cy="827800"/>
            </a:xfrm>
          </p:grpSpPr>
          <p:sp>
            <p:nvSpPr>
              <p:cNvPr id="26" name="Freeform 26"/>
              <p:cNvSpPr/>
              <p:nvPr/>
            </p:nvSpPr>
            <p:spPr>
              <a:xfrm>
                <a:off x="0" y="0"/>
                <a:ext cx="554921" cy="827800"/>
              </a:xfrm>
              <a:custGeom>
                <a:avLst/>
                <a:gdLst/>
                <a:ahLst/>
                <a:cxnLst/>
                <a:rect l="l" t="t" r="r" b="b"/>
                <a:pathLst>
                  <a:path w="554921" h="827800">
                    <a:moveTo>
                      <a:pt x="277460" y="827800"/>
                    </a:moveTo>
                    <a:lnTo>
                      <a:pt x="0" y="421400"/>
                    </a:lnTo>
                    <a:lnTo>
                      <a:pt x="203200" y="421400"/>
                    </a:lnTo>
                    <a:lnTo>
                      <a:pt x="203200" y="0"/>
                    </a:lnTo>
                    <a:lnTo>
                      <a:pt x="351721" y="0"/>
                    </a:lnTo>
                    <a:lnTo>
                      <a:pt x="351721" y="421400"/>
                    </a:lnTo>
                    <a:lnTo>
                      <a:pt x="554921" y="421400"/>
                    </a:lnTo>
                    <a:lnTo>
                      <a:pt x="277460" y="827800"/>
                    </a:lnTo>
                    <a:close/>
                  </a:path>
                </a:pathLst>
              </a:custGeom>
              <a:solidFill>
                <a:srgbClr val="7385A4"/>
              </a:solidFill>
              <a:ln cap="sq">
                <a:noFill/>
                <a:prstDash val="solid"/>
                <a:miter/>
              </a:ln>
            </p:spPr>
            <p:txBody>
              <a:bodyPr/>
              <a:lstStyle/>
              <a:p>
                <a:endParaRPr lang="es-ES"/>
              </a:p>
            </p:txBody>
          </p:sp>
          <p:sp>
            <p:nvSpPr>
              <p:cNvPr id="27" name="TextBox 27"/>
              <p:cNvSpPr txBox="1"/>
              <p:nvPr/>
            </p:nvSpPr>
            <p:spPr>
              <a:xfrm>
                <a:off x="203200" y="-38100"/>
                <a:ext cx="148521" cy="764300"/>
              </a:xfrm>
              <a:prstGeom prst="rect">
                <a:avLst/>
              </a:prstGeom>
            </p:spPr>
            <p:txBody>
              <a:bodyPr lIns="50800" tIns="50800" rIns="50800" bIns="50800" rtlCol="0" anchor="ctr"/>
              <a:lstStyle/>
              <a:p>
                <a:pPr algn="ctr">
                  <a:lnSpc>
                    <a:spcPts val="2659"/>
                  </a:lnSpc>
                </a:pPr>
                <a:endParaRPr/>
              </a:p>
            </p:txBody>
          </p:sp>
        </p:grpSp>
      </p:grpSp>
      <p:pic>
        <p:nvPicPr>
          <p:cNvPr id="31" name="Cámara 30">
            <a:extLst>
              <a:ext uri="{FF2B5EF4-FFF2-40B4-BE49-F238E27FC236}">
                <a16:creationId xmlns:a16="http://schemas.microsoft.com/office/drawing/2014/main" id="{78EC6CE7-691B-E57C-4704-8F32C6E5247F}"/>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381000" y="7877796"/>
            <a:ext cx="2105774" cy="2105774"/>
          </a:xfrm>
          <a:prstGeom prst="ellipse">
            <a:avLst/>
          </a:prstGeom>
        </p:spPr>
      </p:pic>
      <p:pic>
        <p:nvPicPr>
          <p:cNvPr id="32" name="Cámara 31">
            <a:extLst>
              <a:ext uri="{FF2B5EF4-FFF2-40B4-BE49-F238E27FC236}">
                <a16:creationId xmlns:a16="http://schemas.microsoft.com/office/drawing/2014/main" id="{9EB337D7-1F92-B813-C936-F9DA5201E51D}"/>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381000" y="7877796"/>
            <a:ext cx="2105774" cy="2105774"/>
          </a:xfrm>
          <a:prstGeom prst="ellipse">
            <a:avLst/>
          </a:prstGeom>
          <a:ln w="57150">
            <a:solidFill>
              <a:schemeClr val="accent1">
                <a:lumMod val="60000"/>
                <a:lumOff val="40000"/>
              </a:schemeClr>
            </a:soli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tretch>
            <a:fillRect/>
          </a:stretch>
        </p:blipFill>
        <p:spPr>
          <a:xfrm>
            <a:off x="8525294" y="540444"/>
            <a:ext cx="9528006" cy="9360715"/>
          </a:xfrm>
          <a:prstGeom prst="rect">
            <a:avLst/>
          </a:prstGeom>
        </p:spPr>
      </p:pic>
      <p:grpSp>
        <p:nvGrpSpPr>
          <p:cNvPr id="3" name="Group 3"/>
          <p:cNvGrpSpPr/>
          <p:nvPr/>
        </p:nvGrpSpPr>
        <p:grpSpPr>
          <a:xfrm>
            <a:off x="9319295" y="1179841"/>
            <a:ext cx="772820" cy="7625036"/>
            <a:chOff x="0" y="0"/>
            <a:chExt cx="203541" cy="2008240"/>
          </a:xfrm>
        </p:grpSpPr>
        <p:sp>
          <p:nvSpPr>
            <p:cNvPr id="4" name="Freeform 4"/>
            <p:cNvSpPr/>
            <p:nvPr/>
          </p:nvSpPr>
          <p:spPr>
            <a:xfrm>
              <a:off x="0" y="0"/>
              <a:ext cx="203541" cy="2008240"/>
            </a:xfrm>
            <a:custGeom>
              <a:avLst/>
              <a:gdLst/>
              <a:ahLst/>
              <a:cxnLst/>
              <a:rect l="l" t="t" r="r" b="b"/>
              <a:pathLst>
                <a:path w="203541" h="2008240">
                  <a:moveTo>
                    <a:pt x="0" y="0"/>
                  </a:moveTo>
                  <a:lnTo>
                    <a:pt x="203541" y="0"/>
                  </a:lnTo>
                  <a:lnTo>
                    <a:pt x="203541" y="2008240"/>
                  </a:lnTo>
                  <a:lnTo>
                    <a:pt x="0" y="2008240"/>
                  </a:lnTo>
                  <a:close/>
                </a:path>
              </a:pathLst>
            </a:custGeom>
            <a:solidFill>
              <a:srgbClr val="FFFFFF"/>
            </a:solidFill>
          </p:spPr>
          <p:txBody>
            <a:bodyPr/>
            <a:lstStyle/>
            <a:p>
              <a:endParaRPr lang="es-ES"/>
            </a:p>
          </p:txBody>
        </p:sp>
        <p:sp>
          <p:nvSpPr>
            <p:cNvPr id="5" name="TextBox 5"/>
            <p:cNvSpPr txBox="1"/>
            <p:nvPr/>
          </p:nvSpPr>
          <p:spPr>
            <a:xfrm>
              <a:off x="0" y="-38100"/>
              <a:ext cx="203541" cy="2046340"/>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0" y="-635"/>
            <a:ext cx="8422223" cy="10287635"/>
            <a:chOff x="0" y="0"/>
            <a:chExt cx="2218199" cy="2709501"/>
          </a:xfrm>
        </p:grpSpPr>
        <p:sp>
          <p:nvSpPr>
            <p:cNvPr id="7" name="Freeform 7"/>
            <p:cNvSpPr/>
            <p:nvPr/>
          </p:nvSpPr>
          <p:spPr>
            <a:xfrm>
              <a:off x="0" y="0"/>
              <a:ext cx="2218199" cy="2709501"/>
            </a:xfrm>
            <a:custGeom>
              <a:avLst/>
              <a:gdLst/>
              <a:ahLst/>
              <a:cxnLst/>
              <a:rect l="l" t="t" r="r" b="b"/>
              <a:pathLst>
                <a:path w="2218199" h="2709501">
                  <a:moveTo>
                    <a:pt x="0" y="0"/>
                  </a:moveTo>
                  <a:lnTo>
                    <a:pt x="2218199" y="0"/>
                  </a:lnTo>
                  <a:lnTo>
                    <a:pt x="2218199" y="2709501"/>
                  </a:lnTo>
                  <a:lnTo>
                    <a:pt x="0" y="2709501"/>
                  </a:lnTo>
                  <a:close/>
                </a:path>
              </a:pathLst>
            </a:custGeom>
            <a:solidFill>
              <a:srgbClr val="DAE3F3"/>
            </a:solidFill>
          </p:spPr>
          <p:txBody>
            <a:bodyPr/>
            <a:lstStyle/>
            <a:p>
              <a:endParaRPr lang="es-ES"/>
            </a:p>
          </p:txBody>
        </p:sp>
        <p:sp>
          <p:nvSpPr>
            <p:cNvPr id="8" name="TextBox 8"/>
            <p:cNvSpPr txBox="1"/>
            <p:nvPr/>
          </p:nvSpPr>
          <p:spPr>
            <a:xfrm>
              <a:off x="0" y="-38100"/>
              <a:ext cx="2218199" cy="2747601"/>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1386577" y="952500"/>
            <a:ext cx="5649069" cy="646430"/>
          </a:xfrm>
          <a:prstGeom prst="rect">
            <a:avLst/>
          </a:prstGeom>
        </p:spPr>
        <p:txBody>
          <a:bodyPr lIns="0" tIns="0" rIns="0" bIns="0" rtlCol="0" anchor="t">
            <a:spAutoFit/>
          </a:bodyPr>
          <a:lstStyle/>
          <a:p>
            <a:pPr algn="ctr">
              <a:lnSpc>
                <a:spcPts val="5319"/>
              </a:lnSpc>
              <a:spcBef>
                <a:spcPct val="0"/>
              </a:spcBef>
            </a:pPr>
            <a:r>
              <a:rPr lang="en-US" sz="3799">
                <a:solidFill>
                  <a:srgbClr val="000000"/>
                </a:solidFill>
                <a:latin typeface="Bree Serif"/>
                <a:ea typeface="Bree Serif"/>
                <a:cs typeface="Bree Serif"/>
                <a:sym typeface="Bree Serif"/>
              </a:rPr>
              <a:t>ESTADO CIVIL E INGRESOS</a:t>
            </a:r>
          </a:p>
        </p:txBody>
      </p:sp>
      <p:sp>
        <p:nvSpPr>
          <p:cNvPr id="10" name="TextBox 10"/>
          <p:cNvSpPr txBox="1"/>
          <p:nvPr/>
        </p:nvSpPr>
        <p:spPr>
          <a:xfrm>
            <a:off x="2677884" y="3364072"/>
            <a:ext cx="3066455" cy="448310"/>
          </a:xfrm>
          <a:prstGeom prst="rect">
            <a:avLst/>
          </a:prstGeom>
        </p:spPr>
        <p:txBody>
          <a:bodyPr lIns="0" tIns="0" rIns="0" bIns="0" rtlCol="0" anchor="t">
            <a:spAutoFit/>
          </a:bodyPr>
          <a:lstStyle/>
          <a:p>
            <a:pPr algn="ctr">
              <a:lnSpc>
                <a:spcPts val="3640"/>
              </a:lnSpc>
              <a:spcBef>
                <a:spcPct val="0"/>
              </a:spcBef>
            </a:pPr>
            <a:r>
              <a:rPr lang="en-US" sz="2600">
                <a:solidFill>
                  <a:srgbClr val="000000"/>
                </a:solidFill>
                <a:latin typeface="Open Sans"/>
                <a:ea typeface="Open Sans"/>
                <a:cs typeface="Open Sans"/>
                <a:sym typeface="Open Sans"/>
              </a:rPr>
              <a:t>Separados y viudos:</a:t>
            </a:r>
          </a:p>
        </p:txBody>
      </p:sp>
      <p:grpSp>
        <p:nvGrpSpPr>
          <p:cNvPr id="11" name="Group 11"/>
          <p:cNvGrpSpPr/>
          <p:nvPr/>
        </p:nvGrpSpPr>
        <p:grpSpPr>
          <a:xfrm>
            <a:off x="2106009" y="4623618"/>
            <a:ext cx="4210206" cy="1039764"/>
            <a:chOff x="0" y="0"/>
            <a:chExt cx="5613608" cy="1386352"/>
          </a:xfrm>
        </p:grpSpPr>
        <p:grpSp>
          <p:nvGrpSpPr>
            <p:cNvPr id="12" name="Group 12"/>
            <p:cNvGrpSpPr/>
            <p:nvPr/>
          </p:nvGrpSpPr>
          <p:grpSpPr>
            <a:xfrm>
              <a:off x="0" y="0"/>
              <a:ext cx="929349" cy="1386352"/>
              <a:chOff x="0" y="0"/>
              <a:chExt cx="554921" cy="827800"/>
            </a:xfrm>
          </p:grpSpPr>
          <p:sp>
            <p:nvSpPr>
              <p:cNvPr id="13" name="Freeform 13"/>
              <p:cNvSpPr/>
              <p:nvPr/>
            </p:nvSpPr>
            <p:spPr>
              <a:xfrm>
                <a:off x="0" y="0"/>
                <a:ext cx="554921" cy="827800"/>
              </a:xfrm>
              <a:custGeom>
                <a:avLst/>
                <a:gdLst/>
                <a:ahLst/>
                <a:cxnLst/>
                <a:rect l="l" t="t" r="r" b="b"/>
                <a:pathLst>
                  <a:path w="554921" h="827800">
                    <a:moveTo>
                      <a:pt x="277460" y="827800"/>
                    </a:moveTo>
                    <a:lnTo>
                      <a:pt x="0" y="421400"/>
                    </a:lnTo>
                    <a:lnTo>
                      <a:pt x="203200" y="421400"/>
                    </a:lnTo>
                    <a:lnTo>
                      <a:pt x="203200" y="0"/>
                    </a:lnTo>
                    <a:lnTo>
                      <a:pt x="351721" y="0"/>
                    </a:lnTo>
                    <a:lnTo>
                      <a:pt x="351721" y="421400"/>
                    </a:lnTo>
                    <a:lnTo>
                      <a:pt x="554921" y="421400"/>
                    </a:lnTo>
                    <a:lnTo>
                      <a:pt x="277460" y="827800"/>
                    </a:lnTo>
                    <a:close/>
                  </a:path>
                </a:pathLst>
              </a:custGeom>
              <a:solidFill>
                <a:srgbClr val="7385A4"/>
              </a:solidFill>
              <a:ln cap="sq">
                <a:noFill/>
                <a:prstDash val="solid"/>
                <a:miter/>
              </a:ln>
            </p:spPr>
            <p:txBody>
              <a:bodyPr/>
              <a:lstStyle/>
              <a:p>
                <a:endParaRPr lang="es-ES"/>
              </a:p>
            </p:txBody>
          </p:sp>
          <p:sp>
            <p:nvSpPr>
              <p:cNvPr id="14" name="TextBox 14"/>
              <p:cNvSpPr txBox="1"/>
              <p:nvPr/>
            </p:nvSpPr>
            <p:spPr>
              <a:xfrm>
                <a:off x="203200" y="-38100"/>
                <a:ext cx="148521" cy="764300"/>
              </a:xfrm>
              <a:prstGeom prst="rect">
                <a:avLst/>
              </a:prstGeom>
            </p:spPr>
            <p:txBody>
              <a:bodyPr lIns="50800" tIns="50800" rIns="50800" bIns="50800" rtlCol="0" anchor="ctr"/>
              <a:lstStyle/>
              <a:p>
                <a:pPr algn="ctr">
                  <a:lnSpc>
                    <a:spcPts val="2659"/>
                  </a:lnSpc>
                </a:pPr>
                <a:endParaRPr/>
              </a:p>
            </p:txBody>
          </p:sp>
        </p:grpSp>
        <p:sp>
          <p:nvSpPr>
            <p:cNvPr id="15" name="TextBox 15"/>
            <p:cNvSpPr txBox="1"/>
            <p:nvPr/>
          </p:nvSpPr>
          <p:spPr>
            <a:xfrm>
              <a:off x="1544250" y="70453"/>
              <a:ext cx="4069358" cy="1188296"/>
            </a:xfrm>
            <a:prstGeom prst="rect">
              <a:avLst/>
            </a:prstGeom>
          </p:spPr>
          <p:txBody>
            <a:bodyPr lIns="0" tIns="0" rIns="0" bIns="0" rtlCol="0" anchor="t">
              <a:spAutoFit/>
            </a:bodyPr>
            <a:lstStyle/>
            <a:p>
              <a:pPr algn="ctr">
                <a:lnSpc>
                  <a:spcPts val="3640"/>
                </a:lnSpc>
              </a:pPr>
              <a:r>
                <a:rPr lang="en-US" sz="2600">
                  <a:solidFill>
                    <a:srgbClr val="000000"/>
                  </a:solidFill>
                  <a:latin typeface="Open Sans"/>
                  <a:ea typeface="Open Sans"/>
                  <a:cs typeface="Open Sans"/>
                  <a:sym typeface="Open Sans"/>
                </a:rPr>
                <a:t>media de</a:t>
              </a:r>
            </a:p>
            <a:p>
              <a:pPr algn="ctr">
                <a:lnSpc>
                  <a:spcPts val="3640"/>
                </a:lnSpc>
                <a:spcBef>
                  <a:spcPct val="0"/>
                </a:spcBef>
              </a:pPr>
              <a:r>
                <a:rPr lang="en-US" sz="2600">
                  <a:solidFill>
                    <a:srgbClr val="000000"/>
                  </a:solidFill>
                  <a:latin typeface="Open Sans"/>
                  <a:ea typeface="Open Sans"/>
                  <a:cs typeface="Open Sans"/>
                  <a:sym typeface="Open Sans"/>
                </a:rPr>
                <a:t>ingresos mensuales</a:t>
              </a:r>
            </a:p>
          </p:txBody>
        </p:sp>
      </p:grpSp>
      <p:pic>
        <p:nvPicPr>
          <p:cNvPr id="19" name="Cámara 18">
            <a:extLst>
              <a:ext uri="{FF2B5EF4-FFF2-40B4-BE49-F238E27FC236}">
                <a16:creationId xmlns:a16="http://schemas.microsoft.com/office/drawing/2014/main" id="{03C4E44A-3D73-A7F5-772F-5DB0581F3007}"/>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381000" y="7877796"/>
            <a:ext cx="2105774" cy="2105774"/>
          </a:xfrm>
          <a:prstGeom prst="ellipse">
            <a:avLst/>
          </a:prstGeom>
        </p:spPr>
      </p:pic>
      <p:pic>
        <p:nvPicPr>
          <p:cNvPr id="20" name="Cámara 19">
            <a:extLst>
              <a:ext uri="{FF2B5EF4-FFF2-40B4-BE49-F238E27FC236}">
                <a16:creationId xmlns:a16="http://schemas.microsoft.com/office/drawing/2014/main" id="{13BA8F78-4A72-B283-1AA3-0D46AD562C9C}"/>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381000" y="7877796"/>
            <a:ext cx="2105774" cy="2105774"/>
          </a:xfrm>
          <a:prstGeom prst="ellipse">
            <a:avLst/>
          </a:prstGeom>
          <a:ln w="57150">
            <a:solidFill>
              <a:schemeClr val="accent1">
                <a:lumMod val="60000"/>
                <a:lumOff val="40000"/>
              </a:schemeClr>
            </a:solid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tretch>
            <a:fillRect/>
          </a:stretch>
        </p:blipFill>
        <p:spPr>
          <a:xfrm>
            <a:off x="9326396" y="-181719"/>
            <a:ext cx="8820387" cy="10649803"/>
          </a:xfrm>
          <a:prstGeom prst="rect">
            <a:avLst/>
          </a:prstGeom>
        </p:spPr>
      </p:pic>
      <p:grpSp>
        <p:nvGrpSpPr>
          <p:cNvPr id="3" name="Group 3"/>
          <p:cNvGrpSpPr/>
          <p:nvPr/>
        </p:nvGrpSpPr>
        <p:grpSpPr>
          <a:xfrm>
            <a:off x="9827469" y="705765"/>
            <a:ext cx="772820" cy="7625036"/>
            <a:chOff x="0" y="0"/>
            <a:chExt cx="203541" cy="2008240"/>
          </a:xfrm>
        </p:grpSpPr>
        <p:sp>
          <p:nvSpPr>
            <p:cNvPr id="4" name="Freeform 4"/>
            <p:cNvSpPr/>
            <p:nvPr/>
          </p:nvSpPr>
          <p:spPr>
            <a:xfrm>
              <a:off x="0" y="0"/>
              <a:ext cx="203541" cy="2008240"/>
            </a:xfrm>
            <a:custGeom>
              <a:avLst/>
              <a:gdLst/>
              <a:ahLst/>
              <a:cxnLst/>
              <a:rect l="l" t="t" r="r" b="b"/>
              <a:pathLst>
                <a:path w="203541" h="2008240">
                  <a:moveTo>
                    <a:pt x="0" y="0"/>
                  </a:moveTo>
                  <a:lnTo>
                    <a:pt x="203541" y="0"/>
                  </a:lnTo>
                  <a:lnTo>
                    <a:pt x="203541" y="2008240"/>
                  </a:lnTo>
                  <a:lnTo>
                    <a:pt x="0" y="2008240"/>
                  </a:lnTo>
                  <a:close/>
                </a:path>
              </a:pathLst>
            </a:custGeom>
            <a:solidFill>
              <a:srgbClr val="FFFFFF"/>
            </a:solidFill>
          </p:spPr>
          <p:txBody>
            <a:bodyPr/>
            <a:lstStyle/>
            <a:p>
              <a:endParaRPr lang="es-ES"/>
            </a:p>
          </p:txBody>
        </p:sp>
        <p:sp>
          <p:nvSpPr>
            <p:cNvPr id="5" name="TextBox 5"/>
            <p:cNvSpPr txBox="1"/>
            <p:nvPr/>
          </p:nvSpPr>
          <p:spPr>
            <a:xfrm>
              <a:off x="0" y="-38100"/>
              <a:ext cx="203541" cy="2046340"/>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0" y="-635"/>
            <a:ext cx="8422223" cy="10287635"/>
            <a:chOff x="0" y="0"/>
            <a:chExt cx="2218199" cy="2709501"/>
          </a:xfrm>
        </p:grpSpPr>
        <p:sp>
          <p:nvSpPr>
            <p:cNvPr id="7" name="Freeform 7"/>
            <p:cNvSpPr/>
            <p:nvPr/>
          </p:nvSpPr>
          <p:spPr>
            <a:xfrm>
              <a:off x="0" y="0"/>
              <a:ext cx="2218199" cy="2709501"/>
            </a:xfrm>
            <a:custGeom>
              <a:avLst/>
              <a:gdLst/>
              <a:ahLst/>
              <a:cxnLst/>
              <a:rect l="l" t="t" r="r" b="b"/>
              <a:pathLst>
                <a:path w="2218199" h="2709501">
                  <a:moveTo>
                    <a:pt x="0" y="0"/>
                  </a:moveTo>
                  <a:lnTo>
                    <a:pt x="2218199" y="0"/>
                  </a:lnTo>
                  <a:lnTo>
                    <a:pt x="2218199" y="2709501"/>
                  </a:lnTo>
                  <a:lnTo>
                    <a:pt x="0" y="2709501"/>
                  </a:lnTo>
                  <a:close/>
                </a:path>
              </a:pathLst>
            </a:custGeom>
            <a:solidFill>
              <a:srgbClr val="DAE3F3"/>
            </a:solidFill>
          </p:spPr>
          <p:txBody>
            <a:bodyPr/>
            <a:lstStyle/>
            <a:p>
              <a:endParaRPr lang="es-ES"/>
            </a:p>
          </p:txBody>
        </p:sp>
        <p:sp>
          <p:nvSpPr>
            <p:cNvPr id="8" name="TextBox 8"/>
            <p:cNvSpPr txBox="1"/>
            <p:nvPr/>
          </p:nvSpPr>
          <p:spPr>
            <a:xfrm>
              <a:off x="0" y="-38100"/>
              <a:ext cx="2218199" cy="2747601"/>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3541310" y="952500"/>
            <a:ext cx="1339602" cy="646430"/>
          </a:xfrm>
          <a:prstGeom prst="rect">
            <a:avLst/>
          </a:prstGeom>
        </p:spPr>
        <p:txBody>
          <a:bodyPr lIns="0" tIns="0" rIns="0" bIns="0" rtlCol="0" anchor="t">
            <a:spAutoFit/>
          </a:bodyPr>
          <a:lstStyle/>
          <a:p>
            <a:pPr algn="ctr">
              <a:lnSpc>
                <a:spcPts val="5319"/>
              </a:lnSpc>
              <a:spcBef>
                <a:spcPct val="0"/>
              </a:spcBef>
            </a:pPr>
            <a:r>
              <a:rPr lang="en-US" sz="3799">
                <a:solidFill>
                  <a:srgbClr val="000000"/>
                </a:solidFill>
                <a:latin typeface="Bree Serif"/>
                <a:ea typeface="Bree Serif"/>
                <a:cs typeface="Bree Serif"/>
                <a:sym typeface="Bree Serif"/>
              </a:rPr>
              <a:t>ETNIA</a:t>
            </a:r>
          </a:p>
        </p:txBody>
      </p:sp>
      <p:sp>
        <p:nvSpPr>
          <p:cNvPr id="10" name="TextBox 10"/>
          <p:cNvSpPr txBox="1"/>
          <p:nvPr/>
        </p:nvSpPr>
        <p:spPr>
          <a:xfrm>
            <a:off x="2573108" y="3856990"/>
            <a:ext cx="3276005" cy="905510"/>
          </a:xfrm>
          <a:prstGeom prst="rect">
            <a:avLst/>
          </a:prstGeom>
        </p:spPr>
        <p:txBody>
          <a:bodyPr wrap="square" lIns="0" tIns="0" rIns="0" bIns="0" rtlCol="0" anchor="t">
            <a:spAutoFit/>
          </a:bodyPr>
          <a:lstStyle/>
          <a:p>
            <a:pPr algn="ctr">
              <a:lnSpc>
                <a:spcPts val="3640"/>
              </a:lnSpc>
            </a:pPr>
            <a:r>
              <a:rPr lang="en-US" sz="2600" dirty="0">
                <a:solidFill>
                  <a:srgbClr val="000000"/>
                </a:solidFill>
                <a:latin typeface="Open Sans"/>
                <a:ea typeface="Open Sans"/>
                <a:cs typeface="Open Sans"/>
                <a:sym typeface="Open Sans"/>
              </a:rPr>
              <a:t>Población </a:t>
            </a:r>
            <a:r>
              <a:rPr lang="en-US" sz="2600" dirty="0" err="1">
                <a:solidFill>
                  <a:srgbClr val="000000"/>
                </a:solidFill>
                <a:latin typeface="Open Sans"/>
                <a:ea typeface="Open Sans"/>
                <a:cs typeface="Open Sans"/>
                <a:sym typeface="Open Sans"/>
              </a:rPr>
              <a:t>hispana</a:t>
            </a:r>
            <a:r>
              <a:rPr lang="en-US" sz="2600" dirty="0">
                <a:solidFill>
                  <a:srgbClr val="000000"/>
                </a:solidFill>
                <a:latin typeface="Open Sans"/>
                <a:ea typeface="Open Sans"/>
                <a:cs typeface="Open Sans"/>
                <a:sym typeface="Open Sans"/>
              </a:rPr>
              <a:t> y</a:t>
            </a:r>
          </a:p>
          <a:p>
            <a:pPr algn="ctr">
              <a:lnSpc>
                <a:spcPts val="3640"/>
              </a:lnSpc>
              <a:spcBef>
                <a:spcPct val="0"/>
              </a:spcBef>
            </a:pPr>
            <a:r>
              <a:rPr lang="en-US" sz="2600" dirty="0" err="1">
                <a:solidFill>
                  <a:srgbClr val="000000"/>
                </a:solidFill>
                <a:latin typeface="Open Sans"/>
                <a:ea typeface="Open Sans"/>
                <a:cs typeface="Open Sans"/>
                <a:sym typeface="Open Sans"/>
              </a:rPr>
              <a:t>norteamericana</a:t>
            </a:r>
            <a:r>
              <a:rPr lang="en-US" sz="2600" dirty="0">
                <a:solidFill>
                  <a:srgbClr val="000000"/>
                </a:solidFill>
                <a:latin typeface="Open Sans"/>
                <a:ea typeface="Open Sans"/>
                <a:cs typeface="Open Sans"/>
                <a:sym typeface="Open Sans"/>
              </a:rPr>
              <a:t>:</a:t>
            </a:r>
          </a:p>
        </p:txBody>
      </p:sp>
      <p:grpSp>
        <p:nvGrpSpPr>
          <p:cNvPr id="11" name="Group 11"/>
          <p:cNvGrpSpPr/>
          <p:nvPr/>
        </p:nvGrpSpPr>
        <p:grpSpPr>
          <a:xfrm>
            <a:off x="2050012" y="5400065"/>
            <a:ext cx="4322199" cy="1039764"/>
            <a:chOff x="0" y="0"/>
            <a:chExt cx="5762932" cy="1386352"/>
          </a:xfrm>
        </p:grpSpPr>
        <p:grpSp>
          <p:nvGrpSpPr>
            <p:cNvPr id="12" name="Group 12"/>
            <p:cNvGrpSpPr/>
            <p:nvPr/>
          </p:nvGrpSpPr>
          <p:grpSpPr>
            <a:xfrm rot="-10800000">
              <a:off x="0" y="0"/>
              <a:ext cx="929349" cy="1386352"/>
              <a:chOff x="0" y="0"/>
              <a:chExt cx="554921" cy="827800"/>
            </a:xfrm>
          </p:grpSpPr>
          <p:sp>
            <p:nvSpPr>
              <p:cNvPr id="13" name="Freeform 13"/>
              <p:cNvSpPr/>
              <p:nvPr/>
            </p:nvSpPr>
            <p:spPr>
              <a:xfrm>
                <a:off x="0" y="0"/>
                <a:ext cx="554921" cy="827800"/>
              </a:xfrm>
              <a:custGeom>
                <a:avLst/>
                <a:gdLst/>
                <a:ahLst/>
                <a:cxnLst/>
                <a:rect l="l" t="t" r="r" b="b"/>
                <a:pathLst>
                  <a:path w="554921" h="827800">
                    <a:moveTo>
                      <a:pt x="277460" y="827800"/>
                    </a:moveTo>
                    <a:lnTo>
                      <a:pt x="0" y="421400"/>
                    </a:lnTo>
                    <a:lnTo>
                      <a:pt x="203200" y="421400"/>
                    </a:lnTo>
                    <a:lnTo>
                      <a:pt x="203200" y="0"/>
                    </a:lnTo>
                    <a:lnTo>
                      <a:pt x="351721" y="0"/>
                    </a:lnTo>
                    <a:lnTo>
                      <a:pt x="351721" y="421400"/>
                    </a:lnTo>
                    <a:lnTo>
                      <a:pt x="554921" y="421400"/>
                    </a:lnTo>
                    <a:lnTo>
                      <a:pt x="277460" y="827800"/>
                    </a:lnTo>
                    <a:close/>
                  </a:path>
                </a:pathLst>
              </a:custGeom>
              <a:solidFill>
                <a:srgbClr val="7385A4"/>
              </a:solidFill>
              <a:ln cap="sq">
                <a:noFill/>
                <a:prstDash val="solid"/>
                <a:miter/>
              </a:ln>
            </p:spPr>
            <p:txBody>
              <a:bodyPr/>
              <a:lstStyle/>
              <a:p>
                <a:endParaRPr lang="es-ES"/>
              </a:p>
            </p:txBody>
          </p:sp>
          <p:sp>
            <p:nvSpPr>
              <p:cNvPr id="14" name="TextBox 14"/>
              <p:cNvSpPr txBox="1"/>
              <p:nvPr/>
            </p:nvSpPr>
            <p:spPr>
              <a:xfrm>
                <a:off x="203200" y="-38100"/>
                <a:ext cx="148521" cy="764300"/>
              </a:xfrm>
              <a:prstGeom prst="rect">
                <a:avLst/>
              </a:prstGeom>
            </p:spPr>
            <p:txBody>
              <a:bodyPr lIns="50800" tIns="50800" rIns="50800" bIns="50800" rtlCol="0" anchor="ctr"/>
              <a:lstStyle/>
              <a:p>
                <a:pPr algn="ctr">
                  <a:lnSpc>
                    <a:spcPts val="2659"/>
                  </a:lnSpc>
                </a:pPr>
                <a:endParaRPr/>
              </a:p>
            </p:txBody>
          </p:sp>
        </p:grpSp>
        <p:sp>
          <p:nvSpPr>
            <p:cNvPr id="15" name="TextBox 15"/>
            <p:cNvSpPr txBox="1"/>
            <p:nvPr/>
          </p:nvSpPr>
          <p:spPr>
            <a:xfrm>
              <a:off x="1394926" y="70453"/>
              <a:ext cx="4368006" cy="1188296"/>
            </a:xfrm>
            <a:prstGeom prst="rect">
              <a:avLst/>
            </a:prstGeom>
          </p:spPr>
          <p:txBody>
            <a:bodyPr lIns="0" tIns="0" rIns="0" bIns="0" rtlCol="0" anchor="t">
              <a:spAutoFit/>
            </a:bodyPr>
            <a:lstStyle/>
            <a:p>
              <a:pPr algn="ctr">
                <a:lnSpc>
                  <a:spcPts val="3640"/>
                </a:lnSpc>
              </a:pPr>
              <a:r>
                <a:rPr lang="en-US" sz="2600">
                  <a:solidFill>
                    <a:srgbClr val="000000"/>
                  </a:solidFill>
                  <a:latin typeface="Open Sans"/>
                  <a:ea typeface="Open Sans"/>
                  <a:cs typeface="Open Sans"/>
                  <a:sym typeface="Open Sans"/>
                </a:rPr>
                <a:t>porcentaje de</a:t>
              </a:r>
            </a:p>
            <a:p>
              <a:pPr algn="ctr">
                <a:lnSpc>
                  <a:spcPts val="3640"/>
                </a:lnSpc>
                <a:spcBef>
                  <a:spcPct val="0"/>
                </a:spcBef>
              </a:pPr>
              <a:r>
                <a:rPr lang="en-US" sz="2600">
                  <a:solidFill>
                    <a:srgbClr val="000000"/>
                  </a:solidFill>
                  <a:latin typeface="Open Sans"/>
                  <a:ea typeface="Open Sans"/>
                  <a:cs typeface="Open Sans"/>
                  <a:sym typeface="Open Sans"/>
                </a:rPr>
                <a:t>síndrome metabólico</a:t>
              </a:r>
            </a:p>
          </p:txBody>
        </p:sp>
      </p:grpSp>
      <p:pic>
        <p:nvPicPr>
          <p:cNvPr id="19" name="Cámara 18">
            <a:extLst>
              <a:ext uri="{FF2B5EF4-FFF2-40B4-BE49-F238E27FC236}">
                <a16:creationId xmlns:a16="http://schemas.microsoft.com/office/drawing/2014/main" id="{FBC68030-DEED-3076-7D49-03835E85CB69}"/>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381000" y="7877796"/>
            <a:ext cx="2105774" cy="2105774"/>
          </a:xfrm>
          <a:prstGeom prst="ellipse">
            <a:avLst/>
          </a:prstGeom>
        </p:spPr>
      </p:pic>
      <p:pic>
        <p:nvPicPr>
          <p:cNvPr id="20" name="Cámara 19">
            <a:extLst>
              <a:ext uri="{FF2B5EF4-FFF2-40B4-BE49-F238E27FC236}">
                <a16:creationId xmlns:a16="http://schemas.microsoft.com/office/drawing/2014/main" id="{715E6AC6-12B3-00F1-09A8-45E52F59A3FB}"/>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381000" y="7877796"/>
            <a:ext cx="2105774" cy="2105774"/>
          </a:xfrm>
          <a:prstGeom prst="ellipse">
            <a:avLst/>
          </a:prstGeom>
          <a:ln w="57150">
            <a:solidFill>
              <a:schemeClr val="accent1">
                <a:lumMod val="60000"/>
                <a:lumOff val="40000"/>
              </a:schemeClr>
            </a:solid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684416" y="2296795"/>
            <a:ext cx="6919168" cy="580390"/>
          </a:xfrm>
          <a:prstGeom prst="rect">
            <a:avLst/>
          </a:prstGeom>
        </p:spPr>
        <p:txBody>
          <a:bodyPr lIns="0" tIns="0" rIns="0" bIns="0" rtlCol="0" anchor="t">
            <a:spAutoFit/>
          </a:bodyPr>
          <a:lstStyle/>
          <a:p>
            <a:pPr algn="ctr">
              <a:lnSpc>
                <a:spcPts val="4759"/>
              </a:lnSpc>
              <a:spcBef>
                <a:spcPct val="0"/>
              </a:spcBef>
            </a:pPr>
            <a:r>
              <a:rPr lang="en-US" sz="3399" dirty="0" err="1">
                <a:solidFill>
                  <a:srgbClr val="000000"/>
                </a:solidFill>
                <a:latin typeface="Open Sans"/>
                <a:ea typeface="Open Sans"/>
                <a:cs typeface="Open Sans"/>
                <a:sym typeface="Open Sans"/>
              </a:rPr>
              <a:t>Existe</a:t>
            </a:r>
            <a:r>
              <a:rPr lang="en-US" sz="3399" dirty="0">
                <a:solidFill>
                  <a:srgbClr val="000000"/>
                </a:solidFill>
                <a:latin typeface="Open Sans"/>
                <a:ea typeface="Open Sans"/>
                <a:cs typeface="Open Sans"/>
                <a:sym typeface="Open Sans"/>
              </a:rPr>
              <a:t> </a:t>
            </a:r>
            <a:r>
              <a:rPr lang="en-US" sz="3399" dirty="0" err="1">
                <a:solidFill>
                  <a:srgbClr val="000000"/>
                </a:solidFill>
                <a:latin typeface="Open Sans"/>
                <a:ea typeface="Open Sans"/>
                <a:cs typeface="Open Sans"/>
                <a:sym typeface="Open Sans"/>
              </a:rPr>
              <a:t>relación</a:t>
            </a:r>
            <a:r>
              <a:rPr lang="en-US" sz="3399" dirty="0">
                <a:solidFill>
                  <a:srgbClr val="000000"/>
                </a:solidFill>
                <a:latin typeface="Open Sans"/>
                <a:ea typeface="Open Sans"/>
                <a:cs typeface="Open Sans"/>
                <a:sym typeface="Open Sans"/>
              </a:rPr>
              <a:t> entre </a:t>
            </a:r>
            <a:r>
              <a:rPr lang="en-US" sz="3399" dirty="0" err="1">
                <a:solidFill>
                  <a:srgbClr val="000000"/>
                </a:solidFill>
                <a:latin typeface="Open Sans"/>
                <a:ea typeface="Open Sans"/>
                <a:cs typeface="Open Sans"/>
                <a:sym typeface="Open Sans"/>
              </a:rPr>
              <a:t>los</a:t>
            </a:r>
            <a:r>
              <a:rPr lang="en-US" sz="3399" dirty="0">
                <a:solidFill>
                  <a:srgbClr val="000000"/>
                </a:solidFill>
                <a:latin typeface="Open Sans"/>
                <a:ea typeface="Open Sans"/>
                <a:cs typeface="Open Sans"/>
                <a:sym typeface="Open Sans"/>
              </a:rPr>
              <a:t> </a:t>
            </a:r>
            <a:r>
              <a:rPr lang="en-US" sz="3399" dirty="0" err="1">
                <a:solidFill>
                  <a:srgbClr val="000000"/>
                </a:solidFill>
                <a:latin typeface="Open Sans"/>
                <a:ea typeface="Open Sans"/>
                <a:cs typeface="Open Sans"/>
                <a:sym typeface="Open Sans"/>
              </a:rPr>
              <a:t>ingresos</a:t>
            </a:r>
            <a:r>
              <a:rPr lang="en-US" sz="3399" dirty="0">
                <a:solidFill>
                  <a:srgbClr val="000000"/>
                </a:solidFill>
                <a:latin typeface="Open Sans"/>
                <a:ea typeface="Open Sans"/>
                <a:cs typeface="Open Sans"/>
                <a:sym typeface="Open Sans"/>
              </a:rPr>
              <a:t> y</a:t>
            </a:r>
          </a:p>
        </p:txBody>
      </p:sp>
      <p:sp>
        <p:nvSpPr>
          <p:cNvPr id="3" name="TextBox 3"/>
          <p:cNvSpPr txBox="1"/>
          <p:nvPr/>
        </p:nvSpPr>
        <p:spPr>
          <a:xfrm>
            <a:off x="5327079" y="6150400"/>
            <a:ext cx="7633841" cy="580390"/>
          </a:xfrm>
          <a:prstGeom prst="rect">
            <a:avLst/>
          </a:prstGeom>
        </p:spPr>
        <p:txBody>
          <a:bodyPr lIns="0" tIns="0" rIns="0" bIns="0" rtlCol="0" anchor="t">
            <a:spAutoFit/>
          </a:bodyPr>
          <a:lstStyle/>
          <a:p>
            <a:pPr algn="ctr">
              <a:lnSpc>
                <a:spcPts val="4759"/>
              </a:lnSpc>
              <a:spcBef>
                <a:spcPct val="0"/>
              </a:spcBef>
            </a:pPr>
            <a:r>
              <a:rPr lang="en-US" sz="3399" dirty="0" err="1">
                <a:solidFill>
                  <a:srgbClr val="000000"/>
                </a:solidFill>
                <a:latin typeface="Open Sans"/>
                <a:ea typeface="Open Sans"/>
                <a:cs typeface="Open Sans"/>
                <a:sym typeface="Open Sans"/>
              </a:rPr>
              <a:t>el</a:t>
            </a:r>
            <a:r>
              <a:rPr lang="en-US" sz="3399" dirty="0">
                <a:solidFill>
                  <a:srgbClr val="000000"/>
                </a:solidFill>
                <a:latin typeface="Open Sans"/>
                <a:ea typeface="Open Sans"/>
                <a:cs typeface="Open Sans"/>
                <a:sym typeface="Open Sans"/>
              </a:rPr>
              <a:t> </a:t>
            </a:r>
            <a:r>
              <a:rPr lang="en-US" sz="3399" dirty="0" err="1">
                <a:solidFill>
                  <a:srgbClr val="000000"/>
                </a:solidFill>
                <a:latin typeface="Open Sans"/>
                <a:ea typeface="Open Sans"/>
                <a:cs typeface="Open Sans"/>
                <a:sym typeface="Open Sans"/>
              </a:rPr>
              <a:t>desarrollo</a:t>
            </a:r>
            <a:r>
              <a:rPr lang="en-US" sz="3399" dirty="0">
                <a:solidFill>
                  <a:srgbClr val="000000"/>
                </a:solidFill>
                <a:latin typeface="Open Sans"/>
                <a:ea typeface="Open Sans"/>
                <a:cs typeface="Open Sans"/>
                <a:sym typeface="Open Sans"/>
              </a:rPr>
              <a:t> del </a:t>
            </a:r>
            <a:r>
              <a:rPr lang="en-US" sz="3399" dirty="0" err="1">
                <a:solidFill>
                  <a:srgbClr val="000000"/>
                </a:solidFill>
                <a:latin typeface="Open Sans"/>
                <a:ea typeface="Open Sans"/>
                <a:cs typeface="Open Sans"/>
                <a:sym typeface="Open Sans"/>
              </a:rPr>
              <a:t>síndrome</a:t>
            </a:r>
            <a:r>
              <a:rPr lang="en-US" sz="3399" dirty="0">
                <a:solidFill>
                  <a:srgbClr val="000000"/>
                </a:solidFill>
                <a:latin typeface="Open Sans"/>
                <a:ea typeface="Open Sans"/>
                <a:cs typeface="Open Sans"/>
                <a:sym typeface="Open Sans"/>
              </a:rPr>
              <a:t> </a:t>
            </a:r>
            <a:r>
              <a:rPr lang="en-US" sz="3399" dirty="0" err="1">
                <a:solidFill>
                  <a:srgbClr val="000000"/>
                </a:solidFill>
                <a:latin typeface="Open Sans"/>
                <a:ea typeface="Open Sans"/>
                <a:cs typeface="Open Sans"/>
                <a:sym typeface="Open Sans"/>
              </a:rPr>
              <a:t>metabólico</a:t>
            </a:r>
            <a:endParaRPr lang="en-US" sz="3399" dirty="0">
              <a:solidFill>
                <a:srgbClr val="000000"/>
              </a:solidFill>
              <a:latin typeface="Open Sans"/>
              <a:ea typeface="Open Sans"/>
              <a:cs typeface="Open Sans"/>
              <a:sym typeface="Open Sans"/>
            </a:endParaRPr>
          </a:p>
        </p:txBody>
      </p:sp>
      <p:sp>
        <p:nvSpPr>
          <p:cNvPr id="4" name="TextBox 4"/>
          <p:cNvSpPr txBox="1"/>
          <p:nvPr/>
        </p:nvSpPr>
        <p:spPr>
          <a:xfrm>
            <a:off x="1028700" y="952500"/>
            <a:ext cx="3396109" cy="646430"/>
          </a:xfrm>
          <a:prstGeom prst="rect">
            <a:avLst/>
          </a:prstGeom>
        </p:spPr>
        <p:txBody>
          <a:bodyPr lIns="0" tIns="0" rIns="0" bIns="0" rtlCol="0" anchor="t">
            <a:spAutoFit/>
          </a:bodyPr>
          <a:lstStyle/>
          <a:p>
            <a:pPr algn="ctr">
              <a:lnSpc>
                <a:spcPts val="5319"/>
              </a:lnSpc>
              <a:spcBef>
                <a:spcPct val="0"/>
              </a:spcBef>
            </a:pPr>
            <a:r>
              <a:rPr lang="en-US" sz="3799">
                <a:solidFill>
                  <a:srgbClr val="000000"/>
                </a:solidFill>
                <a:latin typeface="Bree Serif"/>
                <a:ea typeface="Bree Serif"/>
                <a:cs typeface="Bree Serif"/>
                <a:sym typeface="Bree Serif"/>
              </a:rPr>
              <a:t>CONCLUSIONES</a:t>
            </a:r>
          </a:p>
        </p:txBody>
      </p:sp>
      <p:grpSp>
        <p:nvGrpSpPr>
          <p:cNvPr id="5" name="Group 5"/>
          <p:cNvGrpSpPr/>
          <p:nvPr/>
        </p:nvGrpSpPr>
        <p:grpSpPr>
          <a:xfrm>
            <a:off x="16186444" y="9258300"/>
            <a:ext cx="3699470" cy="1450540"/>
            <a:chOff x="0" y="0"/>
            <a:chExt cx="974346" cy="382035"/>
          </a:xfrm>
        </p:grpSpPr>
        <p:sp>
          <p:nvSpPr>
            <p:cNvPr id="6" name="Freeform 6"/>
            <p:cNvSpPr/>
            <p:nvPr/>
          </p:nvSpPr>
          <p:spPr>
            <a:xfrm>
              <a:off x="0" y="0"/>
              <a:ext cx="974346" cy="382035"/>
            </a:xfrm>
            <a:custGeom>
              <a:avLst/>
              <a:gdLst/>
              <a:ahLst/>
              <a:cxnLst/>
              <a:rect l="l" t="t" r="r" b="b"/>
              <a:pathLst>
                <a:path w="974346" h="382035">
                  <a:moveTo>
                    <a:pt x="106728" y="0"/>
                  </a:moveTo>
                  <a:lnTo>
                    <a:pt x="867618" y="0"/>
                  </a:lnTo>
                  <a:cubicBezTo>
                    <a:pt x="926562" y="0"/>
                    <a:pt x="974346" y="47784"/>
                    <a:pt x="974346" y="106728"/>
                  </a:cubicBezTo>
                  <a:lnTo>
                    <a:pt x="974346" y="275307"/>
                  </a:lnTo>
                  <a:cubicBezTo>
                    <a:pt x="974346" y="334251"/>
                    <a:pt x="926562" y="382035"/>
                    <a:pt x="867618" y="382035"/>
                  </a:cubicBezTo>
                  <a:lnTo>
                    <a:pt x="106728" y="382035"/>
                  </a:lnTo>
                  <a:cubicBezTo>
                    <a:pt x="47784" y="382035"/>
                    <a:pt x="0" y="334251"/>
                    <a:pt x="0" y="275307"/>
                  </a:cubicBezTo>
                  <a:lnTo>
                    <a:pt x="0" y="106728"/>
                  </a:lnTo>
                  <a:cubicBezTo>
                    <a:pt x="0" y="47784"/>
                    <a:pt x="47784" y="0"/>
                    <a:pt x="106728" y="0"/>
                  </a:cubicBezTo>
                  <a:close/>
                </a:path>
              </a:pathLst>
            </a:custGeom>
            <a:solidFill>
              <a:srgbClr val="ABBFE1"/>
            </a:solidFill>
          </p:spPr>
          <p:txBody>
            <a:bodyPr/>
            <a:lstStyle/>
            <a:p>
              <a:endParaRPr lang="es-ES"/>
            </a:p>
          </p:txBody>
        </p:sp>
        <p:sp>
          <p:nvSpPr>
            <p:cNvPr id="7" name="TextBox 7"/>
            <p:cNvSpPr txBox="1"/>
            <p:nvPr/>
          </p:nvSpPr>
          <p:spPr>
            <a:xfrm>
              <a:off x="0" y="-38100"/>
              <a:ext cx="974346" cy="420135"/>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16411872" y="9592449"/>
            <a:ext cx="1694856" cy="391121"/>
          </a:xfrm>
          <a:custGeom>
            <a:avLst/>
            <a:gdLst/>
            <a:ahLst/>
            <a:cxnLst/>
            <a:rect l="l" t="t" r="r" b="b"/>
            <a:pathLst>
              <a:path w="1694856" h="391121">
                <a:moveTo>
                  <a:pt x="0" y="0"/>
                </a:moveTo>
                <a:lnTo>
                  <a:pt x="1694856" y="0"/>
                </a:lnTo>
                <a:lnTo>
                  <a:pt x="1694856" y="391121"/>
                </a:lnTo>
                <a:lnTo>
                  <a:pt x="0" y="391121"/>
                </a:lnTo>
                <a:lnTo>
                  <a:pt x="0" y="0"/>
                </a:lnTo>
                <a:close/>
              </a:path>
            </a:pathLst>
          </a:custGeom>
          <a:blipFill>
            <a:blip r:embed="rId3"/>
            <a:stretch>
              <a:fillRect/>
            </a:stretch>
          </a:blipFill>
        </p:spPr>
        <p:txBody>
          <a:bodyPr/>
          <a:lstStyle/>
          <a:p>
            <a:endParaRPr lang="es-ES"/>
          </a:p>
        </p:txBody>
      </p:sp>
      <p:pic>
        <p:nvPicPr>
          <p:cNvPr id="12" name="Cámara 11">
            <a:extLst>
              <a:ext uri="{FF2B5EF4-FFF2-40B4-BE49-F238E27FC236}">
                <a16:creationId xmlns:a16="http://schemas.microsoft.com/office/drawing/2014/main" id="{96FCD3A1-B73F-B424-2EB1-267F53864803}"/>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381000" y="7877796"/>
            <a:ext cx="2105774" cy="2105774"/>
          </a:xfrm>
          <a:prstGeom prst="ellipse">
            <a:avLst/>
          </a:prstGeom>
        </p:spPr>
      </p:pic>
      <p:pic>
        <p:nvPicPr>
          <p:cNvPr id="13" name="Cámara 12">
            <a:extLst>
              <a:ext uri="{FF2B5EF4-FFF2-40B4-BE49-F238E27FC236}">
                <a16:creationId xmlns:a16="http://schemas.microsoft.com/office/drawing/2014/main" id="{F2B57407-2A4A-8069-BF04-E3BFBE89F268}"/>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381000" y="7877796"/>
            <a:ext cx="2105774" cy="2105774"/>
          </a:xfrm>
          <a:prstGeom prst="ellipse">
            <a:avLst/>
          </a:prstGeom>
          <a:ln w="57150">
            <a:solidFill>
              <a:schemeClr val="accent1">
                <a:lumMod val="60000"/>
                <a:lumOff val="40000"/>
              </a:schemeClr>
            </a:solid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684416" y="2296795"/>
            <a:ext cx="6919168" cy="580390"/>
          </a:xfrm>
          <a:prstGeom prst="rect">
            <a:avLst/>
          </a:prstGeom>
        </p:spPr>
        <p:txBody>
          <a:bodyPr lIns="0" tIns="0" rIns="0" bIns="0" rtlCol="0" anchor="t">
            <a:spAutoFit/>
          </a:bodyPr>
          <a:lstStyle/>
          <a:p>
            <a:pPr algn="ctr">
              <a:lnSpc>
                <a:spcPts val="4759"/>
              </a:lnSpc>
              <a:spcBef>
                <a:spcPct val="0"/>
              </a:spcBef>
            </a:pPr>
            <a:r>
              <a:rPr lang="en-US" sz="3399" dirty="0" err="1">
                <a:solidFill>
                  <a:srgbClr val="D9D9D9"/>
                </a:solidFill>
                <a:latin typeface="Open Sans"/>
                <a:ea typeface="Open Sans"/>
                <a:cs typeface="Open Sans"/>
                <a:sym typeface="Open Sans"/>
              </a:rPr>
              <a:t>Existe</a:t>
            </a:r>
            <a:r>
              <a:rPr lang="en-US" sz="3399" dirty="0">
                <a:solidFill>
                  <a:srgbClr val="D9D9D9"/>
                </a:solidFill>
                <a:latin typeface="Open Sans"/>
                <a:ea typeface="Open Sans"/>
                <a:cs typeface="Open Sans"/>
                <a:sym typeface="Open Sans"/>
              </a:rPr>
              <a:t> </a:t>
            </a:r>
            <a:r>
              <a:rPr lang="en-US" sz="3399" dirty="0" err="1">
                <a:solidFill>
                  <a:srgbClr val="D9D9D9"/>
                </a:solidFill>
                <a:latin typeface="Open Sans"/>
                <a:ea typeface="Open Sans"/>
                <a:cs typeface="Open Sans"/>
                <a:sym typeface="Open Sans"/>
              </a:rPr>
              <a:t>relación</a:t>
            </a:r>
            <a:r>
              <a:rPr lang="en-US" sz="3399" dirty="0">
                <a:solidFill>
                  <a:srgbClr val="D9D9D9"/>
                </a:solidFill>
                <a:latin typeface="Open Sans"/>
                <a:ea typeface="Open Sans"/>
                <a:cs typeface="Open Sans"/>
                <a:sym typeface="Open Sans"/>
              </a:rPr>
              <a:t> entre </a:t>
            </a:r>
            <a:r>
              <a:rPr lang="en-US" sz="3399" dirty="0" err="1">
                <a:solidFill>
                  <a:srgbClr val="D9D9D9"/>
                </a:solidFill>
                <a:latin typeface="Open Sans"/>
                <a:ea typeface="Open Sans"/>
                <a:cs typeface="Open Sans"/>
                <a:sym typeface="Open Sans"/>
              </a:rPr>
              <a:t>los</a:t>
            </a:r>
            <a:r>
              <a:rPr lang="en-US" sz="3399" dirty="0">
                <a:solidFill>
                  <a:srgbClr val="D9D9D9"/>
                </a:solidFill>
                <a:latin typeface="Open Sans"/>
                <a:ea typeface="Open Sans"/>
                <a:cs typeface="Open Sans"/>
                <a:sym typeface="Open Sans"/>
              </a:rPr>
              <a:t> </a:t>
            </a:r>
            <a:r>
              <a:rPr lang="en-US" sz="3399" dirty="0" err="1">
                <a:solidFill>
                  <a:srgbClr val="D9D9D9"/>
                </a:solidFill>
                <a:latin typeface="Open Sans"/>
                <a:ea typeface="Open Sans"/>
                <a:cs typeface="Open Sans"/>
                <a:sym typeface="Open Sans"/>
              </a:rPr>
              <a:t>ingresos</a:t>
            </a:r>
            <a:r>
              <a:rPr lang="en-US" sz="3399" dirty="0">
                <a:solidFill>
                  <a:srgbClr val="D9D9D9"/>
                </a:solidFill>
                <a:latin typeface="Open Sans"/>
                <a:ea typeface="Open Sans"/>
                <a:cs typeface="Open Sans"/>
                <a:sym typeface="Open Sans"/>
              </a:rPr>
              <a:t> y</a:t>
            </a:r>
          </a:p>
        </p:txBody>
      </p:sp>
      <p:sp>
        <p:nvSpPr>
          <p:cNvPr id="3" name="TextBox 3"/>
          <p:cNvSpPr txBox="1"/>
          <p:nvPr/>
        </p:nvSpPr>
        <p:spPr>
          <a:xfrm>
            <a:off x="5327079" y="6150400"/>
            <a:ext cx="7633841" cy="580390"/>
          </a:xfrm>
          <a:prstGeom prst="rect">
            <a:avLst/>
          </a:prstGeom>
        </p:spPr>
        <p:txBody>
          <a:bodyPr lIns="0" tIns="0" rIns="0" bIns="0" rtlCol="0" anchor="t">
            <a:spAutoFit/>
          </a:bodyPr>
          <a:lstStyle/>
          <a:p>
            <a:pPr algn="ctr">
              <a:lnSpc>
                <a:spcPts val="4759"/>
              </a:lnSpc>
              <a:spcBef>
                <a:spcPct val="0"/>
              </a:spcBef>
            </a:pPr>
            <a:r>
              <a:rPr lang="en-US" sz="3399" dirty="0" err="1">
                <a:solidFill>
                  <a:srgbClr val="D9D9D9"/>
                </a:solidFill>
                <a:latin typeface="Open Sans"/>
                <a:ea typeface="Open Sans"/>
                <a:cs typeface="Open Sans"/>
                <a:sym typeface="Open Sans"/>
              </a:rPr>
              <a:t>el</a:t>
            </a:r>
            <a:r>
              <a:rPr lang="en-US" sz="3399" dirty="0">
                <a:solidFill>
                  <a:srgbClr val="D9D9D9"/>
                </a:solidFill>
                <a:latin typeface="Open Sans"/>
                <a:ea typeface="Open Sans"/>
                <a:cs typeface="Open Sans"/>
                <a:sym typeface="Open Sans"/>
              </a:rPr>
              <a:t> </a:t>
            </a:r>
            <a:r>
              <a:rPr lang="en-US" sz="3399" dirty="0" err="1">
                <a:solidFill>
                  <a:srgbClr val="D9D9D9"/>
                </a:solidFill>
                <a:latin typeface="Open Sans"/>
                <a:ea typeface="Open Sans"/>
                <a:cs typeface="Open Sans"/>
                <a:sym typeface="Open Sans"/>
              </a:rPr>
              <a:t>desarrollo</a:t>
            </a:r>
            <a:r>
              <a:rPr lang="en-US" sz="3399" dirty="0">
                <a:solidFill>
                  <a:srgbClr val="D9D9D9"/>
                </a:solidFill>
                <a:latin typeface="Open Sans"/>
                <a:ea typeface="Open Sans"/>
                <a:cs typeface="Open Sans"/>
                <a:sym typeface="Open Sans"/>
              </a:rPr>
              <a:t> del </a:t>
            </a:r>
            <a:r>
              <a:rPr lang="en-US" sz="3399" dirty="0" err="1">
                <a:solidFill>
                  <a:srgbClr val="D9D9D9"/>
                </a:solidFill>
                <a:latin typeface="Open Sans"/>
                <a:ea typeface="Open Sans"/>
                <a:cs typeface="Open Sans"/>
                <a:sym typeface="Open Sans"/>
              </a:rPr>
              <a:t>síndrome</a:t>
            </a:r>
            <a:r>
              <a:rPr lang="en-US" sz="3399" dirty="0">
                <a:solidFill>
                  <a:srgbClr val="D9D9D9"/>
                </a:solidFill>
                <a:latin typeface="Open Sans"/>
                <a:ea typeface="Open Sans"/>
                <a:cs typeface="Open Sans"/>
                <a:sym typeface="Open Sans"/>
              </a:rPr>
              <a:t> </a:t>
            </a:r>
            <a:r>
              <a:rPr lang="en-US" sz="3399" dirty="0" err="1">
                <a:solidFill>
                  <a:srgbClr val="D9D9D9"/>
                </a:solidFill>
                <a:latin typeface="Open Sans"/>
                <a:ea typeface="Open Sans"/>
                <a:cs typeface="Open Sans"/>
                <a:sym typeface="Open Sans"/>
              </a:rPr>
              <a:t>metabólico</a:t>
            </a:r>
            <a:endParaRPr lang="en-US" sz="3399" dirty="0">
              <a:solidFill>
                <a:srgbClr val="D9D9D9"/>
              </a:solidFill>
              <a:latin typeface="Open Sans"/>
              <a:ea typeface="Open Sans"/>
              <a:cs typeface="Open Sans"/>
              <a:sym typeface="Open Sans"/>
            </a:endParaRPr>
          </a:p>
        </p:txBody>
      </p:sp>
      <p:sp>
        <p:nvSpPr>
          <p:cNvPr id="4" name="TextBox 4"/>
          <p:cNvSpPr txBox="1"/>
          <p:nvPr/>
        </p:nvSpPr>
        <p:spPr>
          <a:xfrm>
            <a:off x="1028700" y="952500"/>
            <a:ext cx="3396109" cy="646430"/>
          </a:xfrm>
          <a:prstGeom prst="rect">
            <a:avLst/>
          </a:prstGeom>
        </p:spPr>
        <p:txBody>
          <a:bodyPr lIns="0" tIns="0" rIns="0" bIns="0" rtlCol="0" anchor="t">
            <a:spAutoFit/>
          </a:bodyPr>
          <a:lstStyle/>
          <a:p>
            <a:pPr algn="ctr">
              <a:lnSpc>
                <a:spcPts val="5319"/>
              </a:lnSpc>
              <a:spcBef>
                <a:spcPct val="0"/>
              </a:spcBef>
            </a:pPr>
            <a:r>
              <a:rPr lang="en-US" sz="3799">
                <a:solidFill>
                  <a:srgbClr val="000000"/>
                </a:solidFill>
                <a:latin typeface="Bree Serif"/>
                <a:ea typeface="Bree Serif"/>
                <a:cs typeface="Bree Serif"/>
                <a:sym typeface="Bree Serif"/>
              </a:rPr>
              <a:t>CONCLUSIONES</a:t>
            </a:r>
          </a:p>
        </p:txBody>
      </p:sp>
      <p:grpSp>
        <p:nvGrpSpPr>
          <p:cNvPr id="5" name="Group 5"/>
          <p:cNvGrpSpPr/>
          <p:nvPr/>
        </p:nvGrpSpPr>
        <p:grpSpPr>
          <a:xfrm>
            <a:off x="16186444" y="9258300"/>
            <a:ext cx="3699470" cy="1450540"/>
            <a:chOff x="0" y="0"/>
            <a:chExt cx="974346" cy="382035"/>
          </a:xfrm>
        </p:grpSpPr>
        <p:sp>
          <p:nvSpPr>
            <p:cNvPr id="6" name="Freeform 6"/>
            <p:cNvSpPr/>
            <p:nvPr/>
          </p:nvSpPr>
          <p:spPr>
            <a:xfrm>
              <a:off x="0" y="0"/>
              <a:ext cx="974346" cy="382035"/>
            </a:xfrm>
            <a:custGeom>
              <a:avLst/>
              <a:gdLst/>
              <a:ahLst/>
              <a:cxnLst/>
              <a:rect l="l" t="t" r="r" b="b"/>
              <a:pathLst>
                <a:path w="974346" h="382035">
                  <a:moveTo>
                    <a:pt x="106728" y="0"/>
                  </a:moveTo>
                  <a:lnTo>
                    <a:pt x="867618" y="0"/>
                  </a:lnTo>
                  <a:cubicBezTo>
                    <a:pt x="926562" y="0"/>
                    <a:pt x="974346" y="47784"/>
                    <a:pt x="974346" y="106728"/>
                  </a:cubicBezTo>
                  <a:lnTo>
                    <a:pt x="974346" y="275307"/>
                  </a:lnTo>
                  <a:cubicBezTo>
                    <a:pt x="974346" y="334251"/>
                    <a:pt x="926562" y="382035"/>
                    <a:pt x="867618" y="382035"/>
                  </a:cubicBezTo>
                  <a:lnTo>
                    <a:pt x="106728" y="382035"/>
                  </a:lnTo>
                  <a:cubicBezTo>
                    <a:pt x="47784" y="382035"/>
                    <a:pt x="0" y="334251"/>
                    <a:pt x="0" y="275307"/>
                  </a:cubicBezTo>
                  <a:lnTo>
                    <a:pt x="0" y="106728"/>
                  </a:lnTo>
                  <a:cubicBezTo>
                    <a:pt x="0" y="47784"/>
                    <a:pt x="47784" y="0"/>
                    <a:pt x="106728" y="0"/>
                  </a:cubicBezTo>
                  <a:close/>
                </a:path>
              </a:pathLst>
            </a:custGeom>
            <a:solidFill>
              <a:srgbClr val="ABBFE1"/>
            </a:solidFill>
          </p:spPr>
          <p:txBody>
            <a:bodyPr/>
            <a:lstStyle/>
            <a:p>
              <a:endParaRPr lang="es-ES"/>
            </a:p>
          </p:txBody>
        </p:sp>
        <p:sp>
          <p:nvSpPr>
            <p:cNvPr id="7" name="TextBox 7"/>
            <p:cNvSpPr txBox="1"/>
            <p:nvPr/>
          </p:nvSpPr>
          <p:spPr>
            <a:xfrm>
              <a:off x="0" y="-38100"/>
              <a:ext cx="974346" cy="420135"/>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16411872" y="9592449"/>
            <a:ext cx="1694856" cy="391121"/>
          </a:xfrm>
          <a:custGeom>
            <a:avLst/>
            <a:gdLst/>
            <a:ahLst/>
            <a:cxnLst/>
            <a:rect l="l" t="t" r="r" b="b"/>
            <a:pathLst>
              <a:path w="1694856" h="391121">
                <a:moveTo>
                  <a:pt x="0" y="0"/>
                </a:moveTo>
                <a:lnTo>
                  <a:pt x="1694856" y="0"/>
                </a:lnTo>
                <a:lnTo>
                  <a:pt x="1694856" y="391121"/>
                </a:lnTo>
                <a:lnTo>
                  <a:pt x="0" y="391121"/>
                </a:lnTo>
                <a:lnTo>
                  <a:pt x="0" y="0"/>
                </a:lnTo>
                <a:close/>
              </a:path>
            </a:pathLst>
          </a:custGeom>
          <a:blipFill>
            <a:blip r:embed="rId3"/>
            <a:stretch>
              <a:fillRect/>
            </a:stretch>
          </a:blipFill>
        </p:spPr>
        <p:txBody>
          <a:bodyPr/>
          <a:lstStyle/>
          <a:p>
            <a:endParaRPr lang="es-ES"/>
          </a:p>
        </p:txBody>
      </p:sp>
      <p:pic>
        <p:nvPicPr>
          <p:cNvPr id="12" name="Cámara 11">
            <a:extLst>
              <a:ext uri="{FF2B5EF4-FFF2-40B4-BE49-F238E27FC236}">
                <a16:creationId xmlns:a16="http://schemas.microsoft.com/office/drawing/2014/main" id="{96FCD3A1-B73F-B424-2EB1-267F53864803}"/>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381000" y="7877796"/>
            <a:ext cx="2105774" cy="2105774"/>
          </a:xfrm>
          <a:prstGeom prst="ellipse">
            <a:avLst/>
          </a:prstGeom>
        </p:spPr>
      </p:pic>
      <p:pic>
        <p:nvPicPr>
          <p:cNvPr id="13" name="Cámara 12">
            <a:extLst>
              <a:ext uri="{FF2B5EF4-FFF2-40B4-BE49-F238E27FC236}">
                <a16:creationId xmlns:a16="http://schemas.microsoft.com/office/drawing/2014/main" id="{F2B57407-2A4A-8069-BF04-E3BFBE89F268}"/>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381000" y="7877796"/>
            <a:ext cx="2105774" cy="2105774"/>
          </a:xfrm>
          <a:prstGeom prst="ellipse">
            <a:avLst/>
          </a:prstGeom>
          <a:ln w="57150">
            <a:solidFill>
              <a:schemeClr val="accent1">
                <a:lumMod val="60000"/>
                <a:lumOff val="40000"/>
              </a:schemeClr>
            </a:solidFill>
          </a:ln>
        </p:spPr>
      </p:pic>
      <p:sp>
        <p:nvSpPr>
          <p:cNvPr id="9" name="TextBox 3">
            <a:extLst>
              <a:ext uri="{FF2B5EF4-FFF2-40B4-BE49-F238E27FC236}">
                <a16:creationId xmlns:a16="http://schemas.microsoft.com/office/drawing/2014/main" id="{ADDC9403-13D1-295F-904B-7B1231EF72FE}"/>
              </a:ext>
            </a:extLst>
          </p:cNvPr>
          <p:cNvSpPr txBox="1"/>
          <p:nvPr/>
        </p:nvSpPr>
        <p:spPr>
          <a:xfrm>
            <a:off x="3463638" y="3324043"/>
            <a:ext cx="11360722" cy="1189749"/>
          </a:xfrm>
          <a:prstGeom prst="rect">
            <a:avLst/>
          </a:prstGeom>
        </p:spPr>
        <p:txBody>
          <a:bodyPr wrap="square" lIns="0" tIns="0" rIns="0" bIns="0" rtlCol="0" anchor="t">
            <a:spAutoFit/>
          </a:bodyPr>
          <a:lstStyle/>
          <a:p>
            <a:pPr algn="ctr">
              <a:lnSpc>
                <a:spcPts val="4759"/>
              </a:lnSpc>
              <a:spcBef>
                <a:spcPct val="0"/>
              </a:spcBef>
            </a:pPr>
            <a:r>
              <a:rPr lang="en-US" sz="3399" dirty="0" err="1">
                <a:solidFill>
                  <a:srgbClr val="000000"/>
                </a:solidFill>
                <a:latin typeface="Open Sans"/>
                <a:ea typeface="Open Sans"/>
                <a:cs typeface="Open Sans"/>
                <a:sym typeface="Open Sans"/>
              </a:rPr>
              <a:t>Mujeres</a:t>
            </a:r>
            <a:r>
              <a:rPr lang="en-US" sz="3399" dirty="0">
                <a:solidFill>
                  <a:srgbClr val="000000"/>
                </a:solidFill>
                <a:latin typeface="Open Sans"/>
                <a:ea typeface="Open Sans"/>
                <a:cs typeface="Open Sans"/>
                <a:sym typeface="Open Sans"/>
              </a:rPr>
              <a:t> con </a:t>
            </a:r>
            <a:r>
              <a:rPr lang="en-US" sz="3399" dirty="0" err="1">
                <a:solidFill>
                  <a:srgbClr val="000000"/>
                </a:solidFill>
                <a:latin typeface="Open Sans"/>
                <a:ea typeface="Open Sans"/>
                <a:cs typeface="Open Sans"/>
                <a:sym typeface="Open Sans"/>
              </a:rPr>
              <a:t>ingresos</a:t>
            </a:r>
            <a:r>
              <a:rPr lang="en-US" sz="3399" dirty="0">
                <a:solidFill>
                  <a:srgbClr val="000000"/>
                </a:solidFill>
                <a:latin typeface="Open Sans"/>
                <a:ea typeface="Open Sans"/>
                <a:cs typeface="Open Sans"/>
                <a:sym typeface="Open Sans"/>
              </a:rPr>
              <a:t> </a:t>
            </a:r>
            <a:r>
              <a:rPr lang="en-US" sz="3399" dirty="0" err="1">
                <a:solidFill>
                  <a:srgbClr val="000000"/>
                </a:solidFill>
                <a:latin typeface="Open Sans"/>
                <a:ea typeface="Open Sans"/>
                <a:cs typeface="Open Sans"/>
                <a:sym typeface="Open Sans"/>
              </a:rPr>
              <a:t>superiores</a:t>
            </a:r>
            <a:r>
              <a:rPr lang="en-US" sz="3399" dirty="0">
                <a:solidFill>
                  <a:srgbClr val="000000"/>
                </a:solidFill>
                <a:latin typeface="Open Sans"/>
                <a:ea typeface="Open Sans"/>
                <a:cs typeface="Open Sans"/>
                <a:sym typeface="Open Sans"/>
              </a:rPr>
              <a:t> a 6000$ </a:t>
            </a:r>
            <a:r>
              <a:rPr lang="en-US" sz="3399" dirty="0" err="1">
                <a:solidFill>
                  <a:srgbClr val="000000"/>
                </a:solidFill>
                <a:latin typeface="Open Sans"/>
                <a:ea typeface="Open Sans"/>
                <a:cs typeface="Open Sans"/>
                <a:sym typeface="Open Sans"/>
              </a:rPr>
              <a:t>mensuales</a:t>
            </a:r>
            <a:endParaRPr lang="en-US" sz="3399" dirty="0">
              <a:solidFill>
                <a:srgbClr val="000000"/>
              </a:solidFill>
              <a:latin typeface="Open Sans"/>
              <a:ea typeface="Open Sans"/>
              <a:cs typeface="Open Sans"/>
              <a:sym typeface="Open Sans"/>
            </a:endParaRPr>
          </a:p>
          <a:p>
            <a:pPr algn="ctr">
              <a:lnSpc>
                <a:spcPts val="4759"/>
              </a:lnSpc>
              <a:spcBef>
                <a:spcPct val="0"/>
              </a:spcBef>
            </a:pPr>
            <a:r>
              <a:rPr lang="en-US" sz="3399" dirty="0" err="1">
                <a:solidFill>
                  <a:srgbClr val="000000"/>
                </a:solidFill>
                <a:latin typeface="Open Sans"/>
                <a:ea typeface="Open Sans"/>
                <a:cs typeface="Open Sans"/>
                <a:sym typeface="Open Sans"/>
              </a:rPr>
              <a:t>tienen</a:t>
            </a:r>
            <a:r>
              <a:rPr lang="en-US" sz="3399" dirty="0">
                <a:solidFill>
                  <a:srgbClr val="000000"/>
                </a:solidFill>
                <a:latin typeface="Open Sans"/>
                <a:ea typeface="Open Sans"/>
                <a:cs typeface="Open Sans"/>
                <a:sym typeface="Open Sans"/>
              </a:rPr>
              <a:t> </a:t>
            </a:r>
            <a:r>
              <a:rPr lang="en-US" sz="3399" dirty="0" err="1">
                <a:solidFill>
                  <a:srgbClr val="000000"/>
                </a:solidFill>
                <a:latin typeface="Open Sans"/>
                <a:ea typeface="Open Sans"/>
                <a:cs typeface="Open Sans"/>
                <a:sym typeface="Open Sans"/>
              </a:rPr>
              <a:t>una</a:t>
            </a:r>
            <a:r>
              <a:rPr lang="en-US" sz="3399" dirty="0">
                <a:solidFill>
                  <a:srgbClr val="000000"/>
                </a:solidFill>
                <a:latin typeface="Open Sans"/>
                <a:ea typeface="Open Sans"/>
                <a:cs typeface="Open Sans"/>
                <a:sym typeface="Open Sans"/>
              </a:rPr>
              <a:t> </a:t>
            </a:r>
            <a:r>
              <a:rPr lang="en-US" sz="3399" dirty="0" err="1">
                <a:solidFill>
                  <a:srgbClr val="000000"/>
                </a:solidFill>
                <a:latin typeface="Open Sans"/>
                <a:ea typeface="Open Sans"/>
                <a:cs typeface="Open Sans"/>
                <a:sym typeface="Open Sans"/>
              </a:rPr>
              <a:t>prevalencia</a:t>
            </a:r>
            <a:r>
              <a:rPr lang="en-US" sz="3399" dirty="0">
                <a:solidFill>
                  <a:srgbClr val="000000"/>
                </a:solidFill>
                <a:latin typeface="Open Sans"/>
                <a:ea typeface="Open Sans"/>
                <a:cs typeface="Open Sans"/>
                <a:sym typeface="Open Sans"/>
              </a:rPr>
              <a:t> </a:t>
            </a:r>
            <a:r>
              <a:rPr lang="en-US" sz="3399" dirty="0" err="1">
                <a:solidFill>
                  <a:srgbClr val="000000"/>
                </a:solidFill>
                <a:latin typeface="Open Sans"/>
                <a:ea typeface="Open Sans"/>
                <a:cs typeface="Open Sans"/>
                <a:sym typeface="Open Sans"/>
              </a:rPr>
              <a:t>menor</a:t>
            </a:r>
            <a:endParaRPr lang="en-US" sz="3399" dirty="0">
              <a:solidFill>
                <a:srgbClr val="000000"/>
              </a:solidFill>
              <a:latin typeface="Open Sans"/>
              <a:ea typeface="Open Sans"/>
              <a:cs typeface="Open Sans"/>
              <a:sym typeface="Open Sans"/>
            </a:endParaRPr>
          </a:p>
        </p:txBody>
      </p:sp>
      <p:sp>
        <p:nvSpPr>
          <p:cNvPr id="10" name="TextBox 3">
            <a:extLst>
              <a:ext uri="{FF2B5EF4-FFF2-40B4-BE49-F238E27FC236}">
                <a16:creationId xmlns:a16="http://schemas.microsoft.com/office/drawing/2014/main" id="{039A69CF-F453-0001-7B9A-52CE332D6D75}"/>
              </a:ext>
            </a:extLst>
          </p:cNvPr>
          <p:cNvSpPr txBox="1"/>
          <p:nvPr/>
        </p:nvSpPr>
        <p:spPr>
          <a:xfrm>
            <a:off x="2531918" y="5044998"/>
            <a:ext cx="13224162" cy="574196"/>
          </a:xfrm>
          <a:prstGeom prst="rect">
            <a:avLst/>
          </a:prstGeom>
        </p:spPr>
        <p:txBody>
          <a:bodyPr wrap="square" lIns="0" tIns="0" rIns="0" bIns="0" rtlCol="0" anchor="t">
            <a:spAutoFit/>
          </a:bodyPr>
          <a:lstStyle/>
          <a:p>
            <a:pPr algn="ctr">
              <a:lnSpc>
                <a:spcPts val="4759"/>
              </a:lnSpc>
              <a:spcBef>
                <a:spcPct val="0"/>
              </a:spcBef>
            </a:pPr>
            <a:r>
              <a:rPr lang="en-US" sz="3399" dirty="0">
                <a:solidFill>
                  <a:srgbClr val="000000"/>
                </a:solidFill>
                <a:latin typeface="Open Sans"/>
                <a:ea typeface="Open Sans"/>
                <a:cs typeface="Open Sans"/>
                <a:sym typeface="Open Sans"/>
              </a:rPr>
              <a:t>En </a:t>
            </a:r>
            <a:r>
              <a:rPr lang="en-US" sz="3399" dirty="0" err="1">
                <a:solidFill>
                  <a:srgbClr val="000000"/>
                </a:solidFill>
                <a:latin typeface="Open Sans"/>
                <a:ea typeface="Open Sans"/>
                <a:cs typeface="Open Sans"/>
                <a:sym typeface="Open Sans"/>
              </a:rPr>
              <a:t>los</a:t>
            </a:r>
            <a:r>
              <a:rPr lang="en-US" sz="3399" dirty="0">
                <a:solidFill>
                  <a:srgbClr val="000000"/>
                </a:solidFill>
                <a:latin typeface="Open Sans"/>
                <a:ea typeface="Open Sans"/>
                <a:cs typeface="Open Sans"/>
                <a:sym typeface="Open Sans"/>
              </a:rPr>
              <a:t> hombres, la </a:t>
            </a:r>
            <a:r>
              <a:rPr lang="en-US" sz="3399" dirty="0" err="1">
                <a:solidFill>
                  <a:srgbClr val="000000"/>
                </a:solidFill>
                <a:latin typeface="Open Sans"/>
                <a:ea typeface="Open Sans"/>
                <a:cs typeface="Open Sans"/>
                <a:sym typeface="Open Sans"/>
              </a:rPr>
              <a:t>categoría</a:t>
            </a:r>
            <a:r>
              <a:rPr lang="en-US" sz="3399" dirty="0">
                <a:solidFill>
                  <a:srgbClr val="000000"/>
                </a:solidFill>
                <a:latin typeface="Open Sans"/>
                <a:ea typeface="Open Sans"/>
                <a:cs typeface="Open Sans"/>
                <a:sym typeface="Open Sans"/>
              </a:rPr>
              <a:t> de </a:t>
            </a:r>
            <a:r>
              <a:rPr lang="en-US" sz="3399" dirty="0" err="1">
                <a:solidFill>
                  <a:srgbClr val="000000"/>
                </a:solidFill>
                <a:latin typeface="Open Sans"/>
                <a:ea typeface="Open Sans"/>
                <a:cs typeface="Open Sans"/>
                <a:sym typeface="Open Sans"/>
              </a:rPr>
              <a:t>ingresos</a:t>
            </a:r>
            <a:r>
              <a:rPr lang="en-US" sz="3399" dirty="0">
                <a:solidFill>
                  <a:srgbClr val="000000"/>
                </a:solidFill>
                <a:latin typeface="Open Sans"/>
                <a:ea typeface="Open Sans"/>
                <a:cs typeface="Open Sans"/>
                <a:sym typeface="Open Sans"/>
              </a:rPr>
              <a:t> </a:t>
            </a:r>
            <a:r>
              <a:rPr lang="en-US" sz="3399" dirty="0" err="1">
                <a:solidFill>
                  <a:srgbClr val="000000"/>
                </a:solidFill>
                <a:latin typeface="Open Sans"/>
                <a:ea typeface="Open Sans"/>
                <a:cs typeface="Open Sans"/>
                <a:sym typeface="Open Sans"/>
              </a:rPr>
              <a:t>parece</a:t>
            </a:r>
            <a:r>
              <a:rPr lang="en-US" sz="3399" dirty="0">
                <a:solidFill>
                  <a:srgbClr val="000000"/>
                </a:solidFill>
                <a:latin typeface="Open Sans"/>
                <a:ea typeface="Open Sans"/>
                <a:cs typeface="Open Sans"/>
                <a:sym typeface="Open Sans"/>
              </a:rPr>
              <a:t> </a:t>
            </a:r>
            <a:r>
              <a:rPr lang="en-US" sz="3399" dirty="0" err="1">
                <a:solidFill>
                  <a:srgbClr val="000000"/>
                </a:solidFill>
                <a:latin typeface="Open Sans"/>
                <a:ea typeface="Open Sans"/>
                <a:cs typeface="Open Sans"/>
                <a:sym typeface="Open Sans"/>
              </a:rPr>
              <a:t>afectar</a:t>
            </a:r>
            <a:r>
              <a:rPr lang="en-US" sz="3399" dirty="0">
                <a:solidFill>
                  <a:srgbClr val="000000"/>
                </a:solidFill>
                <a:latin typeface="Open Sans"/>
                <a:ea typeface="Open Sans"/>
                <a:cs typeface="Open Sans"/>
                <a:sym typeface="Open Sans"/>
              </a:rPr>
              <a:t> </a:t>
            </a:r>
            <a:r>
              <a:rPr lang="en-US" sz="3399" dirty="0" err="1">
                <a:solidFill>
                  <a:srgbClr val="000000"/>
                </a:solidFill>
                <a:latin typeface="Open Sans"/>
                <a:ea typeface="Open Sans"/>
                <a:cs typeface="Open Sans"/>
                <a:sym typeface="Open Sans"/>
              </a:rPr>
              <a:t>menos</a:t>
            </a:r>
            <a:endParaRPr lang="en-US" sz="3399" dirty="0">
              <a:solidFill>
                <a:srgbClr val="000000"/>
              </a:solidFill>
              <a:latin typeface="Open Sans"/>
              <a:ea typeface="Open Sans"/>
              <a:cs typeface="Open Sans"/>
              <a:sym typeface="Open Sans"/>
            </a:endParaRPr>
          </a:p>
        </p:txBody>
      </p:sp>
    </p:spTree>
    <p:extLst>
      <p:ext uri="{BB962C8B-B14F-4D97-AF65-F5344CB8AC3E}">
        <p14:creationId xmlns:p14="http://schemas.microsoft.com/office/powerpoint/2010/main" val="4150719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684416" y="2296795"/>
            <a:ext cx="6919168" cy="580390"/>
          </a:xfrm>
          <a:prstGeom prst="rect">
            <a:avLst/>
          </a:prstGeom>
        </p:spPr>
        <p:txBody>
          <a:bodyPr lIns="0" tIns="0" rIns="0" bIns="0" rtlCol="0" anchor="t">
            <a:spAutoFit/>
          </a:bodyPr>
          <a:lstStyle/>
          <a:p>
            <a:pPr algn="ctr">
              <a:lnSpc>
                <a:spcPts val="4759"/>
              </a:lnSpc>
              <a:spcBef>
                <a:spcPct val="0"/>
              </a:spcBef>
            </a:pPr>
            <a:r>
              <a:rPr lang="en-US" sz="3399" dirty="0" err="1">
                <a:solidFill>
                  <a:srgbClr val="D9D9D9"/>
                </a:solidFill>
                <a:latin typeface="Open Sans"/>
                <a:ea typeface="Open Sans"/>
                <a:cs typeface="Open Sans"/>
                <a:sym typeface="Open Sans"/>
              </a:rPr>
              <a:t>Existe</a:t>
            </a:r>
            <a:r>
              <a:rPr lang="en-US" sz="3399" dirty="0">
                <a:solidFill>
                  <a:srgbClr val="D9D9D9"/>
                </a:solidFill>
                <a:latin typeface="Open Sans"/>
                <a:ea typeface="Open Sans"/>
                <a:cs typeface="Open Sans"/>
                <a:sym typeface="Open Sans"/>
              </a:rPr>
              <a:t> </a:t>
            </a:r>
            <a:r>
              <a:rPr lang="en-US" sz="3399" dirty="0" err="1">
                <a:solidFill>
                  <a:srgbClr val="D9D9D9"/>
                </a:solidFill>
                <a:latin typeface="Open Sans"/>
                <a:ea typeface="Open Sans"/>
                <a:cs typeface="Open Sans"/>
                <a:sym typeface="Open Sans"/>
              </a:rPr>
              <a:t>relación</a:t>
            </a:r>
            <a:r>
              <a:rPr lang="en-US" sz="3399" dirty="0">
                <a:solidFill>
                  <a:srgbClr val="D9D9D9"/>
                </a:solidFill>
                <a:latin typeface="Open Sans"/>
                <a:ea typeface="Open Sans"/>
                <a:cs typeface="Open Sans"/>
                <a:sym typeface="Open Sans"/>
              </a:rPr>
              <a:t> entre </a:t>
            </a:r>
            <a:r>
              <a:rPr lang="en-US" sz="3399" dirty="0" err="1">
                <a:solidFill>
                  <a:srgbClr val="D9D9D9"/>
                </a:solidFill>
                <a:latin typeface="Open Sans"/>
                <a:ea typeface="Open Sans"/>
                <a:cs typeface="Open Sans"/>
                <a:sym typeface="Open Sans"/>
              </a:rPr>
              <a:t>los</a:t>
            </a:r>
            <a:r>
              <a:rPr lang="en-US" sz="3399" dirty="0">
                <a:solidFill>
                  <a:srgbClr val="D9D9D9"/>
                </a:solidFill>
                <a:latin typeface="Open Sans"/>
                <a:ea typeface="Open Sans"/>
                <a:cs typeface="Open Sans"/>
                <a:sym typeface="Open Sans"/>
              </a:rPr>
              <a:t> </a:t>
            </a:r>
            <a:r>
              <a:rPr lang="en-US" sz="3399" dirty="0" err="1">
                <a:solidFill>
                  <a:srgbClr val="D9D9D9"/>
                </a:solidFill>
                <a:latin typeface="Open Sans"/>
                <a:ea typeface="Open Sans"/>
                <a:cs typeface="Open Sans"/>
                <a:sym typeface="Open Sans"/>
              </a:rPr>
              <a:t>ingresos</a:t>
            </a:r>
            <a:r>
              <a:rPr lang="en-US" sz="3399" dirty="0">
                <a:solidFill>
                  <a:srgbClr val="D9D9D9"/>
                </a:solidFill>
                <a:latin typeface="Open Sans"/>
                <a:ea typeface="Open Sans"/>
                <a:cs typeface="Open Sans"/>
                <a:sym typeface="Open Sans"/>
              </a:rPr>
              <a:t> y</a:t>
            </a:r>
          </a:p>
        </p:txBody>
      </p:sp>
      <p:sp>
        <p:nvSpPr>
          <p:cNvPr id="3" name="TextBox 3"/>
          <p:cNvSpPr txBox="1"/>
          <p:nvPr/>
        </p:nvSpPr>
        <p:spPr>
          <a:xfrm>
            <a:off x="5327079" y="6150400"/>
            <a:ext cx="7633841" cy="580390"/>
          </a:xfrm>
          <a:prstGeom prst="rect">
            <a:avLst/>
          </a:prstGeom>
        </p:spPr>
        <p:txBody>
          <a:bodyPr lIns="0" tIns="0" rIns="0" bIns="0" rtlCol="0" anchor="t">
            <a:spAutoFit/>
          </a:bodyPr>
          <a:lstStyle/>
          <a:p>
            <a:pPr algn="ctr">
              <a:lnSpc>
                <a:spcPts val="4759"/>
              </a:lnSpc>
              <a:spcBef>
                <a:spcPct val="0"/>
              </a:spcBef>
            </a:pPr>
            <a:r>
              <a:rPr lang="en-US" sz="3399">
                <a:solidFill>
                  <a:srgbClr val="000000"/>
                </a:solidFill>
                <a:latin typeface="Open Sans"/>
                <a:ea typeface="Open Sans"/>
                <a:cs typeface="Open Sans"/>
                <a:sym typeface="Open Sans"/>
              </a:rPr>
              <a:t>el desarrollo del síndrome metabólico</a:t>
            </a:r>
          </a:p>
        </p:txBody>
      </p:sp>
      <p:sp>
        <p:nvSpPr>
          <p:cNvPr id="4" name="TextBox 4"/>
          <p:cNvSpPr txBox="1"/>
          <p:nvPr/>
        </p:nvSpPr>
        <p:spPr>
          <a:xfrm>
            <a:off x="5955655" y="3579919"/>
            <a:ext cx="6376690" cy="580390"/>
          </a:xfrm>
          <a:prstGeom prst="rect">
            <a:avLst/>
          </a:prstGeom>
        </p:spPr>
        <p:txBody>
          <a:bodyPr lIns="0" tIns="0" rIns="0" bIns="0" rtlCol="0" anchor="t">
            <a:spAutoFit/>
          </a:bodyPr>
          <a:lstStyle/>
          <a:p>
            <a:pPr algn="ctr">
              <a:lnSpc>
                <a:spcPts val="4759"/>
              </a:lnSpc>
              <a:spcBef>
                <a:spcPct val="0"/>
              </a:spcBef>
            </a:pPr>
            <a:r>
              <a:rPr lang="en-US" sz="3399" dirty="0">
                <a:solidFill>
                  <a:srgbClr val="000000"/>
                </a:solidFill>
                <a:latin typeface="Open Sans"/>
                <a:ea typeface="Open Sans"/>
                <a:cs typeface="Open Sans"/>
                <a:sym typeface="Open Sans"/>
              </a:rPr>
              <a:t>El </a:t>
            </a:r>
            <a:r>
              <a:rPr lang="en-US" sz="3399" dirty="0" err="1">
                <a:solidFill>
                  <a:srgbClr val="000000"/>
                </a:solidFill>
                <a:latin typeface="Open Sans"/>
                <a:ea typeface="Open Sans"/>
                <a:cs typeface="Open Sans"/>
                <a:sym typeface="Open Sans"/>
              </a:rPr>
              <a:t>estado</a:t>
            </a:r>
            <a:r>
              <a:rPr lang="en-US" sz="3399" dirty="0">
                <a:solidFill>
                  <a:srgbClr val="000000"/>
                </a:solidFill>
                <a:latin typeface="Open Sans"/>
                <a:ea typeface="Open Sans"/>
                <a:cs typeface="Open Sans"/>
                <a:sym typeface="Open Sans"/>
              </a:rPr>
              <a:t> civil </a:t>
            </a:r>
            <a:r>
              <a:rPr lang="en-US" sz="3399" dirty="0" err="1">
                <a:solidFill>
                  <a:srgbClr val="000000"/>
                </a:solidFill>
                <a:latin typeface="Open Sans"/>
                <a:ea typeface="Open Sans"/>
                <a:cs typeface="Open Sans"/>
                <a:sym typeface="Open Sans"/>
              </a:rPr>
              <a:t>tiene</a:t>
            </a:r>
            <a:r>
              <a:rPr lang="en-US" sz="3399" dirty="0">
                <a:solidFill>
                  <a:srgbClr val="000000"/>
                </a:solidFill>
                <a:latin typeface="Open Sans"/>
                <a:ea typeface="Open Sans"/>
                <a:cs typeface="Open Sans"/>
                <a:sym typeface="Open Sans"/>
              </a:rPr>
              <a:t> </a:t>
            </a:r>
            <a:r>
              <a:rPr lang="en-US" sz="3399" dirty="0" err="1">
                <a:solidFill>
                  <a:srgbClr val="000000"/>
                </a:solidFill>
                <a:latin typeface="Open Sans"/>
                <a:ea typeface="Open Sans"/>
                <a:cs typeface="Open Sans"/>
                <a:sym typeface="Open Sans"/>
              </a:rPr>
              <a:t>relación</a:t>
            </a:r>
            <a:r>
              <a:rPr lang="en-US" sz="3399" dirty="0">
                <a:solidFill>
                  <a:srgbClr val="000000"/>
                </a:solidFill>
                <a:latin typeface="Open Sans"/>
                <a:ea typeface="Open Sans"/>
                <a:cs typeface="Open Sans"/>
                <a:sym typeface="Open Sans"/>
              </a:rPr>
              <a:t> con</a:t>
            </a:r>
          </a:p>
        </p:txBody>
      </p:sp>
      <p:sp>
        <p:nvSpPr>
          <p:cNvPr id="5" name="TextBox 5"/>
          <p:cNvSpPr txBox="1"/>
          <p:nvPr/>
        </p:nvSpPr>
        <p:spPr>
          <a:xfrm>
            <a:off x="1028700" y="952500"/>
            <a:ext cx="3396109" cy="646430"/>
          </a:xfrm>
          <a:prstGeom prst="rect">
            <a:avLst/>
          </a:prstGeom>
        </p:spPr>
        <p:txBody>
          <a:bodyPr lIns="0" tIns="0" rIns="0" bIns="0" rtlCol="0" anchor="t">
            <a:spAutoFit/>
          </a:bodyPr>
          <a:lstStyle/>
          <a:p>
            <a:pPr algn="ctr">
              <a:lnSpc>
                <a:spcPts val="5319"/>
              </a:lnSpc>
              <a:spcBef>
                <a:spcPct val="0"/>
              </a:spcBef>
            </a:pPr>
            <a:r>
              <a:rPr lang="en-US" sz="3799">
                <a:solidFill>
                  <a:srgbClr val="000000"/>
                </a:solidFill>
                <a:latin typeface="Bree Serif"/>
                <a:ea typeface="Bree Serif"/>
                <a:cs typeface="Bree Serif"/>
                <a:sym typeface="Bree Serif"/>
              </a:rPr>
              <a:t>CONCLUSIONES</a:t>
            </a:r>
          </a:p>
        </p:txBody>
      </p:sp>
      <p:grpSp>
        <p:nvGrpSpPr>
          <p:cNvPr id="6" name="Group 6"/>
          <p:cNvGrpSpPr/>
          <p:nvPr/>
        </p:nvGrpSpPr>
        <p:grpSpPr>
          <a:xfrm>
            <a:off x="16186444" y="9258300"/>
            <a:ext cx="3699470" cy="1450540"/>
            <a:chOff x="0" y="0"/>
            <a:chExt cx="974346" cy="382035"/>
          </a:xfrm>
        </p:grpSpPr>
        <p:sp>
          <p:nvSpPr>
            <p:cNvPr id="7" name="Freeform 7"/>
            <p:cNvSpPr/>
            <p:nvPr/>
          </p:nvSpPr>
          <p:spPr>
            <a:xfrm>
              <a:off x="0" y="0"/>
              <a:ext cx="974346" cy="382035"/>
            </a:xfrm>
            <a:custGeom>
              <a:avLst/>
              <a:gdLst/>
              <a:ahLst/>
              <a:cxnLst/>
              <a:rect l="l" t="t" r="r" b="b"/>
              <a:pathLst>
                <a:path w="974346" h="382035">
                  <a:moveTo>
                    <a:pt x="106728" y="0"/>
                  </a:moveTo>
                  <a:lnTo>
                    <a:pt x="867618" y="0"/>
                  </a:lnTo>
                  <a:cubicBezTo>
                    <a:pt x="926562" y="0"/>
                    <a:pt x="974346" y="47784"/>
                    <a:pt x="974346" y="106728"/>
                  </a:cubicBezTo>
                  <a:lnTo>
                    <a:pt x="974346" y="275307"/>
                  </a:lnTo>
                  <a:cubicBezTo>
                    <a:pt x="974346" y="334251"/>
                    <a:pt x="926562" y="382035"/>
                    <a:pt x="867618" y="382035"/>
                  </a:cubicBezTo>
                  <a:lnTo>
                    <a:pt x="106728" y="382035"/>
                  </a:lnTo>
                  <a:cubicBezTo>
                    <a:pt x="47784" y="382035"/>
                    <a:pt x="0" y="334251"/>
                    <a:pt x="0" y="275307"/>
                  </a:cubicBezTo>
                  <a:lnTo>
                    <a:pt x="0" y="106728"/>
                  </a:lnTo>
                  <a:cubicBezTo>
                    <a:pt x="0" y="47784"/>
                    <a:pt x="47784" y="0"/>
                    <a:pt x="106728" y="0"/>
                  </a:cubicBezTo>
                  <a:close/>
                </a:path>
              </a:pathLst>
            </a:custGeom>
            <a:solidFill>
              <a:srgbClr val="ABBFE1"/>
            </a:solidFill>
          </p:spPr>
          <p:txBody>
            <a:bodyPr/>
            <a:lstStyle/>
            <a:p>
              <a:endParaRPr lang="es-ES"/>
            </a:p>
          </p:txBody>
        </p:sp>
        <p:sp>
          <p:nvSpPr>
            <p:cNvPr id="8" name="TextBox 8"/>
            <p:cNvSpPr txBox="1"/>
            <p:nvPr/>
          </p:nvSpPr>
          <p:spPr>
            <a:xfrm>
              <a:off x="0" y="-38100"/>
              <a:ext cx="974346" cy="420135"/>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a:off x="16411872" y="9592449"/>
            <a:ext cx="1694856" cy="391121"/>
          </a:xfrm>
          <a:custGeom>
            <a:avLst/>
            <a:gdLst/>
            <a:ahLst/>
            <a:cxnLst/>
            <a:rect l="l" t="t" r="r" b="b"/>
            <a:pathLst>
              <a:path w="1694856" h="391121">
                <a:moveTo>
                  <a:pt x="0" y="0"/>
                </a:moveTo>
                <a:lnTo>
                  <a:pt x="1694856" y="0"/>
                </a:lnTo>
                <a:lnTo>
                  <a:pt x="1694856" y="391121"/>
                </a:lnTo>
                <a:lnTo>
                  <a:pt x="0" y="391121"/>
                </a:lnTo>
                <a:lnTo>
                  <a:pt x="0" y="0"/>
                </a:lnTo>
                <a:close/>
              </a:path>
            </a:pathLst>
          </a:custGeom>
          <a:blipFill>
            <a:blip r:embed="rId3"/>
            <a:stretch>
              <a:fillRect/>
            </a:stretch>
          </a:blipFill>
        </p:spPr>
        <p:txBody>
          <a:bodyPr/>
          <a:lstStyle/>
          <a:p>
            <a:endParaRPr lang="es-ES"/>
          </a:p>
        </p:txBody>
      </p:sp>
      <p:pic>
        <p:nvPicPr>
          <p:cNvPr id="13" name="Cámara 12">
            <a:extLst>
              <a:ext uri="{FF2B5EF4-FFF2-40B4-BE49-F238E27FC236}">
                <a16:creationId xmlns:a16="http://schemas.microsoft.com/office/drawing/2014/main" id="{458F3F93-4862-3C95-D793-DFD395B7E87C}"/>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381000" y="7877796"/>
            <a:ext cx="2105774" cy="2105774"/>
          </a:xfrm>
          <a:prstGeom prst="ellipse">
            <a:avLst/>
          </a:prstGeom>
        </p:spPr>
      </p:pic>
      <p:pic>
        <p:nvPicPr>
          <p:cNvPr id="14" name="Cámara 13">
            <a:extLst>
              <a:ext uri="{FF2B5EF4-FFF2-40B4-BE49-F238E27FC236}">
                <a16:creationId xmlns:a16="http://schemas.microsoft.com/office/drawing/2014/main" id="{A18D910F-A45A-27D5-BBD0-F400C20D4DE7}"/>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381000" y="7877796"/>
            <a:ext cx="2105774" cy="2105774"/>
          </a:xfrm>
          <a:prstGeom prst="ellipse">
            <a:avLst/>
          </a:prstGeom>
          <a:ln w="57150">
            <a:solidFill>
              <a:schemeClr val="accent1">
                <a:lumMod val="60000"/>
                <a:lumOff val="40000"/>
              </a:schemeClr>
            </a:solid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684416" y="2296795"/>
            <a:ext cx="6919168" cy="580390"/>
          </a:xfrm>
          <a:prstGeom prst="rect">
            <a:avLst/>
          </a:prstGeom>
        </p:spPr>
        <p:txBody>
          <a:bodyPr lIns="0" tIns="0" rIns="0" bIns="0" rtlCol="0" anchor="t">
            <a:spAutoFit/>
          </a:bodyPr>
          <a:lstStyle/>
          <a:p>
            <a:pPr algn="ctr">
              <a:lnSpc>
                <a:spcPts val="4759"/>
              </a:lnSpc>
              <a:spcBef>
                <a:spcPct val="0"/>
              </a:spcBef>
            </a:pPr>
            <a:r>
              <a:rPr lang="en-US" sz="3399" dirty="0" err="1">
                <a:solidFill>
                  <a:srgbClr val="D9D9D9"/>
                </a:solidFill>
                <a:latin typeface="Open Sans"/>
                <a:ea typeface="Open Sans"/>
                <a:cs typeface="Open Sans"/>
                <a:sym typeface="Open Sans"/>
              </a:rPr>
              <a:t>Existe</a:t>
            </a:r>
            <a:r>
              <a:rPr lang="en-US" sz="3399" dirty="0">
                <a:solidFill>
                  <a:srgbClr val="D9D9D9"/>
                </a:solidFill>
                <a:latin typeface="Open Sans"/>
                <a:ea typeface="Open Sans"/>
                <a:cs typeface="Open Sans"/>
                <a:sym typeface="Open Sans"/>
              </a:rPr>
              <a:t> </a:t>
            </a:r>
            <a:r>
              <a:rPr lang="en-US" sz="3399" dirty="0" err="1">
                <a:solidFill>
                  <a:srgbClr val="D9D9D9"/>
                </a:solidFill>
                <a:latin typeface="Open Sans"/>
                <a:ea typeface="Open Sans"/>
                <a:cs typeface="Open Sans"/>
                <a:sym typeface="Open Sans"/>
              </a:rPr>
              <a:t>relación</a:t>
            </a:r>
            <a:r>
              <a:rPr lang="en-US" sz="3399" dirty="0">
                <a:solidFill>
                  <a:srgbClr val="D9D9D9"/>
                </a:solidFill>
                <a:latin typeface="Open Sans"/>
                <a:ea typeface="Open Sans"/>
                <a:cs typeface="Open Sans"/>
                <a:sym typeface="Open Sans"/>
              </a:rPr>
              <a:t> entre </a:t>
            </a:r>
            <a:r>
              <a:rPr lang="en-US" sz="3399" dirty="0" err="1">
                <a:solidFill>
                  <a:srgbClr val="D9D9D9"/>
                </a:solidFill>
                <a:latin typeface="Open Sans"/>
                <a:ea typeface="Open Sans"/>
                <a:cs typeface="Open Sans"/>
                <a:sym typeface="Open Sans"/>
              </a:rPr>
              <a:t>los</a:t>
            </a:r>
            <a:r>
              <a:rPr lang="en-US" sz="3399" dirty="0">
                <a:solidFill>
                  <a:srgbClr val="D9D9D9"/>
                </a:solidFill>
                <a:latin typeface="Open Sans"/>
                <a:ea typeface="Open Sans"/>
                <a:cs typeface="Open Sans"/>
                <a:sym typeface="Open Sans"/>
              </a:rPr>
              <a:t> </a:t>
            </a:r>
            <a:r>
              <a:rPr lang="en-US" sz="3399" dirty="0" err="1">
                <a:solidFill>
                  <a:srgbClr val="D9D9D9"/>
                </a:solidFill>
                <a:latin typeface="Open Sans"/>
                <a:ea typeface="Open Sans"/>
                <a:cs typeface="Open Sans"/>
                <a:sym typeface="Open Sans"/>
              </a:rPr>
              <a:t>ingresos</a:t>
            </a:r>
            <a:r>
              <a:rPr lang="en-US" sz="3399" dirty="0">
                <a:solidFill>
                  <a:srgbClr val="D9D9D9"/>
                </a:solidFill>
                <a:latin typeface="Open Sans"/>
                <a:ea typeface="Open Sans"/>
                <a:cs typeface="Open Sans"/>
                <a:sym typeface="Open Sans"/>
              </a:rPr>
              <a:t> y</a:t>
            </a:r>
          </a:p>
        </p:txBody>
      </p:sp>
      <p:sp>
        <p:nvSpPr>
          <p:cNvPr id="3" name="TextBox 3"/>
          <p:cNvSpPr txBox="1"/>
          <p:nvPr/>
        </p:nvSpPr>
        <p:spPr>
          <a:xfrm>
            <a:off x="5327079" y="6150400"/>
            <a:ext cx="7633841" cy="580390"/>
          </a:xfrm>
          <a:prstGeom prst="rect">
            <a:avLst/>
          </a:prstGeom>
        </p:spPr>
        <p:txBody>
          <a:bodyPr lIns="0" tIns="0" rIns="0" bIns="0" rtlCol="0" anchor="t">
            <a:spAutoFit/>
          </a:bodyPr>
          <a:lstStyle/>
          <a:p>
            <a:pPr algn="ctr">
              <a:lnSpc>
                <a:spcPts val="4759"/>
              </a:lnSpc>
              <a:spcBef>
                <a:spcPct val="0"/>
              </a:spcBef>
            </a:pPr>
            <a:r>
              <a:rPr lang="en-US" sz="3399" dirty="0" err="1">
                <a:solidFill>
                  <a:srgbClr val="D9D9D9"/>
                </a:solidFill>
                <a:latin typeface="Open Sans"/>
                <a:ea typeface="Open Sans"/>
                <a:cs typeface="Open Sans"/>
                <a:sym typeface="Open Sans"/>
              </a:rPr>
              <a:t>el</a:t>
            </a:r>
            <a:r>
              <a:rPr lang="en-US" sz="3399" dirty="0">
                <a:solidFill>
                  <a:srgbClr val="D9D9D9"/>
                </a:solidFill>
                <a:latin typeface="Open Sans"/>
                <a:ea typeface="Open Sans"/>
                <a:cs typeface="Open Sans"/>
                <a:sym typeface="Open Sans"/>
              </a:rPr>
              <a:t> </a:t>
            </a:r>
            <a:r>
              <a:rPr lang="en-US" sz="3399" dirty="0" err="1">
                <a:solidFill>
                  <a:srgbClr val="D9D9D9"/>
                </a:solidFill>
                <a:latin typeface="Open Sans"/>
                <a:ea typeface="Open Sans"/>
                <a:cs typeface="Open Sans"/>
                <a:sym typeface="Open Sans"/>
              </a:rPr>
              <a:t>desarrollo</a:t>
            </a:r>
            <a:r>
              <a:rPr lang="en-US" sz="3399" dirty="0">
                <a:solidFill>
                  <a:srgbClr val="D9D9D9"/>
                </a:solidFill>
                <a:latin typeface="Open Sans"/>
                <a:ea typeface="Open Sans"/>
                <a:cs typeface="Open Sans"/>
                <a:sym typeface="Open Sans"/>
              </a:rPr>
              <a:t> del </a:t>
            </a:r>
            <a:r>
              <a:rPr lang="en-US" sz="3399" dirty="0" err="1">
                <a:solidFill>
                  <a:srgbClr val="D9D9D9"/>
                </a:solidFill>
                <a:latin typeface="Open Sans"/>
                <a:ea typeface="Open Sans"/>
                <a:cs typeface="Open Sans"/>
                <a:sym typeface="Open Sans"/>
              </a:rPr>
              <a:t>síndrome</a:t>
            </a:r>
            <a:r>
              <a:rPr lang="en-US" sz="3399" dirty="0">
                <a:solidFill>
                  <a:srgbClr val="D9D9D9"/>
                </a:solidFill>
                <a:latin typeface="Open Sans"/>
                <a:ea typeface="Open Sans"/>
                <a:cs typeface="Open Sans"/>
                <a:sym typeface="Open Sans"/>
              </a:rPr>
              <a:t> </a:t>
            </a:r>
            <a:r>
              <a:rPr lang="en-US" sz="3399" dirty="0" err="1">
                <a:solidFill>
                  <a:srgbClr val="D9D9D9"/>
                </a:solidFill>
                <a:latin typeface="Open Sans"/>
                <a:ea typeface="Open Sans"/>
                <a:cs typeface="Open Sans"/>
                <a:sym typeface="Open Sans"/>
              </a:rPr>
              <a:t>metabólico</a:t>
            </a:r>
            <a:endParaRPr lang="en-US" sz="3399" dirty="0">
              <a:solidFill>
                <a:srgbClr val="D9D9D9"/>
              </a:solidFill>
              <a:latin typeface="Open Sans"/>
              <a:ea typeface="Open Sans"/>
              <a:cs typeface="Open Sans"/>
              <a:sym typeface="Open Sans"/>
            </a:endParaRPr>
          </a:p>
        </p:txBody>
      </p:sp>
      <p:sp>
        <p:nvSpPr>
          <p:cNvPr id="4" name="TextBox 4"/>
          <p:cNvSpPr txBox="1"/>
          <p:nvPr/>
        </p:nvSpPr>
        <p:spPr>
          <a:xfrm>
            <a:off x="5955655" y="3579919"/>
            <a:ext cx="6376690" cy="580390"/>
          </a:xfrm>
          <a:prstGeom prst="rect">
            <a:avLst/>
          </a:prstGeom>
        </p:spPr>
        <p:txBody>
          <a:bodyPr lIns="0" tIns="0" rIns="0" bIns="0" rtlCol="0" anchor="t">
            <a:spAutoFit/>
          </a:bodyPr>
          <a:lstStyle/>
          <a:p>
            <a:pPr algn="ctr">
              <a:lnSpc>
                <a:spcPts val="4759"/>
              </a:lnSpc>
              <a:spcBef>
                <a:spcPct val="0"/>
              </a:spcBef>
            </a:pPr>
            <a:r>
              <a:rPr lang="en-US" sz="3399" dirty="0">
                <a:solidFill>
                  <a:srgbClr val="D9D9D9"/>
                </a:solidFill>
                <a:latin typeface="Open Sans"/>
                <a:ea typeface="Open Sans"/>
                <a:cs typeface="Open Sans"/>
                <a:sym typeface="Open Sans"/>
              </a:rPr>
              <a:t>El </a:t>
            </a:r>
            <a:r>
              <a:rPr lang="en-US" sz="3399" dirty="0" err="1">
                <a:solidFill>
                  <a:srgbClr val="D9D9D9"/>
                </a:solidFill>
                <a:latin typeface="Open Sans"/>
                <a:ea typeface="Open Sans"/>
                <a:cs typeface="Open Sans"/>
                <a:sym typeface="Open Sans"/>
              </a:rPr>
              <a:t>estado</a:t>
            </a:r>
            <a:r>
              <a:rPr lang="en-US" sz="3399" dirty="0">
                <a:solidFill>
                  <a:srgbClr val="D9D9D9"/>
                </a:solidFill>
                <a:latin typeface="Open Sans"/>
                <a:ea typeface="Open Sans"/>
                <a:cs typeface="Open Sans"/>
                <a:sym typeface="Open Sans"/>
              </a:rPr>
              <a:t> civil </a:t>
            </a:r>
            <a:r>
              <a:rPr lang="en-US" sz="3399" dirty="0" err="1">
                <a:solidFill>
                  <a:srgbClr val="D9D9D9"/>
                </a:solidFill>
                <a:latin typeface="Open Sans"/>
                <a:ea typeface="Open Sans"/>
                <a:cs typeface="Open Sans"/>
                <a:sym typeface="Open Sans"/>
              </a:rPr>
              <a:t>tiene</a:t>
            </a:r>
            <a:r>
              <a:rPr lang="en-US" sz="3399" dirty="0">
                <a:solidFill>
                  <a:srgbClr val="D9D9D9"/>
                </a:solidFill>
                <a:latin typeface="Open Sans"/>
                <a:ea typeface="Open Sans"/>
                <a:cs typeface="Open Sans"/>
                <a:sym typeface="Open Sans"/>
              </a:rPr>
              <a:t> </a:t>
            </a:r>
            <a:r>
              <a:rPr lang="en-US" sz="3399" dirty="0" err="1">
                <a:solidFill>
                  <a:srgbClr val="D9D9D9"/>
                </a:solidFill>
                <a:latin typeface="Open Sans"/>
                <a:ea typeface="Open Sans"/>
                <a:cs typeface="Open Sans"/>
                <a:sym typeface="Open Sans"/>
              </a:rPr>
              <a:t>relación</a:t>
            </a:r>
            <a:r>
              <a:rPr lang="en-US" sz="3399" dirty="0">
                <a:solidFill>
                  <a:srgbClr val="D9D9D9"/>
                </a:solidFill>
                <a:latin typeface="Open Sans"/>
                <a:ea typeface="Open Sans"/>
                <a:cs typeface="Open Sans"/>
                <a:sym typeface="Open Sans"/>
              </a:rPr>
              <a:t> con</a:t>
            </a:r>
          </a:p>
        </p:txBody>
      </p:sp>
      <p:sp>
        <p:nvSpPr>
          <p:cNvPr id="5" name="TextBox 5"/>
          <p:cNvSpPr txBox="1"/>
          <p:nvPr/>
        </p:nvSpPr>
        <p:spPr>
          <a:xfrm>
            <a:off x="1028700" y="952500"/>
            <a:ext cx="3396109" cy="646430"/>
          </a:xfrm>
          <a:prstGeom prst="rect">
            <a:avLst/>
          </a:prstGeom>
        </p:spPr>
        <p:txBody>
          <a:bodyPr lIns="0" tIns="0" rIns="0" bIns="0" rtlCol="0" anchor="t">
            <a:spAutoFit/>
          </a:bodyPr>
          <a:lstStyle/>
          <a:p>
            <a:pPr algn="ctr">
              <a:lnSpc>
                <a:spcPts val="5319"/>
              </a:lnSpc>
              <a:spcBef>
                <a:spcPct val="0"/>
              </a:spcBef>
            </a:pPr>
            <a:r>
              <a:rPr lang="en-US" sz="3799">
                <a:solidFill>
                  <a:srgbClr val="000000"/>
                </a:solidFill>
                <a:latin typeface="Bree Serif"/>
                <a:ea typeface="Bree Serif"/>
                <a:cs typeface="Bree Serif"/>
                <a:sym typeface="Bree Serif"/>
              </a:rPr>
              <a:t>CONCLUSIONES</a:t>
            </a:r>
          </a:p>
        </p:txBody>
      </p:sp>
      <p:grpSp>
        <p:nvGrpSpPr>
          <p:cNvPr id="6" name="Group 6"/>
          <p:cNvGrpSpPr/>
          <p:nvPr/>
        </p:nvGrpSpPr>
        <p:grpSpPr>
          <a:xfrm>
            <a:off x="16186444" y="9258300"/>
            <a:ext cx="3699470" cy="1450540"/>
            <a:chOff x="0" y="0"/>
            <a:chExt cx="974346" cy="382035"/>
          </a:xfrm>
        </p:grpSpPr>
        <p:sp>
          <p:nvSpPr>
            <p:cNvPr id="7" name="Freeform 7"/>
            <p:cNvSpPr/>
            <p:nvPr/>
          </p:nvSpPr>
          <p:spPr>
            <a:xfrm>
              <a:off x="0" y="0"/>
              <a:ext cx="974346" cy="382035"/>
            </a:xfrm>
            <a:custGeom>
              <a:avLst/>
              <a:gdLst/>
              <a:ahLst/>
              <a:cxnLst/>
              <a:rect l="l" t="t" r="r" b="b"/>
              <a:pathLst>
                <a:path w="974346" h="382035">
                  <a:moveTo>
                    <a:pt x="106728" y="0"/>
                  </a:moveTo>
                  <a:lnTo>
                    <a:pt x="867618" y="0"/>
                  </a:lnTo>
                  <a:cubicBezTo>
                    <a:pt x="926562" y="0"/>
                    <a:pt x="974346" y="47784"/>
                    <a:pt x="974346" y="106728"/>
                  </a:cubicBezTo>
                  <a:lnTo>
                    <a:pt x="974346" y="275307"/>
                  </a:lnTo>
                  <a:cubicBezTo>
                    <a:pt x="974346" y="334251"/>
                    <a:pt x="926562" y="382035"/>
                    <a:pt x="867618" y="382035"/>
                  </a:cubicBezTo>
                  <a:lnTo>
                    <a:pt x="106728" y="382035"/>
                  </a:lnTo>
                  <a:cubicBezTo>
                    <a:pt x="47784" y="382035"/>
                    <a:pt x="0" y="334251"/>
                    <a:pt x="0" y="275307"/>
                  </a:cubicBezTo>
                  <a:lnTo>
                    <a:pt x="0" y="106728"/>
                  </a:lnTo>
                  <a:cubicBezTo>
                    <a:pt x="0" y="47784"/>
                    <a:pt x="47784" y="0"/>
                    <a:pt x="106728" y="0"/>
                  </a:cubicBezTo>
                  <a:close/>
                </a:path>
              </a:pathLst>
            </a:custGeom>
            <a:solidFill>
              <a:srgbClr val="ABBFE1"/>
            </a:solidFill>
          </p:spPr>
          <p:txBody>
            <a:bodyPr/>
            <a:lstStyle/>
            <a:p>
              <a:endParaRPr lang="es-ES"/>
            </a:p>
          </p:txBody>
        </p:sp>
        <p:sp>
          <p:nvSpPr>
            <p:cNvPr id="8" name="TextBox 8"/>
            <p:cNvSpPr txBox="1"/>
            <p:nvPr/>
          </p:nvSpPr>
          <p:spPr>
            <a:xfrm>
              <a:off x="0" y="-38100"/>
              <a:ext cx="974346" cy="420135"/>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a:off x="16411872" y="9592449"/>
            <a:ext cx="1694856" cy="391121"/>
          </a:xfrm>
          <a:custGeom>
            <a:avLst/>
            <a:gdLst/>
            <a:ahLst/>
            <a:cxnLst/>
            <a:rect l="l" t="t" r="r" b="b"/>
            <a:pathLst>
              <a:path w="1694856" h="391121">
                <a:moveTo>
                  <a:pt x="0" y="0"/>
                </a:moveTo>
                <a:lnTo>
                  <a:pt x="1694856" y="0"/>
                </a:lnTo>
                <a:lnTo>
                  <a:pt x="1694856" y="391121"/>
                </a:lnTo>
                <a:lnTo>
                  <a:pt x="0" y="391121"/>
                </a:lnTo>
                <a:lnTo>
                  <a:pt x="0" y="0"/>
                </a:lnTo>
                <a:close/>
              </a:path>
            </a:pathLst>
          </a:custGeom>
          <a:blipFill>
            <a:blip r:embed="rId3"/>
            <a:stretch>
              <a:fillRect/>
            </a:stretch>
          </a:blipFill>
        </p:spPr>
        <p:txBody>
          <a:bodyPr/>
          <a:lstStyle/>
          <a:p>
            <a:endParaRPr lang="es-ES"/>
          </a:p>
        </p:txBody>
      </p:sp>
      <p:pic>
        <p:nvPicPr>
          <p:cNvPr id="13" name="Cámara 12">
            <a:extLst>
              <a:ext uri="{FF2B5EF4-FFF2-40B4-BE49-F238E27FC236}">
                <a16:creationId xmlns:a16="http://schemas.microsoft.com/office/drawing/2014/main" id="{458F3F93-4862-3C95-D793-DFD395B7E87C}"/>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381000" y="7877796"/>
            <a:ext cx="2105774" cy="2105774"/>
          </a:xfrm>
          <a:prstGeom prst="ellipse">
            <a:avLst/>
          </a:prstGeom>
        </p:spPr>
      </p:pic>
      <p:pic>
        <p:nvPicPr>
          <p:cNvPr id="14" name="Cámara 13">
            <a:extLst>
              <a:ext uri="{FF2B5EF4-FFF2-40B4-BE49-F238E27FC236}">
                <a16:creationId xmlns:a16="http://schemas.microsoft.com/office/drawing/2014/main" id="{A18D910F-A45A-27D5-BBD0-F400C20D4DE7}"/>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381000" y="7877796"/>
            <a:ext cx="2105774" cy="2105774"/>
          </a:xfrm>
          <a:prstGeom prst="ellipse">
            <a:avLst/>
          </a:prstGeom>
          <a:ln w="57150">
            <a:solidFill>
              <a:schemeClr val="accent1">
                <a:lumMod val="60000"/>
                <a:lumOff val="40000"/>
              </a:schemeClr>
            </a:solidFill>
          </a:ln>
        </p:spPr>
      </p:pic>
      <p:sp>
        <p:nvSpPr>
          <p:cNvPr id="10" name="TextBox 4">
            <a:extLst>
              <a:ext uri="{FF2B5EF4-FFF2-40B4-BE49-F238E27FC236}">
                <a16:creationId xmlns:a16="http://schemas.microsoft.com/office/drawing/2014/main" id="{4695C88B-5E32-EBD5-2881-A56C4855BAE7}"/>
              </a:ext>
            </a:extLst>
          </p:cNvPr>
          <p:cNvSpPr txBox="1"/>
          <p:nvPr/>
        </p:nvSpPr>
        <p:spPr>
          <a:xfrm>
            <a:off x="2647948" y="4560480"/>
            <a:ext cx="12992101" cy="1189749"/>
          </a:xfrm>
          <a:prstGeom prst="rect">
            <a:avLst/>
          </a:prstGeom>
        </p:spPr>
        <p:txBody>
          <a:bodyPr wrap="square" lIns="0" tIns="0" rIns="0" bIns="0" rtlCol="0" anchor="t">
            <a:spAutoFit/>
          </a:bodyPr>
          <a:lstStyle/>
          <a:p>
            <a:pPr algn="ctr">
              <a:lnSpc>
                <a:spcPts val="4759"/>
              </a:lnSpc>
              <a:spcBef>
                <a:spcPct val="0"/>
              </a:spcBef>
            </a:pPr>
            <a:r>
              <a:rPr lang="en-US" sz="3399" dirty="0">
                <a:solidFill>
                  <a:srgbClr val="000000"/>
                </a:solidFill>
                <a:latin typeface="Open Sans"/>
                <a:ea typeface="Open Sans"/>
                <a:cs typeface="Open Sans"/>
                <a:sym typeface="Open Sans"/>
              </a:rPr>
              <a:t>Los </a:t>
            </a:r>
            <a:r>
              <a:rPr lang="en-US" sz="3399" dirty="0" err="1">
                <a:solidFill>
                  <a:srgbClr val="000000"/>
                </a:solidFill>
                <a:latin typeface="Open Sans"/>
                <a:ea typeface="Open Sans"/>
                <a:cs typeface="Open Sans"/>
                <a:sym typeface="Open Sans"/>
              </a:rPr>
              <a:t>solteros</a:t>
            </a:r>
            <a:r>
              <a:rPr lang="en-US" sz="3399" dirty="0">
                <a:solidFill>
                  <a:srgbClr val="000000"/>
                </a:solidFill>
                <a:latin typeface="Open Sans"/>
                <a:ea typeface="Open Sans"/>
                <a:cs typeface="Open Sans"/>
                <a:sym typeface="Open Sans"/>
              </a:rPr>
              <a:t> </a:t>
            </a:r>
            <a:r>
              <a:rPr lang="en-US" sz="3399" dirty="0" err="1">
                <a:solidFill>
                  <a:srgbClr val="000000"/>
                </a:solidFill>
                <a:latin typeface="Open Sans"/>
                <a:ea typeface="Open Sans"/>
                <a:cs typeface="Open Sans"/>
                <a:sym typeface="Open Sans"/>
              </a:rPr>
              <a:t>tienen</a:t>
            </a:r>
            <a:r>
              <a:rPr lang="en-US" sz="3399" dirty="0">
                <a:solidFill>
                  <a:srgbClr val="000000"/>
                </a:solidFill>
                <a:latin typeface="Open Sans"/>
                <a:ea typeface="Open Sans"/>
                <a:cs typeface="Open Sans"/>
                <a:sym typeface="Open Sans"/>
              </a:rPr>
              <a:t> </a:t>
            </a:r>
            <a:r>
              <a:rPr lang="en-US" sz="3399" dirty="0" err="1">
                <a:solidFill>
                  <a:srgbClr val="000000"/>
                </a:solidFill>
                <a:latin typeface="Open Sans"/>
                <a:ea typeface="Open Sans"/>
                <a:cs typeface="Open Sans"/>
                <a:sym typeface="Open Sans"/>
              </a:rPr>
              <a:t>menor</a:t>
            </a:r>
            <a:r>
              <a:rPr lang="en-US" sz="3399" dirty="0">
                <a:solidFill>
                  <a:srgbClr val="000000"/>
                </a:solidFill>
                <a:latin typeface="Open Sans"/>
                <a:ea typeface="Open Sans"/>
                <a:cs typeface="Open Sans"/>
                <a:sym typeface="Open Sans"/>
              </a:rPr>
              <a:t> </a:t>
            </a:r>
            <a:r>
              <a:rPr lang="en-US" sz="3399" dirty="0" err="1">
                <a:solidFill>
                  <a:srgbClr val="000000"/>
                </a:solidFill>
                <a:latin typeface="Open Sans"/>
                <a:ea typeface="Open Sans"/>
                <a:cs typeface="Open Sans"/>
                <a:sym typeface="Open Sans"/>
              </a:rPr>
              <a:t>prevalencia</a:t>
            </a:r>
            <a:r>
              <a:rPr lang="en-US" sz="3399" dirty="0">
                <a:solidFill>
                  <a:srgbClr val="000000"/>
                </a:solidFill>
                <a:latin typeface="Open Sans"/>
                <a:ea typeface="Open Sans"/>
                <a:cs typeface="Open Sans"/>
                <a:sym typeface="Open Sans"/>
              </a:rPr>
              <a:t>, </a:t>
            </a:r>
            <a:r>
              <a:rPr lang="en-US" sz="3399" dirty="0" err="1">
                <a:solidFill>
                  <a:srgbClr val="000000"/>
                </a:solidFill>
                <a:latin typeface="Open Sans"/>
                <a:ea typeface="Open Sans"/>
                <a:cs typeface="Open Sans"/>
                <a:sym typeface="Open Sans"/>
              </a:rPr>
              <a:t>mientras</a:t>
            </a:r>
            <a:r>
              <a:rPr lang="en-US" sz="3399" dirty="0">
                <a:solidFill>
                  <a:srgbClr val="000000"/>
                </a:solidFill>
                <a:latin typeface="Open Sans"/>
                <a:ea typeface="Open Sans"/>
                <a:cs typeface="Open Sans"/>
                <a:sym typeface="Open Sans"/>
              </a:rPr>
              <a:t> que </a:t>
            </a:r>
            <a:r>
              <a:rPr lang="en-US" sz="3399" dirty="0" err="1">
                <a:solidFill>
                  <a:srgbClr val="000000"/>
                </a:solidFill>
                <a:latin typeface="Open Sans"/>
                <a:ea typeface="Open Sans"/>
                <a:cs typeface="Open Sans"/>
                <a:sym typeface="Open Sans"/>
              </a:rPr>
              <a:t>en</a:t>
            </a:r>
            <a:r>
              <a:rPr lang="en-US" sz="3399" dirty="0">
                <a:solidFill>
                  <a:srgbClr val="000000"/>
                </a:solidFill>
                <a:latin typeface="Open Sans"/>
                <a:ea typeface="Open Sans"/>
                <a:cs typeface="Open Sans"/>
                <a:sym typeface="Open Sans"/>
              </a:rPr>
              <a:t> </a:t>
            </a:r>
            <a:r>
              <a:rPr lang="en-US" sz="3399" dirty="0" err="1">
                <a:solidFill>
                  <a:srgbClr val="000000"/>
                </a:solidFill>
                <a:latin typeface="Open Sans"/>
                <a:ea typeface="Open Sans"/>
                <a:cs typeface="Open Sans"/>
                <a:sym typeface="Open Sans"/>
              </a:rPr>
              <a:t>separados</a:t>
            </a:r>
            <a:r>
              <a:rPr lang="en-US" sz="3399" dirty="0">
                <a:solidFill>
                  <a:srgbClr val="000000"/>
                </a:solidFill>
                <a:latin typeface="Open Sans"/>
                <a:ea typeface="Open Sans"/>
                <a:cs typeface="Open Sans"/>
                <a:sym typeface="Open Sans"/>
              </a:rPr>
              <a:t> y </a:t>
            </a:r>
            <a:r>
              <a:rPr lang="en-US" sz="3399" dirty="0" err="1">
                <a:solidFill>
                  <a:srgbClr val="000000"/>
                </a:solidFill>
                <a:latin typeface="Open Sans"/>
                <a:ea typeface="Open Sans"/>
                <a:cs typeface="Open Sans"/>
                <a:sym typeface="Open Sans"/>
              </a:rPr>
              <a:t>viudos</a:t>
            </a:r>
            <a:r>
              <a:rPr lang="en-US" sz="3399" dirty="0">
                <a:solidFill>
                  <a:srgbClr val="000000"/>
                </a:solidFill>
                <a:latin typeface="Open Sans"/>
                <a:ea typeface="Open Sans"/>
                <a:cs typeface="Open Sans"/>
                <a:sym typeface="Open Sans"/>
              </a:rPr>
              <a:t> </a:t>
            </a:r>
            <a:r>
              <a:rPr lang="en-US" sz="3399" dirty="0" err="1">
                <a:solidFill>
                  <a:srgbClr val="000000"/>
                </a:solidFill>
                <a:latin typeface="Open Sans"/>
                <a:ea typeface="Open Sans"/>
                <a:cs typeface="Open Sans"/>
                <a:sym typeface="Open Sans"/>
              </a:rPr>
              <a:t>alcanza</a:t>
            </a:r>
            <a:r>
              <a:rPr lang="en-US" sz="3399" dirty="0">
                <a:solidFill>
                  <a:srgbClr val="000000"/>
                </a:solidFill>
                <a:latin typeface="Open Sans"/>
                <a:ea typeface="Open Sans"/>
                <a:cs typeface="Open Sans"/>
                <a:sym typeface="Open Sans"/>
              </a:rPr>
              <a:t> </a:t>
            </a:r>
            <a:r>
              <a:rPr lang="en-US" sz="3399" dirty="0" err="1">
                <a:solidFill>
                  <a:srgbClr val="000000"/>
                </a:solidFill>
                <a:latin typeface="Open Sans"/>
                <a:ea typeface="Open Sans"/>
                <a:cs typeface="Open Sans"/>
                <a:sym typeface="Open Sans"/>
              </a:rPr>
              <a:t>el</a:t>
            </a:r>
            <a:r>
              <a:rPr lang="en-US" sz="3399" dirty="0">
                <a:solidFill>
                  <a:srgbClr val="000000"/>
                </a:solidFill>
                <a:latin typeface="Open Sans"/>
                <a:ea typeface="Open Sans"/>
                <a:cs typeface="Open Sans"/>
                <a:sym typeface="Open Sans"/>
              </a:rPr>
              <a:t> 40%</a:t>
            </a:r>
          </a:p>
        </p:txBody>
      </p:sp>
    </p:spTree>
    <p:extLst>
      <p:ext uri="{BB962C8B-B14F-4D97-AF65-F5344CB8AC3E}">
        <p14:creationId xmlns:p14="http://schemas.microsoft.com/office/powerpoint/2010/main" val="3424608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684416" y="2296795"/>
            <a:ext cx="6919168" cy="580390"/>
          </a:xfrm>
          <a:prstGeom prst="rect">
            <a:avLst/>
          </a:prstGeom>
        </p:spPr>
        <p:txBody>
          <a:bodyPr lIns="0" tIns="0" rIns="0" bIns="0" rtlCol="0" anchor="t">
            <a:spAutoFit/>
          </a:bodyPr>
          <a:lstStyle/>
          <a:p>
            <a:pPr algn="ctr">
              <a:lnSpc>
                <a:spcPts val="4759"/>
              </a:lnSpc>
              <a:spcBef>
                <a:spcPct val="0"/>
              </a:spcBef>
            </a:pPr>
            <a:r>
              <a:rPr lang="en-US" sz="3399">
                <a:solidFill>
                  <a:srgbClr val="D9D9D9"/>
                </a:solidFill>
                <a:latin typeface="Open Sans"/>
                <a:ea typeface="Open Sans"/>
                <a:cs typeface="Open Sans"/>
                <a:sym typeface="Open Sans"/>
              </a:rPr>
              <a:t>Existe relación entre los ingresos y</a:t>
            </a:r>
          </a:p>
        </p:txBody>
      </p:sp>
      <p:sp>
        <p:nvSpPr>
          <p:cNvPr id="3" name="TextBox 3"/>
          <p:cNvSpPr txBox="1"/>
          <p:nvPr/>
        </p:nvSpPr>
        <p:spPr>
          <a:xfrm>
            <a:off x="5327079" y="6150400"/>
            <a:ext cx="7633841" cy="580390"/>
          </a:xfrm>
          <a:prstGeom prst="rect">
            <a:avLst/>
          </a:prstGeom>
        </p:spPr>
        <p:txBody>
          <a:bodyPr lIns="0" tIns="0" rIns="0" bIns="0" rtlCol="0" anchor="t">
            <a:spAutoFit/>
          </a:bodyPr>
          <a:lstStyle/>
          <a:p>
            <a:pPr algn="ctr">
              <a:lnSpc>
                <a:spcPts val="4759"/>
              </a:lnSpc>
              <a:spcBef>
                <a:spcPct val="0"/>
              </a:spcBef>
            </a:pPr>
            <a:r>
              <a:rPr lang="en-US" sz="3399">
                <a:solidFill>
                  <a:srgbClr val="000000"/>
                </a:solidFill>
                <a:latin typeface="Open Sans"/>
                <a:ea typeface="Open Sans"/>
                <a:cs typeface="Open Sans"/>
                <a:sym typeface="Open Sans"/>
              </a:rPr>
              <a:t>el desarrollo del síndrome metabólico</a:t>
            </a:r>
          </a:p>
        </p:txBody>
      </p:sp>
      <p:sp>
        <p:nvSpPr>
          <p:cNvPr id="4" name="TextBox 4"/>
          <p:cNvSpPr txBox="1"/>
          <p:nvPr/>
        </p:nvSpPr>
        <p:spPr>
          <a:xfrm>
            <a:off x="6220346" y="4865160"/>
            <a:ext cx="5847308" cy="580390"/>
          </a:xfrm>
          <a:prstGeom prst="rect">
            <a:avLst/>
          </a:prstGeom>
        </p:spPr>
        <p:txBody>
          <a:bodyPr lIns="0" tIns="0" rIns="0" bIns="0" rtlCol="0" anchor="t">
            <a:spAutoFit/>
          </a:bodyPr>
          <a:lstStyle/>
          <a:p>
            <a:pPr algn="ctr">
              <a:lnSpc>
                <a:spcPts val="4759"/>
              </a:lnSpc>
              <a:spcBef>
                <a:spcPct val="0"/>
              </a:spcBef>
            </a:pPr>
            <a:r>
              <a:rPr lang="en-US" sz="3399">
                <a:solidFill>
                  <a:srgbClr val="000000"/>
                </a:solidFill>
                <a:latin typeface="Open Sans"/>
                <a:ea typeface="Open Sans"/>
                <a:cs typeface="Open Sans"/>
                <a:sym typeface="Open Sans"/>
              </a:rPr>
              <a:t>La etnia está relacionada con</a:t>
            </a:r>
          </a:p>
        </p:txBody>
      </p:sp>
      <p:sp>
        <p:nvSpPr>
          <p:cNvPr id="5" name="TextBox 5"/>
          <p:cNvSpPr txBox="1"/>
          <p:nvPr/>
        </p:nvSpPr>
        <p:spPr>
          <a:xfrm>
            <a:off x="5955655" y="3579919"/>
            <a:ext cx="6376690" cy="580390"/>
          </a:xfrm>
          <a:prstGeom prst="rect">
            <a:avLst/>
          </a:prstGeom>
        </p:spPr>
        <p:txBody>
          <a:bodyPr lIns="0" tIns="0" rIns="0" bIns="0" rtlCol="0" anchor="t">
            <a:spAutoFit/>
          </a:bodyPr>
          <a:lstStyle/>
          <a:p>
            <a:pPr algn="ctr">
              <a:lnSpc>
                <a:spcPts val="4759"/>
              </a:lnSpc>
              <a:spcBef>
                <a:spcPct val="0"/>
              </a:spcBef>
            </a:pPr>
            <a:r>
              <a:rPr lang="en-US" sz="3399">
                <a:solidFill>
                  <a:srgbClr val="D9D9D9"/>
                </a:solidFill>
                <a:latin typeface="Open Sans"/>
                <a:ea typeface="Open Sans"/>
                <a:cs typeface="Open Sans"/>
                <a:sym typeface="Open Sans"/>
              </a:rPr>
              <a:t>El estado civil tiene relación con</a:t>
            </a:r>
          </a:p>
        </p:txBody>
      </p:sp>
      <p:sp>
        <p:nvSpPr>
          <p:cNvPr id="6" name="TextBox 6"/>
          <p:cNvSpPr txBox="1"/>
          <p:nvPr/>
        </p:nvSpPr>
        <p:spPr>
          <a:xfrm>
            <a:off x="1028700" y="952500"/>
            <a:ext cx="3396109" cy="646430"/>
          </a:xfrm>
          <a:prstGeom prst="rect">
            <a:avLst/>
          </a:prstGeom>
        </p:spPr>
        <p:txBody>
          <a:bodyPr lIns="0" tIns="0" rIns="0" bIns="0" rtlCol="0" anchor="t">
            <a:spAutoFit/>
          </a:bodyPr>
          <a:lstStyle/>
          <a:p>
            <a:pPr algn="ctr">
              <a:lnSpc>
                <a:spcPts val="5319"/>
              </a:lnSpc>
              <a:spcBef>
                <a:spcPct val="0"/>
              </a:spcBef>
            </a:pPr>
            <a:r>
              <a:rPr lang="en-US" sz="3799">
                <a:solidFill>
                  <a:srgbClr val="000000"/>
                </a:solidFill>
                <a:latin typeface="Bree Serif"/>
                <a:ea typeface="Bree Serif"/>
                <a:cs typeface="Bree Serif"/>
                <a:sym typeface="Bree Serif"/>
              </a:rPr>
              <a:t>CONCLUSIONES</a:t>
            </a:r>
          </a:p>
        </p:txBody>
      </p:sp>
      <p:grpSp>
        <p:nvGrpSpPr>
          <p:cNvPr id="7" name="Group 7"/>
          <p:cNvGrpSpPr/>
          <p:nvPr/>
        </p:nvGrpSpPr>
        <p:grpSpPr>
          <a:xfrm>
            <a:off x="16186444" y="9258300"/>
            <a:ext cx="3699470" cy="1450540"/>
            <a:chOff x="0" y="0"/>
            <a:chExt cx="974346" cy="382035"/>
          </a:xfrm>
        </p:grpSpPr>
        <p:sp>
          <p:nvSpPr>
            <p:cNvPr id="8" name="Freeform 8"/>
            <p:cNvSpPr/>
            <p:nvPr/>
          </p:nvSpPr>
          <p:spPr>
            <a:xfrm>
              <a:off x="0" y="0"/>
              <a:ext cx="974346" cy="382035"/>
            </a:xfrm>
            <a:custGeom>
              <a:avLst/>
              <a:gdLst/>
              <a:ahLst/>
              <a:cxnLst/>
              <a:rect l="l" t="t" r="r" b="b"/>
              <a:pathLst>
                <a:path w="974346" h="382035">
                  <a:moveTo>
                    <a:pt x="106728" y="0"/>
                  </a:moveTo>
                  <a:lnTo>
                    <a:pt x="867618" y="0"/>
                  </a:lnTo>
                  <a:cubicBezTo>
                    <a:pt x="926562" y="0"/>
                    <a:pt x="974346" y="47784"/>
                    <a:pt x="974346" y="106728"/>
                  </a:cubicBezTo>
                  <a:lnTo>
                    <a:pt x="974346" y="275307"/>
                  </a:lnTo>
                  <a:cubicBezTo>
                    <a:pt x="974346" y="334251"/>
                    <a:pt x="926562" y="382035"/>
                    <a:pt x="867618" y="382035"/>
                  </a:cubicBezTo>
                  <a:lnTo>
                    <a:pt x="106728" y="382035"/>
                  </a:lnTo>
                  <a:cubicBezTo>
                    <a:pt x="47784" y="382035"/>
                    <a:pt x="0" y="334251"/>
                    <a:pt x="0" y="275307"/>
                  </a:cubicBezTo>
                  <a:lnTo>
                    <a:pt x="0" y="106728"/>
                  </a:lnTo>
                  <a:cubicBezTo>
                    <a:pt x="0" y="47784"/>
                    <a:pt x="47784" y="0"/>
                    <a:pt x="106728" y="0"/>
                  </a:cubicBezTo>
                  <a:close/>
                </a:path>
              </a:pathLst>
            </a:custGeom>
            <a:solidFill>
              <a:srgbClr val="ABBFE1"/>
            </a:solidFill>
          </p:spPr>
          <p:txBody>
            <a:bodyPr/>
            <a:lstStyle/>
            <a:p>
              <a:endParaRPr lang="es-ES"/>
            </a:p>
          </p:txBody>
        </p:sp>
        <p:sp>
          <p:nvSpPr>
            <p:cNvPr id="9" name="TextBox 9"/>
            <p:cNvSpPr txBox="1"/>
            <p:nvPr/>
          </p:nvSpPr>
          <p:spPr>
            <a:xfrm>
              <a:off x="0" y="-38100"/>
              <a:ext cx="974346" cy="420135"/>
            </a:xfrm>
            <a:prstGeom prst="rect">
              <a:avLst/>
            </a:prstGeom>
          </p:spPr>
          <p:txBody>
            <a:bodyPr lIns="50800" tIns="50800" rIns="50800" bIns="50800" rtlCol="0" anchor="ctr"/>
            <a:lstStyle/>
            <a:p>
              <a:pPr algn="ctr">
                <a:lnSpc>
                  <a:spcPts val="2659"/>
                </a:lnSpc>
              </a:pPr>
              <a:endParaRPr/>
            </a:p>
          </p:txBody>
        </p:sp>
      </p:grpSp>
      <p:sp>
        <p:nvSpPr>
          <p:cNvPr id="10" name="Freeform 10"/>
          <p:cNvSpPr/>
          <p:nvPr/>
        </p:nvSpPr>
        <p:spPr>
          <a:xfrm>
            <a:off x="16411872" y="9592449"/>
            <a:ext cx="1694856" cy="391121"/>
          </a:xfrm>
          <a:custGeom>
            <a:avLst/>
            <a:gdLst/>
            <a:ahLst/>
            <a:cxnLst/>
            <a:rect l="l" t="t" r="r" b="b"/>
            <a:pathLst>
              <a:path w="1694856" h="391121">
                <a:moveTo>
                  <a:pt x="0" y="0"/>
                </a:moveTo>
                <a:lnTo>
                  <a:pt x="1694856" y="0"/>
                </a:lnTo>
                <a:lnTo>
                  <a:pt x="1694856" y="391121"/>
                </a:lnTo>
                <a:lnTo>
                  <a:pt x="0" y="391121"/>
                </a:lnTo>
                <a:lnTo>
                  <a:pt x="0" y="0"/>
                </a:lnTo>
                <a:close/>
              </a:path>
            </a:pathLst>
          </a:custGeom>
          <a:blipFill>
            <a:blip r:embed="rId3"/>
            <a:stretch>
              <a:fillRect/>
            </a:stretch>
          </a:blipFill>
        </p:spPr>
        <p:txBody>
          <a:bodyPr/>
          <a:lstStyle/>
          <a:p>
            <a:endParaRPr lang="es-ES"/>
          </a:p>
        </p:txBody>
      </p:sp>
      <p:pic>
        <p:nvPicPr>
          <p:cNvPr id="14" name="Cámara 13">
            <a:extLst>
              <a:ext uri="{FF2B5EF4-FFF2-40B4-BE49-F238E27FC236}">
                <a16:creationId xmlns:a16="http://schemas.microsoft.com/office/drawing/2014/main" id="{5628D132-70CC-43C3-522B-EB8B81260D33}"/>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381000" y="7877796"/>
            <a:ext cx="2105774" cy="2105774"/>
          </a:xfrm>
          <a:prstGeom prst="ellipse">
            <a:avLst/>
          </a:prstGeom>
        </p:spPr>
      </p:pic>
      <p:pic>
        <p:nvPicPr>
          <p:cNvPr id="15" name="Cámara 14">
            <a:extLst>
              <a:ext uri="{FF2B5EF4-FFF2-40B4-BE49-F238E27FC236}">
                <a16:creationId xmlns:a16="http://schemas.microsoft.com/office/drawing/2014/main" id="{38763CD2-811D-0DAC-BB0A-1A9B89AC41DB}"/>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381000" y="7877796"/>
            <a:ext cx="2105774" cy="2105774"/>
          </a:xfrm>
          <a:prstGeom prst="ellipse">
            <a:avLst/>
          </a:prstGeom>
          <a:ln w="57150">
            <a:solidFill>
              <a:schemeClr val="accent1">
                <a:lumMod val="60000"/>
                <a:lumOff val="40000"/>
              </a:schemeClr>
            </a:solid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684416" y="2296795"/>
            <a:ext cx="6919168" cy="580390"/>
          </a:xfrm>
          <a:prstGeom prst="rect">
            <a:avLst/>
          </a:prstGeom>
        </p:spPr>
        <p:txBody>
          <a:bodyPr lIns="0" tIns="0" rIns="0" bIns="0" rtlCol="0" anchor="t">
            <a:spAutoFit/>
          </a:bodyPr>
          <a:lstStyle/>
          <a:p>
            <a:pPr algn="ctr">
              <a:lnSpc>
                <a:spcPts val="4759"/>
              </a:lnSpc>
              <a:spcBef>
                <a:spcPct val="0"/>
              </a:spcBef>
            </a:pPr>
            <a:r>
              <a:rPr lang="en-US" sz="3399">
                <a:solidFill>
                  <a:srgbClr val="D9D9D9"/>
                </a:solidFill>
                <a:latin typeface="Open Sans"/>
                <a:ea typeface="Open Sans"/>
                <a:cs typeface="Open Sans"/>
                <a:sym typeface="Open Sans"/>
              </a:rPr>
              <a:t>Existe relación entre los ingresos y</a:t>
            </a:r>
          </a:p>
        </p:txBody>
      </p:sp>
      <p:sp>
        <p:nvSpPr>
          <p:cNvPr id="3" name="TextBox 3"/>
          <p:cNvSpPr txBox="1"/>
          <p:nvPr/>
        </p:nvSpPr>
        <p:spPr>
          <a:xfrm>
            <a:off x="2171698" y="5832808"/>
            <a:ext cx="13944600" cy="1189749"/>
          </a:xfrm>
          <a:prstGeom prst="rect">
            <a:avLst/>
          </a:prstGeom>
        </p:spPr>
        <p:txBody>
          <a:bodyPr wrap="square" lIns="0" tIns="0" rIns="0" bIns="0" rtlCol="0" anchor="t">
            <a:spAutoFit/>
          </a:bodyPr>
          <a:lstStyle/>
          <a:p>
            <a:pPr algn="ctr">
              <a:lnSpc>
                <a:spcPts val="4759"/>
              </a:lnSpc>
              <a:spcBef>
                <a:spcPct val="0"/>
              </a:spcBef>
            </a:pPr>
            <a:r>
              <a:rPr lang="en-US" sz="3399" dirty="0">
                <a:solidFill>
                  <a:srgbClr val="000000"/>
                </a:solidFill>
                <a:latin typeface="Open Sans"/>
                <a:ea typeface="Open Sans"/>
                <a:cs typeface="Open Sans"/>
                <a:sym typeface="Open Sans"/>
              </a:rPr>
              <a:t>La población </a:t>
            </a:r>
            <a:r>
              <a:rPr lang="en-US" sz="3399" dirty="0" err="1">
                <a:solidFill>
                  <a:srgbClr val="000000"/>
                </a:solidFill>
                <a:latin typeface="Open Sans"/>
                <a:ea typeface="Open Sans"/>
                <a:cs typeface="Open Sans"/>
                <a:sym typeface="Open Sans"/>
              </a:rPr>
              <a:t>asiática</a:t>
            </a:r>
            <a:r>
              <a:rPr lang="en-US" sz="3399" dirty="0">
                <a:solidFill>
                  <a:srgbClr val="000000"/>
                </a:solidFill>
                <a:latin typeface="Open Sans"/>
                <a:ea typeface="Open Sans"/>
                <a:cs typeface="Open Sans"/>
                <a:sym typeface="Open Sans"/>
              </a:rPr>
              <a:t> </a:t>
            </a:r>
            <a:r>
              <a:rPr lang="en-US" sz="3399" dirty="0" err="1">
                <a:solidFill>
                  <a:srgbClr val="000000"/>
                </a:solidFill>
                <a:latin typeface="Open Sans"/>
                <a:ea typeface="Open Sans"/>
                <a:cs typeface="Open Sans"/>
                <a:sym typeface="Open Sans"/>
              </a:rPr>
              <a:t>tiene</a:t>
            </a:r>
            <a:r>
              <a:rPr lang="en-US" sz="3399" dirty="0">
                <a:solidFill>
                  <a:srgbClr val="000000"/>
                </a:solidFill>
                <a:latin typeface="Open Sans"/>
                <a:ea typeface="Open Sans"/>
                <a:cs typeface="Open Sans"/>
                <a:sym typeface="Open Sans"/>
              </a:rPr>
              <a:t> </a:t>
            </a:r>
            <a:r>
              <a:rPr lang="en-US" sz="3399" dirty="0" err="1">
                <a:solidFill>
                  <a:srgbClr val="000000"/>
                </a:solidFill>
                <a:latin typeface="Open Sans"/>
                <a:ea typeface="Open Sans"/>
                <a:cs typeface="Open Sans"/>
                <a:sym typeface="Open Sans"/>
              </a:rPr>
              <a:t>menor</a:t>
            </a:r>
            <a:r>
              <a:rPr lang="en-US" sz="3399" dirty="0">
                <a:solidFill>
                  <a:srgbClr val="000000"/>
                </a:solidFill>
                <a:latin typeface="Open Sans"/>
                <a:ea typeface="Open Sans"/>
                <a:cs typeface="Open Sans"/>
                <a:sym typeface="Open Sans"/>
              </a:rPr>
              <a:t> </a:t>
            </a:r>
            <a:r>
              <a:rPr lang="en-US" sz="3399" dirty="0" err="1">
                <a:solidFill>
                  <a:srgbClr val="000000"/>
                </a:solidFill>
                <a:latin typeface="Open Sans"/>
                <a:ea typeface="Open Sans"/>
                <a:cs typeface="Open Sans"/>
                <a:sym typeface="Open Sans"/>
              </a:rPr>
              <a:t>prevalencia</a:t>
            </a:r>
            <a:r>
              <a:rPr lang="en-US" sz="3399" dirty="0">
                <a:solidFill>
                  <a:srgbClr val="000000"/>
                </a:solidFill>
                <a:latin typeface="Open Sans"/>
                <a:ea typeface="Open Sans"/>
                <a:cs typeface="Open Sans"/>
                <a:sym typeface="Open Sans"/>
              </a:rPr>
              <a:t>, sin embargo, la </a:t>
            </a:r>
            <a:r>
              <a:rPr lang="en-US" sz="3399" dirty="0" err="1">
                <a:solidFill>
                  <a:srgbClr val="000000"/>
                </a:solidFill>
                <a:latin typeface="Open Sans"/>
                <a:ea typeface="Open Sans"/>
                <a:cs typeface="Open Sans"/>
                <a:sym typeface="Open Sans"/>
              </a:rPr>
              <a:t>hispana</a:t>
            </a:r>
            <a:r>
              <a:rPr lang="en-US" sz="3399" dirty="0">
                <a:solidFill>
                  <a:srgbClr val="000000"/>
                </a:solidFill>
                <a:latin typeface="Open Sans"/>
                <a:ea typeface="Open Sans"/>
                <a:cs typeface="Open Sans"/>
                <a:sym typeface="Open Sans"/>
              </a:rPr>
              <a:t> y </a:t>
            </a:r>
            <a:r>
              <a:rPr lang="en-US" sz="3399" dirty="0" err="1">
                <a:solidFill>
                  <a:srgbClr val="000000"/>
                </a:solidFill>
                <a:latin typeface="Open Sans"/>
                <a:ea typeface="Open Sans"/>
                <a:cs typeface="Open Sans"/>
                <a:sym typeface="Open Sans"/>
              </a:rPr>
              <a:t>norteamericana</a:t>
            </a:r>
            <a:r>
              <a:rPr lang="en-US" sz="3399" dirty="0">
                <a:solidFill>
                  <a:srgbClr val="000000"/>
                </a:solidFill>
                <a:latin typeface="Open Sans"/>
                <a:ea typeface="Open Sans"/>
                <a:cs typeface="Open Sans"/>
                <a:sym typeface="Open Sans"/>
              </a:rPr>
              <a:t> </a:t>
            </a:r>
            <a:r>
              <a:rPr lang="en-US" sz="3399" dirty="0" err="1">
                <a:solidFill>
                  <a:srgbClr val="000000"/>
                </a:solidFill>
                <a:latin typeface="Open Sans"/>
                <a:ea typeface="Open Sans"/>
                <a:cs typeface="Open Sans"/>
                <a:sym typeface="Open Sans"/>
              </a:rPr>
              <a:t>tiene</a:t>
            </a:r>
            <a:r>
              <a:rPr lang="en-US" sz="3399" dirty="0">
                <a:solidFill>
                  <a:srgbClr val="000000"/>
                </a:solidFill>
                <a:latin typeface="Open Sans"/>
                <a:ea typeface="Open Sans"/>
                <a:cs typeface="Open Sans"/>
                <a:sym typeface="Open Sans"/>
              </a:rPr>
              <a:t> un </a:t>
            </a:r>
            <a:r>
              <a:rPr lang="en-US" sz="3399" dirty="0" err="1">
                <a:solidFill>
                  <a:srgbClr val="000000"/>
                </a:solidFill>
                <a:latin typeface="Open Sans"/>
                <a:ea typeface="Open Sans"/>
                <a:cs typeface="Open Sans"/>
                <a:sym typeface="Open Sans"/>
              </a:rPr>
              <a:t>porcentaje</a:t>
            </a:r>
            <a:r>
              <a:rPr lang="en-US" sz="3399" dirty="0">
                <a:solidFill>
                  <a:srgbClr val="000000"/>
                </a:solidFill>
                <a:latin typeface="Open Sans"/>
                <a:ea typeface="Open Sans"/>
                <a:cs typeface="Open Sans"/>
                <a:sym typeface="Open Sans"/>
              </a:rPr>
              <a:t> </a:t>
            </a:r>
            <a:r>
              <a:rPr lang="en-US" sz="3399" dirty="0" err="1">
                <a:solidFill>
                  <a:srgbClr val="000000"/>
                </a:solidFill>
                <a:latin typeface="Open Sans"/>
                <a:ea typeface="Open Sans"/>
                <a:cs typeface="Open Sans"/>
                <a:sym typeface="Open Sans"/>
              </a:rPr>
              <a:t>más</a:t>
            </a:r>
            <a:r>
              <a:rPr lang="en-US" sz="3399" dirty="0">
                <a:solidFill>
                  <a:srgbClr val="000000"/>
                </a:solidFill>
                <a:latin typeface="Open Sans"/>
                <a:ea typeface="Open Sans"/>
                <a:cs typeface="Open Sans"/>
                <a:sym typeface="Open Sans"/>
              </a:rPr>
              <a:t> alto</a:t>
            </a:r>
          </a:p>
        </p:txBody>
      </p:sp>
      <p:sp>
        <p:nvSpPr>
          <p:cNvPr id="4" name="TextBox 4"/>
          <p:cNvSpPr txBox="1"/>
          <p:nvPr/>
        </p:nvSpPr>
        <p:spPr>
          <a:xfrm>
            <a:off x="6220346" y="4865160"/>
            <a:ext cx="5847308" cy="580390"/>
          </a:xfrm>
          <a:prstGeom prst="rect">
            <a:avLst/>
          </a:prstGeom>
        </p:spPr>
        <p:txBody>
          <a:bodyPr lIns="0" tIns="0" rIns="0" bIns="0" rtlCol="0" anchor="t">
            <a:spAutoFit/>
          </a:bodyPr>
          <a:lstStyle/>
          <a:p>
            <a:pPr algn="ctr">
              <a:lnSpc>
                <a:spcPts val="4759"/>
              </a:lnSpc>
              <a:spcBef>
                <a:spcPct val="0"/>
              </a:spcBef>
            </a:pPr>
            <a:r>
              <a:rPr lang="en-US" sz="3399" dirty="0">
                <a:solidFill>
                  <a:srgbClr val="D9D9D9"/>
                </a:solidFill>
                <a:latin typeface="Open Sans"/>
                <a:ea typeface="Open Sans"/>
                <a:cs typeface="Open Sans"/>
                <a:sym typeface="Open Sans"/>
              </a:rPr>
              <a:t>La </a:t>
            </a:r>
            <a:r>
              <a:rPr lang="en-US" sz="3399" dirty="0" err="1">
                <a:solidFill>
                  <a:srgbClr val="D9D9D9"/>
                </a:solidFill>
                <a:latin typeface="Open Sans"/>
                <a:ea typeface="Open Sans"/>
                <a:cs typeface="Open Sans"/>
                <a:sym typeface="Open Sans"/>
              </a:rPr>
              <a:t>etnia</a:t>
            </a:r>
            <a:r>
              <a:rPr lang="en-US" sz="3399" dirty="0">
                <a:solidFill>
                  <a:srgbClr val="D9D9D9"/>
                </a:solidFill>
                <a:latin typeface="Open Sans"/>
                <a:ea typeface="Open Sans"/>
                <a:cs typeface="Open Sans"/>
                <a:sym typeface="Open Sans"/>
              </a:rPr>
              <a:t> </a:t>
            </a:r>
            <a:r>
              <a:rPr lang="en-US" sz="3399" dirty="0" err="1">
                <a:solidFill>
                  <a:srgbClr val="D9D9D9"/>
                </a:solidFill>
                <a:latin typeface="Open Sans"/>
                <a:ea typeface="Open Sans"/>
                <a:cs typeface="Open Sans"/>
                <a:sym typeface="Open Sans"/>
              </a:rPr>
              <a:t>está</a:t>
            </a:r>
            <a:r>
              <a:rPr lang="en-US" sz="3399" dirty="0">
                <a:solidFill>
                  <a:srgbClr val="D9D9D9"/>
                </a:solidFill>
                <a:latin typeface="Open Sans"/>
                <a:ea typeface="Open Sans"/>
                <a:cs typeface="Open Sans"/>
                <a:sym typeface="Open Sans"/>
              </a:rPr>
              <a:t> </a:t>
            </a:r>
            <a:r>
              <a:rPr lang="en-US" sz="3399" dirty="0" err="1">
                <a:solidFill>
                  <a:srgbClr val="D9D9D9"/>
                </a:solidFill>
                <a:latin typeface="Open Sans"/>
                <a:ea typeface="Open Sans"/>
                <a:cs typeface="Open Sans"/>
                <a:sym typeface="Open Sans"/>
              </a:rPr>
              <a:t>relacionada</a:t>
            </a:r>
            <a:r>
              <a:rPr lang="en-US" sz="3399" dirty="0">
                <a:solidFill>
                  <a:srgbClr val="D9D9D9"/>
                </a:solidFill>
                <a:latin typeface="Open Sans"/>
                <a:ea typeface="Open Sans"/>
                <a:cs typeface="Open Sans"/>
                <a:sym typeface="Open Sans"/>
              </a:rPr>
              <a:t> con</a:t>
            </a:r>
          </a:p>
        </p:txBody>
      </p:sp>
      <p:sp>
        <p:nvSpPr>
          <p:cNvPr id="5" name="TextBox 5"/>
          <p:cNvSpPr txBox="1"/>
          <p:nvPr/>
        </p:nvSpPr>
        <p:spPr>
          <a:xfrm>
            <a:off x="5955655" y="3579919"/>
            <a:ext cx="6376690" cy="580390"/>
          </a:xfrm>
          <a:prstGeom prst="rect">
            <a:avLst/>
          </a:prstGeom>
        </p:spPr>
        <p:txBody>
          <a:bodyPr lIns="0" tIns="0" rIns="0" bIns="0" rtlCol="0" anchor="t">
            <a:spAutoFit/>
          </a:bodyPr>
          <a:lstStyle/>
          <a:p>
            <a:pPr algn="ctr">
              <a:lnSpc>
                <a:spcPts val="4759"/>
              </a:lnSpc>
              <a:spcBef>
                <a:spcPct val="0"/>
              </a:spcBef>
            </a:pPr>
            <a:r>
              <a:rPr lang="en-US" sz="3399">
                <a:solidFill>
                  <a:srgbClr val="D9D9D9"/>
                </a:solidFill>
                <a:latin typeface="Open Sans"/>
                <a:ea typeface="Open Sans"/>
                <a:cs typeface="Open Sans"/>
                <a:sym typeface="Open Sans"/>
              </a:rPr>
              <a:t>El estado civil tiene relación con</a:t>
            </a:r>
          </a:p>
        </p:txBody>
      </p:sp>
      <p:sp>
        <p:nvSpPr>
          <p:cNvPr id="6" name="TextBox 6"/>
          <p:cNvSpPr txBox="1"/>
          <p:nvPr/>
        </p:nvSpPr>
        <p:spPr>
          <a:xfrm>
            <a:off x="1028700" y="952500"/>
            <a:ext cx="3396109" cy="646430"/>
          </a:xfrm>
          <a:prstGeom prst="rect">
            <a:avLst/>
          </a:prstGeom>
        </p:spPr>
        <p:txBody>
          <a:bodyPr lIns="0" tIns="0" rIns="0" bIns="0" rtlCol="0" anchor="t">
            <a:spAutoFit/>
          </a:bodyPr>
          <a:lstStyle/>
          <a:p>
            <a:pPr algn="ctr">
              <a:lnSpc>
                <a:spcPts val="5319"/>
              </a:lnSpc>
              <a:spcBef>
                <a:spcPct val="0"/>
              </a:spcBef>
            </a:pPr>
            <a:r>
              <a:rPr lang="en-US" sz="3799">
                <a:solidFill>
                  <a:srgbClr val="000000"/>
                </a:solidFill>
                <a:latin typeface="Bree Serif"/>
                <a:ea typeface="Bree Serif"/>
                <a:cs typeface="Bree Serif"/>
                <a:sym typeface="Bree Serif"/>
              </a:rPr>
              <a:t>CONCLUSIONES</a:t>
            </a:r>
          </a:p>
        </p:txBody>
      </p:sp>
      <p:grpSp>
        <p:nvGrpSpPr>
          <p:cNvPr id="7" name="Group 7"/>
          <p:cNvGrpSpPr/>
          <p:nvPr/>
        </p:nvGrpSpPr>
        <p:grpSpPr>
          <a:xfrm>
            <a:off x="16186444" y="9258300"/>
            <a:ext cx="3699470" cy="1450540"/>
            <a:chOff x="0" y="0"/>
            <a:chExt cx="974346" cy="382035"/>
          </a:xfrm>
        </p:grpSpPr>
        <p:sp>
          <p:nvSpPr>
            <p:cNvPr id="8" name="Freeform 8"/>
            <p:cNvSpPr/>
            <p:nvPr/>
          </p:nvSpPr>
          <p:spPr>
            <a:xfrm>
              <a:off x="0" y="0"/>
              <a:ext cx="974346" cy="382035"/>
            </a:xfrm>
            <a:custGeom>
              <a:avLst/>
              <a:gdLst/>
              <a:ahLst/>
              <a:cxnLst/>
              <a:rect l="l" t="t" r="r" b="b"/>
              <a:pathLst>
                <a:path w="974346" h="382035">
                  <a:moveTo>
                    <a:pt x="106728" y="0"/>
                  </a:moveTo>
                  <a:lnTo>
                    <a:pt x="867618" y="0"/>
                  </a:lnTo>
                  <a:cubicBezTo>
                    <a:pt x="926562" y="0"/>
                    <a:pt x="974346" y="47784"/>
                    <a:pt x="974346" y="106728"/>
                  </a:cubicBezTo>
                  <a:lnTo>
                    <a:pt x="974346" y="275307"/>
                  </a:lnTo>
                  <a:cubicBezTo>
                    <a:pt x="974346" y="334251"/>
                    <a:pt x="926562" y="382035"/>
                    <a:pt x="867618" y="382035"/>
                  </a:cubicBezTo>
                  <a:lnTo>
                    <a:pt x="106728" y="382035"/>
                  </a:lnTo>
                  <a:cubicBezTo>
                    <a:pt x="47784" y="382035"/>
                    <a:pt x="0" y="334251"/>
                    <a:pt x="0" y="275307"/>
                  </a:cubicBezTo>
                  <a:lnTo>
                    <a:pt x="0" y="106728"/>
                  </a:lnTo>
                  <a:cubicBezTo>
                    <a:pt x="0" y="47784"/>
                    <a:pt x="47784" y="0"/>
                    <a:pt x="106728" y="0"/>
                  </a:cubicBezTo>
                  <a:close/>
                </a:path>
              </a:pathLst>
            </a:custGeom>
            <a:solidFill>
              <a:srgbClr val="ABBFE1"/>
            </a:solidFill>
          </p:spPr>
          <p:txBody>
            <a:bodyPr/>
            <a:lstStyle/>
            <a:p>
              <a:endParaRPr lang="es-ES"/>
            </a:p>
          </p:txBody>
        </p:sp>
        <p:sp>
          <p:nvSpPr>
            <p:cNvPr id="9" name="TextBox 9"/>
            <p:cNvSpPr txBox="1"/>
            <p:nvPr/>
          </p:nvSpPr>
          <p:spPr>
            <a:xfrm>
              <a:off x="0" y="-38100"/>
              <a:ext cx="974346" cy="420135"/>
            </a:xfrm>
            <a:prstGeom prst="rect">
              <a:avLst/>
            </a:prstGeom>
          </p:spPr>
          <p:txBody>
            <a:bodyPr lIns="50800" tIns="50800" rIns="50800" bIns="50800" rtlCol="0" anchor="ctr"/>
            <a:lstStyle/>
            <a:p>
              <a:pPr algn="ctr">
                <a:lnSpc>
                  <a:spcPts val="2659"/>
                </a:lnSpc>
              </a:pPr>
              <a:endParaRPr/>
            </a:p>
          </p:txBody>
        </p:sp>
      </p:grpSp>
      <p:sp>
        <p:nvSpPr>
          <p:cNvPr id="10" name="Freeform 10"/>
          <p:cNvSpPr/>
          <p:nvPr/>
        </p:nvSpPr>
        <p:spPr>
          <a:xfrm>
            <a:off x="16411872" y="9592449"/>
            <a:ext cx="1694856" cy="391121"/>
          </a:xfrm>
          <a:custGeom>
            <a:avLst/>
            <a:gdLst/>
            <a:ahLst/>
            <a:cxnLst/>
            <a:rect l="l" t="t" r="r" b="b"/>
            <a:pathLst>
              <a:path w="1694856" h="391121">
                <a:moveTo>
                  <a:pt x="0" y="0"/>
                </a:moveTo>
                <a:lnTo>
                  <a:pt x="1694856" y="0"/>
                </a:lnTo>
                <a:lnTo>
                  <a:pt x="1694856" y="391121"/>
                </a:lnTo>
                <a:lnTo>
                  <a:pt x="0" y="391121"/>
                </a:lnTo>
                <a:lnTo>
                  <a:pt x="0" y="0"/>
                </a:lnTo>
                <a:close/>
              </a:path>
            </a:pathLst>
          </a:custGeom>
          <a:blipFill>
            <a:blip r:embed="rId3"/>
            <a:stretch>
              <a:fillRect/>
            </a:stretch>
          </a:blipFill>
        </p:spPr>
        <p:txBody>
          <a:bodyPr/>
          <a:lstStyle/>
          <a:p>
            <a:endParaRPr lang="es-ES"/>
          </a:p>
        </p:txBody>
      </p:sp>
      <p:pic>
        <p:nvPicPr>
          <p:cNvPr id="14" name="Cámara 13">
            <a:extLst>
              <a:ext uri="{FF2B5EF4-FFF2-40B4-BE49-F238E27FC236}">
                <a16:creationId xmlns:a16="http://schemas.microsoft.com/office/drawing/2014/main" id="{5628D132-70CC-43C3-522B-EB8B81260D33}"/>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381000" y="7877796"/>
            <a:ext cx="2105774" cy="2105774"/>
          </a:xfrm>
          <a:prstGeom prst="ellipse">
            <a:avLst/>
          </a:prstGeom>
        </p:spPr>
      </p:pic>
      <p:pic>
        <p:nvPicPr>
          <p:cNvPr id="15" name="Cámara 14">
            <a:extLst>
              <a:ext uri="{FF2B5EF4-FFF2-40B4-BE49-F238E27FC236}">
                <a16:creationId xmlns:a16="http://schemas.microsoft.com/office/drawing/2014/main" id="{38763CD2-811D-0DAC-BB0A-1A9B89AC41DB}"/>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381000" y="7877796"/>
            <a:ext cx="2105774" cy="2105774"/>
          </a:xfrm>
          <a:prstGeom prst="ellipse">
            <a:avLst/>
          </a:prstGeom>
          <a:ln w="57150">
            <a:solidFill>
              <a:schemeClr val="accent1">
                <a:lumMod val="60000"/>
                <a:lumOff val="40000"/>
              </a:schemeClr>
            </a:solidFill>
          </a:ln>
        </p:spPr>
      </p:pic>
      <p:sp>
        <p:nvSpPr>
          <p:cNvPr id="11" name="TextBox 3">
            <a:extLst>
              <a:ext uri="{FF2B5EF4-FFF2-40B4-BE49-F238E27FC236}">
                <a16:creationId xmlns:a16="http://schemas.microsoft.com/office/drawing/2014/main" id="{393DC892-49B9-1824-9DD1-4FA10A178C36}"/>
              </a:ext>
            </a:extLst>
          </p:cNvPr>
          <p:cNvSpPr txBox="1"/>
          <p:nvPr/>
        </p:nvSpPr>
        <p:spPr>
          <a:xfrm>
            <a:off x="5327078" y="7382510"/>
            <a:ext cx="7633841" cy="580390"/>
          </a:xfrm>
          <a:prstGeom prst="rect">
            <a:avLst/>
          </a:prstGeom>
        </p:spPr>
        <p:txBody>
          <a:bodyPr lIns="0" tIns="0" rIns="0" bIns="0" rtlCol="0" anchor="t">
            <a:spAutoFit/>
          </a:bodyPr>
          <a:lstStyle/>
          <a:p>
            <a:pPr algn="ctr">
              <a:lnSpc>
                <a:spcPts val="4759"/>
              </a:lnSpc>
              <a:spcBef>
                <a:spcPct val="0"/>
              </a:spcBef>
            </a:pPr>
            <a:r>
              <a:rPr lang="en-US" sz="3399" dirty="0" err="1">
                <a:solidFill>
                  <a:srgbClr val="D9D9D9"/>
                </a:solidFill>
                <a:latin typeface="Open Sans"/>
                <a:ea typeface="Open Sans"/>
                <a:cs typeface="Open Sans"/>
                <a:sym typeface="Open Sans"/>
              </a:rPr>
              <a:t>el</a:t>
            </a:r>
            <a:r>
              <a:rPr lang="en-US" sz="3399" dirty="0">
                <a:solidFill>
                  <a:srgbClr val="D9D9D9"/>
                </a:solidFill>
                <a:latin typeface="Open Sans"/>
                <a:ea typeface="Open Sans"/>
                <a:cs typeface="Open Sans"/>
                <a:sym typeface="Open Sans"/>
              </a:rPr>
              <a:t> </a:t>
            </a:r>
            <a:r>
              <a:rPr lang="en-US" sz="3399" dirty="0" err="1">
                <a:solidFill>
                  <a:srgbClr val="D9D9D9"/>
                </a:solidFill>
                <a:latin typeface="Open Sans"/>
                <a:ea typeface="Open Sans"/>
                <a:cs typeface="Open Sans"/>
                <a:sym typeface="Open Sans"/>
              </a:rPr>
              <a:t>desarrollo</a:t>
            </a:r>
            <a:r>
              <a:rPr lang="en-US" sz="3399" dirty="0">
                <a:solidFill>
                  <a:srgbClr val="D9D9D9"/>
                </a:solidFill>
                <a:latin typeface="Open Sans"/>
                <a:ea typeface="Open Sans"/>
                <a:cs typeface="Open Sans"/>
                <a:sym typeface="Open Sans"/>
              </a:rPr>
              <a:t> del </a:t>
            </a:r>
            <a:r>
              <a:rPr lang="en-US" sz="3399" dirty="0" err="1">
                <a:solidFill>
                  <a:srgbClr val="D9D9D9"/>
                </a:solidFill>
                <a:latin typeface="Open Sans"/>
                <a:ea typeface="Open Sans"/>
                <a:cs typeface="Open Sans"/>
                <a:sym typeface="Open Sans"/>
              </a:rPr>
              <a:t>síndrome</a:t>
            </a:r>
            <a:r>
              <a:rPr lang="en-US" sz="3399" dirty="0">
                <a:solidFill>
                  <a:srgbClr val="D9D9D9"/>
                </a:solidFill>
                <a:latin typeface="Open Sans"/>
                <a:ea typeface="Open Sans"/>
                <a:cs typeface="Open Sans"/>
                <a:sym typeface="Open Sans"/>
              </a:rPr>
              <a:t> </a:t>
            </a:r>
            <a:r>
              <a:rPr lang="en-US" sz="3399" dirty="0" err="1">
                <a:solidFill>
                  <a:srgbClr val="D9D9D9"/>
                </a:solidFill>
                <a:latin typeface="Open Sans"/>
                <a:ea typeface="Open Sans"/>
                <a:cs typeface="Open Sans"/>
                <a:sym typeface="Open Sans"/>
              </a:rPr>
              <a:t>metabólico</a:t>
            </a:r>
            <a:endParaRPr lang="en-US" sz="3399" dirty="0">
              <a:solidFill>
                <a:srgbClr val="D9D9D9"/>
              </a:solidFill>
              <a:latin typeface="Open Sans"/>
              <a:ea typeface="Open Sans"/>
              <a:cs typeface="Open Sans"/>
              <a:sym typeface="Open Sans"/>
            </a:endParaRPr>
          </a:p>
        </p:txBody>
      </p:sp>
    </p:spTree>
    <p:extLst>
      <p:ext uri="{BB962C8B-B14F-4D97-AF65-F5344CB8AC3E}">
        <p14:creationId xmlns:p14="http://schemas.microsoft.com/office/powerpoint/2010/main" val="3171459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229900" y="2538192"/>
            <a:ext cx="264600" cy="264600"/>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385A4"/>
            </a:solidFill>
          </p:spPr>
          <p:txBody>
            <a:bodyPr/>
            <a:lstStyle/>
            <a:p>
              <a:endParaRPr lang="es-ES"/>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2362200" y="970121"/>
            <a:ext cx="4820543" cy="580390"/>
          </a:xfrm>
          <a:prstGeom prst="rect">
            <a:avLst/>
          </a:prstGeom>
        </p:spPr>
        <p:txBody>
          <a:bodyPr lIns="0" tIns="0" rIns="0" bIns="0" rtlCol="0" anchor="t">
            <a:spAutoFit/>
          </a:bodyPr>
          <a:lstStyle/>
          <a:p>
            <a:pPr algn="l">
              <a:lnSpc>
                <a:spcPts val="4759"/>
              </a:lnSpc>
              <a:spcBef>
                <a:spcPct val="0"/>
              </a:spcBef>
            </a:pPr>
            <a:r>
              <a:rPr lang="en-US" sz="3399">
                <a:solidFill>
                  <a:srgbClr val="000000"/>
                </a:solidFill>
                <a:latin typeface="Open Sans"/>
                <a:ea typeface="Open Sans"/>
                <a:cs typeface="Open Sans"/>
                <a:sym typeface="Open Sans"/>
              </a:rPr>
              <a:t>Futuras investigaciones:</a:t>
            </a:r>
          </a:p>
        </p:txBody>
      </p:sp>
      <p:sp>
        <p:nvSpPr>
          <p:cNvPr id="6" name="TextBox 6"/>
          <p:cNvSpPr txBox="1"/>
          <p:nvPr/>
        </p:nvSpPr>
        <p:spPr>
          <a:xfrm>
            <a:off x="2807646" y="2346959"/>
            <a:ext cx="14345094" cy="580390"/>
          </a:xfrm>
          <a:prstGeom prst="rect">
            <a:avLst/>
          </a:prstGeom>
        </p:spPr>
        <p:txBody>
          <a:bodyPr lIns="0" tIns="0" rIns="0" bIns="0" rtlCol="0" anchor="t">
            <a:spAutoFit/>
          </a:bodyPr>
          <a:lstStyle/>
          <a:p>
            <a:pPr algn="l">
              <a:lnSpc>
                <a:spcPts val="4759"/>
              </a:lnSpc>
              <a:spcBef>
                <a:spcPct val="0"/>
              </a:spcBef>
            </a:pPr>
            <a:r>
              <a:rPr lang="en-US" sz="3399" dirty="0" err="1">
                <a:solidFill>
                  <a:srgbClr val="000000"/>
                </a:solidFill>
                <a:latin typeface="Open Sans"/>
                <a:ea typeface="Open Sans"/>
                <a:cs typeface="Open Sans"/>
                <a:sym typeface="Open Sans"/>
              </a:rPr>
              <a:t>Hábitos</a:t>
            </a:r>
            <a:r>
              <a:rPr lang="en-US" sz="3399" dirty="0">
                <a:solidFill>
                  <a:srgbClr val="000000"/>
                </a:solidFill>
                <a:latin typeface="Open Sans"/>
                <a:ea typeface="Open Sans"/>
                <a:cs typeface="Open Sans"/>
                <a:sym typeface="Open Sans"/>
              </a:rPr>
              <a:t> y </a:t>
            </a:r>
            <a:r>
              <a:rPr lang="en-US" sz="3399" dirty="0" err="1">
                <a:solidFill>
                  <a:srgbClr val="000000"/>
                </a:solidFill>
                <a:latin typeface="Open Sans"/>
                <a:ea typeface="Open Sans"/>
                <a:cs typeface="Open Sans"/>
                <a:sym typeface="Open Sans"/>
              </a:rPr>
              <a:t>estilo</a:t>
            </a:r>
            <a:r>
              <a:rPr lang="en-US" sz="3399" dirty="0">
                <a:solidFill>
                  <a:srgbClr val="000000"/>
                </a:solidFill>
                <a:latin typeface="Open Sans"/>
                <a:ea typeface="Open Sans"/>
                <a:cs typeface="Open Sans"/>
                <a:sym typeface="Open Sans"/>
              </a:rPr>
              <a:t> de </a:t>
            </a:r>
            <a:r>
              <a:rPr lang="en-US" sz="3399" dirty="0" err="1">
                <a:solidFill>
                  <a:srgbClr val="000000"/>
                </a:solidFill>
                <a:latin typeface="Open Sans"/>
                <a:ea typeface="Open Sans"/>
                <a:cs typeface="Open Sans"/>
                <a:sym typeface="Open Sans"/>
              </a:rPr>
              <a:t>vida</a:t>
            </a:r>
            <a:r>
              <a:rPr lang="en-US" sz="3399" dirty="0">
                <a:solidFill>
                  <a:srgbClr val="000000"/>
                </a:solidFill>
                <a:latin typeface="Open Sans"/>
                <a:ea typeface="Open Sans"/>
                <a:cs typeface="Open Sans"/>
                <a:sym typeface="Open Sans"/>
              </a:rPr>
              <a:t> de </a:t>
            </a:r>
            <a:r>
              <a:rPr lang="en-US" sz="3399" dirty="0" err="1">
                <a:solidFill>
                  <a:srgbClr val="000000"/>
                </a:solidFill>
                <a:latin typeface="Open Sans"/>
                <a:ea typeface="Open Sans"/>
                <a:cs typeface="Open Sans"/>
                <a:sym typeface="Open Sans"/>
              </a:rPr>
              <a:t>los</a:t>
            </a:r>
            <a:r>
              <a:rPr lang="en-US" sz="3399" dirty="0">
                <a:solidFill>
                  <a:srgbClr val="000000"/>
                </a:solidFill>
                <a:latin typeface="Open Sans"/>
                <a:ea typeface="Open Sans"/>
                <a:cs typeface="Open Sans"/>
                <a:sym typeface="Open Sans"/>
              </a:rPr>
              <a:t> </a:t>
            </a:r>
            <a:r>
              <a:rPr lang="en-US" sz="3399" dirty="0" err="1">
                <a:solidFill>
                  <a:srgbClr val="000000"/>
                </a:solidFill>
                <a:latin typeface="Open Sans"/>
                <a:ea typeface="Open Sans"/>
                <a:cs typeface="Open Sans"/>
                <a:sym typeface="Open Sans"/>
              </a:rPr>
              <a:t>sujetos</a:t>
            </a:r>
            <a:endParaRPr lang="en-US" sz="3399" dirty="0">
              <a:solidFill>
                <a:srgbClr val="000000"/>
              </a:solidFill>
              <a:latin typeface="Open Sans"/>
              <a:ea typeface="Open Sans"/>
              <a:cs typeface="Open Sans"/>
              <a:sym typeface="Open Sans"/>
            </a:endParaRPr>
          </a:p>
        </p:txBody>
      </p:sp>
      <p:sp>
        <p:nvSpPr>
          <p:cNvPr id="7" name="TextBox 7"/>
          <p:cNvSpPr txBox="1"/>
          <p:nvPr/>
        </p:nvSpPr>
        <p:spPr>
          <a:xfrm>
            <a:off x="2807646" y="3451224"/>
            <a:ext cx="13714200" cy="580390"/>
          </a:xfrm>
          <a:prstGeom prst="rect">
            <a:avLst/>
          </a:prstGeom>
        </p:spPr>
        <p:txBody>
          <a:bodyPr lIns="0" tIns="0" rIns="0" bIns="0" rtlCol="0" anchor="t">
            <a:spAutoFit/>
          </a:bodyPr>
          <a:lstStyle/>
          <a:p>
            <a:pPr algn="l">
              <a:lnSpc>
                <a:spcPts val="4759"/>
              </a:lnSpc>
              <a:spcBef>
                <a:spcPct val="0"/>
              </a:spcBef>
            </a:pPr>
            <a:r>
              <a:rPr lang="en-US" sz="3399" dirty="0">
                <a:solidFill>
                  <a:srgbClr val="000000"/>
                </a:solidFill>
                <a:latin typeface="Open Sans"/>
                <a:ea typeface="Open Sans"/>
                <a:cs typeface="Open Sans"/>
                <a:sym typeface="Open Sans"/>
              </a:rPr>
              <a:t>Calidad y </a:t>
            </a:r>
            <a:r>
              <a:rPr lang="en-US" sz="3399" dirty="0" err="1">
                <a:solidFill>
                  <a:srgbClr val="000000"/>
                </a:solidFill>
                <a:latin typeface="Open Sans"/>
                <a:ea typeface="Open Sans"/>
                <a:cs typeface="Open Sans"/>
                <a:sym typeface="Open Sans"/>
              </a:rPr>
              <a:t>precio</a:t>
            </a:r>
            <a:r>
              <a:rPr lang="en-US" sz="3399" dirty="0">
                <a:solidFill>
                  <a:srgbClr val="000000"/>
                </a:solidFill>
                <a:latin typeface="Open Sans"/>
                <a:ea typeface="Open Sans"/>
                <a:cs typeface="Open Sans"/>
                <a:sym typeface="Open Sans"/>
              </a:rPr>
              <a:t> de </a:t>
            </a:r>
            <a:r>
              <a:rPr lang="en-US" sz="3399" dirty="0" err="1">
                <a:solidFill>
                  <a:srgbClr val="000000"/>
                </a:solidFill>
                <a:latin typeface="Open Sans"/>
                <a:ea typeface="Open Sans"/>
                <a:cs typeface="Open Sans"/>
                <a:sym typeface="Open Sans"/>
              </a:rPr>
              <a:t>los</a:t>
            </a:r>
            <a:r>
              <a:rPr lang="en-US" sz="3399" dirty="0">
                <a:solidFill>
                  <a:srgbClr val="000000"/>
                </a:solidFill>
                <a:latin typeface="Open Sans"/>
                <a:ea typeface="Open Sans"/>
                <a:cs typeface="Open Sans"/>
                <a:sym typeface="Open Sans"/>
              </a:rPr>
              <a:t> </a:t>
            </a:r>
            <a:r>
              <a:rPr lang="en-US" sz="3399" dirty="0" err="1">
                <a:solidFill>
                  <a:srgbClr val="000000"/>
                </a:solidFill>
                <a:latin typeface="Open Sans"/>
                <a:ea typeface="Open Sans"/>
                <a:cs typeface="Open Sans"/>
                <a:sym typeface="Open Sans"/>
              </a:rPr>
              <a:t>alimentos</a:t>
            </a:r>
            <a:endParaRPr lang="en-US" sz="3399" dirty="0">
              <a:solidFill>
                <a:srgbClr val="000000"/>
              </a:solidFill>
              <a:latin typeface="Open Sans"/>
              <a:ea typeface="Open Sans"/>
              <a:cs typeface="Open Sans"/>
              <a:sym typeface="Open Sans"/>
            </a:endParaRPr>
          </a:p>
        </p:txBody>
      </p:sp>
      <p:sp>
        <p:nvSpPr>
          <p:cNvPr id="8" name="TextBox 8"/>
          <p:cNvSpPr txBox="1"/>
          <p:nvPr/>
        </p:nvSpPr>
        <p:spPr>
          <a:xfrm>
            <a:off x="2807646" y="4555490"/>
            <a:ext cx="13714200" cy="580390"/>
          </a:xfrm>
          <a:prstGeom prst="rect">
            <a:avLst/>
          </a:prstGeom>
        </p:spPr>
        <p:txBody>
          <a:bodyPr lIns="0" tIns="0" rIns="0" bIns="0" rtlCol="0" anchor="t">
            <a:spAutoFit/>
          </a:bodyPr>
          <a:lstStyle/>
          <a:p>
            <a:pPr algn="l">
              <a:lnSpc>
                <a:spcPts val="4759"/>
              </a:lnSpc>
              <a:spcBef>
                <a:spcPct val="0"/>
              </a:spcBef>
            </a:pPr>
            <a:r>
              <a:rPr lang="en-US" sz="3399" dirty="0" err="1">
                <a:solidFill>
                  <a:srgbClr val="000000"/>
                </a:solidFill>
                <a:latin typeface="Open Sans"/>
                <a:ea typeface="Open Sans"/>
                <a:cs typeface="Open Sans"/>
                <a:sym typeface="Open Sans"/>
              </a:rPr>
              <a:t>Componentes</a:t>
            </a:r>
            <a:r>
              <a:rPr lang="en-US" sz="3399" dirty="0">
                <a:solidFill>
                  <a:srgbClr val="000000"/>
                </a:solidFill>
                <a:latin typeface="Open Sans"/>
                <a:ea typeface="Open Sans"/>
                <a:cs typeface="Open Sans"/>
                <a:sym typeface="Open Sans"/>
              </a:rPr>
              <a:t> </a:t>
            </a:r>
            <a:r>
              <a:rPr lang="en-US" sz="3399" dirty="0" err="1">
                <a:solidFill>
                  <a:srgbClr val="000000"/>
                </a:solidFill>
                <a:latin typeface="Open Sans"/>
                <a:ea typeface="Open Sans"/>
                <a:cs typeface="Open Sans"/>
                <a:sym typeface="Open Sans"/>
              </a:rPr>
              <a:t>genéticos</a:t>
            </a:r>
            <a:r>
              <a:rPr lang="en-US" sz="3399" dirty="0">
                <a:solidFill>
                  <a:srgbClr val="000000"/>
                </a:solidFill>
                <a:latin typeface="Open Sans"/>
                <a:ea typeface="Open Sans"/>
                <a:cs typeface="Open Sans"/>
                <a:sym typeface="Open Sans"/>
              </a:rPr>
              <a:t> de </a:t>
            </a:r>
            <a:r>
              <a:rPr lang="en-US" sz="3399" dirty="0" err="1">
                <a:solidFill>
                  <a:srgbClr val="000000"/>
                </a:solidFill>
                <a:latin typeface="Open Sans"/>
                <a:ea typeface="Open Sans"/>
                <a:cs typeface="Open Sans"/>
                <a:sym typeface="Open Sans"/>
              </a:rPr>
              <a:t>cada</a:t>
            </a:r>
            <a:r>
              <a:rPr lang="en-US" sz="3399" dirty="0">
                <a:solidFill>
                  <a:srgbClr val="000000"/>
                </a:solidFill>
                <a:latin typeface="Open Sans"/>
                <a:ea typeface="Open Sans"/>
                <a:cs typeface="Open Sans"/>
                <a:sym typeface="Open Sans"/>
              </a:rPr>
              <a:t> población</a:t>
            </a:r>
          </a:p>
        </p:txBody>
      </p:sp>
      <p:grpSp>
        <p:nvGrpSpPr>
          <p:cNvPr id="9" name="Group 9"/>
          <p:cNvGrpSpPr/>
          <p:nvPr/>
        </p:nvGrpSpPr>
        <p:grpSpPr>
          <a:xfrm>
            <a:off x="2229900" y="3642457"/>
            <a:ext cx="264600" cy="264600"/>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385A4"/>
            </a:solidFill>
          </p:spPr>
          <p:txBody>
            <a:bodyPr/>
            <a:lstStyle/>
            <a:p>
              <a:endParaRPr lang="es-ES"/>
            </a:p>
          </p:txBody>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2229900" y="4773832"/>
            <a:ext cx="264600" cy="264600"/>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385A4"/>
            </a:solidFill>
          </p:spPr>
          <p:txBody>
            <a:bodyPr/>
            <a:lstStyle/>
            <a:p>
              <a:endParaRPr lang="es-ES"/>
            </a:p>
          </p:txBody>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16186444" y="9258300"/>
            <a:ext cx="3699470" cy="1450540"/>
            <a:chOff x="0" y="0"/>
            <a:chExt cx="974346" cy="382035"/>
          </a:xfrm>
        </p:grpSpPr>
        <p:sp>
          <p:nvSpPr>
            <p:cNvPr id="16" name="Freeform 16"/>
            <p:cNvSpPr/>
            <p:nvPr/>
          </p:nvSpPr>
          <p:spPr>
            <a:xfrm>
              <a:off x="0" y="0"/>
              <a:ext cx="974346" cy="382035"/>
            </a:xfrm>
            <a:custGeom>
              <a:avLst/>
              <a:gdLst/>
              <a:ahLst/>
              <a:cxnLst/>
              <a:rect l="l" t="t" r="r" b="b"/>
              <a:pathLst>
                <a:path w="974346" h="382035">
                  <a:moveTo>
                    <a:pt x="106728" y="0"/>
                  </a:moveTo>
                  <a:lnTo>
                    <a:pt x="867618" y="0"/>
                  </a:lnTo>
                  <a:cubicBezTo>
                    <a:pt x="926562" y="0"/>
                    <a:pt x="974346" y="47784"/>
                    <a:pt x="974346" y="106728"/>
                  </a:cubicBezTo>
                  <a:lnTo>
                    <a:pt x="974346" y="275307"/>
                  </a:lnTo>
                  <a:cubicBezTo>
                    <a:pt x="974346" y="334251"/>
                    <a:pt x="926562" y="382035"/>
                    <a:pt x="867618" y="382035"/>
                  </a:cubicBezTo>
                  <a:lnTo>
                    <a:pt x="106728" y="382035"/>
                  </a:lnTo>
                  <a:cubicBezTo>
                    <a:pt x="47784" y="382035"/>
                    <a:pt x="0" y="334251"/>
                    <a:pt x="0" y="275307"/>
                  </a:cubicBezTo>
                  <a:lnTo>
                    <a:pt x="0" y="106728"/>
                  </a:lnTo>
                  <a:cubicBezTo>
                    <a:pt x="0" y="47784"/>
                    <a:pt x="47784" y="0"/>
                    <a:pt x="106728" y="0"/>
                  </a:cubicBezTo>
                  <a:close/>
                </a:path>
              </a:pathLst>
            </a:custGeom>
            <a:solidFill>
              <a:srgbClr val="ABBFE1"/>
            </a:solidFill>
          </p:spPr>
          <p:txBody>
            <a:bodyPr/>
            <a:lstStyle/>
            <a:p>
              <a:endParaRPr lang="es-ES"/>
            </a:p>
          </p:txBody>
        </p:sp>
        <p:sp>
          <p:nvSpPr>
            <p:cNvPr id="17" name="TextBox 17"/>
            <p:cNvSpPr txBox="1"/>
            <p:nvPr/>
          </p:nvSpPr>
          <p:spPr>
            <a:xfrm>
              <a:off x="0" y="-38100"/>
              <a:ext cx="974346" cy="420135"/>
            </a:xfrm>
            <a:prstGeom prst="rect">
              <a:avLst/>
            </a:prstGeom>
          </p:spPr>
          <p:txBody>
            <a:bodyPr lIns="50800" tIns="50800" rIns="50800" bIns="50800" rtlCol="0" anchor="ctr"/>
            <a:lstStyle/>
            <a:p>
              <a:pPr algn="ctr">
                <a:lnSpc>
                  <a:spcPts val="2659"/>
                </a:lnSpc>
              </a:pPr>
              <a:endParaRPr/>
            </a:p>
          </p:txBody>
        </p:sp>
      </p:grpSp>
      <p:sp>
        <p:nvSpPr>
          <p:cNvPr id="18" name="Freeform 18"/>
          <p:cNvSpPr/>
          <p:nvPr/>
        </p:nvSpPr>
        <p:spPr>
          <a:xfrm>
            <a:off x="16411872" y="9592449"/>
            <a:ext cx="1694856" cy="391121"/>
          </a:xfrm>
          <a:custGeom>
            <a:avLst/>
            <a:gdLst/>
            <a:ahLst/>
            <a:cxnLst/>
            <a:rect l="l" t="t" r="r" b="b"/>
            <a:pathLst>
              <a:path w="1694856" h="391121">
                <a:moveTo>
                  <a:pt x="0" y="0"/>
                </a:moveTo>
                <a:lnTo>
                  <a:pt x="1694856" y="0"/>
                </a:lnTo>
                <a:lnTo>
                  <a:pt x="1694856" y="391121"/>
                </a:lnTo>
                <a:lnTo>
                  <a:pt x="0" y="391121"/>
                </a:lnTo>
                <a:lnTo>
                  <a:pt x="0" y="0"/>
                </a:lnTo>
                <a:close/>
              </a:path>
            </a:pathLst>
          </a:custGeom>
          <a:blipFill>
            <a:blip r:embed="rId3"/>
            <a:stretch>
              <a:fillRect/>
            </a:stretch>
          </a:blipFill>
        </p:spPr>
        <p:txBody>
          <a:bodyPr/>
          <a:lstStyle/>
          <a:p>
            <a:endParaRPr lang="es-ES"/>
          </a:p>
        </p:txBody>
      </p:sp>
      <p:pic>
        <p:nvPicPr>
          <p:cNvPr id="22" name="Cámara 21">
            <a:extLst>
              <a:ext uri="{FF2B5EF4-FFF2-40B4-BE49-F238E27FC236}">
                <a16:creationId xmlns:a16="http://schemas.microsoft.com/office/drawing/2014/main" id="{432E0450-F350-6F94-AC59-EFDE5978D5C2}"/>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381000" y="7877796"/>
            <a:ext cx="2105774" cy="2105774"/>
          </a:xfrm>
          <a:prstGeom prst="ellipse">
            <a:avLst/>
          </a:prstGeom>
        </p:spPr>
      </p:pic>
      <p:pic>
        <p:nvPicPr>
          <p:cNvPr id="23" name="Cámara 22">
            <a:extLst>
              <a:ext uri="{FF2B5EF4-FFF2-40B4-BE49-F238E27FC236}">
                <a16:creationId xmlns:a16="http://schemas.microsoft.com/office/drawing/2014/main" id="{026AF9CF-3E31-8DCC-4FF2-DB7A7F70C7AB}"/>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381000" y="7877796"/>
            <a:ext cx="2105774" cy="2105774"/>
          </a:xfrm>
          <a:prstGeom prst="ellipse">
            <a:avLst/>
          </a:prstGeom>
          <a:ln w="57150">
            <a:solidFill>
              <a:schemeClr val="accent1">
                <a:lumMod val="60000"/>
                <a:lumOff val="40000"/>
              </a:schemeClr>
            </a:solidFill>
          </a:ln>
        </p:spPr>
      </p:pic>
      <p:sp>
        <p:nvSpPr>
          <p:cNvPr id="24" name="TextBox 8">
            <a:extLst>
              <a:ext uri="{FF2B5EF4-FFF2-40B4-BE49-F238E27FC236}">
                <a16:creationId xmlns:a16="http://schemas.microsoft.com/office/drawing/2014/main" id="{7D51C2DE-17FE-026B-BD03-A6EEDCCAE10D}"/>
              </a:ext>
            </a:extLst>
          </p:cNvPr>
          <p:cNvSpPr txBox="1"/>
          <p:nvPr/>
        </p:nvSpPr>
        <p:spPr>
          <a:xfrm>
            <a:off x="2807646" y="5766713"/>
            <a:ext cx="13714200" cy="580390"/>
          </a:xfrm>
          <a:prstGeom prst="rect">
            <a:avLst/>
          </a:prstGeom>
        </p:spPr>
        <p:txBody>
          <a:bodyPr lIns="0" tIns="0" rIns="0" bIns="0" rtlCol="0" anchor="t">
            <a:spAutoFit/>
          </a:bodyPr>
          <a:lstStyle/>
          <a:p>
            <a:pPr algn="l">
              <a:lnSpc>
                <a:spcPts val="4759"/>
              </a:lnSpc>
              <a:spcBef>
                <a:spcPct val="0"/>
              </a:spcBef>
            </a:pPr>
            <a:r>
              <a:rPr lang="en-US" sz="3399" dirty="0" err="1">
                <a:solidFill>
                  <a:srgbClr val="000000"/>
                </a:solidFill>
                <a:latin typeface="Open Sans"/>
                <a:ea typeface="Open Sans"/>
                <a:cs typeface="Open Sans"/>
                <a:sym typeface="Open Sans"/>
              </a:rPr>
              <a:t>Actividad</a:t>
            </a:r>
            <a:r>
              <a:rPr lang="en-US" sz="3399" dirty="0">
                <a:solidFill>
                  <a:srgbClr val="000000"/>
                </a:solidFill>
                <a:latin typeface="Open Sans"/>
                <a:ea typeface="Open Sans"/>
                <a:cs typeface="Open Sans"/>
                <a:sym typeface="Open Sans"/>
              </a:rPr>
              <a:t> </a:t>
            </a:r>
            <a:r>
              <a:rPr lang="en-US" sz="3399" dirty="0" err="1">
                <a:solidFill>
                  <a:srgbClr val="000000"/>
                </a:solidFill>
                <a:latin typeface="Open Sans"/>
                <a:ea typeface="Open Sans"/>
                <a:cs typeface="Open Sans"/>
                <a:sym typeface="Open Sans"/>
              </a:rPr>
              <a:t>física</a:t>
            </a:r>
            <a:r>
              <a:rPr lang="en-US" sz="3399" dirty="0">
                <a:solidFill>
                  <a:srgbClr val="000000"/>
                </a:solidFill>
                <a:latin typeface="Open Sans"/>
                <a:ea typeface="Open Sans"/>
                <a:cs typeface="Open Sans"/>
                <a:sym typeface="Open Sans"/>
              </a:rPr>
              <a:t> y </a:t>
            </a:r>
            <a:r>
              <a:rPr lang="en-US" sz="3399" dirty="0" err="1">
                <a:solidFill>
                  <a:srgbClr val="000000"/>
                </a:solidFill>
                <a:latin typeface="Open Sans"/>
                <a:ea typeface="Open Sans"/>
                <a:cs typeface="Open Sans"/>
                <a:sym typeface="Open Sans"/>
              </a:rPr>
              <a:t>deportiva</a:t>
            </a:r>
            <a:endParaRPr lang="en-US" sz="3399" dirty="0">
              <a:solidFill>
                <a:srgbClr val="000000"/>
              </a:solidFill>
              <a:latin typeface="Open Sans"/>
              <a:ea typeface="Open Sans"/>
              <a:cs typeface="Open Sans"/>
              <a:sym typeface="Open Sans"/>
            </a:endParaRPr>
          </a:p>
        </p:txBody>
      </p:sp>
      <p:grpSp>
        <p:nvGrpSpPr>
          <p:cNvPr id="25" name="Group 12">
            <a:extLst>
              <a:ext uri="{FF2B5EF4-FFF2-40B4-BE49-F238E27FC236}">
                <a16:creationId xmlns:a16="http://schemas.microsoft.com/office/drawing/2014/main" id="{F8199022-2198-61BB-62B2-6B59B291DDAE}"/>
              </a:ext>
            </a:extLst>
          </p:cNvPr>
          <p:cNvGrpSpPr/>
          <p:nvPr/>
        </p:nvGrpSpPr>
        <p:grpSpPr>
          <a:xfrm>
            <a:off x="2229900" y="5985055"/>
            <a:ext cx="264600" cy="264600"/>
            <a:chOff x="0" y="0"/>
            <a:chExt cx="812800" cy="812800"/>
          </a:xfrm>
        </p:grpSpPr>
        <p:sp>
          <p:nvSpPr>
            <p:cNvPr id="26" name="Freeform 13">
              <a:extLst>
                <a:ext uri="{FF2B5EF4-FFF2-40B4-BE49-F238E27FC236}">
                  <a16:creationId xmlns:a16="http://schemas.microsoft.com/office/drawing/2014/main" id="{BAB8108D-D482-BD25-1FD6-B8E47E94C8D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385A4"/>
            </a:solidFill>
          </p:spPr>
          <p:txBody>
            <a:bodyPr/>
            <a:lstStyle/>
            <a:p>
              <a:endParaRPr lang="es-ES"/>
            </a:p>
          </p:txBody>
        </p:sp>
        <p:sp>
          <p:nvSpPr>
            <p:cNvPr id="27" name="TextBox 14">
              <a:extLst>
                <a:ext uri="{FF2B5EF4-FFF2-40B4-BE49-F238E27FC236}">
                  <a16:creationId xmlns:a16="http://schemas.microsoft.com/office/drawing/2014/main" id="{70A361E2-D618-F920-F93C-B590E7645BE1}"/>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683220" y="1598930"/>
            <a:ext cx="1119338" cy="753568"/>
            <a:chOff x="0" y="0"/>
            <a:chExt cx="1492451" cy="1004758"/>
          </a:xfrm>
        </p:grpSpPr>
        <p:sp>
          <p:nvSpPr>
            <p:cNvPr id="3" name="TextBox 3"/>
            <p:cNvSpPr txBox="1"/>
            <p:nvPr/>
          </p:nvSpPr>
          <p:spPr>
            <a:xfrm>
              <a:off x="349054" y="93227"/>
              <a:ext cx="1143397" cy="751628"/>
            </a:xfrm>
            <a:prstGeom prst="rect">
              <a:avLst/>
            </a:prstGeom>
          </p:spPr>
          <p:txBody>
            <a:bodyPr lIns="0" tIns="0" rIns="0" bIns="0" rtlCol="0" anchor="t">
              <a:spAutoFit/>
            </a:bodyPr>
            <a:lstStyle/>
            <a:p>
              <a:pPr algn="ctr">
                <a:lnSpc>
                  <a:spcPts val="4759"/>
                </a:lnSpc>
                <a:spcBef>
                  <a:spcPct val="0"/>
                </a:spcBef>
              </a:pPr>
              <a:r>
                <a:rPr lang="en-US" sz="3399">
                  <a:solidFill>
                    <a:srgbClr val="000000"/>
                  </a:solidFill>
                  <a:latin typeface="Open Sans"/>
                  <a:ea typeface="Open Sans"/>
                  <a:cs typeface="Open Sans"/>
                  <a:sym typeface="Open Sans"/>
                </a:rPr>
                <a:t>HDL</a:t>
              </a:r>
            </a:p>
          </p:txBody>
        </p:sp>
        <p:sp>
          <p:nvSpPr>
            <p:cNvPr id="4" name="AutoShape 4"/>
            <p:cNvSpPr/>
            <p:nvPr/>
          </p:nvSpPr>
          <p:spPr>
            <a:xfrm>
              <a:off x="25400" y="0"/>
              <a:ext cx="0" cy="1004758"/>
            </a:xfrm>
            <a:prstGeom prst="line">
              <a:avLst/>
            </a:prstGeom>
            <a:ln w="50800" cap="flat">
              <a:solidFill>
                <a:srgbClr val="000000"/>
              </a:solidFill>
              <a:prstDash val="solid"/>
              <a:headEnd type="none" w="sm" len="sm"/>
              <a:tailEnd type="triangle" w="lg" len="med"/>
            </a:ln>
          </p:spPr>
          <p:txBody>
            <a:bodyPr/>
            <a:lstStyle/>
            <a:p>
              <a:endParaRPr lang="es-ES"/>
            </a:p>
          </p:txBody>
        </p:sp>
      </p:grpSp>
      <p:grpSp>
        <p:nvGrpSpPr>
          <p:cNvPr id="5" name="Group 5"/>
          <p:cNvGrpSpPr/>
          <p:nvPr/>
        </p:nvGrpSpPr>
        <p:grpSpPr>
          <a:xfrm>
            <a:off x="13251496" y="5688945"/>
            <a:ext cx="2741509" cy="753568"/>
            <a:chOff x="0" y="0"/>
            <a:chExt cx="3655346" cy="1004758"/>
          </a:xfrm>
        </p:grpSpPr>
        <p:sp>
          <p:nvSpPr>
            <p:cNvPr id="6" name="TextBox 6"/>
            <p:cNvSpPr txBox="1"/>
            <p:nvPr/>
          </p:nvSpPr>
          <p:spPr>
            <a:xfrm>
              <a:off x="396804" y="93227"/>
              <a:ext cx="3258542" cy="751628"/>
            </a:xfrm>
            <a:prstGeom prst="rect">
              <a:avLst/>
            </a:prstGeom>
          </p:spPr>
          <p:txBody>
            <a:bodyPr lIns="0" tIns="0" rIns="0" bIns="0" rtlCol="0" anchor="t">
              <a:spAutoFit/>
            </a:bodyPr>
            <a:lstStyle/>
            <a:p>
              <a:pPr algn="ctr">
                <a:lnSpc>
                  <a:spcPts val="4759"/>
                </a:lnSpc>
                <a:spcBef>
                  <a:spcPct val="0"/>
                </a:spcBef>
              </a:pPr>
              <a:r>
                <a:rPr lang="en-US" sz="3399">
                  <a:solidFill>
                    <a:srgbClr val="000000"/>
                  </a:solidFill>
                  <a:latin typeface="Open Sans"/>
                  <a:ea typeface="Open Sans"/>
                  <a:cs typeface="Open Sans"/>
                  <a:sym typeface="Open Sans"/>
                </a:rPr>
                <a:t>Triglicéridos</a:t>
              </a:r>
            </a:p>
          </p:txBody>
        </p:sp>
        <p:sp>
          <p:nvSpPr>
            <p:cNvPr id="7" name="AutoShape 7"/>
            <p:cNvSpPr/>
            <p:nvPr/>
          </p:nvSpPr>
          <p:spPr>
            <a:xfrm flipV="1">
              <a:off x="25400" y="0"/>
              <a:ext cx="0" cy="1004758"/>
            </a:xfrm>
            <a:prstGeom prst="line">
              <a:avLst/>
            </a:prstGeom>
            <a:ln w="50800" cap="flat">
              <a:solidFill>
                <a:srgbClr val="000000"/>
              </a:solidFill>
              <a:prstDash val="solid"/>
              <a:headEnd type="none" w="sm" len="sm"/>
              <a:tailEnd type="triangle" w="lg" len="med"/>
            </a:ln>
          </p:spPr>
          <p:txBody>
            <a:bodyPr/>
            <a:lstStyle/>
            <a:p>
              <a:endParaRPr lang="es-ES"/>
            </a:p>
          </p:txBody>
        </p:sp>
      </p:grpSp>
      <p:grpSp>
        <p:nvGrpSpPr>
          <p:cNvPr id="8" name="Group 8"/>
          <p:cNvGrpSpPr/>
          <p:nvPr/>
        </p:nvGrpSpPr>
        <p:grpSpPr>
          <a:xfrm>
            <a:off x="6485442" y="3335551"/>
            <a:ext cx="5317117" cy="3256469"/>
            <a:chOff x="0" y="0"/>
            <a:chExt cx="7089489" cy="4341958"/>
          </a:xfrm>
        </p:grpSpPr>
        <p:grpSp>
          <p:nvGrpSpPr>
            <p:cNvPr id="9" name="Group 9"/>
            <p:cNvGrpSpPr/>
            <p:nvPr/>
          </p:nvGrpSpPr>
          <p:grpSpPr>
            <a:xfrm>
              <a:off x="0" y="0"/>
              <a:ext cx="7089489" cy="4341958"/>
              <a:chOff x="0" y="0"/>
              <a:chExt cx="1159576" cy="710183"/>
            </a:xfrm>
          </p:grpSpPr>
          <p:sp>
            <p:nvSpPr>
              <p:cNvPr id="10" name="Freeform 10"/>
              <p:cNvSpPr/>
              <p:nvPr/>
            </p:nvSpPr>
            <p:spPr>
              <a:xfrm>
                <a:off x="0" y="0"/>
                <a:ext cx="1159576" cy="710183"/>
              </a:xfrm>
              <a:custGeom>
                <a:avLst/>
                <a:gdLst/>
                <a:ahLst/>
                <a:cxnLst/>
                <a:rect l="l" t="t" r="r" b="b"/>
                <a:pathLst>
                  <a:path w="1159576" h="710183">
                    <a:moveTo>
                      <a:pt x="579788" y="0"/>
                    </a:moveTo>
                    <a:cubicBezTo>
                      <a:pt x="259580" y="0"/>
                      <a:pt x="0" y="158980"/>
                      <a:pt x="0" y="355091"/>
                    </a:cubicBezTo>
                    <a:cubicBezTo>
                      <a:pt x="0" y="551203"/>
                      <a:pt x="259580" y="710183"/>
                      <a:pt x="579788" y="710183"/>
                    </a:cubicBezTo>
                    <a:cubicBezTo>
                      <a:pt x="899996" y="710183"/>
                      <a:pt x="1159576" y="551203"/>
                      <a:pt x="1159576" y="355091"/>
                    </a:cubicBezTo>
                    <a:cubicBezTo>
                      <a:pt x="1159576" y="158980"/>
                      <a:pt x="899996" y="0"/>
                      <a:pt x="579788" y="0"/>
                    </a:cubicBezTo>
                    <a:close/>
                  </a:path>
                </a:pathLst>
              </a:custGeom>
              <a:solidFill>
                <a:srgbClr val="ABBFE1"/>
              </a:solidFill>
            </p:spPr>
            <p:txBody>
              <a:bodyPr/>
              <a:lstStyle/>
              <a:p>
                <a:endParaRPr lang="es-ES"/>
              </a:p>
            </p:txBody>
          </p:sp>
          <p:sp>
            <p:nvSpPr>
              <p:cNvPr id="11" name="TextBox 11"/>
              <p:cNvSpPr txBox="1"/>
              <p:nvPr/>
            </p:nvSpPr>
            <p:spPr>
              <a:xfrm>
                <a:off x="108710" y="28480"/>
                <a:ext cx="942156" cy="615123"/>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215955" y="1082179"/>
              <a:ext cx="6657578" cy="1551728"/>
            </a:xfrm>
            <a:prstGeom prst="rect">
              <a:avLst/>
            </a:prstGeom>
          </p:spPr>
          <p:txBody>
            <a:bodyPr lIns="0" tIns="0" rIns="0" bIns="0" rtlCol="0" anchor="t">
              <a:spAutoFit/>
            </a:bodyPr>
            <a:lstStyle/>
            <a:p>
              <a:pPr algn="ctr">
                <a:lnSpc>
                  <a:spcPts val="4759"/>
                </a:lnSpc>
              </a:pPr>
              <a:r>
                <a:rPr lang="en-US" sz="3399">
                  <a:solidFill>
                    <a:srgbClr val="000000"/>
                  </a:solidFill>
                  <a:latin typeface="Open Sans"/>
                  <a:ea typeface="Open Sans"/>
                  <a:cs typeface="Open Sans"/>
                  <a:sym typeface="Open Sans"/>
                </a:rPr>
                <a:t>Conjunto de </a:t>
              </a:r>
            </a:p>
            <a:p>
              <a:pPr algn="ctr">
                <a:lnSpc>
                  <a:spcPts val="4759"/>
                </a:lnSpc>
                <a:spcBef>
                  <a:spcPct val="0"/>
                </a:spcBef>
              </a:pPr>
              <a:r>
                <a:rPr lang="en-US" sz="3399">
                  <a:solidFill>
                    <a:srgbClr val="000000"/>
                  </a:solidFill>
                  <a:latin typeface="Open Sans"/>
                  <a:ea typeface="Open Sans"/>
                  <a:cs typeface="Open Sans"/>
                  <a:sym typeface="Open Sans"/>
                </a:rPr>
                <a:t>alteraciones metabólicas</a:t>
              </a:r>
            </a:p>
          </p:txBody>
        </p:sp>
      </p:grpSp>
      <p:sp>
        <p:nvSpPr>
          <p:cNvPr id="13" name="TextBox 13"/>
          <p:cNvSpPr txBox="1"/>
          <p:nvPr/>
        </p:nvSpPr>
        <p:spPr>
          <a:xfrm>
            <a:off x="2154236" y="2875136"/>
            <a:ext cx="3547124" cy="1780540"/>
          </a:xfrm>
          <a:prstGeom prst="rect">
            <a:avLst/>
          </a:prstGeom>
        </p:spPr>
        <p:txBody>
          <a:bodyPr lIns="0" tIns="0" rIns="0" bIns="0" rtlCol="0" anchor="t">
            <a:spAutoFit/>
          </a:bodyPr>
          <a:lstStyle/>
          <a:p>
            <a:pPr algn="ctr">
              <a:lnSpc>
                <a:spcPts val="4759"/>
              </a:lnSpc>
              <a:spcBef>
                <a:spcPct val="0"/>
              </a:spcBef>
            </a:pPr>
            <a:r>
              <a:rPr lang="en-US" sz="3399">
                <a:solidFill>
                  <a:srgbClr val="000000"/>
                </a:solidFill>
                <a:latin typeface="Open Sans"/>
                <a:ea typeface="Open Sans"/>
                <a:cs typeface="Open Sans"/>
                <a:sym typeface="Open Sans"/>
              </a:rPr>
              <a:t>Obesidad distribución central</a:t>
            </a:r>
          </a:p>
        </p:txBody>
      </p:sp>
      <p:sp>
        <p:nvSpPr>
          <p:cNvPr id="14" name="TextBox 14"/>
          <p:cNvSpPr txBox="1"/>
          <p:nvPr/>
        </p:nvSpPr>
        <p:spPr>
          <a:xfrm>
            <a:off x="3184402" y="7167296"/>
            <a:ext cx="3188177" cy="1180465"/>
          </a:xfrm>
          <a:prstGeom prst="rect">
            <a:avLst/>
          </a:prstGeom>
        </p:spPr>
        <p:txBody>
          <a:bodyPr lIns="0" tIns="0" rIns="0" bIns="0" rtlCol="0" anchor="t">
            <a:spAutoFit/>
          </a:bodyPr>
          <a:lstStyle/>
          <a:p>
            <a:pPr algn="ctr">
              <a:lnSpc>
                <a:spcPts val="4759"/>
              </a:lnSpc>
              <a:spcBef>
                <a:spcPct val="0"/>
              </a:spcBef>
            </a:pPr>
            <a:r>
              <a:rPr lang="en-US" sz="3399">
                <a:solidFill>
                  <a:srgbClr val="000000"/>
                </a:solidFill>
                <a:latin typeface="Open Sans"/>
                <a:ea typeface="Open Sans"/>
                <a:cs typeface="Open Sans"/>
                <a:sym typeface="Open Sans"/>
              </a:rPr>
              <a:t>Hipertensión arterial</a:t>
            </a:r>
          </a:p>
        </p:txBody>
      </p:sp>
      <p:sp>
        <p:nvSpPr>
          <p:cNvPr id="15" name="TextBox 15"/>
          <p:cNvSpPr txBox="1"/>
          <p:nvPr/>
        </p:nvSpPr>
        <p:spPr>
          <a:xfrm>
            <a:off x="9144000" y="8457808"/>
            <a:ext cx="2920454" cy="580390"/>
          </a:xfrm>
          <a:prstGeom prst="rect">
            <a:avLst/>
          </a:prstGeom>
        </p:spPr>
        <p:txBody>
          <a:bodyPr lIns="0" tIns="0" rIns="0" bIns="0" rtlCol="0" anchor="t">
            <a:spAutoFit/>
          </a:bodyPr>
          <a:lstStyle/>
          <a:p>
            <a:pPr algn="ctr">
              <a:lnSpc>
                <a:spcPts val="4759"/>
              </a:lnSpc>
              <a:spcBef>
                <a:spcPct val="0"/>
              </a:spcBef>
            </a:pPr>
            <a:r>
              <a:rPr lang="en-US" sz="3399">
                <a:solidFill>
                  <a:srgbClr val="000000"/>
                </a:solidFill>
                <a:latin typeface="Open Sans"/>
                <a:ea typeface="Open Sans"/>
                <a:cs typeface="Open Sans"/>
                <a:sym typeface="Open Sans"/>
              </a:rPr>
              <a:t>Hiperglucemia</a:t>
            </a:r>
          </a:p>
        </p:txBody>
      </p:sp>
      <p:sp>
        <p:nvSpPr>
          <p:cNvPr id="16" name="TextBox 16"/>
          <p:cNvSpPr txBox="1"/>
          <p:nvPr/>
        </p:nvSpPr>
        <p:spPr>
          <a:xfrm>
            <a:off x="1028700" y="952500"/>
            <a:ext cx="5798195" cy="646430"/>
          </a:xfrm>
          <a:prstGeom prst="rect">
            <a:avLst/>
          </a:prstGeom>
        </p:spPr>
        <p:txBody>
          <a:bodyPr lIns="0" tIns="0" rIns="0" bIns="0" rtlCol="0" anchor="t">
            <a:spAutoFit/>
          </a:bodyPr>
          <a:lstStyle/>
          <a:p>
            <a:pPr algn="ctr">
              <a:lnSpc>
                <a:spcPts val="5319"/>
              </a:lnSpc>
              <a:spcBef>
                <a:spcPct val="0"/>
              </a:spcBef>
            </a:pPr>
            <a:r>
              <a:rPr lang="en-US" sz="3799">
                <a:solidFill>
                  <a:srgbClr val="000000"/>
                </a:solidFill>
                <a:latin typeface="Bree Serif"/>
                <a:ea typeface="Bree Serif"/>
                <a:cs typeface="Bree Serif"/>
                <a:sym typeface="Bree Serif"/>
              </a:rPr>
              <a:t>SÍNDROME METABÓLICO</a:t>
            </a:r>
          </a:p>
        </p:txBody>
      </p:sp>
      <p:sp>
        <p:nvSpPr>
          <p:cNvPr id="17" name="AutoShape 17"/>
          <p:cNvSpPr/>
          <p:nvPr/>
        </p:nvSpPr>
        <p:spPr>
          <a:xfrm flipV="1">
            <a:off x="9144000" y="2352499"/>
            <a:ext cx="2098889" cy="2234106"/>
          </a:xfrm>
          <a:prstGeom prst="line">
            <a:avLst/>
          </a:prstGeom>
          <a:ln w="38100" cap="flat">
            <a:solidFill>
              <a:srgbClr val="ABBFE1"/>
            </a:solidFill>
            <a:prstDash val="sysDot"/>
            <a:headEnd type="none" w="sm" len="sm"/>
            <a:tailEnd type="none" w="sm" len="sm"/>
          </a:ln>
        </p:spPr>
        <p:txBody>
          <a:bodyPr/>
          <a:lstStyle/>
          <a:p>
            <a:endParaRPr lang="es-ES"/>
          </a:p>
        </p:txBody>
      </p:sp>
      <p:sp>
        <p:nvSpPr>
          <p:cNvPr id="18" name="AutoShape 18"/>
          <p:cNvSpPr/>
          <p:nvPr/>
        </p:nvSpPr>
        <p:spPr>
          <a:xfrm>
            <a:off x="11640592" y="5392075"/>
            <a:ext cx="2981659" cy="296871"/>
          </a:xfrm>
          <a:prstGeom prst="line">
            <a:avLst/>
          </a:prstGeom>
          <a:ln w="38100" cap="flat">
            <a:solidFill>
              <a:srgbClr val="ABBFE1"/>
            </a:solidFill>
            <a:prstDash val="sysDot"/>
            <a:headEnd type="none" w="sm" len="sm"/>
            <a:tailEnd type="none" w="sm" len="sm"/>
          </a:ln>
        </p:spPr>
        <p:txBody>
          <a:bodyPr/>
          <a:lstStyle/>
          <a:p>
            <a:endParaRPr lang="es-ES"/>
          </a:p>
        </p:txBody>
      </p:sp>
      <p:sp>
        <p:nvSpPr>
          <p:cNvPr id="19" name="AutoShape 19"/>
          <p:cNvSpPr/>
          <p:nvPr/>
        </p:nvSpPr>
        <p:spPr>
          <a:xfrm flipH="1" flipV="1">
            <a:off x="9144000" y="5143500"/>
            <a:ext cx="1460227" cy="3380983"/>
          </a:xfrm>
          <a:prstGeom prst="line">
            <a:avLst/>
          </a:prstGeom>
          <a:ln w="38100" cap="flat">
            <a:solidFill>
              <a:srgbClr val="ABBFE1"/>
            </a:solidFill>
            <a:prstDash val="sysDot"/>
            <a:headEnd type="none" w="sm" len="sm"/>
            <a:tailEnd type="none" w="sm" len="sm"/>
          </a:ln>
        </p:spPr>
        <p:txBody>
          <a:bodyPr/>
          <a:lstStyle/>
          <a:p>
            <a:endParaRPr lang="es-ES"/>
          </a:p>
        </p:txBody>
      </p:sp>
      <p:sp>
        <p:nvSpPr>
          <p:cNvPr id="20" name="AutoShape 20"/>
          <p:cNvSpPr/>
          <p:nvPr/>
        </p:nvSpPr>
        <p:spPr>
          <a:xfrm flipV="1">
            <a:off x="4778490" y="5700395"/>
            <a:ext cx="3202551" cy="1533576"/>
          </a:xfrm>
          <a:prstGeom prst="line">
            <a:avLst/>
          </a:prstGeom>
          <a:ln w="38100" cap="flat">
            <a:solidFill>
              <a:srgbClr val="ABBFE1"/>
            </a:solidFill>
            <a:prstDash val="sysDot"/>
            <a:headEnd type="none" w="sm" len="sm"/>
            <a:tailEnd type="none" w="sm" len="sm"/>
          </a:ln>
        </p:spPr>
        <p:txBody>
          <a:bodyPr/>
          <a:lstStyle/>
          <a:p>
            <a:endParaRPr lang="es-ES"/>
          </a:p>
        </p:txBody>
      </p:sp>
      <p:sp>
        <p:nvSpPr>
          <p:cNvPr id="21" name="AutoShape 21"/>
          <p:cNvSpPr/>
          <p:nvPr/>
        </p:nvSpPr>
        <p:spPr>
          <a:xfrm>
            <a:off x="5701360" y="3798744"/>
            <a:ext cx="2016963" cy="787861"/>
          </a:xfrm>
          <a:prstGeom prst="line">
            <a:avLst/>
          </a:prstGeom>
          <a:ln w="38100" cap="flat">
            <a:solidFill>
              <a:srgbClr val="ABBFE1"/>
            </a:solidFill>
            <a:prstDash val="sysDot"/>
            <a:headEnd type="none" w="sm" len="sm"/>
            <a:tailEnd type="none" w="sm" len="sm"/>
          </a:ln>
        </p:spPr>
        <p:txBody>
          <a:bodyPr/>
          <a:lstStyle/>
          <a:p>
            <a:endParaRPr lang="es-ES"/>
          </a:p>
        </p:txBody>
      </p:sp>
      <p:grpSp>
        <p:nvGrpSpPr>
          <p:cNvPr id="22" name="Group 22"/>
          <p:cNvGrpSpPr/>
          <p:nvPr/>
        </p:nvGrpSpPr>
        <p:grpSpPr>
          <a:xfrm>
            <a:off x="16186444" y="9258300"/>
            <a:ext cx="3699470" cy="1450540"/>
            <a:chOff x="0" y="0"/>
            <a:chExt cx="974346" cy="382035"/>
          </a:xfrm>
        </p:grpSpPr>
        <p:sp>
          <p:nvSpPr>
            <p:cNvPr id="23" name="Freeform 23"/>
            <p:cNvSpPr/>
            <p:nvPr/>
          </p:nvSpPr>
          <p:spPr>
            <a:xfrm>
              <a:off x="0" y="0"/>
              <a:ext cx="974346" cy="382035"/>
            </a:xfrm>
            <a:custGeom>
              <a:avLst/>
              <a:gdLst/>
              <a:ahLst/>
              <a:cxnLst/>
              <a:rect l="l" t="t" r="r" b="b"/>
              <a:pathLst>
                <a:path w="974346" h="382035">
                  <a:moveTo>
                    <a:pt x="106728" y="0"/>
                  </a:moveTo>
                  <a:lnTo>
                    <a:pt x="867618" y="0"/>
                  </a:lnTo>
                  <a:cubicBezTo>
                    <a:pt x="926562" y="0"/>
                    <a:pt x="974346" y="47784"/>
                    <a:pt x="974346" y="106728"/>
                  </a:cubicBezTo>
                  <a:lnTo>
                    <a:pt x="974346" y="275307"/>
                  </a:lnTo>
                  <a:cubicBezTo>
                    <a:pt x="974346" y="334251"/>
                    <a:pt x="926562" y="382035"/>
                    <a:pt x="867618" y="382035"/>
                  </a:cubicBezTo>
                  <a:lnTo>
                    <a:pt x="106728" y="382035"/>
                  </a:lnTo>
                  <a:cubicBezTo>
                    <a:pt x="47784" y="382035"/>
                    <a:pt x="0" y="334251"/>
                    <a:pt x="0" y="275307"/>
                  </a:cubicBezTo>
                  <a:lnTo>
                    <a:pt x="0" y="106728"/>
                  </a:lnTo>
                  <a:cubicBezTo>
                    <a:pt x="0" y="47784"/>
                    <a:pt x="47784" y="0"/>
                    <a:pt x="106728" y="0"/>
                  </a:cubicBezTo>
                  <a:close/>
                </a:path>
              </a:pathLst>
            </a:custGeom>
            <a:solidFill>
              <a:srgbClr val="ABBFE1"/>
            </a:solidFill>
          </p:spPr>
          <p:txBody>
            <a:bodyPr/>
            <a:lstStyle/>
            <a:p>
              <a:endParaRPr lang="es-ES"/>
            </a:p>
          </p:txBody>
        </p:sp>
        <p:sp>
          <p:nvSpPr>
            <p:cNvPr id="24" name="TextBox 24"/>
            <p:cNvSpPr txBox="1"/>
            <p:nvPr/>
          </p:nvSpPr>
          <p:spPr>
            <a:xfrm>
              <a:off x="0" y="-38100"/>
              <a:ext cx="974346" cy="420135"/>
            </a:xfrm>
            <a:prstGeom prst="rect">
              <a:avLst/>
            </a:prstGeom>
          </p:spPr>
          <p:txBody>
            <a:bodyPr lIns="50800" tIns="50800" rIns="50800" bIns="50800" rtlCol="0" anchor="ctr"/>
            <a:lstStyle/>
            <a:p>
              <a:pPr algn="ctr">
                <a:lnSpc>
                  <a:spcPts val="2659"/>
                </a:lnSpc>
              </a:pPr>
              <a:endParaRPr/>
            </a:p>
          </p:txBody>
        </p:sp>
      </p:grpSp>
      <p:sp>
        <p:nvSpPr>
          <p:cNvPr id="25" name="Freeform 25"/>
          <p:cNvSpPr/>
          <p:nvPr/>
        </p:nvSpPr>
        <p:spPr>
          <a:xfrm>
            <a:off x="16411872" y="9592449"/>
            <a:ext cx="1694856" cy="391121"/>
          </a:xfrm>
          <a:custGeom>
            <a:avLst/>
            <a:gdLst/>
            <a:ahLst/>
            <a:cxnLst/>
            <a:rect l="l" t="t" r="r" b="b"/>
            <a:pathLst>
              <a:path w="1694856" h="391121">
                <a:moveTo>
                  <a:pt x="0" y="0"/>
                </a:moveTo>
                <a:lnTo>
                  <a:pt x="1694856" y="0"/>
                </a:lnTo>
                <a:lnTo>
                  <a:pt x="1694856" y="391121"/>
                </a:lnTo>
                <a:lnTo>
                  <a:pt x="0" y="391121"/>
                </a:lnTo>
                <a:lnTo>
                  <a:pt x="0" y="0"/>
                </a:lnTo>
                <a:close/>
              </a:path>
            </a:pathLst>
          </a:custGeom>
          <a:blipFill>
            <a:blip r:embed="rId3"/>
            <a:stretch>
              <a:fillRect/>
            </a:stretch>
          </a:blipFill>
        </p:spPr>
        <p:txBody>
          <a:bodyPr/>
          <a:lstStyle/>
          <a:p>
            <a:endParaRPr lang="es-ES"/>
          </a:p>
        </p:txBody>
      </p:sp>
      <p:pic>
        <p:nvPicPr>
          <p:cNvPr id="29" name="Cámara 28">
            <a:extLst>
              <a:ext uri="{FF2B5EF4-FFF2-40B4-BE49-F238E27FC236}">
                <a16:creationId xmlns:a16="http://schemas.microsoft.com/office/drawing/2014/main" id="{2F100B0A-D8DA-439E-B3F7-809724EC3F28}"/>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381000" y="7877796"/>
            <a:ext cx="2105774" cy="2105774"/>
          </a:xfrm>
          <a:prstGeom prst="ellipse">
            <a:avLst/>
          </a:prstGeom>
        </p:spPr>
      </p:pic>
      <p:pic>
        <p:nvPicPr>
          <p:cNvPr id="30" name="Cámara 29">
            <a:extLst>
              <a:ext uri="{FF2B5EF4-FFF2-40B4-BE49-F238E27FC236}">
                <a16:creationId xmlns:a16="http://schemas.microsoft.com/office/drawing/2014/main" id="{3F407DB7-2BE4-BE1C-1F0B-5BA9EAF95B25}"/>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381000" y="7877796"/>
            <a:ext cx="2105774" cy="2105774"/>
          </a:xfrm>
          <a:prstGeom prst="ellipse">
            <a:avLst/>
          </a:prstGeom>
          <a:ln w="57150">
            <a:solidFill>
              <a:schemeClr val="accent1">
                <a:lumMod val="60000"/>
                <a:lumOff val="40000"/>
              </a:schemeClr>
            </a:solid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925244" y="2294834"/>
            <a:ext cx="8437511" cy="3684722"/>
            <a:chOff x="0" y="0"/>
            <a:chExt cx="8885628" cy="3701781"/>
          </a:xfrm>
        </p:grpSpPr>
        <p:sp>
          <p:nvSpPr>
            <p:cNvPr id="3" name="TextBox 3"/>
            <p:cNvSpPr txBox="1"/>
            <p:nvPr/>
          </p:nvSpPr>
          <p:spPr>
            <a:xfrm>
              <a:off x="733981" y="1568936"/>
              <a:ext cx="7417667" cy="682856"/>
            </a:xfrm>
            <a:prstGeom prst="rect">
              <a:avLst/>
            </a:prstGeom>
          </p:spPr>
          <p:txBody>
            <a:bodyPr lIns="0" tIns="0" rIns="0" bIns="0" rtlCol="0" anchor="t">
              <a:spAutoFit/>
            </a:bodyPr>
            <a:lstStyle/>
            <a:p>
              <a:pPr algn="ctr">
                <a:lnSpc>
                  <a:spcPts val="4336"/>
                </a:lnSpc>
                <a:spcBef>
                  <a:spcPct val="0"/>
                </a:spcBef>
              </a:pPr>
              <a:r>
                <a:rPr lang="en-US" sz="3097" dirty="0">
                  <a:solidFill>
                    <a:srgbClr val="7385A4"/>
                  </a:solidFill>
                  <a:latin typeface="Open Sans"/>
                  <a:ea typeface="Open Sans"/>
                  <a:cs typeface="Open Sans"/>
                  <a:sym typeface="Open Sans"/>
                </a:rPr>
                <a:t>Bootcamp online Data Science</a:t>
              </a:r>
            </a:p>
          </p:txBody>
        </p:sp>
        <p:sp>
          <p:nvSpPr>
            <p:cNvPr id="4" name="TextBox 4"/>
            <p:cNvSpPr txBox="1"/>
            <p:nvPr/>
          </p:nvSpPr>
          <p:spPr>
            <a:xfrm>
              <a:off x="0" y="-76200"/>
              <a:ext cx="8885628" cy="878003"/>
            </a:xfrm>
            <a:prstGeom prst="rect">
              <a:avLst/>
            </a:prstGeom>
          </p:spPr>
          <p:txBody>
            <a:bodyPr lIns="0" tIns="0" rIns="0" bIns="0" rtlCol="0" anchor="t">
              <a:spAutoFit/>
            </a:bodyPr>
            <a:lstStyle/>
            <a:p>
              <a:pPr algn="ctr">
                <a:lnSpc>
                  <a:spcPts val="5575"/>
                </a:lnSpc>
                <a:spcBef>
                  <a:spcPct val="0"/>
                </a:spcBef>
              </a:pPr>
              <a:r>
                <a:rPr lang="en-US" sz="3982" dirty="0">
                  <a:solidFill>
                    <a:srgbClr val="7385A4"/>
                  </a:solidFill>
                  <a:latin typeface="Open Sans"/>
                  <a:ea typeface="Open Sans"/>
                  <a:cs typeface="Open Sans"/>
                  <a:sym typeface="Open Sans"/>
                </a:rPr>
                <a:t>Mariano Puchades del Olmo</a:t>
              </a:r>
            </a:p>
          </p:txBody>
        </p:sp>
        <p:sp>
          <p:nvSpPr>
            <p:cNvPr id="5" name="TextBox 5"/>
            <p:cNvSpPr txBox="1"/>
            <p:nvPr/>
          </p:nvSpPr>
          <p:spPr>
            <a:xfrm>
              <a:off x="3159117" y="3018925"/>
              <a:ext cx="2567395" cy="682856"/>
            </a:xfrm>
            <a:prstGeom prst="rect">
              <a:avLst/>
            </a:prstGeom>
          </p:spPr>
          <p:txBody>
            <a:bodyPr lIns="0" tIns="0" rIns="0" bIns="0" rtlCol="0" anchor="t">
              <a:spAutoFit/>
            </a:bodyPr>
            <a:lstStyle/>
            <a:p>
              <a:pPr algn="ctr">
                <a:lnSpc>
                  <a:spcPts val="4336"/>
                </a:lnSpc>
                <a:spcBef>
                  <a:spcPct val="0"/>
                </a:spcBef>
              </a:pPr>
              <a:r>
                <a:rPr lang="en-US" sz="3097" dirty="0">
                  <a:solidFill>
                    <a:srgbClr val="7385A4"/>
                  </a:solidFill>
                  <a:latin typeface="Open Sans"/>
                  <a:ea typeface="Open Sans"/>
                  <a:cs typeface="Open Sans"/>
                  <a:sym typeface="Open Sans"/>
                </a:rPr>
                <a:t>2024-2025</a:t>
              </a:r>
            </a:p>
          </p:txBody>
        </p:sp>
      </p:grpSp>
      <p:grpSp>
        <p:nvGrpSpPr>
          <p:cNvPr id="6" name="Group 6"/>
          <p:cNvGrpSpPr/>
          <p:nvPr/>
        </p:nvGrpSpPr>
        <p:grpSpPr>
          <a:xfrm>
            <a:off x="7294265" y="6196547"/>
            <a:ext cx="3699470" cy="1450540"/>
            <a:chOff x="0" y="0"/>
            <a:chExt cx="4932626" cy="1934054"/>
          </a:xfrm>
        </p:grpSpPr>
        <p:grpSp>
          <p:nvGrpSpPr>
            <p:cNvPr id="7" name="Group 7"/>
            <p:cNvGrpSpPr/>
            <p:nvPr/>
          </p:nvGrpSpPr>
          <p:grpSpPr>
            <a:xfrm>
              <a:off x="0" y="0"/>
              <a:ext cx="4932626" cy="1934054"/>
              <a:chOff x="0" y="0"/>
              <a:chExt cx="974346" cy="382035"/>
            </a:xfrm>
          </p:grpSpPr>
          <p:sp>
            <p:nvSpPr>
              <p:cNvPr id="8" name="Freeform 8"/>
              <p:cNvSpPr/>
              <p:nvPr/>
            </p:nvSpPr>
            <p:spPr>
              <a:xfrm>
                <a:off x="0" y="0"/>
                <a:ext cx="974346" cy="382035"/>
              </a:xfrm>
              <a:custGeom>
                <a:avLst/>
                <a:gdLst/>
                <a:ahLst/>
                <a:cxnLst/>
                <a:rect l="l" t="t" r="r" b="b"/>
                <a:pathLst>
                  <a:path w="974346" h="382035">
                    <a:moveTo>
                      <a:pt x="106728" y="0"/>
                    </a:moveTo>
                    <a:lnTo>
                      <a:pt x="867618" y="0"/>
                    </a:lnTo>
                    <a:cubicBezTo>
                      <a:pt x="926562" y="0"/>
                      <a:pt x="974346" y="47784"/>
                      <a:pt x="974346" y="106728"/>
                    </a:cubicBezTo>
                    <a:lnTo>
                      <a:pt x="974346" y="275307"/>
                    </a:lnTo>
                    <a:cubicBezTo>
                      <a:pt x="974346" y="334251"/>
                      <a:pt x="926562" y="382035"/>
                      <a:pt x="867618" y="382035"/>
                    </a:cubicBezTo>
                    <a:lnTo>
                      <a:pt x="106728" y="382035"/>
                    </a:lnTo>
                    <a:cubicBezTo>
                      <a:pt x="47784" y="382035"/>
                      <a:pt x="0" y="334251"/>
                      <a:pt x="0" y="275307"/>
                    </a:cubicBezTo>
                    <a:lnTo>
                      <a:pt x="0" y="106728"/>
                    </a:lnTo>
                    <a:cubicBezTo>
                      <a:pt x="0" y="47784"/>
                      <a:pt x="47784" y="0"/>
                      <a:pt x="106728" y="0"/>
                    </a:cubicBezTo>
                    <a:close/>
                  </a:path>
                </a:pathLst>
              </a:custGeom>
              <a:solidFill>
                <a:srgbClr val="ABBFE1"/>
              </a:solidFill>
            </p:spPr>
            <p:txBody>
              <a:bodyPr/>
              <a:lstStyle/>
              <a:p>
                <a:endParaRPr lang="es-ES"/>
              </a:p>
            </p:txBody>
          </p:sp>
          <p:sp>
            <p:nvSpPr>
              <p:cNvPr id="9" name="TextBox 9"/>
              <p:cNvSpPr txBox="1"/>
              <p:nvPr/>
            </p:nvSpPr>
            <p:spPr>
              <a:xfrm>
                <a:off x="0" y="-38100"/>
                <a:ext cx="974346" cy="420135"/>
              </a:xfrm>
              <a:prstGeom prst="rect">
                <a:avLst/>
              </a:prstGeom>
            </p:spPr>
            <p:txBody>
              <a:bodyPr lIns="50800" tIns="50800" rIns="50800" bIns="50800" rtlCol="0" anchor="ctr"/>
              <a:lstStyle/>
              <a:p>
                <a:pPr algn="ctr">
                  <a:lnSpc>
                    <a:spcPts val="2659"/>
                  </a:lnSpc>
                </a:pPr>
                <a:endParaRPr/>
              </a:p>
            </p:txBody>
          </p:sp>
        </p:grpSp>
        <p:sp>
          <p:nvSpPr>
            <p:cNvPr id="10" name="Freeform 10"/>
            <p:cNvSpPr/>
            <p:nvPr/>
          </p:nvSpPr>
          <p:spPr>
            <a:xfrm>
              <a:off x="1336409" y="706280"/>
              <a:ext cx="2259809" cy="521494"/>
            </a:xfrm>
            <a:custGeom>
              <a:avLst/>
              <a:gdLst/>
              <a:ahLst/>
              <a:cxnLst/>
              <a:rect l="l" t="t" r="r" b="b"/>
              <a:pathLst>
                <a:path w="2259809" h="521494">
                  <a:moveTo>
                    <a:pt x="0" y="0"/>
                  </a:moveTo>
                  <a:lnTo>
                    <a:pt x="2259808" y="0"/>
                  </a:lnTo>
                  <a:lnTo>
                    <a:pt x="2259808" y="521494"/>
                  </a:lnTo>
                  <a:lnTo>
                    <a:pt x="0" y="521494"/>
                  </a:lnTo>
                  <a:lnTo>
                    <a:pt x="0" y="0"/>
                  </a:lnTo>
                  <a:close/>
                </a:path>
              </a:pathLst>
            </a:custGeom>
            <a:blipFill>
              <a:blip r:embed="rId3"/>
              <a:stretch>
                <a:fillRect/>
              </a:stretch>
            </a:blipFill>
          </p:spPr>
          <p:txBody>
            <a:bodyPr/>
            <a:lstStyle/>
            <a:p>
              <a:endParaRPr lang="es-ES"/>
            </a:p>
          </p:txBody>
        </p:sp>
      </p:grpSp>
      <p:pic>
        <p:nvPicPr>
          <p:cNvPr id="14" name="Cámara 13">
            <a:extLst>
              <a:ext uri="{FF2B5EF4-FFF2-40B4-BE49-F238E27FC236}">
                <a16:creationId xmlns:a16="http://schemas.microsoft.com/office/drawing/2014/main" id="{AAF67563-633E-000A-3104-71AE0F40BDEF}"/>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381000" y="7877796"/>
            <a:ext cx="2105774" cy="2105774"/>
          </a:xfrm>
          <a:prstGeom prst="ellipse">
            <a:avLst/>
          </a:prstGeom>
        </p:spPr>
      </p:pic>
      <p:pic>
        <p:nvPicPr>
          <p:cNvPr id="15" name="Cámara 14">
            <a:extLst>
              <a:ext uri="{FF2B5EF4-FFF2-40B4-BE49-F238E27FC236}">
                <a16:creationId xmlns:a16="http://schemas.microsoft.com/office/drawing/2014/main" id="{B8755943-E429-0F87-8ABD-E725A4175AFC}"/>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381000" y="7877796"/>
            <a:ext cx="2105774" cy="2105774"/>
          </a:xfrm>
          <a:prstGeom prst="ellipse">
            <a:avLst/>
          </a:prstGeom>
          <a:ln w="57150">
            <a:solidFill>
              <a:schemeClr val="accent1">
                <a:lumMod val="60000"/>
                <a:lumOff val="40000"/>
              </a:schemeClr>
            </a:solid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386783" y="2296795"/>
            <a:ext cx="9514433" cy="580390"/>
          </a:xfrm>
          <a:prstGeom prst="rect">
            <a:avLst/>
          </a:prstGeom>
        </p:spPr>
        <p:txBody>
          <a:bodyPr lIns="0" tIns="0" rIns="0" bIns="0" rtlCol="0" anchor="t">
            <a:spAutoFit/>
          </a:bodyPr>
          <a:lstStyle/>
          <a:p>
            <a:pPr algn="ctr">
              <a:lnSpc>
                <a:spcPts val="4759"/>
              </a:lnSpc>
              <a:spcBef>
                <a:spcPct val="0"/>
              </a:spcBef>
            </a:pPr>
            <a:r>
              <a:rPr lang="en-US" sz="3399">
                <a:solidFill>
                  <a:srgbClr val="000000"/>
                </a:solidFill>
                <a:latin typeface="Open Sans"/>
                <a:ea typeface="Open Sans"/>
                <a:cs typeface="Open Sans"/>
                <a:sym typeface="Open Sans"/>
              </a:rPr>
              <a:t>¿Es el nivel de ingresos un factor importante en</a:t>
            </a:r>
          </a:p>
        </p:txBody>
      </p:sp>
      <p:sp>
        <p:nvSpPr>
          <p:cNvPr id="3" name="TextBox 3"/>
          <p:cNvSpPr txBox="1"/>
          <p:nvPr/>
        </p:nvSpPr>
        <p:spPr>
          <a:xfrm>
            <a:off x="5234434" y="6150400"/>
            <a:ext cx="7819132" cy="580390"/>
          </a:xfrm>
          <a:prstGeom prst="rect">
            <a:avLst/>
          </a:prstGeom>
        </p:spPr>
        <p:txBody>
          <a:bodyPr lIns="0" tIns="0" rIns="0" bIns="0" rtlCol="0" anchor="t">
            <a:spAutoFit/>
          </a:bodyPr>
          <a:lstStyle/>
          <a:p>
            <a:pPr algn="ctr">
              <a:lnSpc>
                <a:spcPts val="4759"/>
              </a:lnSpc>
              <a:spcBef>
                <a:spcPct val="0"/>
              </a:spcBef>
            </a:pPr>
            <a:r>
              <a:rPr lang="en-US" sz="3399">
                <a:solidFill>
                  <a:srgbClr val="000000"/>
                </a:solidFill>
                <a:latin typeface="Open Sans"/>
                <a:ea typeface="Open Sans"/>
                <a:cs typeface="Open Sans"/>
                <a:sym typeface="Open Sans"/>
              </a:rPr>
              <a:t>el desarrollo del síndrome metabólico?</a:t>
            </a:r>
          </a:p>
        </p:txBody>
      </p:sp>
      <p:sp>
        <p:nvSpPr>
          <p:cNvPr id="4" name="TextBox 4"/>
          <p:cNvSpPr txBox="1"/>
          <p:nvPr/>
        </p:nvSpPr>
        <p:spPr>
          <a:xfrm>
            <a:off x="1028700" y="952500"/>
            <a:ext cx="2280493" cy="646430"/>
          </a:xfrm>
          <a:prstGeom prst="rect">
            <a:avLst/>
          </a:prstGeom>
        </p:spPr>
        <p:txBody>
          <a:bodyPr lIns="0" tIns="0" rIns="0" bIns="0" rtlCol="0" anchor="t">
            <a:spAutoFit/>
          </a:bodyPr>
          <a:lstStyle/>
          <a:p>
            <a:pPr algn="ctr">
              <a:lnSpc>
                <a:spcPts val="5319"/>
              </a:lnSpc>
              <a:spcBef>
                <a:spcPct val="0"/>
              </a:spcBef>
            </a:pPr>
            <a:r>
              <a:rPr lang="en-US" sz="3799">
                <a:solidFill>
                  <a:srgbClr val="000000"/>
                </a:solidFill>
                <a:latin typeface="Bree Serif"/>
                <a:ea typeface="Bree Serif"/>
                <a:cs typeface="Bree Serif"/>
                <a:sym typeface="Bree Serif"/>
              </a:rPr>
              <a:t>HIPÓTESIS</a:t>
            </a:r>
          </a:p>
        </p:txBody>
      </p:sp>
      <p:grpSp>
        <p:nvGrpSpPr>
          <p:cNvPr id="5" name="Group 5"/>
          <p:cNvGrpSpPr/>
          <p:nvPr/>
        </p:nvGrpSpPr>
        <p:grpSpPr>
          <a:xfrm>
            <a:off x="16186444" y="9258300"/>
            <a:ext cx="3699470" cy="1450540"/>
            <a:chOff x="0" y="0"/>
            <a:chExt cx="974346" cy="382035"/>
          </a:xfrm>
        </p:grpSpPr>
        <p:sp>
          <p:nvSpPr>
            <p:cNvPr id="6" name="Freeform 6"/>
            <p:cNvSpPr/>
            <p:nvPr/>
          </p:nvSpPr>
          <p:spPr>
            <a:xfrm>
              <a:off x="0" y="0"/>
              <a:ext cx="974346" cy="382035"/>
            </a:xfrm>
            <a:custGeom>
              <a:avLst/>
              <a:gdLst/>
              <a:ahLst/>
              <a:cxnLst/>
              <a:rect l="l" t="t" r="r" b="b"/>
              <a:pathLst>
                <a:path w="974346" h="382035">
                  <a:moveTo>
                    <a:pt x="106728" y="0"/>
                  </a:moveTo>
                  <a:lnTo>
                    <a:pt x="867618" y="0"/>
                  </a:lnTo>
                  <a:cubicBezTo>
                    <a:pt x="926562" y="0"/>
                    <a:pt x="974346" y="47784"/>
                    <a:pt x="974346" y="106728"/>
                  </a:cubicBezTo>
                  <a:lnTo>
                    <a:pt x="974346" y="275307"/>
                  </a:lnTo>
                  <a:cubicBezTo>
                    <a:pt x="974346" y="334251"/>
                    <a:pt x="926562" y="382035"/>
                    <a:pt x="867618" y="382035"/>
                  </a:cubicBezTo>
                  <a:lnTo>
                    <a:pt x="106728" y="382035"/>
                  </a:lnTo>
                  <a:cubicBezTo>
                    <a:pt x="47784" y="382035"/>
                    <a:pt x="0" y="334251"/>
                    <a:pt x="0" y="275307"/>
                  </a:cubicBezTo>
                  <a:lnTo>
                    <a:pt x="0" y="106728"/>
                  </a:lnTo>
                  <a:cubicBezTo>
                    <a:pt x="0" y="47784"/>
                    <a:pt x="47784" y="0"/>
                    <a:pt x="106728" y="0"/>
                  </a:cubicBezTo>
                  <a:close/>
                </a:path>
              </a:pathLst>
            </a:custGeom>
            <a:solidFill>
              <a:srgbClr val="ABBFE1"/>
            </a:solidFill>
          </p:spPr>
          <p:txBody>
            <a:bodyPr/>
            <a:lstStyle/>
            <a:p>
              <a:endParaRPr lang="es-ES"/>
            </a:p>
          </p:txBody>
        </p:sp>
        <p:sp>
          <p:nvSpPr>
            <p:cNvPr id="7" name="TextBox 7"/>
            <p:cNvSpPr txBox="1"/>
            <p:nvPr/>
          </p:nvSpPr>
          <p:spPr>
            <a:xfrm>
              <a:off x="0" y="-38100"/>
              <a:ext cx="974346" cy="420135"/>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16411872" y="9592449"/>
            <a:ext cx="1694856" cy="391121"/>
          </a:xfrm>
          <a:custGeom>
            <a:avLst/>
            <a:gdLst/>
            <a:ahLst/>
            <a:cxnLst/>
            <a:rect l="l" t="t" r="r" b="b"/>
            <a:pathLst>
              <a:path w="1694856" h="391121">
                <a:moveTo>
                  <a:pt x="0" y="0"/>
                </a:moveTo>
                <a:lnTo>
                  <a:pt x="1694856" y="0"/>
                </a:lnTo>
                <a:lnTo>
                  <a:pt x="1694856" y="391121"/>
                </a:lnTo>
                <a:lnTo>
                  <a:pt x="0" y="391121"/>
                </a:lnTo>
                <a:lnTo>
                  <a:pt x="0" y="0"/>
                </a:lnTo>
                <a:close/>
              </a:path>
            </a:pathLst>
          </a:custGeom>
          <a:blipFill>
            <a:blip r:embed="rId3"/>
            <a:stretch>
              <a:fillRect/>
            </a:stretch>
          </a:blipFill>
        </p:spPr>
        <p:txBody>
          <a:bodyPr/>
          <a:lstStyle/>
          <a:p>
            <a:endParaRPr lang="es-ES"/>
          </a:p>
        </p:txBody>
      </p:sp>
      <p:pic>
        <p:nvPicPr>
          <p:cNvPr id="12" name="Cámara 11">
            <a:extLst>
              <a:ext uri="{FF2B5EF4-FFF2-40B4-BE49-F238E27FC236}">
                <a16:creationId xmlns:a16="http://schemas.microsoft.com/office/drawing/2014/main" id="{126ED7A5-8FF3-039E-3A11-BCD9408153F5}"/>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381000" y="7877796"/>
            <a:ext cx="2105774" cy="2105774"/>
          </a:xfrm>
          <a:prstGeom prst="ellipse">
            <a:avLst/>
          </a:prstGeom>
        </p:spPr>
      </p:pic>
      <p:pic>
        <p:nvPicPr>
          <p:cNvPr id="13" name="Cámara 12">
            <a:extLst>
              <a:ext uri="{FF2B5EF4-FFF2-40B4-BE49-F238E27FC236}">
                <a16:creationId xmlns:a16="http://schemas.microsoft.com/office/drawing/2014/main" id="{954AC9FD-0329-354A-06D5-5E4DF737A32A}"/>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381000" y="7877796"/>
            <a:ext cx="2105774" cy="2105774"/>
          </a:xfrm>
          <a:prstGeom prst="ellipse">
            <a:avLst/>
          </a:prstGeom>
          <a:ln w="57150">
            <a:solidFill>
              <a:schemeClr val="accent1">
                <a:lumMod val="60000"/>
                <a:lumOff val="40000"/>
              </a:schemeClr>
            </a:solid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724623" y="3579919"/>
            <a:ext cx="8838754" cy="580390"/>
          </a:xfrm>
          <a:prstGeom prst="rect">
            <a:avLst/>
          </a:prstGeom>
        </p:spPr>
        <p:txBody>
          <a:bodyPr lIns="0" tIns="0" rIns="0" bIns="0" rtlCol="0" anchor="t">
            <a:spAutoFit/>
          </a:bodyPr>
          <a:lstStyle/>
          <a:p>
            <a:pPr algn="ctr">
              <a:lnSpc>
                <a:spcPts val="4759"/>
              </a:lnSpc>
              <a:spcBef>
                <a:spcPct val="0"/>
              </a:spcBef>
            </a:pPr>
            <a:r>
              <a:rPr lang="en-US" sz="3399">
                <a:solidFill>
                  <a:srgbClr val="000000"/>
                </a:solidFill>
                <a:latin typeface="Open Sans"/>
                <a:ea typeface="Open Sans"/>
                <a:cs typeface="Open Sans"/>
                <a:sym typeface="Open Sans"/>
              </a:rPr>
              <a:t>¿Tiene relación el estado civil del sujeto con </a:t>
            </a:r>
          </a:p>
        </p:txBody>
      </p:sp>
      <p:sp>
        <p:nvSpPr>
          <p:cNvPr id="3" name="TextBox 3"/>
          <p:cNvSpPr txBox="1"/>
          <p:nvPr/>
        </p:nvSpPr>
        <p:spPr>
          <a:xfrm>
            <a:off x="4386783" y="2296795"/>
            <a:ext cx="9514433" cy="580390"/>
          </a:xfrm>
          <a:prstGeom prst="rect">
            <a:avLst/>
          </a:prstGeom>
        </p:spPr>
        <p:txBody>
          <a:bodyPr lIns="0" tIns="0" rIns="0" bIns="0" rtlCol="0" anchor="t">
            <a:spAutoFit/>
          </a:bodyPr>
          <a:lstStyle/>
          <a:p>
            <a:pPr algn="ctr">
              <a:lnSpc>
                <a:spcPts val="4759"/>
              </a:lnSpc>
              <a:spcBef>
                <a:spcPct val="0"/>
              </a:spcBef>
            </a:pPr>
            <a:r>
              <a:rPr lang="en-US" sz="3399">
                <a:solidFill>
                  <a:srgbClr val="D9D9D9"/>
                </a:solidFill>
                <a:latin typeface="Open Sans"/>
                <a:ea typeface="Open Sans"/>
                <a:cs typeface="Open Sans"/>
                <a:sym typeface="Open Sans"/>
              </a:rPr>
              <a:t>¿Es el nivel de ingresos un factor importante en</a:t>
            </a:r>
          </a:p>
        </p:txBody>
      </p:sp>
      <p:sp>
        <p:nvSpPr>
          <p:cNvPr id="4" name="TextBox 4"/>
          <p:cNvSpPr txBox="1"/>
          <p:nvPr/>
        </p:nvSpPr>
        <p:spPr>
          <a:xfrm>
            <a:off x="5234434" y="6150400"/>
            <a:ext cx="7819132" cy="580390"/>
          </a:xfrm>
          <a:prstGeom prst="rect">
            <a:avLst/>
          </a:prstGeom>
        </p:spPr>
        <p:txBody>
          <a:bodyPr lIns="0" tIns="0" rIns="0" bIns="0" rtlCol="0" anchor="t">
            <a:spAutoFit/>
          </a:bodyPr>
          <a:lstStyle/>
          <a:p>
            <a:pPr algn="ctr">
              <a:lnSpc>
                <a:spcPts val="4759"/>
              </a:lnSpc>
              <a:spcBef>
                <a:spcPct val="0"/>
              </a:spcBef>
            </a:pPr>
            <a:r>
              <a:rPr lang="en-US" sz="3399">
                <a:solidFill>
                  <a:srgbClr val="000000"/>
                </a:solidFill>
                <a:latin typeface="Open Sans"/>
                <a:ea typeface="Open Sans"/>
                <a:cs typeface="Open Sans"/>
                <a:sym typeface="Open Sans"/>
              </a:rPr>
              <a:t>el desarrollo del síndrome metabólico?</a:t>
            </a:r>
          </a:p>
        </p:txBody>
      </p:sp>
      <p:sp>
        <p:nvSpPr>
          <p:cNvPr id="5" name="TextBox 5"/>
          <p:cNvSpPr txBox="1"/>
          <p:nvPr/>
        </p:nvSpPr>
        <p:spPr>
          <a:xfrm>
            <a:off x="1028700" y="952500"/>
            <a:ext cx="2280493" cy="646430"/>
          </a:xfrm>
          <a:prstGeom prst="rect">
            <a:avLst/>
          </a:prstGeom>
        </p:spPr>
        <p:txBody>
          <a:bodyPr lIns="0" tIns="0" rIns="0" bIns="0" rtlCol="0" anchor="t">
            <a:spAutoFit/>
          </a:bodyPr>
          <a:lstStyle/>
          <a:p>
            <a:pPr algn="ctr">
              <a:lnSpc>
                <a:spcPts val="5319"/>
              </a:lnSpc>
              <a:spcBef>
                <a:spcPct val="0"/>
              </a:spcBef>
            </a:pPr>
            <a:r>
              <a:rPr lang="en-US" sz="3799">
                <a:solidFill>
                  <a:srgbClr val="000000"/>
                </a:solidFill>
                <a:latin typeface="Bree Serif"/>
                <a:ea typeface="Bree Serif"/>
                <a:cs typeface="Bree Serif"/>
                <a:sym typeface="Bree Serif"/>
              </a:rPr>
              <a:t>HIPÓTESIS</a:t>
            </a:r>
          </a:p>
        </p:txBody>
      </p:sp>
      <p:grpSp>
        <p:nvGrpSpPr>
          <p:cNvPr id="6" name="Group 6"/>
          <p:cNvGrpSpPr/>
          <p:nvPr/>
        </p:nvGrpSpPr>
        <p:grpSpPr>
          <a:xfrm>
            <a:off x="16186444" y="9258300"/>
            <a:ext cx="3699470" cy="1450540"/>
            <a:chOff x="0" y="0"/>
            <a:chExt cx="974346" cy="382035"/>
          </a:xfrm>
        </p:grpSpPr>
        <p:sp>
          <p:nvSpPr>
            <p:cNvPr id="7" name="Freeform 7"/>
            <p:cNvSpPr/>
            <p:nvPr/>
          </p:nvSpPr>
          <p:spPr>
            <a:xfrm>
              <a:off x="0" y="0"/>
              <a:ext cx="974346" cy="382035"/>
            </a:xfrm>
            <a:custGeom>
              <a:avLst/>
              <a:gdLst/>
              <a:ahLst/>
              <a:cxnLst/>
              <a:rect l="l" t="t" r="r" b="b"/>
              <a:pathLst>
                <a:path w="974346" h="382035">
                  <a:moveTo>
                    <a:pt x="106728" y="0"/>
                  </a:moveTo>
                  <a:lnTo>
                    <a:pt x="867618" y="0"/>
                  </a:lnTo>
                  <a:cubicBezTo>
                    <a:pt x="926562" y="0"/>
                    <a:pt x="974346" y="47784"/>
                    <a:pt x="974346" y="106728"/>
                  </a:cubicBezTo>
                  <a:lnTo>
                    <a:pt x="974346" y="275307"/>
                  </a:lnTo>
                  <a:cubicBezTo>
                    <a:pt x="974346" y="334251"/>
                    <a:pt x="926562" y="382035"/>
                    <a:pt x="867618" y="382035"/>
                  </a:cubicBezTo>
                  <a:lnTo>
                    <a:pt x="106728" y="382035"/>
                  </a:lnTo>
                  <a:cubicBezTo>
                    <a:pt x="47784" y="382035"/>
                    <a:pt x="0" y="334251"/>
                    <a:pt x="0" y="275307"/>
                  </a:cubicBezTo>
                  <a:lnTo>
                    <a:pt x="0" y="106728"/>
                  </a:lnTo>
                  <a:cubicBezTo>
                    <a:pt x="0" y="47784"/>
                    <a:pt x="47784" y="0"/>
                    <a:pt x="106728" y="0"/>
                  </a:cubicBezTo>
                  <a:close/>
                </a:path>
              </a:pathLst>
            </a:custGeom>
            <a:solidFill>
              <a:srgbClr val="ABBFE1"/>
            </a:solidFill>
          </p:spPr>
          <p:txBody>
            <a:bodyPr/>
            <a:lstStyle/>
            <a:p>
              <a:endParaRPr lang="es-ES"/>
            </a:p>
          </p:txBody>
        </p:sp>
        <p:sp>
          <p:nvSpPr>
            <p:cNvPr id="8" name="TextBox 8"/>
            <p:cNvSpPr txBox="1"/>
            <p:nvPr/>
          </p:nvSpPr>
          <p:spPr>
            <a:xfrm>
              <a:off x="0" y="-38100"/>
              <a:ext cx="974346" cy="420135"/>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a:off x="16411872" y="9592449"/>
            <a:ext cx="1694856" cy="391121"/>
          </a:xfrm>
          <a:custGeom>
            <a:avLst/>
            <a:gdLst/>
            <a:ahLst/>
            <a:cxnLst/>
            <a:rect l="l" t="t" r="r" b="b"/>
            <a:pathLst>
              <a:path w="1694856" h="391121">
                <a:moveTo>
                  <a:pt x="0" y="0"/>
                </a:moveTo>
                <a:lnTo>
                  <a:pt x="1694856" y="0"/>
                </a:lnTo>
                <a:lnTo>
                  <a:pt x="1694856" y="391121"/>
                </a:lnTo>
                <a:lnTo>
                  <a:pt x="0" y="391121"/>
                </a:lnTo>
                <a:lnTo>
                  <a:pt x="0" y="0"/>
                </a:lnTo>
                <a:close/>
              </a:path>
            </a:pathLst>
          </a:custGeom>
          <a:blipFill>
            <a:blip r:embed="rId3"/>
            <a:stretch>
              <a:fillRect/>
            </a:stretch>
          </a:blipFill>
        </p:spPr>
        <p:txBody>
          <a:bodyPr/>
          <a:lstStyle/>
          <a:p>
            <a:endParaRPr lang="es-ES"/>
          </a:p>
        </p:txBody>
      </p:sp>
      <p:pic>
        <p:nvPicPr>
          <p:cNvPr id="13" name="Cámara 12">
            <a:extLst>
              <a:ext uri="{FF2B5EF4-FFF2-40B4-BE49-F238E27FC236}">
                <a16:creationId xmlns:a16="http://schemas.microsoft.com/office/drawing/2014/main" id="{6096942A-AE02-2B65-71D5-48BB9FAD86CE}"/>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381000" y="7877796"/>
            <a:ext cx="2105774" cy="2105774"/>
          </a:xfrm>
          <a:prstGeom prst="ellipse">
            <a:avLst/>
          </a:prstGeom>
        </p:spPr>
      </p:pic>
      <p:pic>
        <p:nvPicPr>
          <p:cNvPr id="14" name="Cámara 13">
            <a:extLst>
              <a:ext uri="{FF2B5EF4-FFF2-40B4-BE49-F238E27FC236}">
                <a16:creationId xmlns:a16="http://schemas.microsoft.com/office/drawing/2014/main" id="{5F70B233-0782-D284-5583-16666E82B645}"/>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381000" y="7877796"/>
            <a:ext cx="2105774" cy="2105774"/>
          </a:xfrm>
          <a:prstGeom prst="ellipse">
            <a:avLst/>
          </a:prstGeom>
          <a:ln w="57150">
            <a:solidFill>
              <a:schemeClr val="accent1">
                <a:lumMod val="60000"/>
                <a:lumOff val="40000"/>
              </a:schemeClr>
            </a:solid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229424" y="4865160"/>
            <a:ext cx="5829151" cy="580390"/>
          </a:xfrm>
          <a:prstGeom prst="rect">
            <a:avLst/>
          </a:prstGeom>
        </p:spPr>
        <p:txBody>
          <a:bodyPr lIns="0" tIns="0" rIns="0" bIns="0" rtlCol="0" anchor="t">
            <a:spAutoFit/>
          </a:bodyPr>
          <a:lstStyle/>
          <a:p>
            <a:pPr algn="ctr">
              <a:lnSpc>
                <a:spcPts val="4759"/>
              </a:lnSpc>
              <a:spcBef>
                <a:spcPct val="0"/>
              </a:spcBef>
            </a:pPr>
            <a:r>
              <a:rPr lang="en-US" sz="3399">
                <a:solidFill>
                  <a:srgbClr val="000000"/>
                </a:solidFill>
                <a:latin typeface="Open Sans"/>
                <a:ea typeface="Open Sans"/>
                <a:cs typeface="Open Sans"/>
                <a:sym typeface="Open Sans"/>
              </a:rPr>
              <a:t>¿Influye la etnia del sujeto en</a:t>
            </a:r>
          </a:p>
        </p:txBody>
      </p:sp>
      <p:sp>
        <p:nvSpPr>
          <p:cNvPr id="3" name="TextBox 3"/>
          <p:cNvSpPr txBox="1"/>
          <p:nvPr/>
        </p:nvSpPr>
        <p:spPr>
          <a:xfrm>
            <a:off x="4386783" y="2296795"/>
            <a:ext cx="9514433" cy="580390"/>
          </a:xfrm>
          <a:prstGeom prst="rect">
            <a:avLst/>
          </a:prstGeom>
        </p:spPr>
        <p:txBody>
          <a:bodyPr lIns="0" tIns="0" rIns="0" bIns="0" rtlCol="0" anchor="t">
            <a:spAutoFit/>
          </a:bodyPr>
          <a:lstStyle/>
          <a:p>
            <a:pPr algn="ctr">
              <a:lnSpc>
                <a:spcPts val="4759"/>
              </a:lnSpc>
              <a:spcBef>
                <a:spcPct val="0"/>
              </a:spcBef>
            </a:pPr>
            <a:r>
              <a:rPr lang="en-US" sz="3399">
                <a:solidFill>
                  <a:srgbClr val="D9D9D9"/>
                </a:solidFill>
                <a:latin typeface="Open Sans"/>
                <a:ea typeface="Open Sans"/>
                <a:cs typeface="Open Sans"/>
                <a:sym typeface="Open Sans"/>
              </a:rPr>
              <a:t>¿Es el nivel de ingresos un factor importante en</a:t>
            </a:r>
          </a:p>
        </p:txBody>
      </p:sp>
      <p:sp>
        <p:nvSpPr>
          <p:cNvPr id="4" name="TextBox 4"/>
          <p:cNvSpPr txBox="1"/>
          <p:nvPr/>
        </p:nvSpPr>
        <p:spPr>
          <a:xfrm>
            <a:off x="4724623" y="3579919"/>
            <a:ext cx="8838754" cy="580390"/>
          </a:xfrm>
          <a:prstGeom prst="rect">
            <a:avLst/>
          </a:prstGeom>
        </p:spPr>
        <p:txBody>
          <a:bodyPr lIns="0" tIns="0" rIns="0" bIns="0" rtlCol="0" anchor="t">
            <a:spAutoFit/>
          </a:bodyPr>
          <a:lstStyle/>
          <a:p>
            <a:pPr algn="ctr">
              <a:lnSpc>
                <a:spcPts val="4759"/>
              </a:lnSpc>
              <a:spcBef>
                <a:spcPct val="0"/>
              </a:spcBef>
            </a:pPr>
            <a:r>
              <a:rPr lang="en-US" sz="3399">
                <a:solidFill>
                  <a:srgbClr val="D9D9D9"/>
                </a:solidFill>
                <a:latin typeface="Open Sans"/>
                <a:ea typeface="Open Sans"/>
                <a:cs typeface="Open Sans"/>
                <a:sym typeface="Open Sans"/>
              </a:rPr>
              <a:t>¿Tiene relación el estado civil del sujeto con </a:t>
            </a:r>
          </a:p>
        </p:txBody>
      </p:sp>
      <p:sp>
        <p:nvSpPr>
          <p:cNvPr id="5" name="TextBox 5"/>
          <p:cNvSpPr txBox="1"/>
          <p:nvPr/>
        </p:nvSpPr>
        <p:spPr>
          <a:xfrm>
            <a:off x="5234434" y="6150400"/>
            <a:ext cx="7819132" cy="580390"/>
          </a:xfrm>
          <a:prstGeom prst="rect">
            <a:avLst/>
          </a:prstGeom>
        </p:spPr>
        <p:txBody>
          <a:bodyPr lIns="0" tIns="0" rIns="0" bIns="0" rtlCol="0" anchor="t">
            <a:spAutoFit/>
          </a:bodyPr>
          <a:lstStyle/>
          <a:p>
            <a:pPr algn="ctr">
              <a:lnSpc>
                <a:spcPts val="4759"/>
              </a:lnSpc>
              <a:spcBef>
                <a:spcPct val="0"/>
              </a:spcBef>
            </a:pPr>
            <a:r>
              <a:rPr lang="en-US" sz="3399">
                <a:solidFill>
                  <a:srgbClr val="000000"/>
                </a:solidFill>
                <a:latin typeface="Open Sans"/>
                <a:ea typeface="Open Sans"/>
                <a:cs typeface="Open Sans"/>
                <a:sym typeface="Open Sans"/>
              </a:rPr>
              <a:t>el desarrollo del síndrome metabólico?</a:t>
            </a:r>
          </a:p>
        </p:txBody>
      </p:sp>
      <p:sp>
        <p:nvSpPr>
          <p:cNvPr id="6" name="TextBox 6"/>
          <p:cNvSpPr txBox="1"/>
          <p:nvPr/>
        </p:nvSpPr>
        <p:spPr>
          <a:xfrm>
            <a:off x="1028700" y="952500"/>
            <a:ext cx="2280493" cy="646430"/>
          </a:xfrm>
          <a:prstGeom prst="rect">
            <a:avLst/>
          </a:prstGeom>
        </p:spPr>
        <p:txBody>
          <a:bodyPr lIns="0" tIns="0" rIns="0" bIns="0" rtlCol="0" anchor="t">
            <a:spAutoFit/>
          </a:bodyPr>
          <a:lstStyle/>
          <a:p>
            <a:pPr algn="ctr">
              <a:lnSpc>
                <a:spcPts val="5319"/>
              </a:lnSpc>
              <a:spcBef>
                <a:spcPct val="0"/>
              </a:spcBef>
            </a:pPr>
            <a:r>
              <a:rPr lang="en-US" sz="3799">
                <a:solidFill>
                  <a:srgbClr val="000000"/>
                </a:solidFill>
                <a:latin typeface="Bree Serif"/>
                <a:ea typeface="Bree Serif"/>
                <a:cs typeface="Bree Serif"/>
                <a:sym typeface="Bree Serif"/>
              </a:rPr>
              <a:t>HIPÓTESIS</a:t>
            </a:r>
          </a:p>
        </p:txBody>
      </p:sp>
      <p:grpSp>
        <p:nvGrpSpPr>
          <p:cNvPr id="7" name="Group 7"/>
          <p:cNvGrpSpPr/>
          <p:nvPr/>
        </p:nvGrpSpPr>
        <p:grpSpPr>
          <a:xfrm>
            <a:off x="16186444" y="9258300"/>
            <a:ext cx="3699470" cy="1450540"/>
            <a:chOff x="0" y="0"/>
            <a:chExt cx="974346" cy="382035"/>
          </a:xfrm>
        </p:grpSpPr>
        <p:sp>
          <p:nvSpPr>
            <p:cNvPr id="8" name="Freeform 8"/>
            <p:cNvSpPr/>
            <p:nvPr/>
          </p:nvSpPr>
          <p:spPr>
            <a:xfrm>
              <a:off x="0" y="0"/>
              <a:ext cx="974346" cy="382035"/>
            </a:xfrm>
            <a:custGeom>
              <a:avLst/>
              <a:gdLst/>
              <a:ahLst/>
              <a:cxnLst/>
              <a:rect l="l" t="t" r="r" b="b"/>
              <a:pathLst>
                <a:path w="974346" h="382035">
                  <a:moveTo>
                    <a:pt x="106728" y="0"/>
                  </a:moveTo>
                  <a:lnTo>
                    <a:pt x="867618" y="0"/>
                  </a:lnTo>
                  <a:cubicBezTo>
                    <a:pt x="926562" y="0"/>
                    <a:pt x="974346" y="47784"/>
                    <a:pt x="974346" y="106728"/>
                  </a:cubicBezTo>
                  <a:lnTo>
                    <a:pt x="974346" y="275307"/>
                  </a:lnTo>
                  <a:cubicBezTo>
                    <a:pt x="974346" y="334251"/>
                    <a:pt x="926562" y="382035"/>
                    <a:pt x="867618" y="382035"/>
                  </a:cubicBezTo>
                  <a:lnTo>
                    <a:pt x="106728" y="382035"/>
                  </a:lnTo>
                  <a:cubicBezTo>
                    <a:pt x="47784" y="382035"/>
                    <a:pt x="0" y="334251"/>
                    <a:pt x="0" y="275307"/>
                  </a:cubicBezTo>
                  <a:lnTo>
                    <a:pt x="0" y="106728"/>
                  </a:lnTo>
                  <a:cubicBezTo>
                    <a:pt x="0" y="47784"/>
                    <a:pt x="47784" y="0"/>
                    <a:pt x="106728" y="0"/>
                  </a:cubicBezTo>
                  <a:close/>
                </a:path>
              </a:pathLst>
            </a:custGeom>
            <a:solidFill>
              <a:srgbClr val="ABBFE1"/>
            </a:solidFill>
          </p:spPr>
          <p:txBody>
            <a:bodyPr/>
            <a:lstStyle/>
            <a:p>
              <a:endParaRPr lang="es-ES"/>
            </a:p>
          </p:txBody>
        </p:sp>
        <p:sp>
          <p:nvSpPr>
            <p:cNvPr id="9" name="TextBox 9"/>
            <p:cNvSpPr txBox="1"/>
            <p:nvPr/>
          </p:nvSpPr>
          <p:spPr>
            <a:xfrm>
              <a:off x="0" y="-38100"/>
              <a:ext cx="974346" cy="420135"/>
            </a:xfrm>
            <a:prstGeom prst="rect">
              <a:avLst/>
            </a:prstGeom>
          </p:spPr>
          <p:txBody>
            <a:bodyPr lIns="50800" tIns="50800" rIns="50800" bIns="50800" rtlCol="0" anchor="ctr"/>
            <a:lstStyle/>
            <a:p>
              <a:pPr algn="ctr">
                <a:lnSpc>
                  <a:spcPts val="2659"/>
                </a:lnSpc>
              </a:pPr>
              <a:endParaRPr/>
            </a:p>
          </p:txBody>
        </p:sp>
      </p:grpSp>
      <p:sp>
        <p:nvSpPr>
          <p:cNvPr id="10" name="Freeform 10"/>
          <p:cNvSpPr/>
          <p:nvPr/>
        </p:nvSpPr>
        <p:spPr>
          <a:xfrm>
            <a:off x="16411872" y="9592449"/>
            <a:ext cx="1694856" cy="391121"/>
          </a:xfrm>
          <a:custGeom>
            <a:avLst/>
            <a:gdLst/>
            <a:ahLst/>
            <a:cxnLst/>
            <a:rect l="l" t="t" r="r" b="b"/>
            <a:pathLst>
              <a:path w="1694856" h="391121">
                <a:moveTo>
                  <a:pt x="0" y="0"/>
                </a:moveTo>
                <a:lnTo>
                  <a:pt x="1694856" y="0"/>
                </a:lnTo>
                <a:lnTo>
                  <a:pt x="1694856" y="391121"/>
                </a:lnTo>
                <a:lnTo>
                  <a:pt x="0" y="391121"/>
                </a:lnTo>
                <a:lnTo>
                  <a:pt x="0" y="0"/>
                </a:lnTo>
                <a:close/>
              </a:path>
            </a:pathLst>
          </a:custGeom>
          <a:blipFill>
            <a:blip r:embed="rId3"/>
            <a:stretch>
              <a:fillRect/>
            </a:stretch>
          </a:blipFill>
        </p:spPr>
        <p:txBody>
          <a:bodyPr/>
          <a:lstStyle/>
          <a:p>
            <a:endParaRPr lang="es-ES"/>
          </a:p>
        </p:txBody>
      </p:sp>
      <p:pic>
        <p:nvPicPr>
          <p:cNvPr id="14" name="Cámara 13">
            <a:extLst>
              <a:ext uri="{FF2B5EF4-FFF2-40B4-BE49-F238E27FC236}">
                <a16:creationId xmlns:a16="http://schemas.microsoft.com/office/drawing/2014/main" id="{82B190A8-452A-C968-2335-33B21672D13B}"/>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381000" y="7877796"/>
            <a:ext cx="2105774" cy="2105774"/>
          </a:xfrm>
          <a:prstGeom prst="ellipse">
            <a:avLst/>
          </a:prstGeom>
        </p:spPr>
      </p:pic>
      <p:pic>
        <p:nvPicPr>
          <p:cNvPr id="15" name="Cámara 14">
            <a:extLst>
              <a:ext uri="{FF2B5EF4-FFF2-40B4-BE49-F238E27FC236}">
                <a16:creationId xmlns:a16="http://schemas.microsoft.com/office/drawing/2014/main" id="{108A7E41-6E6A-9082-CEB1-FA8314E5D0AE}"/>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381000" y="7877796"/>
            <a:ext cx="2105774" cy="2105774"/>
          </a:xfrm>
          <a:prstGeom prst="ellipse">
            <a:avLst/>
          </a:prstGeom>
          <a:ln w="57150">
            <a:solidFill>
              <a:schemeClr val="accent1">
                <a:lumMod val="60000"/>
                <a:lumOff val="40000"/>
              </a:schemeClr>
            </a:solid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229424" y="4865160"/>
            <a:ext cx="5829151" cy="580390"/>
          </a:xfrm>
          <a:prstGeom prst="rect">
            <a:avLst/>
          </a:prstGeom>
        </p:spPr>
        <p:txBody>
          <a:bodyPr lIns="0" tIns="0" rIns="0" bIns="0" rtlCol="0" anchor="t">
            <a:spAutoFit/>
          </a:bodyPr>
          <a:lstStyle/>
          <a:p>
            <a:pPr algn="ctr">
              <a:lnSpc>
                <a:spcPts val="4759"/>
              </a:lnSpc>
              <a:spcBef>
                <a:spcPct val="0"/>
              </a:spcBef>
            </a:pPr>
            <a:r>
              <a:rPr lang="en-US" sz="3399">
                <a:solidFill>
                  <a:srgbClr val="000000"/>
                </a:solidFill>
                <a:latin typeface="Open Sans"/>
                <a:ea typeface="Open Sans"/>
                <a:cs typeface="Open Sans"/>
                <a:sym typeface="Open Sans"/>
              </a:rPr>
              <a:t>¿Influye la etnia del sujeto en</a:t>
            </a:r>
          </a:p>
        </p:txBody>
      </p:sp>
      <p:sp>
        <p:nvSpPr>
          <p:cNvPr id="3" name="TextBox 3"/>
          <p:cNvSpPr txBox="1"/>
          <p:nvPr/>
        </p:nvSpPr>
        <p:spPr>
          <a:xfrm>
            <a:off x="4386783" y="2296795"/>
            <a:ext cx="9514433" cy="1189749"/>
          </a:xfrm>
          <a:prstGeom prst="rect">
            <a:avLst/>
          </a:prstGeom>
        </p:spPr>
        <p:txBody>
          <a:bodyPr lIns="0" tIns="0" rIns="0" bIns="0" rtlCol="0" anchor="t">
            <a:spAutoFit/>
          </a:bodyPr>
          <a:lstStyle/>
          <a:p>
            <a:pPr algn="ctr">
              <a:lnSpc>
                <a:spcPts val="4759"/>
              </a:lnSpc>
              <a:spcBef>
                <a:spcPct val="0"/>
              </a:spcBef>
            </a:pPr>
            <a:r>
              <a:rPr lang="en-US" sz="3399" dirty="0">
                <a:latin typeface="Open Sans"/>
                <a:ea typeface="Open Sans"/>
                <a:cs typeface="Open Sans"/>
                <a:sym typeface="Open Sans"/>
              </a:rPr>
              <a:t>¿Es </a:t>
            </a:r>
            <a:r>
              <a:rPr lang="en-US" sz="3399" dirty="0" err="1">
                <a:latin typeface="Open Sans"/>
                <a:ea typeface="Open Sans"/>
                <a:cs typeface="Open Sans"/>
                <a:sym typeface="Open Sans"/>
              </a:rPr>
              <a:t>el</a:t>
            </a:r>
            <a:r>
              <a:rPr lang="en-US" sz="3399" dirty="0">
                <a:latin typeface="Open Sans"/>
                <a:ea typeface="Open Sans"/>
                <a:cs typeface="Open Sans"/>
                <a:sym typeface="Open Sans"/>
              </a:rPr>
              <a:t> </a:t>
            </a:r>
            <a:r>
              <a:rPr lang="en-US" sz="3399" dirty="0" err="1">
                <a:latin typeface="Open Sans"/>
                <a:ea typeface="Open Sans"/>
                <a:cs typeface="Open Sans"/>
                <a:sym typeface="Open Sans"/>
              </a:rPr>
              <a:t>nivel</a:t>
            </a:r>
            <a:r>
              <a:rPr lang="en-US" sz="3399" dirty="0">
                <a:latin typeface="Open Sans"/>
                <a:ea typeface="Open Sans"/>
                <a:cs typeface="Open Sans"/>
                <a:sym typeface="Open Sans"/>
              </a:rPr>
              <a:t> de </a:t>
            </a:r>
            <a:r>
              <a:rPr lang="en-US" sz="3399" dirty="0" err="1">
                <a:latin typeface="Open Sans"/>
                <a:ea typeface="Open Sans"/>
                <a:cs typeface="Open Sans"/>
                <a:sym typeface="Open Sans"/>
              </a:rPr>
              <a:t>ingresos</a:t>
            </a:r>
            <a:r>
              <a:rPr lang="en-US" sz="3399" dirty="0">
                <a:latin typeface="Open Sans"/>
                <a:ea typeface="Open Sans"/>
                <a:cs typeface="Open Sans"/>
                <a:sym typeface="Open Sans"/>
              </a:rPr>
              <a:t> un factor </a:t>
            </a:r>
            <a:r>
              <a:rPr lang="en-US" sz="3399" dirty="0" err="1">
                <a:latin typeface="Open Sans"/>
                <a:ea typeface="Open Sans"/>
                <a:cs typeface="Open Sans"/>
                <a:sym typeface="Open Sans"/>
              </a:rPr>
              <a:t>importante</a:t>
            </a:r>
            <a:r>
              <a:rPr lang="en-US" sz="3399" dirty="0">
                <a:latin typeface="Open Sans"/>
                <a:ea typeface="Open Sans"/>
                <a:cs typeface="Open Sans"/>
                <a:sym typeface="Open Sans"/>
              </a:rPr>
              <a:t> </a:t>
            </a:r>
            <a:r>
              <a:rPr lang="en-US" sz="3399" dirty="0" err="1">
                <a:latin typeface="Open Sans"/>
                <a:ea typeface="Open Sans"/>
                <a:cs typeface="Open Sans"/>
                <a:sym typeface="Open Sans"/>
              </a:rPr>
              <a:t>en</a:t>
            </a:r>
            <a:endParaRPr lang="en-US" sz="3399" dirty="0">
              <a:latin typeface="Open Sans"/>
              <a:ea typeface="Open Sans"/>
              <a:cs typeface="Open Sans"/>
              <a:sym typeface="Open Sans"/>
            </a:endParaRPr>
          </a:p>
        </p:txBody>
      </p:sp>
      <p:sp>
        <p:nvSpPr>
          <p:cNvPr id="4" name="TextBox 4"/>
          <p:cNvSpPr txBox="1"/>
          <p:nvPr/>
        </p:nvSpPr>
        <p:spPr>
          <a:xfrm>
            <a:off x="4724623" y="3579919"/>
            <a:ext cx="8838754" cy="580390"/>
          </a:xfrm>
          <a:prstGeom prst="rect">
            <a:avLst/>
          </a:prstGeom>
        </p:spPr>
        <p:txBody>
          <a:bodyPr lIns="0" tIns="0" rIns="0" bIns="0" rtlCol="0" anchor="t">
            <a:spAutoFit/>
          </a:bodyPr>
          <a:lstStyle/>
          <a:p>
            <a:pPr algn="ctr">
              <a:lnSpc>
                <a:spcPts val="4759"/>
              </a:lnSpc>
              <a:spcBef>
                <a:spcPct val="0"/>
              </a:spcBef>
            </a:pPr>
            <a:r>
              <a:rPr lang="en-US" sz="3399" dirty="0">
                <a:latin typeface="Open Sans"/>
                <a:ea typeface="Open Sans"/>
                <a:cs typeface="Open Sans"/>
                <a:sym typeface="Open Sans"/>
              </a:rPr>
              <a:t>¿Tiene </a:t>
            </a:r>
            <a:r>
              <a:rPr lang="en-US" sz="3399" dirty="0" err="1">
                <a:latin typeface="Open Sans"/>
                <a:ea typeface="Open Sans"/>
                <a:cs typeface="Open Sans"/>
                <a:sym typeface="Open Sans"/>
              </a:rPr>
              <a:t>relación</a:t>
            </a:r>
            <a:r>
              <a:rPr lang="en-US" sz="3399" dirty="0">
                <a:latin typeface="Open Sans"/>
                <a:ea typeface="Open Sans"/>
                <a:cs typeface="Open Sans"/>
                <a:sym typeface="Open Sans"/>
              </a:rPr>
              <a:t> </a:t>
            </a:r>
            <a:r>
              <a:rPr lang="en-US" sz="3399" dirty="0" err="1">
                <a:latin typeface="Open Sans"/>
                <a:ea typeface="Open Sans"/>
                <a:cs typeface="Open Sans"/>
                <a:sym typeface="Open Sans"/>
              </a:rPr>
              <a:t>el</a:t>
            </a:r>
            <a:r>
              <a:rPr lang="en-US" sz="3399" dirty="0">
                <a:latin typeface="Open Sans"/>
                <a:ea typeface="Open Sans"/>
                <a:cs typeface="Open Sans"/>
                <a:sym typeface="Open Sans"/>
              </a:rPr>
              <a:t> </a:t>
            </a:r>
            <a:r>
              <a:rPr lang="en-US" sz="3399" dirty="0" err="1">
                <a:latin typeface="Open Sans"/>
                <a:ea typeface="Open Sans"/>
                <a:cs typeface="Open Sans"/>
                <a:sym typeface="Open Sans"/>
              </a:rPr>
              <a:t>estado</a:t>
            </a:r>
            <a:r>
              <a:rPr lang="en-US" sz="3399" dirty="0">
                <a:latin typeface="Open Sans"/>
                <a:ea typeface="Open Sans"/>
                <a:cs typeface="Open Sans"/>
                <a:sym typeface="Open Sans"/>
              </a:rPr>
              <a:t> civil del </a:t>
            </a:r>
            <a:r>
              <a:rPr lang="en-US" sz="3399" dirty="0" err="1">
                <a:latin typeface="Open Sans"/>
                <a:ea typeface="Open Sans"/>
                <a:cs typeface="Open Sans"/>
                <a:sym typeface="Open Sans"/>
              </a:rPr>
              <a:t>sujeto</a:t>
            </a:r>
            <a:r>
              <a:rPr lang="en-US" sz="3399" dirty="0">
                <a:latin typeface="Open Sans"/>
                <a:ea typeface="Open Sans"/>
                <a:cs typeface="Open Sans"/>
                <a:sym typeface="Open Sans"/>
              </a:rPr>
              <a:t> con</a:t>
            </a:r>
            <a:r>
              <a:rPr lang="en-US" sz="3399" dirty="0">
                <a:solidFill>
                  <a:srgbClr val="D9D9D9"/>
                </a:solidFill>
                <a:latin typeface="Open Sans"/>
                <a:ea typeface="Open Sans"/>
                <a:cs typeface="Open Sans"/>
                <a:sym typeface="Open Sans"/>
              </a:rPr>
              <a:t> </a:t>
            </a:r>
          </a:p>
        </p:txBody>
      </p:sp>
      <p:sp>
        <p:nvSpPr>
          <p:cNvPr id="5" name="TextBox 5"/>
          <p:cNvSpPr txBox="1"/>
          <p:nvPr/>
        </p:nvSpPr>
        <p:spPr>
          <a:xfrm>
            <a:off x="5234434" y="6150400"/>
            <a:ext cx="7819132" cy="580390"/>
          </a:xfrm>
          <a:prstGeom prst="rect">
            <a:avLst/>
          </a:prstGeom>
        </p:spPr>
        <p:txBody>
          <a:bodyPr lIns="0" tIns="0" rIns="0" bIns="0" rtlCol="0" anchor="t">
            <a:spAutoFit/>
          </a:bodyPr>
          <a:lstStyle/>
          <a:p>
            <a:pPr algn="ctr">
              <a:lnSpc>
                <a:spcPts val="4759"/>
              </a:lnSpc>
              <a:spcBef>
                <a:spcPct val="0"/>
              </a:spcBef>
            </a:pPr>
            <a:r>
              <a:rPr lang="en-US" sz="3399">
                <a:solidFill>
                  <a:srgbClr val="000000"/>
                </a:solidFill>
                <a:latin typeface="Open Sans"/>
                <a:ea typeface="Open Sans"/>
                <a:cs typeface="Open Sans"/>
                <a:sym typeface="Open Sans"/>
              </a:rPr>
              <a:t>el desarrollo del síndrome metabólico?</a:t>
            </a:r>
          </a:p>
        </p:txBody>
      </p:sp>
      <p:sp>
        <p:nvSpPr>
          <p:cNvPr id="6" name="TextBox 6"/>
          <p:cNvSpPr txBox="1"/>
          <p:nvPr/>
        </p:nvSpPr>
        <p:spPr>
          <a:xfrm>
            <a:off x="1028700" y="952500"/>
            <a:ext cx="2280493" cy="646430"/>
          </a:xfrm>
          <a:prstGeom prst="rect">
            <a:avLst/>
          </a:prstGeom>
        </p:spPr>
        <p:txBody>
          <a:bodyPr lIns="0" tIns="0" rIns="0" bIns="0" rtlCol="0" anchor="t">
            <a:spAutoFit/>
          </a:bodyPr>
          <a:lstStyle/>
          <a:p>
            <a:pPr algn="ctr">
              <a:lnSpc>
                <a:spcPts val="5319"/>
              </a:lnSpc>
              <a:spcBef>
                <a:spcPct val="0"/>
              </a:spcBef>
            </a:pPr>
            <a:r>
              <a:rPr lang="en-US" sz="3799">
                <a:solidFill>
                  <a:srgbClr val="000000"/>
                </a:solidFill>
                <a:latin typeface="Bree Serif"/>
                <a:ea typeface="Bree Serif"/>
                <a:cs typeface="Bree Serif"/>
                <a:sym typeface="Bree Serif"/>
              </a:rPr>
              <a:t>HIPÓTESIS</a:t>
            </a:r>
          </a:p>
        </p:txBody>
      </p:sp>
      <p:grpSp>
        <p:nvGrpSpPr>
          <p:cNvPr id="7" name="Group 7"/>
          <p:cNvGrpSpPr/>
          <p:nvPr/>
        </p:nvGrpSpPr>
        <p:grpSpPr>
          <a:xfrm>
            <a:off x="16186444" y="9258300"/>
            <a:ext cx="3699470" cy="1450540"/>
            <a:chOff x="0" y="0"/>
            <a:chExt cx="974346" cy="382035"/>
          </a:xfrm>
        </p:grpSpPr>
        <p:sp>
          <p:nvSpPr>
            <p:cNvPr id="8" name="Freeform 8"/>
            <p:cNvSpPr/>
            <p:nvPr/>
          </p:nvSpPr>
          <p:spPr>
            <a:xfrm>
              <a:off x="0" y="0"/>
              <a:ext cx="974346" cy="382035"/>
            </a:xfrm>
            <a:custGeom>
              <a:avLst/>
              <a:gdLst/>
              <a:ahLst/>
              <a:cxnLst/>
              <a:rect l="l" t="t" r="r" b="b"/>
              <a:pathLst>
                <a:path w="974346" h="382035">
                  <a:moveTo>
                    <a:pt x="106728" y="0"/>
                  </a:moveTo>
                  <a:lnTo>
                    <a:pt x="867618" y="0"/>
                  </a:lnTo>
                  <a:cubicBezTo>
                    <a:pt x="926562" y="0"/>
                    <a:pt x="974346" y="47784"/>
                    <a:pt x="974346" y="106728"/>
                  </a:cubicBezTo>
                  <a:lnTo>
                    <a:pt x="974346" y="275307"/>
                  </a:lnTo>
                  <a:cubicBezTo>
                    <a:pt x="974346" y="334251"/>
                    <a:pt x="926562" y="382035"/>
                    <a:pt x="867618" y="382035"/>
                  </a:cubicBezTo>
                  <a:lnTo>
                    <a:pt x="106728" y="382035"/>
                  </a:lnTo>
                  <a:cubicBezTo>
                    <a:pt x="47784" y="382035"/>
                    <a:pt x="0" y="334251"/>
                    <a:pt x="0" y="275307"/>
                  </a:cubicBezTo>
                  <a:lnTo>
                    <a:pt x="0" y="106728"/>
                  </a:lnTo>
                  <a:cubicBezTo>
                    <a:pt x="0" y="47784"/>
                    <a:pt x="47784" y="0"/>
                    <a:pt x="106728" y="0"/>
                  </a:cubicBezTo>
                  <a:close/>
                </a:path>
              </a:pathLst>
            </a:custGeom>
            <a:solidFill>
              <a:srgbClr val="ABBFE1"/>
            </a:solidFill>
          </p:spPr>
          <p:txBody>
            <a:bodyPr/>
            <a:lstStyle/>
            <a:p>
              <a:endParaRPr lang="es-ES"/>
            </a:p>
          </p:txBody>
        </p:sp>
        <p:sp>
          <p:nvSpPr>
            <p:cNvPr id="9" name="TextBox 9"/>
            <p:cNvSpPr txBox="1"/>
            <p:nvPr/>
          </p:nvSpPr>
          <p:spPr>
            <a:xfrm>
              <a:off x="0" y="-38100"/>
              <a:ext cx="974346" cy="420135"/>
            </a:xfrm>
            <a:prstGeom prst="rect">
              <a:avLst/>
            </a:prstGeom>
          </p:spPr>
          <p:txBody>
            <a:bodyPr lIns="50800" tIns="50800" rIns="50800" bIns="50800" rtlCol="0" anchor="ctr"/>
            <a:lstStyle/>
            <a:p>
              <a:pPr algn="ctr">
                <a:lnSpc>
                  <a:spcPts val="2659"/>
                </a:lnSpc>
              </a:pPr>
              <a:endParaRPr/>
            </a:p>
          </p:txBody>
        </p:sp>
      </p:grpSp>
      <p:sp>
        <p:nvSpPr>
          <p:cNvPr id="10" name="Freeform 10"/>
          <p:cNvSpPr/>
          <p:nvPr/>
        </p:nvSpPr>
        <p:spPr>
          <a:xfrm>
            <a:off x="16411872" y="9592449"/>
            <a:ext cx="1694856" cy="391121"/>
          </a:xfrm>
          <a:custGeom>
            <a:avLst/>
            <a:gdLst/>
            <a:ahLst/>
            <a:cxnLst/>
            <a:rect l="l" t="t" r="r" b="b"/>
            <a:pathLst>
              <a:path w="1694856" h="391121">
                <a:moveTo>
                  <a:pt x="0" y="0"/>
                </a:moveTo>
                <a:lnTo>
                  <a:pt x="1694856" y="0"/>
                </a:lnTo>
                <a:lnTo>
                  <a:pt x="1694856" y="391121"/>
                </a:lnTo>
                <a:lnTo>
                  <a:pt x="0" y="391121"/>
                </a:lnTo>
                <a:lnTo>
                  <a:pt x="0" y="0"/>
                </a:lnTo>
                <a:close/>
              </a:path>
            </a:pathLst>
          </a:custGeom>
          <a:blipFill>
            <a:blip r:embed="rId3"/>
            <a:stretch>
              <a:fillRect/>
            </a:stretch>
          </a:blipFill>
        </p:spPr>
        <p:txBody>
          <a:bodyPr/>
          <a:lstStyle/>
          <a:p>
            <a:endParaRPr lang="es-ES"/>
          </a:p>
        </p:txBody>
      </p:sp>
      <p:pic>
        <p:nvPicPr>
          <p:cNvPr id="14" name="Cámara 13">
            <a:extLst>
              <a:ext uri="{FF2B5EF4-FFF2-40B4-BE49-F238E27FC236}">
                <a16:creationId xmlns:a16="http://schemas.microsoft.com/office/drawing/2014/main" id="{82B190A8-452A-C968-2335-33B21672D13B}"/>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381000" y="7877796"/>
            <a:ext cx="2105774" cy="2105774"/>
          </a:xfrm>
          <a:prstGeom prst="ellipse">
            <a:avLst/>
          </a:prstGeom>
        </p:spPr>
      </p:pic>
      <p:pic>
        <p:nvPicPr>
          <p:cNvPr id="15" name="Cámara 14">
            <a:extLst>
              <a:ext uri="{FF2B5EF4-FFF2-40B4-BE49-F238E27FC236}">
                <a16:creationId xmlns:a16="http://schemas.microsoft.com/office/drawing/2014/main" id="{108A7E41-6E6A-9082-CEB1-FA8314E5D0AE}"/>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381000" y="7877796"/>
            <a:ext cx="2105774" cy="2105774"/>
          </a:xfrm>
          <a:prstGeom prst="ellipse">
            <a:avLst/>
          </a:prstGeom>
          <a:ln w="57150">
            <a:solidFill>
              <a:schemeClr val="accent1">
                <a:lumMod val="60000"/>
                <a:lumOff val="40000"/>
              </a:schemeClr>
            </a:solidFill>
          </a:ln>
        </p:spPr>
      </p:pic>
    </p:spTree>
    <p:extLst>
      <p:ext uri="{BB962C8B-B14F-4D97-AF65-F5344CB8AC3E}">
        <p14:creationId xmlns:p14="http://schemas.microsoft.com/office/powerpoint/2010/main" val="931857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tretch>
            <a:fillRect/>
          </a:stretch>
        </p:blipFill>
        <p:spPr>
          <a:xfrm>
            <a:off x="7445922" y="-62205"/>
            <a:ext cx="10705504" cy="10284546"/>
          </a:xfrm>
          <a:prstGeom prst="rect">
            <a:avLst/>
          </a:prstGeom>
        </p:spPr>
      </p:pic>
      <p:grpSp>
        <p:nvGrpSpPr>
          <p:cNvPr id="3" name="Group 3"/>
          <p:cNvGrpSpPr/>
          <p:nvPr/>
        </p:nvGrpSpPr>
        <p:grpSpPr>
          <a:xfrm>
            <a:off x="8338047" y="611772"/>
            <a:ext cx="772820" cy="8646528"/>
            <a:chOff x="0" y="0"/>
            <a:chExt cx="203541" cy="2277275"/>
          </a:xfrm>
        </p:grpSpPr>
        <p:sp>
          <p:nvSpPr>
            <p:cNvPr id="4" name="Freeform 4"/>
            <p:cNvSpPr/>
            <p:nvPr/>
          </p:nvSpPr>
          <p:spPr>
            <a:xfrm>
              <a:off x="0" y="0"/>
              <a:ext cx="203541" cy="2277275"/>
            </a:xfrm>
            <a:custGeom>
              <a:avLst/>
              <a:gdLst/>
              <a:ahLst/>
              <a:cxnLst/>
              <a:rect l="l" t="t" r="r" b="b"/>
              <a:pathLst>
                <a:path w="203541" h="2277275">
                  <a:moveTo>
                    <a:pt x="0" y="0"/>
                  </a:moveTo>
                  <a:lnTo>
                    <a:pt x="203541" y="0"/>
                  </a:lnTo>
                  <a:lnTo>
                    <a:pt x="203541" y="2277275"/>
                  </a:lnTo>
                  <a:lnTo>
                    <a:pt x="0" y="2277275"/>
                  </a:lnTo>
                  <a:close/>
                </a:path>
              </a:pathLst>
            </a:custGeom>
            <a:solidFill>
              <a:srgbClr val="FFFFFF"/>
            </a:solidFill>
          </p:spPr>
          <p:txBody>
            <a:bodyPr/>
            <a:lstStyle/>
            <a:p>
              <a:endParaRPr lang="es-ES"/>
            </a:p>
          </p:txBody>
        </p:sp>
        <p:sp>
          <p:nvSpPr>
            <p:cNvPr id="5" name="TextBox 5"/>
            <p:cNvSpPr txBox="1"/>
            <p:nvPr/>
          </p:nvSpPr>
          <p:spPr>
            <a:xfrm>
              <a:off x="0" y="-38100"/>
              <a:ext cx="203541" cy="2315375"/>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0" y="-635"/>
            <a:ext cx="8422223" cy="10287635"/>
            <a:chOff x="0" y="0"/>
            <a:chExt cx="2218199" cy="2709501"/>
          </a:xfrm>
        </p:grpSpPr>
        <p:sp>
          <p:nvSpPr>
            <p:cNvPr id="7" name="Freeform 7"/>
            <p:cNvSpPr/>
            <p:nvPr/>
          </p:nvSpPr>
          <p:spPr>
            <a:xfrm>
              <a:off x="0" y="0"/>
              <a:ext cx="2218199" cy="2709501"/>
            </a:xfrm>
            <a:custGeom>
              <a:avLst/>
              <a:gdLst/>
              <a:ahLst/>
              <a:cxnLst/>
              <a:rect l="l" t="t" r="r" b="b"/>
              <a:pathLst>
                <a:path w="2218199" h="2709501">
                  <a:moveTo>
                    <a:pt x="0" y="0"/>
                  </a:moveTo>
                  <a:lnTo>
                    <a:pt x="2218199" y="0"/>
                  </a:lnTo>
                  <a:lnTo>
                    <a:pt x="2218199" y="2709501"/>
                  </a:lnTo>
                  <a:lnTo>
                    <a:pt x="0" y="2709501"/>
                  </a:lnTo>
                  <a:close/>
                </a:path>
              </a:pathLst>
            </a:custGeom>
            <a:solidFill>
              <a:srgbClr val="DAE3F3"/>
            </a:solidFill>
          </p:spPr>
          <p:txBody>
            <a:bodyPr/>
            <a:lstStyle/>
            <a:p>
              <a:endParaRPr lang="es-ES"/>
            </a:p>
          </p:txBody>
        </p:sp>
        <p:sp>
          <p:nvSpPr>
            <p:cNvPr id="8" name="TextBox 8"/>
            <p:cNvSpPr txBox="1"/>
            <p:nvPr/>
          </p:nvSpPr>
          <p:spPr>
            <a:xfrm>
              <a:off x="0" y="-38100"/>
              <a:ext cx="2218199" cy="2747601"/>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3116704" y="952500"/>
            <a:ext cx="2445896" cy="646430"/>
          </a:xfrm>
          <a:prstGeom prst="rect">
            <a:avLst/>
          </a:prstGeom>
        </p:spPr>
        <p:txBody>
          <a:bodyPr wrap="square" lIns="0" tIns="0" rIns="0" bIns="0" rtlCol="0" anchor="t">
            <a:spAutoFit/>
          </a:bodyPr>
          <a:lstStyle/>
          <a:p>
            <a:pPr algn="ctr">
              <a:lnSpc>
                <a:spcPts val="5319"/>
              </a:lnSpc>
              <a:spcBef>
                <a:spcPct val="0"/>
              </a:spcBef>
            </a:pPr>
            <a:r>
              <a:rPr lang="en-US" sz="3799" dirty="0">
                <a:solidFill>
                  <a:srgbClr val="000000"/>
                </a:solidFill>
                <a:latin typeface="Bree Serif"/>
                <a:ea typeface="Bree Serif"/>
                <a:cs typeface="Bree Serif"/>
                <a:sym typeface="Bree Serif"/>
              </a:rPr>
              <a:t>INGRESOS</a:t>
            </a:r>
          </a:p>
        </p:txBody>
      </p:sp>
      <p:sp>
        <p:nvSpPr>
          <p:cNvPr id="10" name="TextBox 10"/>
          <p:cNvSpPr txBox="1"/>
          <p:nvPr/>
        </p:nvSpPr>
        <p:spPr>
          <a:xfrm>
            <a:off x="2517373" y="3364072"/>
            <a:ext cx="3387477" cy="448310"/>
          </a:xfrm>
          <a:prstGeom prst="rect">
            <a:avLst/>
          </a:prstGeom>
        </p:spPr>
        <p:txBody>
          <a:bodyPr lIns="0" tIns="0" rIns="0" bIns="0" rtlCol="0" anchor="t">
            <a:spAutoFit/>
          </a:bodyPr>
          <a:lstStyle/>
          <a:p>
            <a:pPr algn="ctr">
              <a:lnSpc>
                <a:spcPts val="3640"/>
              </a:lnSpc>
              <a:spcBef>
                <a:spcPct val="0"/>
              </a:spcBef>
            </a:pPr>
            <a:r>
              <a:rPr lang="en-US" sz="2600">
                <a:solidFill>
                  <a:srgbClr val="000000"/>
                </a:solidFill>
                <a:latin typeface="Open Sans"/>
                <a:ea typeface="Open Sans"/>
                <a:cs typeface="Open Sans"/>
                <a:sym typeface="Open Sans"/>
              </a:rPr>
              <a:t>Síndrome metabólico:</a:t>
            </a:r>
          </a:p>
        </p:txBody>
      </p:sp>
      <p:grpSp>
        <p:nvGrpSpPr>
          <p:cNvPr id="11" name="Group 11"/>
          <p:cNvGrpSpPr/>
          <p:nvPr/>
        </p:nvGrpSpPr>
        <p:grpSpPr>
          <a:xfrm>
            <a:off x="2106009" y="4623618"/>
            <a:ext cx="4210206" cy="1039764"/>
            <a:chOff x="0" y="0"/>
            <a:chExt cx="5613608" cy="1386352"/>
          </a:xfrm>
        </p:grpSpPr>
        <p:grpSp>
          <p:nvGrpSpPr>
            <p:cNvPr id="12" name="Group 12"/>
            <p:cNvGrpSpPr/>
            <p:nvPr/>
          </p:nvGrpSpPr>
          <p:grpSpPr>
            <a:xfrm>
              <a:off x="0" y="0"/>
              <a:ext cx="929349" cy="1386352"/>
              <a:chOff x="0" y="0"/>
              <a:chExt cx="554921" cy="827800"/>
            </a:xfrm>
          </p:grpSpPr>
          <p:sp>
            <p:nvSpPr>
              <p:cNvPr id="13" name="Freeform 13"/>
              <p:cNvSpPr/>
              <p:nvPr/>
            </p:nvSpPr>
            <p:spPr>
              <a:xfrm>
                <a:off x="0" y="0"/>
                <a:ext cx="554921" cy="827800"/>
              </a:xfrm>
              <a:custGeom>
                <a:avLst/>
                <a:gdLst/>
                <a:ahLst/>
                <a:cxnLst/>
                <a:rect l="l" t="t" r="r" b="b"/>
                <a:pathLst>
                  <a:path w="554921" h="827800">
                    <a:moveTo>
                      <a:pt x="277460" y="827800"/>
                    </a:moveTo>
                    <a:lnTo>
                      <a:pt x="0" y="421400"/>
                    </a:lnTo>
                    <a:lnTo>
                      <a:pt x="203200" y="421400"/>
                    </a:lnTo>
                    <a:lnTo>
                      <a:pt x="203200" y="0"/>
                    </a:lnTo>
                    <a:lnTo>
                      <a:pt x="351721" y="0"/>
                    </a:lnTo>
                    <a:lnTo>
                      <a:pt x="351721" y="421400"/>
                    </a:lnTo>
                    <a:lnTo>
                      <a:pt x="554921" y="421400"/>
                    </a:lnTo>
                    <a:lnTo>
                      <a:pt x="277460" y="827800"/>
                    </a:lnTo>
                    <a:close/>
                  </a:path>
                </a:pathLst>
              </a:custGeom>
              <a:solidFill>
                <a:srgbClr val="7385A4"/>
              </a:solidFill>
              <a:ln cap="sq">
                <a:noFill/>
                <a:prstDash val="solid"/>
                <a:miter/>
              </a:ln>
            </p:spPr>
            <p:txBody>
              <a:bodyPr/>
              <a:lstStyle/>
              <a:p>
                <a:endParaRPr lang="es-ES"/>
              </a:p>
            </p:txBody>
          </p:sp>
          <p:sp>
            <p:nvSpPr>
              <p:cNvPr id="14" name="TextBox 14"/>
              <p:cNvSpPr txBox="1"/>
              <p:nvPr/>
            </p:nvSpPr>
            <p:spPr>
              <a:xfrm>
                <a:off x="203200" y="-38100"/>
                <a:ext cx="148521" cy="764300"/>
              </a:xfrm>
              <a:prstGeom prst="rect">
                <a:avLst/>
              </a:prstGeom>
            </p:spPr>
            <p:txBody>
              <a:bodyPr lIns="50800" tIns="50800" rIns="50800" bIns="50800" rtlCol="0" anchor="ctr"/>
              <a:lstStyle/>
              <a:p>
                <a:pPr algn="ctr">
                  <a:lnSpc>
                    <a:spcPts val="2659"/>
                  </a:lnSpc>
                </a:pPr>
                <a:endParaRPr/>
              </a:p>
            </p:txBody>
          </p:sp>
        </p:grpSp>
        <p:sp>
          <p:nvSpPr>
            <p:cNvPr id="15" name="TextBox 15"/>
            <p:cNvSpPr txBox="1"/>
            <p:nvPr/>
          </p:nvSpPr>
          <p:spPr>
            <a:xfrm>
              <a:off x="1544250" y="70453"/>
              <a:ext cx="4069358" cy="1188296"/>
            </a:xfrm>
            <a:prstGeom prst="rect">
              <a:avLst/>
            </a:prstGeom>
          </p:spPr>
          <p:txBody>
            <a:bodyPr lIns="0" tIns="0" rIns="0" bIns="0" rtlCol="0" anchor="t">
              <a:spAutoFit/>
            </a:bodyPr>
            <a:lstStyle/>
            <a:p>
              <a:pPr algn="ctr">
                <a:lnSpc>
                  <a:spcPts val="3640"/>
                </a:lnSpc>
              </a:pPr>
              <a:r>
                <a:rPr lang="en-US" sz="2600">
                  <a:solidFill>
                    <a:srgbClr val="000000"/>
                  </a:solidFill>
                  <a:latin typeface="Open Sans"/>
                  <a:ea typeface="Open Sans"/>
                  <a:cs typeface="Open Sans"/>
                  <a:sym typeface="Open Sans"/>
                </a:rPr>
                <a:t>media de</a:t>
              </a:r>
            </a:p>
            <a:p>
              <a:pPr algn="ctr">
                <a:lnSpc>
                  <a:spcPts val="3640"/>
                </a:lnSpc>
                <a:spcBef>
                  <a:spcPct val="0"/>
                </a:spcBef>
              </a:pPr>
              <a:r>
                <a:rPr lang="en-US" sz="2600">
                  <a:solidFill>
                    <a:srgbClr val="000000"/>
                  </a:solidFill>
                  <a:latin typeface="Open Sans"/>
                  <a:ea typeface="Open Sans"/>
                  <a:cs typeface="Open Sans"/>
                  <a:sym typeface="Open Sans"/>
                </a:rPr>
                <a:t>ingresos mensuales</a:t>
              </a:r>
            </a:p>
          </p:txBody>
        </p:sp>
      </p:grpSp>
      <p:pic>
        <p:nvPicPr>
          <p:cNvPr id="19" name="Cámara 18">
            <a:extLst>
              <a:ext uri="{FF2B5EF4-FFF2-40B4-BE49-F238E27FC236}">
                <a16:creationId xmlns:a16="http://schemas.microsoft.com/office/drawing/2014/main" id="{A39ECFD5-D684-0791-9E9F-B731485F40B4}"/>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381000" y="7877796"/>
            <a:ext cx="2105774" cy="2105774"/>
          </a:xfrm>
          <a:prstGeom prst="ellipse">
            <a:avLst/>
          </a:prstGeom>
        </p:spPr>
      </p:pic>
      <p:pic>
        <p:nvPicPr>
          <p:cNvPr id="20" name="Cámara 19">
            <a:extLst>
              <a:ext uri="{FF2B5EF4-FFF2-40B4-BE49-F238E27FC236}">
                <a16:creationId xmlns:a16="http://schemas.microsoft.com/office/drawing/2014/main" id="{DCFAC6B4-1B78-ECB3-FCEA-E139BDE91343}"/>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381000" y="7877796"/>
            <a:ext cx="2105774" cy="2105774"/>
          </a:xfrm>
          <a:prstGeom prst="ellipse">
            <a:avLst/>
          </a:prstGeom>
          <a:ln w="57150">
            <a:solidFill>
              <a:schemeClr val="accent1">
                <a:lumMod val="60000"/>
                <a:lumOff val="40000"/>
              </a:schemeClr>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635"/>
            <a:ext cx="8422223" cy="10287635"/>
            <a:chOff x="0" y="0"/>
            <a:chExt cx="2218199" cy="2709501"/>
          </a:xfrm>
        </p:grpSpPr>
        <p:sp>
          <p:nvSpPr>
            <p:cNvPr id="3" name="Freeform 3"/>
            <p:cNvSpPr/>
            <p:nvPr/>
          </p:nvSpPr>
          <p:spPr>
            <a:xfrm>
              <a:off x="0" y="0"/>
              <a:ext cx="2218199" cy="2709501"/>
            </a:xfrm>
            <a:custGeom>
              <a:avLst/>
              <a:gdLst/>
              <a:ahLst/>
              <a:cxnLst/>
              <a:rect l="l" t="t" r="r" b="b"/>
              <a:pathLst>
                <a:path w="2218199" h="2709501">
                  <a:moveTo>
                    <a:pt x="0" y="0"/>
                  </a:moveTo>
                  <a:lnTo>
                    <a:pt x="2218199" y="0"/>
                  </a:lnTo>
                  <a:lnTo>
                    <a:pt x="2218199" y="2709501"/>
                  </a:lnTo>
                  <a:lnTo>
                    <a:pt x="0" y="2709501"/>
                  </a:lnTo>
                  <a:close/>
                </a:path>
              </a:pathLst>
            </a:custGeom>
            <a:solidFill>
              <a:srgbClr val="DAE3F3"/>
            </a:solidFill>
          </p:spPr>
          <p:txBody>
            <a:bodyPr/>
            <a:lstStyle/>
            <a:p>
              <a:endParaRPr lang="es-ES"/>
            </a:p>
          </p:txBody>
        </p:sp>
        <p:sp>
          <p:nvSpPr>
            <p:cNvPr id="4" name="TextBox 4"/>
            <p:cNvSpPr txBox="1"/>
            <p:nvPr/>
          </p:nvSpPr>
          <p:spPr>
            <a:xfrm>
              <a:off x="0" y="-38100"/>
              <a:ext cx="2218199" cy="2747601"/>
            </a:xfrm>
            <a:prstGeom prst="rect">
              <a:avLst/>
            </a:prstGeom>
          </p:spPr>
          <p:txBody>
            <a:bodyPr lIns="50800" tIns="50800" rIns="50800" bIns="50800" rtlCol="0" anchor="ctr"/>
            <a:lstStyle/>
            <a:p>
              <a:pPr algn="ctr">
                <a:lnSpc>
                  <a:spcPts val="2659"/>
                </a:lnSpc>
              </a:pPr>
              <a:endParaRPr/>
            </a:p>
          </p:txBody>
        </p:sp>
      </p:grpSp>
      <p:pic>
        <p:nvPicPr>
          <p:cNvPr id="5" name="Picture 5"/>
          <p:cNvPicPr>
            <a:picLocks noChangeAspect="1"/>
          </p:cNvPicPr>
          <p:nvPr/>
        </p:nvPicPr>
        <p:blipFill>
          <a:blip r:embed="rId3"/>
          <a:stretch>
            <a:fillRect/>
          </a:stretch>
        </p:blipFill>
        <p:spPr>
          <a:xfrm>
            <a:off x="8618930" y="90035"/>
            <a:ext cx="9495823" cy="10106930"/>
          </a:xfrm>
          <a:prstGeom prst="rect">
            <a:avLst/>
          </a:prstGeom>
        </p:spPr>
      </p:pic>
      <p:grpSp>
        <p:nvGrpSpPr>
          <p:cNvPr id="6" name="Group 6"/>
          <p:cNvGrpSpPr/>
          <p:nvPr/>
        </p:nvGrpSpPr>
        <p:grpSpPr>
          <a:xfrm>
            <a:off x="9144000" y="1295241"/>
            <a:ext cx="772820" cy="7765234"/>
            <a:chOff x="0" y="0"/>
            <a:chExt cx="203541" cy="2045165"/>
          </a:xfrm>
        </p:grpSpPr>
        <p:sp>
          <p:nvSpPr>
            <p:cNvPr id="7" name="Freeform 7"/>
            <p:cNvSpPr/>
            <p:nvPr/>
          </p:nvSpPr>
          <p:spPr>
            <a:xfrm>
              <a:off x="0" y="0"/>
              <a:ext cx="203541" cy="2045165"/>
            </a:xfrm>
            <a:custGeom>
              <a:avLst/>
              <a:gdLst/>
              <a:ahLst/>
              <a:cxnLst/>
              <a:rect l="l" t="t" r="r" b="b"/>
              <a:pathLst>
                <a:path w="203541" h="2045165">
                  <a:moveTo>
                    <a:pt x="0" y="0"/>
                  </a:moveTo>
                  <a:lnTo>
                    <a:pt x="203541" y="0"/>
                  </a:lnTo>
                  <a:lnTo>
                    <a:pt x="203541" y="2045165"/>
                  </a:lnTo>
                  <a:lnTo>
                    <a:pt x="0" y="2045165"/>
                  </a:lnTo>
                  <a:close/>
                </a:path>
              </a:pathLst>
            </a:custGeom>
            <a:solidFill>
              <a:srgbClr val="FFFFFF"/>
            </a:solidFill>
          </p:spPr>
          <p:txBody>
            <a:bodyPr/>
            <a:lstStyle/>
            <a:p>
              <a:endParaRPr lang="es-ES"/>
            </a:p>
          </p:txBody>
        </p:sp>
        <p:sp>
          <p:nvSpPr>
            <p:cNvPr id="8" name="TextBox 8"/>
            <p:cNvSpPr txBox="1"/>
            <p:nvPr/>
          </p:nvSpPr>
          <p:spPr>
            <a:xfrm>
              <a:off x="0" y="-38100"/>
              <a:ext cx="203541" cy="2083265"/>
            </a:xfrm>
            <a:prstGeom prst="rect">
              <a:avLst/>
            </a:prstGeom>
          </p:spPr>
          <p:txBody>
            <a:bodyPr lIns="50800" tIns="50800" rIns="50800" bIns="50800" rtlCol="0" anchor="ctr"/>
            <a:lstStyle/>
            <a:p>
              <a:pPr algn="ctr">
                <a:lnSpc>
                  <a:spcPts val="2659"/>
                </a:lnSpc>
                <a:spcBef>
                  <a:spcPct val="0"/>
                </a:spcBef>
              </a:pPr>
              <a:endParaRPr/>
            </a:p>
          </p:txBody>
        </p:sp>
      </p:grpSp>
      <p:sp>
        <p:nvSpPr>
          <p:cNvPr id="9" name="TextBox 9"/>
          <p:cNvSpPr txBox="1"/>
          <p:nvPr/>
        </p:nvSpPr>
        <p:spPr>
          <a:xfrm>
            <a:off x="1456749" y="952500"/>
            <a:ext cx="5508724" cy="646430"/>
          </a:xfrm>
          <a:prstGeom prst="rect">
            <a:avLst/>
          </a:prstGeom>
        </p:spPr>
        <p:txBody>
          <a:bodyPr lIns="0" tIns="0" rIns="0" bIns="0" rtlCol="0" anchor="t">
            <a:spAutoFit/>
          </a:bodyPr>
          <a:lstStyle/>
          <a:p>
            <a:pPr algn="ctr">
              <a:lnSpc>
                <a:spcPts val="5319"/>
              </a:lnSpc>
              <a:spcBef>
                <a:spcPct val="0"/>
              </a:spcBef>
            </a:pPr>
            <a:r>
              <a:rPr lang="en-US" sz="3799">
                <a:solidFill>
                  <a:srgbClr val="000000"/>
                </a:solidFill>
                <a:latin typeface="Bree Serif"/>
                <a:ea typeface="Bree Serif"/>
                <a:cs typeface="Bree Serif"/>
                <a:sym typeface="Bree Serif"/>
              </a:rPr>
              <a:t>CATEGORÍA DE INGRESOS</a:t>
            </a:r>
          </a:p>
        </p:txBody>
      </p:sp>
      <p:grpSp>
        <p:nvGrpSpPr>
          <p:cNvPr id="10" name="Group 10"/>
          <p:cNvGrpSpPr/>
          <p:nvPr/>
        </p:nvGrpSpPr>
        <p:grpSpPr>
          <a:xfrm>
            <a:off x="10172642" y="2553354"/>
            <a:ext cx="772820" cy="562522"/>
            <a:chOff x="0" y="0"/>
            <a:chExt cx="203541" cy="148154"/>
          </a:xfrm>
        </p:grpSpPr>
        <p:sp>
          <p:nvSpPr>
            <p:cNvPr id="11" name="Freeform 11"/>
            <p:cNvSpPr/>
            <p:nvPr/>
          </p:nvSpPr>
          <p:spPr>
            <a:xfrm>
              <a:off x="0" y="0"/>
              <a:ext cx="203541" cy="148154"/>
            </a:xfrm>
            <a:custGeom>
              <a:avLst/>
              <a:gdLst/>
              <a:ahLst/>
              <a:cxnLst/>
              <a:rect l="l" t="t" r="r" b="b"/>
              <a:pathLst>
                <a:path w="203541" h="148154">
                  <a:moveTo>
                    <a:pt x="0" y="0"/>
                  </a:moveTo>
                  <a:lnTo>
                    <a:pt x="203541" y="0"/>
                  </a:lnTo>
                  <a:lnTo>
                    <a:pt x="203541" y="148154"/>
                  </a:lnTo>
                  <a:lnTo>
                    <a:pt x="0" y="148154"/>
                  </a:lnTo>
                  <a:close/>
                </a:path>
              </a:pathLst>
            </a:custGeom>
            <a:solidFill>
              <a:srgbClr val="FFFFFF"/>
            </a:solidFill>
          </p:spPr>
          <p:txBody>
            <a:bodyPr/>
            <a:lstStyle/>
            <a:p>
              <a:endParaRPr lang="es-ES"/>
            </a:p>
          </p:txBody>
        </p:sp>
        <p:sp>
          <p:nvSpPr>
            <p:cNvPr id="12" name="TextBox 12"/>
            <p:cNvSpPr txBox="1"/>
            <p:nvPr/>
          </p:nvSpPr>
          <p:spPr>
            <a:xfrm>
              <a:off x="0" y="-38100"/>
              <a:ext cx="203541" cy="186254"/>
            </a:xfrm>
            <a:prstGeom prst="rect">
              <a:avLst/>
            </a:prstGeom>
          </p:spPr>
          <p:txBody>
            <a:bodyPr lIns="50800" tIns="50800" rIns="50800" bIns="50800" rtlCol="0" anchor="ctr"/>
            <a:lstStyle/>
            <a:p>
              <a:pPr algn="ctr">
                <a:lnSpc>
                  <a:spcPts val="2659"/>
                </a:lnSpc>
                <a:spcBef>
                  <a:spcPct val="0"/>
                </a:spcBef>
              </a:pPr>
              <a:endParaRPr/>
            </a:p>
          </p:txBody>
        </p:sp>
      </p:grpSp>
      <p:grpSp>
        <p:nvGrpSpPr>
          <p:cNvPr id="13" name="Group 13"/>
          <p:cNvGrpSpPr/>
          <p:nvPr/>
        </p:nvGrpSpPr>
        <p:grpSpPr>
          <a:xfrm>
            <a:off x="12708422" y="2390306"/>
            <a:ext cx="772820" cy="562522"/>
            <a:chOff x="0" y="0"/>
            <a:chExt cx="203541" cy="148154"/>
          </a:xfrm>
        </p:grpSpPr>
        <p:sp>
          <p:nvSpPr>
            <p:cNvPr id="14" name="Freeform 14"/>
            <p:cNvSpPr/>
            <p:nvPr/>
          </p:nvSpPr>
          <p:spPr>
            <a:xfrm>
              <a:off x="0" y="0"/>
              <a:ext cx="203541" cy="148154"/>
            </a:xfrm>
            <a:custGeom>
              <a:avLst/>
              <a:gdLst/>
              <a:ahLst/>
              <a:cxnLst/>
              <a:rect l="l" t="t" r="r" b="b"/>
              <a:pathLst>
                <a:path w="203541" h="148154">
                  <a:moveTo>
                    <a:pt x="0" y="0"/>
                  </a:moveTo>
                  <a:lnTo>
                    <a:pt x="203541" y="0"/>
                  </a:lnTo>
                  <a:lnTo>
                    <a:pt x="203541" y="148154"/>
                  </a:lnTo>
                  <a:lnTo>
                    <a:pt x="0" y="148154"/>
                  </a:lnTo>
                  <a:close/>
                </a:path>
              </a:pathLst>
            </a:custGeom>
            <a:solidFill>
              <a:srgbClr val="FFFFFF"/>
            </a:solidFill>
          </p:spPr>
          <p:txBody>
            <a:bodyPr/>
            <a:lstStyle/>
            <a:p>
              <a:endParaRPr lang="es-ES"/>
            </a:p>
          </p:txBody>
        </p:sp>
        <p:sp>
          <p:nvSpPr>
            <p:cNvPr id="15" name="TextBox 15"/>
            <p:cNvSpPr txBox="1"/>
            <p:nvPr/>
          </p:nvSpPr>
          <p:spPr>
            <a:xfrm>
              <a:off x="0" y="-38100"/>
              <a:ext cx="203541" cy="186254"/>
            </a:xfrm>
            <a:prstGeom prst="rect">
              <a:avLst/>
            </a:prstGeom>
          </p:spPr>
          <p:txBody>
            <a:bodyPr lIns="50800" tIns="50800" rIns="50800" bIns="50800" rtlCol="0" anchor="ctr"/>
            <a:lstStyle/>
            <a:p>
              <a:pPr algn="ctr">
                <a:lnSpc>
                  <a:spcPts val="2659"/>
                </a:lnSpc>
                <a:spcBef>
                  <a:spcPct val="0"/>
                </a:spcBef>
              </a:pPr>
              <a:endParaRPr/>
            </a:p>
          </p:txBody>
        </p:sp>
      </p:grpSp>
      <p:grpSp>
        <p:nvGrpSpPr>
          <p:cNvPr id="16" name="Group 16"/>
          <p:cNvGrpSpPr/>
          <p:nvPr/>
        </p:nvGrpSpPr>
        <p:grpSpPr>
          <a:xfrm>
            <a:off x="15179425" y="1827784"/>
            <a:ext cx="772820" cy="562522"/>
            <a:chOff x="0" y="0"/>
            <a:chExt cx="203541" cy="148154"/>
          </a:xfrm>
        </p:grpSpPr>
        <p:sp>
          <p:nvSpPr>
            <p:cNvPr id="17" name="Freeform 17"/>
            <p:cNvSpPr/>
            <p:nvPr/>
          </p:nvSpPr>
          <p:spPr>
            <a:xfrm>
              <a:off x="0" y="0"/>
              <a:ext cx="203541" cy="148154"/>
            </a:xfrm>
            <a:custGeom>
              <a:avLst/>
              <a:gdLst/>
              <a:ahLst/>
              <a:cxnLst/>
              <a:rect l="l" t="t" r="r" b="b"/>
              <a:pathLst>
                <a:path w="203541" h="148154">
                  <a:moveTo>
                    <a:pt x="0" y="0"/>
                  </a:moveTo>
                  <a:lnTo>
                    <a:pt x="203541" y="0"/>
                  </a:lnTo>
                  <a:lnTo>
                    <a:pt x="203541" y="148154"/>
                  </a:lnTo>
                  <a:lnTo>
                    <a:pt x="0" y="148154"/>
                  </a:lnTo>
                  <a:close/>
                </a:path>
              </a:pathLst>
            </a:custGeom>
            <a:solidFill>
              <a:srgbClr val="FFFFFF"/>
            </a:solidFill>
          </p:spPr>
          <p:txBody>
            <a:bodyPr/>
            <a:lstStyle/>
            <a:p>
              <a:endParaRPr lang="es-ES"/>
            </a:p>
          </p:txBody>
        </p:sp>
        <p:sp>
          <p:nvSpPr>
            <p:cNvPr id="18" name="TextBox 18"/>
            <p:cNvSpPr txBox="1"/>
            <p:nvPr/>
          </p:nvSpPr>
          <p:spPr>
            <a:xfrm>
              <a:off x="0" y="-38100"/>
              <a:ext cx="203541" cy="186254"/>
            </a:xfrm>
            <a:prstGeom prst="rect">
              <a:avLst/>
            </a:prstGeom>
          </p:spPr>
          <p:txBody>
            <a:bodyPr lIns="50800" tIns="50800" rIns="50800" bIns="50800" rtlCol="0" anchor="ctr"/>
            <a:lstStyle/>
            <a:p>
              <a:pPr algn="ctr">
                <a:lnSpc>
                  <a:spcPts val="2659"/>
                </a:lnSpc>
                <a:spcBef>
                  <a:spcPct val="0"/>
                </a:spcBef>
              </a:pPr>
              <a:endParaRPr/>
            </a:p>
          </p:txBody>
        </p:sp>
      </p:grpSp>
      <p:sp>
        <p:nvSpPr>
          <p:cNvPr id="19" name="TextBox 19"/>
          <p:cNvSpPr txBox="1"/>
          <p:nvPr/>
        </p:nvSpPr>
        <p:spPr>
          <a:xfrm>
            <a:off x="2517373" y="3364072"/>
            <a:ext cx="3387477" cy="448310"/>
          </a:xfrm>
          <a:prstGeom prst="rect">
            <a:avLst/>
          </a:prstGeom>
        </p:spPr>
        <p:txBody>
          <a:bodyPr lIns="0" tIns="0" rIns="0" bIns="0" rtlCol="0" anchor="t">
            <a:spAutoFit/>
          </a:bodyPr>
          <a:lstStyle/>
          <a:p>
            <a:pPr algn="ctr">
              <a:lnSpc>
                <a:spcPts val="3640"/>
              </a:lnSpc>
              <a:spcBef>
                <a:spcPct val="0"/>
              </a:spcBef>
            </a:pPr>
            <a:r>
              <a:rPr lang="en-US" sz="2600">
                <a:solidFill>
                  <a:srgbClr val="000000"/>
                </a:solidFill>
                <a:latin typeface="Open Sans"/>
                <a:ea typeface="Open Sans"/>
                <a:cs typeface="Open Sans"/>
                <a:sym typeface="Open Sans"/>
              </a:rPr>
              <a:t>Síndrome metabólico:</a:t>
            </a:r>
          </a:p>
        </p:txBody>
      </p:sp>
      <p:sp>
        <p:nvSpPr>
          <p:cNvPr id="20" name="TextBox 20"/>
          <p:cNvSpPr txBox="1"/>
          <p:nvPr/>
        </p:nvSpPr>
        <p:spPr>
          <a:xfrm>
            <a:off x="2568570" y="4662170"/>
            <a:ext cx="3285083" cy="905510"/>
          </a:xfrm>
          <a:prstGeom prst="rect">
            <a:avLst/>
          </a:prstGeom>
        </p:spPr>
        <p:txBody>
          <a:bodyPr lIns="0" tIns="0" rIns="0" bIns="0" rtlCol="0" anchor="t">
            <a:spAutoFit/>
          </a:bodyPr>
          <a:lstStyle/>
          <a:p>
            <a:pPr algn="ctr">
              <a:lnSpc>
                <a:spcPts val="3640"/>
              </a:lnSpc>
            </a:pPr>
            <a:r>
              <a:rPr lang="en-US" sz="2600">
                <a:solidFill>
                  <a:srgbClr val="000000"/>
                </a:solidFill>
                <a:latin typeface="Open Sans"/>
                <a:ea typeface="Open Sans"/>
                <a:cs typeface="Open Sans"/>
                <a:sym typeface="Open Sans"/>
              </a:rPr>
              <a:t>categoría de ingresos</a:t>
            </a:r>
          </a:p>
          <a:p>
            <a:pPr algn="ctr">
              <a:lnSpc>
                <a:spcPts val="3640"/>
              </a:lnSpc>
              <a:spcBef>
                <a:spcPct val="0"/>
              </a:spcBef>
            </a:pPr>
            <a:r>
              <a:rPr lang="en-US" sz="2600">
                <a:solidFill>
                  <a:srgbClr val="000000"/>
                </a:solidFill>
                <a:latin typeface="Open Sans"/>
                <a:ea typeface="Open Sans"/>
                <a:cs typeface="Open Sans"/>
                <a:sym typeface="Open Sans"/>
              </a:rPr>
              <a:t>media y baja</a:t>
            </a:r>
          </a:p>
        </p:txBody>
      </p:sp>
      <p:pic>
        <p:nvPicPr>
          <p:cNvPr id="24" name="Cámara 23">
            <a:extLst>
              <a:ext uri="{FF2B5EF4-FFF2-40B4-BE49-F238E27FC236}">
                <a16:creationId xmlns:a16="http://schemas.microsoft.com/office/drawing/2014/main" id="{69167681-E89D-B8FB-D5AA-9D23D58DBDCA}"/>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381000" y="7877796"/>
            <a:ext cx="2105774" cy="2105774"/>
          </a:xfrm>
          <a:prstGeom prst="ellipse">
            <a:avLst/>
          </a:prstGeom>
        </p:spPr>
      </p:pic>
      <p:pic>
        <p:nvPicPr>
          <p:cNvPr id="25" name="Cámara 24">
            <a:extLst>
              <a:ext uri="{FF2B5EF4-FFF2-40B4-BE49-F238E27FC236}">
                <a16:creationId xmlns:a16="http://schemas.microsoft.com/office/drawing/2014/main" id="{32F25AA6-E356-FD55-7B75-008559975639}"/>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381000" y="7877796"/>
            <a:ext cx="2105774" cy="2105774"/>
          </a:xfrm>
          <a:prstGeom prst="ellipse">
            <a:avLst/>
          </a:prstGeom>
          <a:ln w="57150">
            <a:solidFill>
              <a:schemeClr val="accent1">
                <a:lumMod val="60000"/>
                <a:lumOff val="40000"/>
              </a:schemeClr>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635"/>
            <a:ext cx="8422223" cy="10287635"/>
            <a:chOff x="0" y="0"/>
            <a:chExt cx="2218199" cy="2709501"/>
          </a:xfrm>
        </p:grpSpPr>
        <p:sp>
          <p:nvSpPr>
            <p:cNvPr id="3" name="Freeform 3"/>
            <p:cNvSpPr/>
            <p:nvPr/>
          </p:nvSpPr>
          <p:spPr>
            <a:xfrm>
              <a:off x="0" y="0"/>
              <a:ext cx="2218199" cy="2709501"/>
            </a:xfrm>
            <a:custGeom>
              <a:avLst/>
              <a:gdLst/>
              <a:ahLst/>
              <a:cxnLst/>
              <a:rect l="l" t="t" r="r" b="b"/>
              <a:pathLst>
                <a:path w="2218199" h="2709501">
                  <a:moveTo>
                    <a:pt x="0" y="0"/>
                  </a:moveTo>
                  <a:lnTo>
                    <a:pt x="2218199" y="0"/>
                  </a:lnTo>
                  <a:lnTo>
                    <a:pt x="2218199" y="2709501"/>
                  </a:lnTo>
                  <a:lnTo>
                    <a:pt x="0" y="2709501"/>
                  </a:lnTo>
                  <a:close/>
                </a:path>
              </a:pathLst>
            </a:custGeom>
            <a:solidFill>
              <a:srgbClr val="DAE3F3"/>
            </a:solidFill>
          </p:spPr>
          <p:txBody>
            <a:bodyPr/>
            <a:lstStyle/>
            <a:p>
              <a:endParaRPr lang="es-ES"/>
            </a:p>
          </p:txBody>
        </p:sp>
        <p:sp>
          <p:nvSpPr>
            <p:cNvPr id="4" name="TextBox 4"/>
            <p:cNvSpPr txBox="1"/>
            <p:nvPr/>
          </p:nvSpPr>
          <p:spPr>
            <a:xfrm>
              <a:off x="0" y="-38100"/>
              <a:ext cx="2218199" cy="2747601"/>
            </a:xfrm>
            <a:prstGeom prst="rect">
              <a:avLst/>
            </a:prstGeom>
          </p:spPr>
          <p:txBody>
            <a:bodyPr lIns="50800" tIns="50800" rIns="50800" bIns="50800" rtlCol="0" anchor="ctr"/>
            <a:lstStyle/>
            <a:p>
              <a:pPr algn="ctr">
                <a:lnSpc>
                  <a:spcPts val="2659"/>
                </a:lnSpc>
              </a:pPr>
              <a:endParaRPr/>
            </a:p>
          </p:txBody>
        </p:sp>
      </p:grpSp>
      <p:pic>
        <p:nvPicPr>
          <p:cNvPr id="5" name="Picture 5"/>
          <p:cNvPicPr>
            <a:picLocks noChangeAspect="1"/>
          </p:cNvPicPr>
          <p:nvPr/>
        </p:nvPicPr>
        <p:blipFill>
          <a:blip r:embed="rId3"/>
          <a:stretch>
            <a:fillRect/>
          </a:stretch>
        </p:blipFill>
        <p:spPr>
          <a:xfrm>
            <a:off x="8592482" y="10285"/>
            <a:ext cx="9522301" cy="10265794"/>
          </a:xfrm>
          <a:prstGeom prst="rect">
            <a:avLst/>
          </a:prstGeom>
        </p:spPr>
      </p:pic>
      <p:grpSp>
        <p:nvGrpSpPr>
          <p:cNvPr id="6" name="Group 6"/>
          <p:cNvGrpSpPr/>
          <p:nvPr/>
        </p:nvGrpSpPr>
        <p:grpSpPr>
          <a:xfrm>
            <a:off x="9130791" y="1361117"/>
            <a:ext cx="772820" cy="7765234"/>
            <a:chOff x="0" y="0"/>
            <a:chExt cx="203541" cy="2045165"/>
          </a:xfrm>
        </p:grpSpPr>
        <p:sp>
          <p:nvSpPr>
            <p:cNvPr id="7" name="Freeform 7"/>
            <p:cNvSpPr/>
            <p:nvPr/>
          </p:nvSpPr>
          <p:spPr>
            <a:xfrm>
              <a:off x="0" y="0"/>
              <a:ext cx="203541" cy="2045165"/>
            </a:xfrm>
            <a:custGeom>
              <a:avLst/>
              <a:gdLst/>
              <a:ahLst/>
              <a:cxnLst/>
              <a:rect l="l" t="t" r="r" b="b"/>
              <a:pathLst>
                <a:path w="203541" h="2045165">
                  <a:moveTo>
                    <a:pt x="0" y="0"/>
                  </a:moveTo>
                  <a:lnTo>
                    <a:pt x="203541" y="0"/>
                  </a:lnTo>
                  <a:lnTo>
                    <a:pt x="203541" y="2045165"/>
                  </a:lnTo>
                  <a:lnTo>
                    <a:pt x="0" y="2045165"/>
                  </a:lnTo>
                  <a:close/>
                </a:path>
              </a:pathLst>
            </a:custGeom>
            <a:solidFill>
              <a:srgbClr val="FFFFFF"/>
            </a:solidFill>
          </p:spPr>
          <p:txBody>
            <a:bodyPr/>
            <a:lstStyle/>
            <a:p>
              <a:endParaRPr lang="es-ES"/>
            </a:p>
          </p:txBody>
        </p:sp>
        <p:sp>
          <p:nvSpPr>
            <p:cNvPr id="8" name="TextBox 8"/>
            <p:cNvSpPr txBox="1"/>
            <p:nvPr/>
          </p:nvSpPr>
          <p:spPr>
            <a:xfrm>
              <a:off x="0" y="-38100"/>
              <a:ext cx="203541" cy="2083265"/>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10159433" y="2685904"/>
            <a:ext cx="772820" cy="562522"/>
            <a:chOff x="0" y="0"/>
            <a:chExt cx="203541" cy="148154"/>
          </a:xfrm>
        </p:grpSpPr>
        <p:sp>
          <p:nvSpPr>
            <p:cNvPr id="10" name="Freeform 10"/>
            <p:cNvSpPr/>
            <p:nvPr/>
          </p:nvSpPr>
          <p:spPr>
            <a:xfrm>
              <a:off x="0" y="0"/>
              <a:ext cx="203541" cy="148154"/>
            </a:xfrm>
            <a:custGeom>
              <a:avLst/>
              <a:gdLst/>
              <a:ahLst/>
              <a:cxnLst/>
              <a:rect l="l" t="t" r="r" b="b"/>
              <a:pathLst>
                <a:path w="203541" h="148154">
                  <a:moveTo>
                    <a:pt x="0" y="0"/>
                  </a:moveTo>
                  <a:lnTo>
                    <a:pt x="203541" y="0"/>
                  </a:lnTo>
                  <a:lnTo>
                    <a:pt x="203541" y="148154"/>
                  </a:lnTo>
                  <a:lnTo>
                    <a:pt x="0" y="148154"/>
                  </a:lnTo>
                  <a:close/>
                </a:path>
              </a:pathLst>
            </a:custGeom>
            <a:solidFill>
              <a:srgbClr val="FFFFFF"/>
            </a:solidFill>
          </p:spPr>
          <p:txBody>
            <a:bodyPr/>
            <a:lstStyle/>
            <a:p>
              <a:endParaRPr lang="es-ES"/>
            </a:p>
          </p:txBody>
        </p:sp>
        <p:sp>
          <p:nvSpPr>
            <p:cNvPr id="11" name="TextBox 11"/>
            <p:cNvSpPr txBox="1"/>
            <p:nvPr/>
          </p:nvSpPr>
          <p:spPr>
            <a:xfrm>
              <a:off x="0" y="-38100"/>
              <a:ext cx="203541" cy="186254"/>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a:off x="12662825" y="2404643"/>
            <a:ext cx="772820" cy="562522"/>
            <a:chOff x="0" y="0"/>
            <a:chExt cx="203541" cy="148154"/>
          </a:xfrm>
        </p:grpSpPr>
        <p:sp>
          <p:nvSpPr>
            <p:cNvPr id="13" name="Freeform 13"/>
            <p:cNvSpPr/>
            <p:nvPr/>
          </p:nvSpPr>
          <p:spPr>
            <a:xfrm>
              <a:off x="0" y="0"/>
              <a:ext cx="203541" cy="148154"/>
            </a:xfrm>
            <a:custGeom>
              <a:avLst/>
              <a:gdLst/>
              <a:ahLst/>
              <a:cxnLst/>
              <a:rect l="l" t="t" r="r" b="b"/>
              <a:pathLst>
                <a:path w="203541" h="148154">
                  <a:moveTo>
                    <a:pt x="0" y="0"/>
                  </a:moveTo>
                  <a:lnTo>
                    <a:pt x="203541" y="0"/>
                  </a:lnTo>
                  <a:lnTo>
                    <a:pt x="203541" y="148154"/>
                  </a:lnTo>
                  <a:lnTo>
                    <a:pt x="0" y="148154"/>
                  </a:lnTo>
                  <a:close/>
                </a:path>
              </a:pathLst>
            </a:custGeom>
            <a:solidFill>
              <a:srgbClr val="FFFFFF"/>
            </a:solidFill>
          </p:spPr>
          <p:txBody>
            <a:bodyPr/>
            <a:lstStyle/>
            <a:p>
              <a:endParaRPr lang="es-ES"/>
            </a:p>
          </p:txBody>
        </p:sp>
        <p:sp>
          <p:nvSpPr>
            <p:cNvPr id="14" name="TextBox 14"/>
            <p:cNvSpPr txBox="1"/>
            <p:nvPr/>
          </p:nvSpPr>
          <p:spPr>
            <a:xfrm>
              <a:off x="0" y="-38100"/>
              <a:ext cx="203541" cy="186254"/>
            </a:xfrm>
            <a:prstGeom prst="rect">
              <a:avLst/>
            </a:prstGeom>
          </p:spPr>
          <p:txBody>
            <a:bodyPr lIns="50800" tIns="50800" rIns="50800" bIns="50800" rtlCol="0" anchor="ctr"/>
            <a:lstStyle/>
            <a:p>
              <a:pPr algn="ctr">
                <a:lnSpc>
                  <a:spcPts val="2659"/>
                </a:lnSpc>
                <a:spcBef>
                  <a:spcPct val="0"/>
                </a:spcBef>
              </a:pPr>
              <a:endParaRPr/>
            </a:p>
          </p:txBody>
        </p:sp>
      </p:grpSp>
      <p:grpSp>
        <p:nvGrpSpPr>
          <p:cNvPr id="15" name="Group 15"/>
          <p:cNvGrpSpPr/>
          <p:nvPr/>
        </p:nvGrpSpPr>
        <p:grpSpPr>
          <a:xfrm>
            <a:off x="15218790" y="1362483"/>
            <a:ext cx="772820" cy="510983"/>
            <a:chOff x="0" y="0"/>
            <a:chExt cx="203541" cy="134580"/>
          </a:xfrm>
        </p:grpSpPr>
        <p:sp>
          <p:nvSpPr>
            <p:cNvPr id="16" name="Freeform 16"/>
            <p:cNvSpPr/>
            <p:nvPr/>
          </p:nvSpPr>
          <p:spPr>
            <a:xfrm>
              <a:off x="0" y="0"/>
              <a:ext cx="203541" cy="134580"/>
            </a:xfrm>
            <a:custGeom>
              <a:avLst/>
              <a:gdLst/>
              <a:ahLst/>
              <a:cxnLst/>
              <a:rect l="l" t="t" r="r" b="b"/>
              <a:pathLst>
                <a:path w="203541" h="134580">
                  <a:moveTo>
                    <a:pt x="0" y="0"/>
                  </a:moveTo>
                  <a:lnTo>
                    <a:pt x="203541" y="0"/>
                  </a:lnTo>
                  <a:lnTo>
                    <a:pt x="203541" y="134580"/>
                  </a:lnTo>
                  <a:lnTo>
                    <a:pt x="0" y="134580"/>
                  </a:lnTo>
                  <a:close/>
                </a:path>
              </a:pathLst>
            </a:custGeom>
            <a:solidFill>
              <a:srgbClr val="FFFFFF"/>
            </a:solidFill>
          </p:spPr>
          <p:txBody>
            <a:bodyPr/>
            <a:lstStyle/>
            <a:p>
              <a:endParaRPr lang="es-ES"/>
            </a:p>
          </p:txBody>
        </p:sp>
        <p:sp>
          <p:nvSpPr>
            <p:cNvPr id="17" name="TextBox 17"/>
            <p:cNvSpPr txBox="1"/>
            <p:nvPr/>
          </p:nvSpPr>
          <p:spPr>
            <a:xfrm>
              <a:off x="0" y="-38100"/>
              <a:ext cx="203541" cy="172680"/>
            </a:xfrm>
            <a:prstGeom prst="rect">
              <a:avLst/>
            </a:prstGeom>
          </p:spPr>
          <p:txBody>
            <a:bodyPr lIns="50800" tIns="50800" rIns="50800" bIns="50800" rtlCol="0" anchor="ctr"/>
            <a:lstStyle/>
            <a:p>
              <a:pPr algn="ctr">
                <a:lnSpc>
                  <a:spcPts val="2659"/>
                </a:lnSpc>
                <a:spcBef>
                  <a:spcPct val="0"/>
                </a:spcBef>
              </a:pPr>
              <a:endParaRPr/>
            </a:p>
          </p:txBody>
        </p:sp>
      </p:grpSp>
      <p:sp>
        <p:nvSpPr>
          <p:cNvPr id="18" name="Freeform 18"/>
          <p:cNvSpPr/>
          <p:nvPr/>
        </p:nvSpPr>
        <p:spPr>
          <a:xfrm>
            <a:off x="3209264" y="6550720"/>
            <a:ext cx="2003696" cy="2869877"/>
          </a:xfrm>
          <a:custGeom>
            <a:avLst/>
            <a:gdLst/>
            <a:ahLst/>
            <a:cxnLst/>
            <a:rect l="l" t="t" r="r" b="b"/>
            <a:pathLst>
              <a:path w="2003696" h="2869877">
                <a:moveTo>
                  <a:pt x="0" y="0"/>
                </a:moveTo>
                <a:lnTo>
                  <a:pt x="2003695" y="0"/>
                </a:lnTo>
                <a:lnTo>
                  <a:pt x="2003695" y="2869877"/>
                </a:lnTo>
                <a:lnTo>
                  <a:pt x="0" y="286987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
          </a:p>
        </p:txBody>
      </p:sp>
      <p:sp>
        <p:nvSpPr>
          <p:cNvPr id="19" name="TextBox 19"/>
          <p:cNvSpPr txBox="1"/>
          <p:nvPr/>
        </p:nvSpPr>
        <p:spPr>
          <a:xfrm>
            <a:off x="1456749" y="923284"/>
            <a:ext cx="5508724" cy="1313180"/>
          </a:xfrm>
          <a:prstGeom prst="rect">
            <a:avLst/>
          </a:prstGeom>
        </p:spPr>
        <p:txBody>
          <a:bodyPr lIns="0" tIns="0" rIns="0" bIns="0" rtlCol="0" anchor="t">
            <a:spAutoFit/>
          </a:bodyPr>
          <a:lstStyle/>
          <a:p>
            <a:pPr algn="ctr">
              <a:lnSpc>
                <a:spcPts val="5319"/>
              </a:lnSpc>
            </a:pPr>
            <a:r>
              <a:rPr lang="en-US" sz="3799">
                <a:solidFill>
                  <a:srgbClr val="000000"/>
                </a:solidFill>
                <a:latin typeface="Bree Serif"/>
                <a:ea typeface="Bree Serif"/>
                <a:cs typeface="Bree Serif"/>
                <a:sym typeface="Bree Serif"/>
              </a:rPr>
              <a:t>CATEGORÍA DE INGRESOS</a:t>
            </a:r>
          </a:p>
          <a:p>
            <a:pPr algn="ctr">
              <a:lnSpc>
                <a:spcPts val="5319"/>
              </a:lnSpc>
              <a:spcBef>
                <a:spcPct val="0"/>
              </a:spcBef>
            </a:pPr>
            <a:r>
              <a:rPr lang="en-US" sz="3799">
                <a:solidFill>
                  <a:srgbClr val="000000"/>
                </a:solidFill>
                <a:latin typeface="Bree Serif"/>
                <a:ea typeface="Bree Serif"/>
                <a:cs typeface="Bree Serif"/>
                <a:sym typeface="Bree Serif"/>
              </a:rPr>
              <a:t>EN MUJERES</a:t>
            </a:r>
          </a:p>
        </p:txBody>
      </p:sp>
      <p:sp>
        <p:nvSpPr>
          <p:cNvPr id="20" name="TextBox 20"/>
          <p:cNvSpPr txBox="1"/>
          <p:nvPr/>
        </p:nvSpPr>
        <p:spPr>
          <a:xfrm>
            <a:off x="2114495" y="3191276"/>
            <a:ext cx="4193232" cy="448310"/>
          </a:xfrm>
          <a:prstGeom prst="rect">
            <a:avLst/>
          </a:prstGeom>
        </p:spPr>
        <p:txBody>
          <a:bodyPr lIns="0" tIns="0" rIns="0" bIns="0" rtlCol="0" anchor="t">
            <a:spAutoFit/>
          </a:bodyPr>
          <a:lstStyle/>
          <a:p>
            <a:pPr algn="ctr">
              <a:lnSpc>
                <a:spcPts val="3640"/>
              </a:lnSpc>
              <a:spcBef>
                <a:spcPct val="0"/>
              </a:spcBef>
            </a:pPr>
            <a:r>
              <a:rPr lang="en-US" sz="2600">
                <a:solidFill>
                  <a:srgbClr val="000000"/>
                </a:solidFill>
                <a:latin typeface="Open Sans"/>
                <a:ea typeface="Open Sans"/>
                <a:cs typeface="Open Sans"/>
                <a:sym typeface="Open Sans"/>
              </a:rPr>
              <a:t>Mujeres con ingresos altos:</a:t>
            </a:r>
          </a:p>
        </p:txBody>
      </p:sp>
      <p:grpSp>
        <p:nvGrpSpPr>
          <p:cNvPr id="21" name="Group 21"/>
          <p:cNvGrpSpPr/>
          <p:nvPr/>
        </p:nvGrpSpPr>
        <p:grpSpPr>
          <a:xfrm>
            <a:off x="1985529" y="4575271"/>
            <a:ext cx="4322199" cy="1039764"/>
            <a:chOff x="0" y="0"/>
            <a:chExt cx="5762932" cy="1386352"/>
          </a:xfrm>
        </p:grpSpPr>
        <p:grpSp>
          <p:nvGrpSpPr>
            <p:cNvPr id="22" name="Group 22"/>
            <p:cNvGrpSpPr/>
            <p:nvPr/>
          </p:nvGrpSpPr>
          <p:grpSpPr>
            <a:xfrm>
              <a:off x="0" y="0"/>
              <a:ext cx="929349" cy="1386352"/>
              <a:chOff x="0" y="0"/>
              <a:chExt cx="554921" cy="827800"/>
            </a:xfrm>
          </p:grpSpPr>
          <p:sp>
            <p:nvSpPr>
              <p:cNvPr id="23" name="Freeform 23"/>
              <p:cNvSpPr/>
              <p:nvPr/>
            </p:nvSpPr>
            <p:spPr>
              <a:xfrm>
                <a:off x="0" y="0"/>
                <a:ext cx="554921" cy="827800"/>
              </a:xfrm>
              <a:custGeom>
                <a:avLst/>
                <a:gdLst/>
                <a:ahLst/>
                <a:cxnLst/>
                <a:rect l="l" t="t" r="r" b="b"/>
                <a:pathLst>
                  <a:path w="554921" h="827800">
                    <a:moveTo>
                      <a:pt x="277460" y="827800"/>
                    </a:moveTo>
                    <a:lnTo>
                      <a:pt x="0" y="421400"/>
                    </a:lnTo>
                    <a:lnTo>
                      <a:pt x="203200" y="421400"/>
                    </a:lnTo>
                    <a:lnTo>
                      <a:pt x="203200" y="0"/>
                    </a:lnTo>
                    <a:lnTo>
                      <a:pt x="351721" y="0"/>
                    </a:lnTo>
                    <a:lnTo>
                      <a:pt x="351721" y="421400"/>
                    </a:lnTo>
                    <a:lnTo>
                      <a:pt x="554921" y="421400"/>
                    </a:lnTo>
                    <a:lnTo>
                      <a:pt x="277460" y="827800"/>
                    </a:lnTo>
                    <a:close/>
                  </a:path>
                </a:pathLst>
              </a:custGeom>
              <a:solidFill>
                <a:srgbClr val="7385A4"/>
              </a:solidFill>
              <a:ln cap="sq">
                <a:noFill/>
                <a:prstDash val="solid"/>
                <a:miter/>
              </a:ln>
            </p:spPr>
            <p:txBody>
              <a:bodyPr/>
              <a:lstStyle/>
              <a:p>
                <a:endParaRPr lang="es-ES"/>
              </a:p>
            </p:txBody>
          </p:sp>
          <p:sp>
            <p:nvSpPr>
              <p:cNvPr id="24" name="TextBox 24"/>
              <p:cNvSpPr txBox="1"/>
              <p:nvPr/>
            </p:nvSpPr>
            <p:spPr>
              <a:xfrm>
                <a:off x="203200" y="-38100"/>
                <a:ext cx="148521" cy="764300"/>
              </a:xfrm>
              <a:prstGeom prst="rect">
                <a:avLst/>
              </a:prstGeom>
            </p:spPr>
            <p:txBody>
              <a:bodyPr lIns="50800" tIns="50800" rIns="50800" bIns="50800" rtlCol="0" anchor="ctr"/>
              <a:lstStyle/>
              <a:p>
                <a:pPr algn="ctr">
                  <a:lnSpc>
                    <a:spcPts val="2659"/>
                  </a:lnSpc>
                </a:pPr>
                <a:endParaRPr/>
              </a:p>
            </p:txBody>
          </p:sp>
        </p:grpSp>
        <p:sp>
          <p:nvSpPr>
            <p:cNvPr id="25" name="TextBox 25"/>
            <p:cNvSpPr txBox="1"/>
            <p:nvPr/>
          </p:nvSpPr>
          <p:spPr>
            <a:xfrm>
              <a:off x="1394926" y="70453"/>
              <a:ext cx="4368006" cy="1188296"/>
            </a:xfrm>
            <a:prstGeom prst="rect">
              <a:avLst/>
            </a:prstGeom>
          </p:spPr>
          <p:txBody>
            <a:bodyPr lIns="0" tIns="0" rIns="0" bIns="0" rtlCol="0" anchor="t">
              <a:spAutoFit/>
            </a:bodyPr>
            <a:lstStyle/>
            <a:p>
              <a:pPr algn="ctr">
                <a:lnSpc>
                  <a:spcPts val="3640"/>
                </a:lnSpc>
              </a:pPr>
              <a:r>
                <a:rPr lang="en-US" sz="2600">
                  <a:solidFill>
                    <a:srgbClr val="000000"/>
                  </a:solidFill>
                  <a:latin typeface="Open Sans"/>
                  <a:ea typeface="Open Sans"/>
                  <a:cs typeface="Open Sans"/>
                  <a:sym typeface="Open Sans"/>
                </a:rPr>
                <a:t>porcentaje de</a:t>
              </a:r>
            </a:p>
            <a:p>
              <a:pPr algn="ctr">
                <a:lnSpc>
                  <a:spcPts val="3640"/>
                </a:lnSpc>
                <a:spcBef>
                  <a:spcPct val="0"/>
                </a:spcBef>
              </a:pPr>
              <a:r>
                <a:rPr lang="en-US" sz="2600">
                  <a:solidFill>
                    <a:srgbClr val="000000"/>
                  </a:solidFill>
                  <a:latin typeface="Open Sans"/>
                  <a:ea typeface="Open Sans"/>
                  <a:cs typeface="Open Sans"/>
                  <a:sym typeface="Open Sans"/>
                </a:rPr>
                <a:t>síndrome metabólico</a:t>
              </a:r>
            </a:p>
          </p:txBody>
        </p:sp>
      </p:grpSp>
      <p:pic>
        <p:nvPicPr>
          <p:cNvPr id="29" name="Cámara 28">
            <a:extLst>
              <a:ext uri="{FF2B5EF4-FFF2-40B4-BE49-F238E27FC236}">
                <a16:creationId xmlns:a16="http://schemas.microsoft.com/office/drawing/2014/main" id="{4D8943B2-DEDC-2F9B-0003-55D0E62D4F95}"/>
              </a:ext>
            </a:extLst>
          </p:cNvPr>
          <p:cNvPicPr>
            <a:picLocks noChangeAspect="1"/>
            <a:extLst>
              <a:ext uri="{51228E76-BA90-4043-B771-695A4F85340A}">
                <alf:liveFeedProps xmlns:alf="http://schemas.microsoft.com/office/drawing/2021/livefeed"/>
              </a:ext>
            </a:extLst>
          </p:cNvPicPr>
          <p:nvPr/>
        </p:nvPicPr>
        <p:blipFill>
          <a:blip r:embed="rId6">
            <a:extLst>
              <a:ext uri="{96DAC541-7B7A-43D3-8B79-37D633B846F1}">
                <asvg:svgBlip xmlns:asvg="http://schemas.microsoft.com/office/drawing/2016/SVG/main" r:embed="rId7"/>
              </a:ext>
            </a:extLst>
          </a:blip>
          <a:stretch>
            <a:fillRect/>
          </a:stretch>
        </p:blipFill>
        <p:spPr>
          <a:xfrm>
            <a:off x="381000" y="7877796"/>
            <a:ext cx="2105774" cy="2105774"/>
          </a:xfrm>
          <a:prstGeom prst="ellipse">
            <a:avLst/>
          </a:prstGeom>
        </p:spPr>
      </p:pic>
      <p:pic>
        <p:nvPicPr>
          <p:cNvPr id="30" name="Cámara 29">
            <a:extLst>
              <a:ext uri="{FF2B5EF4-FFF2-40B4-BE49-F238E27FC236}">
                <a16:creationId xmlns:a16="http://schemas.microsoft.com/office/drawing/2014/main" id="{14655232-B26D-3397-0C76-7578F41E69C6}"/>
              </a:ext>
            </a:extLst>
          </p:cNvPr>
          <p:cNvPicPr>
            <a:picLocks noChangeAspect="1"/>
            <a:extLst>
              <a:ext uri="{51228E76-BA90-4043-B771-695A4F85340A}">
                <alf:liveFeedProps xmlns:alf="http://schemas.microsoft.com/office/drawing/2021/livefeed"/>
              </a:ext>
            </a:extLst>
          </p:cNvPicPr>
          <p:nvPr/>
        </p:nvPicPr>
        <p:blipFill>
          <a:blip r:embed="rId6">
            <a:extLst>
              <a:ext uri="{96DAC541-7B7A-43D3-8B79-37D633B846F1}">
                <asvg:svgBlip xmlns:asvg="http://schemas.microsoft.com/office/drawing/2016/SVG/main" r:embed="rId7"/>
              </a:ext>
            </a:extLst>
          </a:blip>
          <a:stretch>
            <a:fillRect/>
          </a:stretch>
        </p:blipFill>
        <p:spPr>
          <a:xfrm>
            <a:off x="381000" y="7877796"/>
            <a:ext cx="2105774" cy="2105774"/>
          </a:xfrm>
          <a:prstGeom prst="ellipse">
            <a:avLst/>
          </a:prstGeom>
          <a:ln w="57150">
            <a:solidFill>
              <a:schemeClr val="accent1">
                <a:lumMod val="60000"/>
                <a:lumOff val="40000"/>
              </a:schemeClr>
            </a:solid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1379</Words>
  <Application>Microsoft Office PowerPoint</Application>
  <PresentationFormat>Personalizado</PresentationFormat>
  <Paragraphs>138</Paragraphs>
  <Slides>20</Slides>
  <Notes>20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20</vt:i4>
      </vt:variant>
    </vt:vector>
  </HeadingPairs>
  <TitlesOfParts>
    <vt:vector size="26" baseType="lpstr">
      <vt:lpstr>Calibri</vt:lpstr>
      <vt:lpstr>Open Sans</vt:lpstr>
      <vt:lpstr>Open Sans Bold</vt:lpstr>
      <vt:lpstr>Arial</vt:lpstr>
      <vt:lpstr>Bree Serif</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EDA_Síndrome_Metabólico</dc:title>
  <cp:lastModifiedBy>Puchades del Olmo Mariano</cp:lastModifiedBy>
  <cp:revision>6</cp:revision>
  <dcterms:created xsi:type="dcterms:W3CDTF">2006-08-16T00:00:00Z</dcterms:created>
  <dcterms:modified xsi:type="dcterms:W3CDTF">2024-12-19T12:04:05Z</dcterms:modified>
  <dc:identifier>DAGZiby0PAM</dc:identifier>
</cp:coreProperties>
</file>