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Aileron" panose="020B0604020202020204" charset="0"/>
      <p:regular r:id="rId23"/>
    </p:embeddedFont>
    <p:embeddedFont>
      <p:font typeface="Aileron Bold" panose="020B0604020202020204" charset="0"/>
      <p:regular r:id="rId24"/>
    </p:embeddedFont>
    <p:embeddedFont>
      <p:font typeface="Aileron Heavy" panose="020B0604020202020204" charset="0"/>
      <p:regular r:id="rId25"/>
    </p:embeddedFont>
    <p:embeddedFont>
      <p:font typeface="Aileron Italics" panose="020B0604020202020204" charset="0"/>
      <p:regular r:id="rId26"/>
    </p:embeddedFont>
    <p:embeddedFont>
      <p:font typeface="Aileron Ultra-Bold" panose="020B0604020202020204" charset="0"/>
      <p:regular r:id="rId27"/>
    </p:embeddedFont>
    <p:embeddedFont>
      <p:font typeface="Consolas" panose="020B0609020204030204" pitchFamily="49" charset="0"/>
      <p:regular r:id="rId28"/>
      <p:bold r:id="rId29"/>
      <p:italic r:id="rId30"/>
      <p:boldItalic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068" autoAdjust="0"/>
  </p:normalViewPr>
  <p:slideViewPr>
    <p:cSldViewPr>
      <p:cViewPr varScale="1">
        <p:scale>
          <a:sx n="68" d="100"/>
          <a:sy n="68" d="100"/>
        </p:scale>
        <p:origin x="4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A803C-141F-4E1C-B5A9-C631A8C44F39}" type="datetimeFigureOut">
              <a:rPr lang="es-ES" smtClean="0"/>
              <a:t>03/04/2025</a:t>
            </a:fld>
            <a:endParaRPr lang="es-E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88213C-E814-4AED-8A6E-0161263E7D14}" type="slidenum">
              <a:rPr lang="es-ES" smtClean="0"/>
              <a:t>‹#›</a:t>
            </a:fld>
            <a:endParaRPr lang="es-ES"/>
          </a:p>
        </p:txBody>
      </p:sp>
    </p:spTree>
    <p:extLst>
      <p:ext uri="{BB962C8B-B14F-4D97-AF65-F5344CB8AC3E}">
        <p14:creationId xmlns:p14="http://schemas.microsoft.com/office/powerpoint/2010/main" val="1151776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Buenos días, hoy vamos a hablar sobre el valor de los coches de segunda mano en España. Soy Mariano Puchades y voy a presentaros mi proyecto de Machine </a:t>
            </a:r>
            <a:r>
              <a:rPr lang="es-ES" dirty="0" err="1"/>
              <a:t>Learning</a:t>
            </a:r>
            <a:r>
              <a:rPr lang="es-ES" dirty="0"/>
              <a:t>.</a:t>
            </a:r>
          </a:p>
        </p:txBody>
      </p:sp>
      <p:sp>
        <p:nvSpPr>
          <p:cNvPr id="4" name="Slide Number Placeholder 3"/>
          <p:cNvSpPr>
            <a:spLocks noGrp="1"/>
          </p:cNvSpPr>
          <p:nvPr>
            <p:ph type="sldNum" sz="quarter" idx="5"/>
          </p:nvPr>
        </p:nvSpPr>
        <p:spPr/>
        <p:txBody>
          <a:bodyPr/>
          <a:lstStyle/>
          <a:p>
            <a:fld id="{6988213C-E814-4AED-8A6E-0161263E7D14}" type="slidenum">
              <a:rPr lang="es-ES" smtClean="0"/>
              <a:t>1</a:t>
            </a:fld>
            <a:endParaRPr lang="es-ES"/>
          </a:p>
        </p:txBody>
      </p:sp>
    </p:spTree>
    <p:extLst>
      <p:ext uri="{BB962C8B-B14F-4D97-AF65-F5344CB8AC3E}">
        <p14:creationId xmlns:p14="http://schemas.microsoft.com/office/powerpoint/2010/main" val="2259090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cuanto a las variables categóricas, podemos ver que hay una distribución no está balanceada, siendo más numerosos los coches diésel.</a:t>
            </a:r>
          </a:p>
        </p:txBody>
      </p:sp>
      <p:sp>
        <p:nvSpPr>
          <p:cNvPr id="4" name="Slide Number Placeholder 3"/>
          <p:cNvSpPr>
            <a:spLocks noGrp="1"/>
          </p:cNvSpPr>
          <p:nvPr>
            <p:ph type="sldNum" sz="quarter" idx="5"/>
          </p:nvPr>
        </p:nvSpPr>
        <p:spPr/>
        <p:txBody>
          <a:bodyPr/>
          <a:lstStyle/>
          <a:p>
            <a:fld id="{6988213C-E814-4AED-8A6E-0161263E7D14}" type="slidenum">
              <a:rPr lang="es-ES" smtClean="0"/>
              <a:t>10</a:t>
            </a:fld>
            <a:endParaRPr lang="es-ES"/>
          </a:p>
        </p:txBody>
      </p:sp>
    </p:spTree>
    <p:extLst>
      <p:ext uri="{BB962C8B-B14F-4D97-AF65-F5344CB8AC3E}">
        <p14:creationId xmlns:p14="http://schemas.microsoft.com/office/powerpoint/2010/main" val="21221583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último, el tipo de cambio (manual o automático) también está desbalanceado, son más numerosos los coches manuales.</a:t>
            </a:r>
          </a:p>
        </p:txBody>
      </p:sp>
      <p:sp>
        <p:nvSpPr>
          <p:cNvPr id="4" name="Slide Number Placeholder 3"/>
          <p:cNvSpPr>
            <a:spLocks noGrp="1"/>
          </p:cNvSpPr>
          <p:nvPr>
            <p:ph type="sldNum" sz="quarter" idx="5"/>
          </p:nvPr>
        </p:nvSpPr>
        <p:spPr/>
        <p:txBody>
          <a:bodyPr/>
          <a:lstStyle/>
          <a:p>
            <a:fld id="{6988213C-E814-4AED-8A6E-0161263E7D14}" type="slidenum">
              <a:rPr lang="es-ES" smtClean="0"/>
              <a:t>11</a:t>
            </a:fld>
            <a:endParaRPr lang="es-ES"/>
          </a:p>
        </p:txBody>
      </p:sp>
    </p:spTree>
    <p:extLst>
      <p:ext uri="{BB962C8B-B14F-4D97-AF65-F5344CB8AC3E}">
        <p14:creationId xmlns:p14="http://schemas.microsoft.com/office/powerpoint/2010/main" val="2504364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A continuación, tratamos los valores faltantes, que, por suerte, no son demasiados. Por ello, utilizamos la moda y la media para ir rellenando. En la variable versión de algunos anuncios, podemos ver reflejada la potencia, por lo que en aquellos que se ha podido, hemos rellenado el faltante con su valor real. En el resto, hemos utilizado la media.</a:t>
            </a:r>
          </a:p>
        </p:txBody>
      </p:sp>
      <p:sp>
        <p:nvSpPr>
          <p:cNvPr id="4" name="Slide Number Placeholder 3"/>
          <p:cNvSpPr>
            <a:spLocks noGrp="1"/>
          </p:cNvSpPr>
          <p:nvPr>
            <p:ph type="sldNum" sz="quarter" idx="5"/>
          </p:nvPr>
        </p:nvSpPr>
        <p:spPr/>
        <p:txBody>
          <a:bodyPr/>
          <a:lstStyle/>
          <a:p>
            <a:fld id="{6988213C-E814-4AED-8A6E-0161263E7D14}" type="slidenum">
              <a:rPr lang="es-ES" smtClean="0"/>
              <a:t>12</a:t>
            </a:fld>
            <a:endParaRPr lang="es-ES"/>
          </a:p>
        </p:txBody>
      </p:sp>
    </p:spTree>
    <p:extLst>
      <p:ext uri="{BB962C8B-B14F-4D97-AF65-F5344CB8AC3E}">
        <p14:creationId xmlns:p14="http://schemas.microsoft.com/office/powerpoint/2010/main" val="2495140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También hemos creado variables nuevas, como </a:t>
            </a:r>
            <a:r>
              <a:rPr lang="es-ES" dirty="0" err="1"/>
              <a:t>cylinders</a:t>
            </a:r>
            <a:r>
              <a:rPr lang="es-ES" dirty="0"/>
              <a:t> </a:t>
            </a:r>
            <a:r>
              <a:rPr lang="es-ES" dirty="0" err="1"/>
              <a:t>capacity</a:t>
            </a:r>
            <a:r>
              <a:rPr lang="es-ES" dirty="0"/>
              <a:t> que hemos sacado de esa columna versión. Muchos vehículos no tenían esa información, así que los hemos rellenado con el valor 0.</a:t>
            </a:r>
          </a:p>
          <a:p>
            <a:r>
              <a:rPr lang="es-ES" dirty="0" err="1"/>
              <a:t>Power</a:t>
            </a:r>
            <a:r>
              <a:rPr lang="es-ES" dirty="0"/>
              <a:t> </a:t>
            </a:r>
            <a:r>
              <a:rPr lang="es-ES" dirty="0" err="1"/>
              <a:t>cat</a:t>
            </a:r>
            <a:r>
              <a:rPr lang="es-ES" dirty="0"/>
              <a:t> indica la categoría de potencia del vehículo, dividiendo en baja, media, alta, muy alta. 100, 150, 200</a:t>
            </a:r>
          </a:p>
          <a:p>
            <a:r>
              <a:rPr lang="es-ES" dirty="0" err="1"/>
              <a:t>kms</a:t>
            </a:r>
            <a:r>
              <a:rPr lang="es-ES" dirty="0"/>
              <a:t> </a:t>
            </a:r>
            <a:r>
              <a:rPr lang="es-ES" dirty="0" err="1"/>
              <a:t>years</a:t>
            </a:r>
            <a:r>
              <a:rPr lang="es-ES" dirty="0"/>
              <a:t> es el ratio entre km de uso y los años del vehículo, que nos da una idea aproximada del desgaste de este, puesto que a un mayor ratio, mayor uso anual.</a:t>
            </a:r>
          </a:p>
          <a:p>
            <a:r>
              <a:rPr lang="es-ES" dirty="0"/>
              <a:t>Por último, hemos obtenido la emisión </a:t>
            </a:r>
            <a:r>
              <a:rPr lang="es-ES" dirty="0" err="1"/>
              <a:t>label</a:t>
            </a:r>
            <a:r>
              <a:rPr lang="es-ES" dirty="0"/>
              <a:t>, la etiqueta del vehículo. En España actualmente es necesario tener pegatina para pasar a ciertas zonas de ciudades grandes. Además, etiquetas como la eco y la </a:t>
            </a:r>
            <a:r>
              <a:rPr lang="es-ES" dirty="0" err="1"/>
              <a:t>zero</a:t>
            </a:r>
            <a:r>
              <a:rPr lang="es-ES" dirty="0"/>
              <a:t> tienen beneficios en el pago de impuestos del vehículo y de aparcamiento. Hemos obtenido esta variable a partir de los años de fabricación del coche y de su tipo de combustible.</a:t>
            </a:r>
          </a:p>
        </p:txBody>
      </p:sp>
      <p:sp>
        <p:nvSpPr>
          <p:cNvPr id="4" name="Slide Number Placeholder 3"/>
          <p:cNvSpPr>
            <a:spLocks noGrp="1"/>
          </p:cNvSpPr>
          <p:nvPr>
            <p:ph type="sldNum" sz="quarter" idx="5"/>
          </p:nvPr>
        </p:nvSpPr>
        <p:spPr/>
        <p:txBody>
          <a:bodyPr/>
          <a:lstStyle/>
          <a:p>
            <a:fld id="{6988213C-E814-4AED-8A6E-0161263E7D14}" type="slidenum">
              <a:rPr lang="es-ES" smtClean="0"/>
              <a:t>13</a:t>
            </a:fld>
            <a:endParaRPr lang="es-ES"/>
          </a:p>
        </p:txBody>
      </p:sp>
    </p:spTree>
    <p:extLst>
      <p:ext uri="{BB962C8B-B14F-4D97-AF65-F5344CB8AC3E}">
        <p14:creationId xmlns:p14="http://schemas.microsoft.com/office/powerpoint/2010/main" val="15403272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último, hemos realizado el procesado final de todas las variables. Las numéricas han sido transformadas mediante el logaritmo1p de </a:t>
            </a:r>
            <a:r>
              <a:rPr lang="es-ES" dirty="0" err="1"/>
              <a:t>numpy</a:t>
            </a:r>
            <a:r>
              <a:rPr lang="es-ES" dirty="0"/>
              <a:t> y para las pruebas con otros modelos se escalaron, pero como los modelos ganadores se basaban en árboles de decisión, para el modelado final no hemos escalado.</a:t>
            </a:r>
          </a:p>
          <a:p>
            <a:r>
              <a:rPr lang="es-ES" dirty="0"/>
              <a:t>A las variables categóricas les hemos aplicado un </a:t>
            </a:r>
            <a:r>
              <a:rPr lang="es-ES" dirty="0" err="1"/>
              <a:t>one</a:t>
            </a:r>
            <a:r>
              <a:rPr lang="es-ES" dirty="0"/>
              <a:t> </a:t>
            </a:r>
            <a:r>
              <a:rPr lang="es-ES" dirty="0" err="1"/>
              <a:t>hot</a:t>
            </a:r>
            <a:r>
              <a:rPr lang="es-ES" dirty="0"/>
              <a:t> </a:t>
            </a:r>
            <a:r>
              <a:rPr lang="es-ES" dirty="0" err="1"/>
              <a:t>encoding</a:t>
            </a:r>
            <a:r>
              <a:rPr lang="es-ES" dirty="0"/>
              <a:t>, incluyendo a </a:t>
            </a:r>
            <a:r>
              <a:rPr lang="es-ES" dirty="0" err="1"/>
              <a:t>make</a:t>
            </a:r>
            <a:r>
              <a:rPr lang="es-ES" dirty="0"/>
              <a:t> y </a:t>
            </a:r>
            <a:r>
              <a:rPr lang="es-ES" dirty="0" err="1"/>
              <a:t>model</a:t>
            </a:r>
            <a:r>
              <a:rPr lang="es-ES" dirty="0"/>
              <a:t>. Esto ha aumentado considerablemente las dimensiones de nuestro </a:t>
            </a:r>
            <a:r>
              <a:rPr lang="es-ES" dirty="0" err="1"/>
              <a:t>dataset</a:t>
            </a:r>
            <a:r>
              <a:rPr lang="es-ES" dirty="0"/>
              <a:t> de entrenamiento, pero sigue siendo manejable y teniendo tiempos de entrenamiento cortos.</a:t>
            </a:r>
          </a:p>
        </p:txBody>
      </p:sp>
      <p:sp>
        <p:nvSpPr>
          <p:cNvPr id="4" name="Slide Number Placeholder 3"/>
          <p:cNvSpPr>
            <a:spLocks noGrp="1"/>
          </p:cNvSpPr>
          <p:nvPr>
            <p:ph type="sldNum" sz="quarter" idx="5"/>
          </p:nvPr>
        </p:nvSpPr>
        <p:spPr/>
        <p:txBody>
          <a:bodyPr/>
          <a:lstStyle/>
          <a:p>
            <a:fld id="{6988213C-E814-4AED-8A6E-0161263E7D14}" type="slidenum">
              <a:rPr lang="es-ES" smtClean="0"/>
              <a:t>14</a:t>
            </a:fld>
            <a:endParaRPr lang="es-ES"/>
          </a:p>
        </p:txBody>
      </p:sp>
    </p:spTree>
    <p:extLst>
      <p:ext uri="{BB962C8B-B14F-4D97-AF65-F5344CB8AC3E}">
        <p14:creationId xmlns:p14="http://schemas.microsoft.com/office/powerpoint/2010/main" val="36119324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Con todos los datos procesados, entrenamos estos cinco modelos, regresión lineal, </a:t>
            </a:r>
            <a:r>
              <a:rPr lang="es-ES" dirty="0" err="1"/>
              <a:t>random</a:t>
            </a:r>
            <a:r>
              <a:rPr lang="es-ES" dirty="0"/>
              <a:t> </a:t>
            </a:r>
            <a:r>
              <a:rPr lang="es-ES" dirty="0" err="1"/>
              <a:t>forest</a:t>
            </a:r>
            <a:r>
              <a:rPr lang="es-ES" dirty="0"/>
              <a:t>, </a:t>
            </a:r>
            <a:r>
              <a:rPr lang="es-ES" dirty="0" err="1"/>
              <a:t>lightgbm</a:t>
            </a:r>
            <a:r>
              <a:rPr lang="es-ES" dirty="0"/>
              <a:t>, </a:t>
            </a:r>
            <a:r>
              <a:rPr lang="es-ES" dirty="0" err="1"/>
              <a:t>xgboost</a:t>
            </a:r>
            <a:r>
              <a:rPr lang="es-ES" dirty="0"/>
              <a:t> y </a:t>
            </a:r>
            <a:r>
              <a:rPr lang="es-ES" dirty="0" err="1"/>
              <a:t>catboost</a:t>
            </a:r>
            <a:r>
              <a:rPr lang="es-ES" dirty="0"/>
              <a:t>, utilizando validación cruzada con los datos de </a:t>
            </a:r>
            <a:r>
              <a:rPr lang="es-ES" dirty="0" err="1"/>
              <a:t>train</a:t>
            </a:r>
            <a:r>
              <a:rPr lang="es-ES" dirty="0"/>
              <a:t>. El resultado inicial no es muy bueno, pero nos quedamos con </a:t>
            </a:r>
            <a:r>
              <a:rPr lang="es-ES" dirty="0" err="1"/>
              <a:t>random</a:t>
            </a:r>
            <a:r>
              <a:rPr lang="es-ES" dirty="0"/>
              <a:t> </a:t>
            </a:r>
            <a:r>
              <a:rPr lang="es-ES" dirty="0" err="1"/>
              <a:t>forest</a:t>
            </a:r>
            <a:r>
              <a:rPr lang="es-ES" dirty="0"/>
              <a:t> y </a:t>
            </a:r>
            <a:r>
              <a:rPr lang="es-ES" dirty="0" err="1"/>
              <a:t>catboost</a:t>
            </a:r>
            <a:r>
              <a:rPr lang="es-ES" dirty="0"/>
              <a:t>. Probamos diferentes configuraciones de variables, utilizando todas, solo las que tenían más correlación, etc. Y también probamos a entrenar el modelo normalizando el objetivo, que recordamos que tiene una distribución de larga cola. Los resultados normalizando fueron ligeramente peores y el código es más complejo, así que decidimos no normalizar. Finalmente utilizamos prácticamente todas las columnas, exceptuando versión (que aumentaba demasiado la dimensionalidad y no mejoraba los resultados).</a:t>
            </a:r>
          </a:p>
        </p:txBody>
      </p:sp>
      <p:sp>
        <p:nvSpPr>
          <p:cNvPr id="4" name="Slide Number Placeholder 3"/>
          <p:cNvSpPr>
            <a:spLocks noGrp="1"/>
          </p:cNvSpPr>
          <p:nvPr>
            <p:ph type="sldNum" sz="quarter" idx="5"/>
          </p:nvPr>
        </p:nvSpPr>
        <p:spPr/>
        <p:txBody>
          <a:bodyPr/>
          <a:lstStyle/>
          <a:p>
            <a:fld id="{6988213C-E814-4AED-8A6E-0161263E7D14}" type="slidenum">
              <a:rPr lang="es-ES" smtClean="0"/>
              <a:t>15</a:t>
            </a:fld>
            <a:endParaRPr lang="es-ES"/>
          </a:p>
        </p:txBody>
      </p:sp>
    </p:spTree>
    <p:extLst>
      <p:ext uri="{BB962C8B-B14F-4D97-AF65-F5344CB8AC3E}">
        <p14:creationId xmlns:p14="http://schemas.microsoft.com/office/powerpoint/2010/main" val="2519970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Evaluando estos dos modelos contra test, obteníamos errores alrededor de 2600-3000€, bastante mejores que en la validación cruzada. Y optimizando los </a:t>
            </a:r>
            <a:r>
              <a:rPr lang="es-ES" dirty="0" err="1"/>
              <a:t>hiperparámetros</a:t>
            </a:r>
            <a:r>
              <a:rPr lang="es-ES" dirty="0"/>
              <a:t> de ambos modelos, obtuvimos los errores que se ven en pantalla, bastante mejores. Por ello, decidimos quedarnos con el </a:t>
            </a:r>
            <a:r>
              <a:rPr lang="es-ES" dirty="0" err="1"/>
              <a:t>random</a:t>
            </a:r>
            <a:r>
              <a:rPr lang="es-ES" dirty="0"/>
              <a:t> </a:t>
            </a:r>
            <a:r>
              <a:rPr lang="es-ES" dirty="0" err="1"/>
              <a:t>forest</a:t>
            </a:r>
            <a:r>
              <a:rPr lang="es-ES" dirty="0"/>
              <a:t> como modelo final.</a:t>
            </a:r>
          </a:p>
        </p:txBody>
      </p:sp>
      <p:sp>
        <p:nvSpPr>
          <p:cNvPr id="4" name="Slide Number Placeholder 3"/>
          <p:cNvSpPr>
            <a:spLocks noGrp="1"/>
          </p:cNvSpPr>
          <p:nvPr>
            <p:ph type="sldNum" sz="quarter" idx="5"/>
          </p:nvPr>
        </p:nvSpPr>
        <p:spPr/>
        <p:txBody>
          <a:bodyPr/>
          <a:lstStyle/>
          <a:p>
            <a:fld id="{6988213C-E814-4AED-8A6E-0161263E7D14}" type="slidenum">
              <a:rPr lang="es-ES" smtClean="0"/>
              <a:t>16</a:t>
            </a:fld>
            <a:endParaRPr lang="es-ES"/>
          </a:p>
        </p:txBody>
      </p:sp>
    </p:spTree>
    <p:extLst>
      <p:ext uri="{BB962C8B-B14F-4D97-AF65-F5344CB8AC3E}">
        <p14:creationId xmlns:p14="http://schemas.microsoft.com/office/powerpoint/2010/main" val="1562842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b="0" dirty="0">
                <a:solidFill>
                  <a:srgbClr val="CCCCCC"/>
                </a:solidFill>
                <a:effectLst/>
                <a:latin typeface="Consolas" panose="020B0609020204030204" pitchFamily="49" charset="0"/>
              </a:rPr>
              <a:t>Como podemos observar en ambas gráficas, hay errores a tener en cuenta desde precios muy bajos hasta precios de 50000€. Esos errores tan altos cerca del cero, podrían aparecer porque no se vende un vehículo sino una pieza de este, lo que podríamos mejorar entrenando el modelo con anuncios que tuvieran un valor mínimo de 1000€, por ejemplo. En su momento, filtramos los anuncios para que mínimo tuvieran un precio de 100€. También sería interesante valorar aquellos errores que superan los 10000€, para ver qué tipo de vehículos o qué datos pueden estar generando esa confusión. Todo esto se tendrá en cuenta, pero no hemos tenido tiempo de reentrenar los modelos cambiando el </a:t>
            </a:r>
            <a:r>
              <a:rPr lang="es-ES" b="0" dirty="0" err="1">
                <a:solidFill>
                  <a:srgbClr val="CCCCCC"/>
                </a:solidFill>
                <a:effectLst/>
                <a:latin typeface="Consolas" panose="020B0609020204030204" pitchFamily="49" charset="0"/>
              </a:rPr>
              <a:t>dataset</a:t>
            </a:r>
            <a:r>
              <a:rPr lang="es-ES" b="0" dirty="0">
                <a:solidFill>
                  <a:srgbClr val="CCCCCC"/>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 b="0" dirty="0">
              <a:solidFill>
                <a:srgbClr val="CCCCCC"/>
              </a:solidFill>
              <a:effectLst/>
              <a:latin typeface="Consolas" panose="020B0609020204030204" pitchFamily="49" charset="0"/>
            </a:endParaRPr>
          </a:p>
          <a:p>
            <a:endParaRPr lang="es-ES" dirty="0"/>
          </a:p>
        </p:txBody>
      </p:sp>
      <p:sp>
        <p:nvSpPr>
          <p:cNvPr id="4" name="Slide Number Placeholder 3"/>
          <p:cNvSpPr>
            <a:spLocks noGrp="1"/>
          </p:cNvSpPr>
          <p:nvPr>
            <p:ph type="sldNum" sz="quarter" idx="5"/>
          </p:nvPr>
        </p:nvSpPr>
        <p:spPr/>
        <p:txBody>
          <a:bodyPr/>
          <a:lstStyle/>
          <a:p>
            <a:fld id="{6988213C-E814-4AED-8A6E-0161263E7D14}" type="slidenum">
              <a:rPr lang="es-ES" smtClean="0"/>
              <a:t>17</a:t>
            </a:fld>
            <a:endParaRPr lang="es-ES"/>
          </a:p>
        </p:txBody>
      </p:sp>
    </p:spTree>
    <p:extLst>
      <p:ext uri="{BB962C8B-B14F-4D97-AF65-F5344CB8AC3E}">
        <p14:creationId xmlns:p14="http://schemas.microsoft.com/office/powerpoint/2010/main" val="775259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La finalidad de este proyecto, como comentábamos al inicio, es aumentar la transparencia del mercado automovilístico de segunda mano, consiguiendo precios más justos y la posibilidad de que tanto particulares como empresas utilicen modelos parecidos a este para poder establecer precios según unos criterios establecidos, disminuyendo estafas o precios que no se ajustan a la realidad actual.</a:t>
            </a:r>
          </a:p>
        </p:txBody>
      </p:sp>
      <p:sp>
        <p:nvSpPr>
          <p:cNvPr id="4" name="Slide Number Placeholder 3"/>
          <p:cNvSpPr>
            <a:spLocks noGrp="1"/>
          </p:cNvSpPr>
          <p:nvPr>
            <p:ph type="sldNum" sz="quarter" idx="5"/>
          </p:nvPr>
        </p:nvSpPr>
        <p:spPr/>
        <p:txBody>
          <a:bodyPr/>
          <a:lstStyle/>
          <a:p>
            <a:fld id="{6988213C-E814-4AED-8A6E-0161263E7D14}" type="slidenum">
              <a:rPr lang="es-ES" smtClean="0"/>
              <a:t>18</a:t>
            </a:fld>
            <a:endParaRPr lang="es-ES"/>
          </a:p>
        </p:txBody>
      </p:sp>
    </p:spTree>
    <p:extLst>
      <p:ext uri="{BB962C8B-B14F-4D97-AF65-F5344CB8AC3E}">
        <p14:creationId xmlns:p14="http://schemas.microsoft.com/office/powerpoint/2010/main" val="8520874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cuanto a las limitaciones y futuras mejoras, podríamos decir que sería interesante aumentar la cantidad de datos para entrenar al modelo e intentar que la calidad de estos aumente, por ejemplo, obligando a cumplimentar ciertos campos al realizar el anuncio de venta. </a:t>
            </a:r>
          </a:p>
          <a:p>
            <a:r>
              <a:rPr lang="es-ES" dirty="0"/>
              <a:t>Además, se intentará segmentar el </a:t>
            </a:r>
            <a:r>
              <a:rPr lang="es-ES" dirty="0" err="1"/>
              <a:t>dataset</a:t>
            </a:r>
            <a:r>
              <a:rPr lang="es-ES" dirty="0"/>
              <a:t> para poder entrenar diferentes modelos según la gama del coche, tipo de vehículo y otras categorías generales que no se han tenido en cuenta en este desarrollo. Aún queda mucho trabajo por delante, pero parece que se podrán obtener resultados muy interesantes profundizando un poco más.</a:t>
            </a:r>
          </a:p>
        </p:txBody>
      </p:sp>
      <p:sp>
        <p:nvSpPr>
          <p:cNvPr id="4" name="Slide Number Placeholder 3"/>
          <p:cNvSpPr>
            <a:spLocks noGrp="1"/>
          </p:cNvSpPr>
          <p:nvPr>
            <p:ph type="sldNum" sz="quarter" idx="5"/>
          </p:nvPr>
        </p:nvSpPr>
        <p:spPr/>
        <p:txBody>
          <a:bodyPr/>
          <a:lstStyle/>
          <a:p>
            <a:fld id="{6988213C-E814-4AED-8A6E-0161263E7D14}" type="slidenum">
              <a:rPr lang="es-ES" smtClean="0"/>
              <a:t>19</a:t>
            </a:fld>
            <a:endParaRPr lang="es-ES"/>
          </a:p>
        </p:txBody>
      </p:sp>
    </p:spTree>
    <p:extLst>
      <p:ext uri="{BB962C8B-B14F-4D97-AF65-F5344CB8AC3E}">
        <p14:creationId xmlns:p14="http://schemas.microsoft.com/office/powerpoint/2010/main" val="131175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800" dirty="0">
                <a:effectLst/>
                <a:latin typeface="Aptos" panose="020B0004020202020204" pitchFamily="34" charset="0"/>
                <a:ea typeface="Aptos" panose="020B0004020202020204" pitchFamily="34" charset="0"/>
                <a:cs typeface="Times New Roman" panose="02020603050405020304" pitchFamily="18" charset="0"/>
              </a:rPr>
              <a:t>Actualmente, estamos viviendo un cambio en el sector automovilístico muy potente. Estamos ante un claro aumento de la demanda de coches de segunda mano debido a la crisis económica, la escasez de materias primas para la fabricación de nuevos vehículos y a los altos precios de los coches nuevos. Además, sumamos la transición a un parque automovilístico más limpio, con la promoción de coches eléctricos e híbridos, característica que aumenta notablemente el precio y que limita el uso de coches antiguos por normativa anticontaminación.</a:t>
            </a:r>
            <a:endParaRPr lang="es-ES" dirty="0"/>
          </a:p>
        </p:txBody>
      </p:sp>
      <p:sp>
        <p:nvSpPr>
          <p:cNvPr id="4" name="Slide Number Placeholder 3"/>
          <p:cNvSpPr>
            <a:spLocks noGrp="1"/>
          </p:cNvSpPr>
          <p:nvPr>
            <p:ph type="sldNum" sz="quarter" idx="5"/>
          </p:nvPr>
        </p:nvSpPr>
        <p:spPr/>
        <p:txBody>
          <a:bodyPr/>
          <a:lstStyle/>
          <a:p>
            <a:fld id="{6988213C-E814-4AED-8A6E-0161263E7D14}" type="slidenum">
              <a:rPr lang="es-ES" smtClean="0"/>
              <a:t>2</a:t>
            </a:fld>
            <a:endParaRPr lang="es-ES"/>
          </a:p>
        </p:txBody>
      </p:sp>
    </p:spTree>
    <p:extLst>
      <p:ext uri="{BB962C8B-B14F-4D97-AF65-F5344CB8AC3E}">
        <p14:creationId xmlns:p14="http://schemas.microsoft.com/office/powerpoint/2010/main" val="154969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mi repositorio de </a:t>
            </a:r>
            <a:r>
              <a:rPr lang="es-ES" dirty="0" err="1"/>
              <a:t>github</a:t>
            </a:r>
            <a:r>
              <a:rPr lang="es-ES" dirty="0"/>
              <a:t> se encuentra el documento con todo el proceso seguido para obtener el modelo final. Gracias por su atención. </a:t>
            </a:r>
          </a:p>
        </p:txBody>
      </p:sp>
      <p:sp>
        <p:nvSpPr>
          <p:cNvPr id="4" name="Slide Number Placeholder 3"/>
          <p:cNvSpPr>
            <a:spLocks noGrp="1"/>
          </p:cNvSpPr>
          <p:nvPr>
            <p:ph type="sldNum" sz="quarter" idx="5"/>
          </p:nvPr>
        </p:nvSpPr>
        <p:spPr/>
        <p:txBody>
          <a:bodyPr/>
          <a:lstStyle/>
          <a:p>
            <a:fld id="{6988213C-E814-4AED-8A6E-0161263E7D14}" type="slidenum">
              <a:rPr lang="es-ES" smtClean="0"/>
              <a:t>20</a:t>
            </a:fld>
            <a:endParaRPr lang="es-ES"/>
          </a:p>
        </p:txBody>
      </p:sp>
    </p:spTree>
    <p:extLst>
      <p:ext uri="{BB962C8B-B14F-4D97-AF65-F5344CB8AC3E}">
        <p14:creationId xmlns:p14="http://schemas.microsoft.com/office/powerpoint/2010/main" val="951128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todo esto, aparece un problema: tanto vendedores como compradores tienen dificultades para establecer precios justos. Esto ocurre a todos los niveles, tanto entre profesionales del sector y entre particulares que desean comprar o vender algún vehículo por su cuenta, sin asesoramiento.</a:t>
            </a:r>
          </a:p>
        </p:txBody>
      </p:sp>
      <p:sp>
        <p:nvSpPr>
          <p:cNvPr id="4" name="Slide Number Placeholder 3"/>
          <p:cNvSpPr>
            <a:spLocks noGrp="1"/>
          </p:cNvSpPr>
          <p:nvPr>
            <p:ph type="sldNum" sz="quarter" idx="5"/>
          </p:nvPr>
        </p:nvSpPr>
        <p:spPr/>
        <p:txBody>
          <a:bodyPr/>
          <a:lstStyle/>
          <a:p>
            <a:fld id="{6988213C-E814-4AED-8A6E-0161263E7D14}" type="slidenum">
              <a:rPr lang="es-ES" smtClean="0"/>
              <a:t>3</a:t>
            </a:fld>
            <a:endParaRPr lang="es-ES"/>
          </a:p>
        </p:txBody>
      </p:sp>
    </p:spTree>
    <p:extLst>
      <p:ext uri="{BB962C8B-B14F-4D97-AF65-F5344CB8AC3E}">
        <p14:creationId xmlns:p14="http://schemas.microsoft.com/office/powerpoint/2010/main" val="629820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Por ello, el objetivo del proyecto es crear un modelo de Machine </a:t>
            </a:r>
            <a:r>
              <a:rPr lang="es-ES" dirty="0" err="1"/>
              <a:t>Learning</a:t>
            </a:r>
            <a:r>
              <a:rPr lang="es-ES" dirty="0"/>
              <a:t> que prediga el valor de un coche de segunda mano con la mayor precisión posible, introduciendo datos básicos como modelo, año de fabricación, potencia, etc.</a:t>
            </a:r>
          </a:p>
        </p:txBody>
      </p:sp>
      <p:sp>
        <p:nvSpPr>
          <p:cNvPr id="4" name="Slide Number Placeholder 3"/>
          <p:cNvSpPr>
            <a:spLocks noGrp="1"/>
          </p:cNvSpPr>
          <p:nvPr>
            <p:ph type="sldNum" sz="quarter" idx="5"/>
          </p:nvPr>
        </p:nvSpPr>
        <p:spPr/>
        <p:txBody>
          <a:bodyPr/>
          <a:lstStyle/>
          <a:p>
            <a:fld id="{6988213C-E814-4AED-8A6E-0161263E7D14}" type="slidenum">
              <a:rPr lang="es-ES" smtClean="0"/>
              <a:t>4</a:t>
            </a:fld>
            <a:endParaRPr lang="es-ES"/>
          </a:p>
        </p:txBody>
      </p:sp>
    </p:spTree>
    <p:extLst>
      <p:ext uri="{BB962C8B-B14F-4D97-AF65-F5344CB8AC3E}">
        <p14:creationId xmlns:p14="http://schemas.microsoft.com/office/powerpoint/2010/main" val="1553084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El </a:t>
            </a:r>
            <a:r>
              <a:rPr lang="es-ES" dirty="0" err="1"/>
              <a:t>dataset</a:t>
            </a:r>
            <a:r>
              <a:rPr lang="es-ES" dirty="0"/>
              <a:t> con el que se ha entrenado este modelo, proviene de las principales páginas online de compraventa de vehículos en España y se ha obtenido a través de </a:t>
            </a:r>
            <a:r>
              <a:rPr lang="es-ES" dirty="0" err="1"/>
              <a:t>DataMarket</a:t>
            </a:r>
            <a:r>
              <a:rPr lang="es-ES" dirty="0"/>
              <a:t>. Incluye la información que aparece en los anuncios y solo cuenta con publicaciones de empresas que se dedican a la compraventa. Los datos están actualizados a finales de 2023.</a:t>
            </a:r>
          </a:p>
        </p:txBody>
      </p:sp>
      <p:sp>
        <p:nvSpPr>
          <p:cNvPr id="4" name="Slide Number Placeholder 3"/>
          <p:cNvSpPr>
            <a:spLocks noGrp="1"/>
          </p:cNvSpPr>
          <p:nvPr>
            <p:ph type="sldNum" sz="quarter" idx="5"/>
          </p:nvPr>
        </p:nvSpPr>
        <p:spPr/>
        <p:txBody>
          <a:bodyPr/>
          <a:lstStyle/>
          <a:p>
            <a:fld id="{6988213C-E814-4AED-8A6E-0161263E7D14}" type="slidenum">
              <a:rPr lang="es-ES" smtClean="0"/>
              <a:t>5</a:t>
            </a:fld>
            <a:endParaRPr lang="es-ES"/>
          </a:p>
        </p:txBody>
      </p:sp>
    </p:spTree>
    <p:extLst>
      <p:ext uri="{BB962C8B-B14F-4D97-AF65-F5344CB8AC3E}">
        <p14:creationId xmlns:p14="http://schemas.microsoft.com/office/powerpoint/2010/main" val="28511126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Procedemos a comentar el análisis de los datos. Nuestro objetivo es Price, es decir, el precio de los vehículos y observamos que tiene una distribución en larga cola. Además, cuenta con valores iguales a 0, que no nos interesan, ya que probablemente sean anuncios falsos o de intercambio de un vehículo por otro. Por ello, no vamos a utilizar aquellos anuncios que tengan un precio menor de 100€. También contamos con valores anómalos o </a:t>
            </a:r>
            <a:r>
              <a:rPr lang="es-ES" dirty="0" err="1"/>
              <a:t>outliers</a:t>
            </a:r>
            <a:r>
              <a:rPr lang="es-ES" dirty="0"/>
              <a:t>, puesto que en el mercado de los coches podemos encontrar vehículos con precios muy elevados.</a:t>
            </a:r>
          </a:p>
        </p:txBody>
      </p:sp>
      <p:sp>
        <p:nvSpPr>
          <p:cNvPr id="4" name="Slide Number Placeholder 3"/>
          <p:cNvSpPr>
            <a:spLocks noGrp="1"/>
          </p:cNvSpPr>
          <p:nvPr>
            <p:ph type="sldNum" sz="quarter" idx="5"/>
          </p:nvPr>
        </p:nvSpPr>
        <p:spPr/>
        <p:txBody>
          <a:bodyPr/>
          <a:lstStyle/>
          <a:p>
            <a:fld id="{6988213C-E814-4AED-8A6E-0161263E7D14}" type="slidenum">
              <a:rPr lang="es-ES" smtClean="0"/>
              <a:t>6</a:t>
            </a:fld>
            <a:endParaRPr lang="es-ES"/>
          </a:p>
        </p:txBody>
      </p:sp>
    </p:spTree>
    <p:extLst>
      <p:ext uri="{BB962C8B-B14F-4D97-AF65-F5344CB8AC3E}">
        <p14:creationId xmlns:p14="http://schemas.microsoft.com/office/powerpoint/2010/main" val="147011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Todas las variables que van a mostrar tienen relación con el precio del vehículo, pero no vamos a profundizar mucho más en su análisis bivariante. A parte de ellas, hay más variables que se han tenido en cuenta para entrenar el modelo. Así que comenzamos con las variables numéricas más relevantes. Podemos ver que </a:t>
            </a:r>
            <a:r>
              <a:rPr lang="es-ES" dirty="0" err="1"/>
              <a:t>kms</a:t>
            </a:r>
            <a:r>
              <a:rPr lang="es-ES" dirty="0"/>
              <a:t> tiene una distribución parecida a la del objetivo, en larga cola, lo que tendremos en cuenta a la hora de procesarla.</a:t>
            </a:r>
          </a:p>
        </p:txBody>
      </p:sp>
      <p:sp>
        <p:nvSpPr>
          <p:cNvPr id="4" name="Slide Number Placeholder 3"/>
          <p:cNvSpPr>
            <a:spLocks noGrp="1"/>
          </p:cNvSpPr>
          <p:nvPr>
            <p:ph type="sldNum" sz="quarter" idx="5"/>
          </p:nvPr>
        </p:nvSpPr>
        <p:spPr/>
        <p:txBody>
          <a:bodyPr/>
          <a:lstStyle/>
          <a:p>
            <a:fld id="{6988213C-E814-4AED-8A6E-0161263E7D14}" type="slidenum">
              <a:rPr lang="es-ES" smtClean="0"/>
              <a:t>7</a:t>
            </a:fld>
            <a:endParaRPr lang="es-ES"/>
          </a:p>
        </p:txBody>
      </p:sp>
    </p:spTree>
    <p:extLst>
      <p:ext uri="{BB962C8B-B14F-4D97-AF65-F5344CB8AC3E}">
        <p14:creationId xmlns:p14="http://schemas.microsoft.com/office/powerpoint/2010/main" val="1133554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En la variable </a:t>
            </a:r>
            <a:r>
              <a:rPr lang="es-ES" dirty="0" err="1"/>
              <a:t>power</a:t>
            </a:r>
            <a:r>
              <a:rPr lang="es-ES" dirty="0"/>
              <a:t> nos llama la atención ese valor anómalo que supera los 350 mil, ya que la potencia suele estar alrededor de los 100 caballos. En este caso, revisándolo, se trata de un error, por lo que lo eliminamos. Ahora el mayor valor de </a:t>
            </a:r>
            <a:r>
              <a:rPr lang="es-ES" dirty="0" err="1"/>
              <a:t>power</a:t>
            </a:r>
            <a:r>
              <a:rPr lang="es-ES" dirty="0"/>
              <a:t> está cerca de los 1000 caballos de potencia.</a:t>
            </a:r>
          </a:p>
        </p:txBody>
      </p:sp>
      <p:sp>
        <p:nvSpPr>
          <p:cNvPr id="4" name="Slide Number Placeholder 3"/>
          <p:cNvSpPr>
            <a:spLocks noGrp="1"/>
          </p:cNvSpPr>
          <p:nvPr>
            <p:ph type="sldNum" sz="quarter" idx="5"/>
          </p:nvPr>
        </p:nvSpPr>
        <p:spPr/>
        <p:txBody>
          <a:bodyPr/>
          <a:lstStyle/>
          <a:p>
            <a:fld id="{6988213C-E814-4AED-8A6E-0161263E7D14}" type="slidenum">
              <a:rPr lang="es-ES" smtClean="0"/>
              <a:t>8</a:t>
            </a:fld>
            <a:endParaRPr lang="es-ES"/>
          </a:p>
        </p:txBody>
      </p:sp>
    </p:spTree>
    <p:extLst>
      <p:ext uri="{BB962C8B-B14F-4D97-AF65-F5344CB8AC3E}">
        <p14:creationId xmlns:p14="http://schemas.microsoft.com/office/powerpoint/2010/main" val="19882538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Y en cuanto a la variable </a:t>
            </a:r>
            <a:r>
              <a:rPr lang="es-ES" dirty="0" err="1"/>
              <a:t>year</a:t>
            </a:r>
            <a:r>
              <a:rPr lang="es-ES" dirty="0"/>
              <a:t>, observamos lo contrario, la distribución está desplazada hacia el lado derecho de la gráfica, es decir, la mayor parte de los vehículos fueron fabricados entre 2015 y 2020.</a:t>
            </a:r>
          </a:p>
        </p:txBody>
      </p:sp>
      <p:sp>
        <p:nvSpPr>
          <p:cNvPr id="4" name="Slide Number Placeholder 3"/>
          <p:cNvSpPr>
            <a:spLocks noGrp="1"/>
          </p:cNvSpPr>
          <p:nvPr>
            <p:ph type="sldNum" sz="quarter" idx="5"/>
          </p:nvPr>
        </p:nvSpPr>
        <p:spPr/>
        <p:txBody>
          <a:bodyPr/>
          <a:lstStyle/>
          <a:p>
            <a:fld id="{6988213C-E814-4AED-8A6E-0161263E7D14}" type="slidenum">
              <a:rPr lang="es-ES" smtClean="0"/>
              <a:t>9</a:t>
            </a:fld>
            <a:endParaRPr lang="es-ES"/>
          </a:p>
        </p:txBody>
      </p:sp>
    </p:spTree>
    <p:extLst>
      <p:ext uri="{BB962C8B-B14F-4D97-AF65-F5344CB8AC3E}">
        <p14:creationId xmlns:p14="http://schemas.microsoft.com/office/powerpoint/2010/main" val="334606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1630568" y="1133475"/>
            <a:ext cx="15026864" cy="5045258"/>
          </a:xfrm>
          <a:prstGeom prst="rect">
            <a:avLst/>
          </a:prstGeom>
        </p:spPr>
        <p:txBody>
          <a:bodyPr lIns="0" tIns="0" rIns="0" bIns="0" rtlCol="0" anchor="t">
            <a:spAutoFit/>
          </a:bodyPr>
          <a:lstStyle/>
          <a:p>
            <a:pPr algn="ctr">
              <a:lnSpc>
                <a:spcPts val="13200"/>
              </a:lnSpc>
            </a:pPr>
            <a:r>
              <a:rPr lang="en-US" sz="12000" b="1">
                <a:solidFill>
                  <a:srgbClr val="000000"/>
                </a:solidFill>
                <a:latin typeface="Aileron Bold"/>
                <a:ea typeface="Aileron Bold"/>
                <a:cs typeface="Aileron Bold"/>
                <a:sym typeface="Aileron Bold"/>
              </a:rPr>
              <a:t>El valor de los coches de segunda mano en España</a:t>
            </a:r>
          </a:p>
        </p:txBody>
      </p:sp>
      <p:sp>
        <p:nvSpPr>
          <p:cNvPr id="4" name="TextBox 4"/>
          <p:cNvSpPr txBox="1"/>
          <p:nvPr/>
        </p:nvSpPr>
        <p:spPr>
          <a:xfrm>
            <a:off x="3677852" y="6691030"/>
            <a:ext cx="10932295" cy="117221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Aileron"/>
                <a:ea typeface="Aileron"/>
                <a:cs typeface="Aileron"/>
                <a:sym typeface="Aileron"/>
              </a:rPr>
              <a:t>Proyecto de Machine Learning</a:t>
            </a:r>
          </a:p>
          <a:p>
            <a:pPr algn="ctr">
              <a:lnSpc>
                <a:spcPts val="4340"/>
              </a:lnSpc>
              <a:spcBef>
                <a:spcPct val="0"/>
              </a:spcBef>
            </a:pPr>
            <a:r>
              <a:rPr lang="en-US" sz="3100">
                <a:solidFill>
                  <a:srgbClr val="000000"/>
                </a:solidFill>
                <a:latin typeface="Aileron"/>
                <a:ea typeface="Aileron"/>
                <a:cs typeface="Aileron"/>
                <a:sym typeface="Aileron"/>
              </a:rPr>
              <a:t>Mariano Puchades del Olmo</a:t>
            </a:r>
          </a:p>
        </p:txBody>
      </p:sp>
      <p:grpSp>
        <p:nvGrpSpPr>
          <p:cNvPr id="5" name="Group 5"/>
          <p:cNvGrpSpPr/>
          <p:nvPr/>
        </p:nvGrpSpPr>
        <p:grpSpPr>
          <a:xfrm>
            <a:off x="15386139" y="8775456"/>
            <a:ext cx="2542587" cy="965688"/>
            <a:chOff x="0" y="0"/>
            <a:chExt cx="3390116" cy="1287583"/>
          </a:xfrm>
        </p:grpSpPr>
        <p:grpSp>
          <p:nvGrpSpPr>
            <p:cNvPr id="6" name="Group 6"/>
            <p:cNvGrpSpPr/>
            <p:nvPr/>
          </p:nvGrpSpPr>
          <p:grpSpPr>
            <a:xfrm>
              <a:off x="0" y="0"/>
              <a:ext cx="3390116" cy="1287583"/>
              <a:chOff x="0" y="0"/>
              <a:chExt cx="669652" cy="254337"/>
            </a:xfrm>
          </p:grpSpPr>
          <p:sp>
            <p:nvSpPr>
              <p:cNvPr id="7" name="Freeform 7"/>
              <p:cNvSpPr/>
              <p:nvPr/>
            </p:nvSpPr>
            <p:spPr>
              <a:xfrm>
                <a:off x="0" y="0"/>
                <a:ext cx="669652" cy="254337"/>
              </a:xfrm>
              <a:custGeom>
                <a:avLst/>
                <a:gdLst/>
                <a:ahLst/>
                <a:cxnLst/>
                <a:rect l="l" t="t" r="r" b="b"/>
                <a:pathLst>
                  <a:path w="669652" h="254337">
                    <a:moveTo>
                      <a:pt x="127169" y="0"/>
                    </a:moveTo>
                    <a:lnTo>
                      <a:pt x="542484" y="0"/>
                    </a:lnTo>
                    <a:cubicBezTo>
                      <a:pt x="612717" y="0"/>
                      <a:pt x="669652" y="56935"/>
                      <a:pt x="669652" y="127169"/>
                    </a:cubicBezTo>
                    <a:lnTo>
                      <a:pt x="669652" y="127169"/>
                    </a:lnTo>
                    <a:cubicBezTo>
                      <a:pt x="669652" y="197402"/>
                      <a:pt x="612717" y="254337"/>
                      <a:pt x="542484" y="254337"/>
                    </a:cubicBezTo>
                    <a:lnTo>
                      <a:pt x="127169" y="254337"/>
                    </a:lnTo>
                    <a:cubicBezTo>
                      <a:pt x="56935" y="254337"/>
                      <a:pt x="0" y="197402"/>
                      <a:pt x="0" y="127169"/>
                    </a:cubicBezTo>
                    <a:lnTo>
                      <a:pt x="0" y="127169"/>
                    </a:lnTo>
                    <a:cubicBezTo>
                      <a:pt x="0" y="56935"/>
                      <a:pt x="56935" y="0"/>
                      <a:pt x="127169" y="0"/>
                    </a:cubicBezTo>
                    <a:close/>
                  </a:path>
                </a:pathLst>
              </a:custGeom>
              <a:solidFill>
                <a:srgbClr val="474B50"/>
              </a:solidFill>
            </p:spPr>
            <p:txBody>
              <a:bodyPr/>
              <a:lstStyle/>
              <a:p>
                <a:endParaRPr lang="es-ES"/>
              </a:p>
            </p:txBody>
          </p:sp>
          <p:sp>
            <p:nvSpPr>
              <p:cNvPr id="8" name="TextBox 8"/>
              <p:cNvSpPr txBox="1"/>
              <p:nvPr/>
            </p:nvSpPr>
            <p:spPr>
              <a:xfrm>
                <a:off x="0" y="-47625"/>
                <a:ext cx="669652" cy="301962"/>
              </a:xfrm>
              <a:prstGeom prst="rect">
                <a:avLst/>
              </a:prstGeom>
            </p:spPr>
            <p:txBody>
              <a:bodyPr lIns="50800" tIns="50800" rIns="50800" bIns="50800" rtlCol="0" anchor="ctr"/>
              <a:lstStyle/>
              <a:p>
                <a:pPr algn="ctr">
                  <a:lnSpc>
                    <a:spcPts val="3359"/>
                  </a:lnSpc>
                </a:pPr>
                <a:endParaRPr/>
              </a:p>
            </p:txBody>
          </p:sp>
        </p:grpSp>
        <p:sp>
          <p:nvSpPr>
            <p:cNvPr id="9" name="Freeform 9"/>
            <p:cNvSpPr/>
            <p:nvPr/>
          </p:nvSpPr>
          <p:spPr>
            <a:xfrm>
              <a:off x="261888" y="313853"/>
              <a:ext cx="2866340" cy="659877"/>
            </a:xfrm>
            <a:custGeom>
              <a:avLst/>
              <a:gdLst/>
              <a:ahLst/>
              <a:cxnLst/>
              <a:rect l="l" t="t" r="r" b="b"/>
              <a:pathLst>
                <a:path w="2866340" h="659877">
                  <a:moveTo>
                    <a:pt x="0" y="0"/>
                  </a:moveTo>
                  <a:lnTo>
                    <a:pt x="2866340" y="0"/>
                  </a:lnTo>
                  <a:lnTo>
                    <a:pt x="2866340" y="659877"/>
                  </a:lnTo>
                  <a:lnTo>
                    <a:pt x="0" y="659877"/>
                  </a:lnTo>
                  <a:lnTo>
                    <a:pt x="0" y="0"/>
                  </a:lnTo>
                  <a:close/>
                </a:path>
              </a:pathLst>
            </a:custGeom>
            <a:blipFill>
              <a:blip r:embed="rId4"/>
              <a:stretch>
                <a:fillRect/>
              </a:stretch>
            </a:blipFill>
          </p:spPr>
          <p:txBody>
            <a:bodyPr/>
            <a:lstStyle/>
            <a:p>
              <a:endParaRPr lang="es-ES"/>
            </a:p>
          </p:txBody>
        </p:sp>
      </p:grpSp>
    </p:spTree>
  </p:cSld>
  <p:clrMapOvr>
    <a:masterClrMapping/>
  </p:clrMapOvr>
  <mc:AlternateContent xmlns:mc="http://schemas.openxmlformats.org/markup-compatibility/2006" xmlns:p14="http://schemas.microsoft.com/office/powerpoint/2010/main">
    <mc:Choice Requires="p14">
      <p:transition spd="slow" p14:dur="2000" advTm="8969"/>
    </mc:Choice>
    <mc:Fallback xmlns="">
      <p:transition spd="slow" advTm="896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7848324" y="2084304"/>
            <a:ext cx="9410976" cy="6118392"/>
          </a:xfrm>
          <a:custGeom>
            <a:avLst/>
            <a:gdLst/>
            <a:ahLst/>
            <a:cxnLst/>
            <a:rect l="l" t="t" r="r" b="b"/>
            <a:pathLst>
              <a:path w="9410976" h="6118392">
                <a:moveTo>
                  <a:pt x="0" y="0"/>
                </a:moveTo>
                <a:lnTo>
                  <a:pt x="9410976" y="0"/>
                </a:lnTo>
                <a:lnTo>
                  <a:pt x="9410976" y="6118392"/>
                </a:lnTo>
                <a:lnTo>
                  <a:pt x="0" y="6118392"/>
                </a:lnTo>
                <a:lnTo>
                  <a:pt x="0" y="0"/>
                </a:lnTo>
                <a:close/>
              </a:path>
            </a:pathLst>
          </a:custGeom>
          <a:blipFill>
            <a:blip r:embed="rId3"/>
            <a:stretch>
              <a:fillRect r="-100813"/>
            </a:stretch>
          </a:blipFill>
        </p:spPr>
        <p:txBody>
          <a:bodyPr/>
          <a:lstStyle/>
          <a:p>
            <a:endParaRPr lang="es-ES"/>
          </a:p>
        </p:txBody>
      </p:sp>
      <p:sp>
        <p:nvSpPr>
          <p:cNvPr id="3" name="TextBox 3"/>
          <p:cNvSpPr txBox="1"/>
          <p:nvPr/>
        </p:nvSpPr>
        <p:spPr>
          <a:xfrm>
            <a:off x="1314390" y="4406248"/>
            <a:ext cx="5655046" cy="2501265"/>
          </a:xfrm>
          <a:prstGeom prst="rect">
            <a:avLst/>
          </a:prstGeom>
        </p:spPr>
        <p:txBody>
          <a:bodyPr lIns="0" tIns="0" rIns="0" bIns="0" rtlCol="0" anchor="t">
            <a:spAutoFit/>
          </a:bodyPr>
          <a:lstStyle/>
          <a:p>
            <a:pPr marL="0" lvl="0" indent="0" algn="l">
              <a:lnSpc>
                <a:spcPts val="3359"/>
              </a:lnSpc>
            </a:pPr>
            <a:r>
              <a:rPr lang="en-US" sz="2400" spc="31">
                <a:solidFill>
                  <a:srgbClr val="000000"/>
                </a:solidFill>
                <a:latin typeface="Aileron"/>
                <a:ea typeface="Aileron"/>
                <a:cs typeface="Aileron"/>
                <a:sym typeface="Aileron"/>
              </a:rPr>
              <a:t>Variables categóricas más relevantes:</a:t>
            </a:r>
          </a:p>
          <a:p>
            <a:pPr marL="518160" lvl="1" indent="-259080" algn="l">
              <a:lnSpc>
                <a:spcPts val="3359"/>
              </a:lnSpc>
              <a:buFont typeface="Arial"/>
              <a:buChar char="•"/>
            </a:pPr>
            <a:r>
              <a:rPr lang="en-US" sz="2400" i="1" u="none" spc="31">
                <a:solidFill>
                  <a:srgbClr val="000000"/>
                </a:solidFill>
                <a:latin typeface="Aileron Italics"/>
                <a:ea typeface="Aileron Italics"/>
                <a:cs typeface="Aileron Italics"/>
                <a:sym typeface="Aileron Italics"/>
              </a:rPr>
              <a:t>fuel</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shift</a:t>
            </a:r>
          </a:p>
          <a:p>
            <a:pPr algn="l">
              <a:lnSpc>
                <a:spcPts val="3359"/>
              </a:lnSpc>
            </a:pPr>
            <a:endParaRPr lang="en-US" sz="2400" i="1" u="none" spc="31">
              <a:solidFill>
                <a:srgbClr val="7E8083"/>
              </a:solidFill>
              <a:latin typeface="Aileron Italics"/>
              <a:ea typeface="Aileron Italics"/>
              <a:cs typeface="Aileron Italics"/>
              <a:sym typeface="Aileron Italics"/>
            </a:endParaRPr>
          </a:p>
          <a:p>
            <a:pPr algn="l">
              <a:lnSpc>
                <a:spcPts val="3359"/>
              </a:lnSpc>
            </a:pPr>
            <a:endParaRPr lang="en-US" sz="2400" i="1" u="none" spc="31">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a:solidFill>
                <a:srgbClr val="7E8083"/>
              </a:solidFill>
              <a:latin typeface="Aileron Italics"/>
              <a:ea typeface="Aileron Italics"/>
              <a:cs typeface="Aileron Italics"/>
              <a:sym typeface="Aileron Italics"/>
            </a:endParaRPr>
          </a:p>
        </p:txBody>
      </p:sp>
      <p:sp>
        <p:nvSpPr>
          <p:cNvPr id="4" name="TextBox 4"/>
          <p:cNvSpPr txBox="1"/>
          <p:nvPr/>
        </p:nvSpPr>
        <p:spPr>
          <a:xfrm>
            <a:off x="1314390" y="1682728"/>
            <a:ext cx="6251842" cy="1975866"/>
          </a:xfrm>
          <a:prstGeom prst="rect">
            <a:avLst/>
          </a:prstGeom>
        </p:spPr>
        <p:txBody>
          <a:bodyPr lIns="0" tIns="0" rIns="0" bIns="0" rtlCol="0" anchor="t">
            <a:spAutoFit/>
          </a:bodyPr>
          <a:lstStyle/>
          <a:p>
            <a:pPr algn="l">
              <a:lnSpc>
                <a:spcPts val="7872"/>
              </a:lnSpc>
              <a:spcBef>
                <a:spcPct val="0"/>
              </a:spcBef>
            </a:pPr>
            <a:r>
              <a:rPr lang="en-US" sz="6400" b="1">
                <a:solidFill>
                  <a:srgbClr val="000000"/>
                </a:solidFill>
                <a:latin typeface="Aileron Heavy"/>
                <a:ea typeface="Aileron Heavy"/>
                <a:cs typeface="Aileron Heavy"/>
                <a:sym typeface="Aileron Heavy"/>
              </a:rPr>
              <a:t>Análisis de los datos</a:t>
            </a:r>
          </a:p>
        </p:txBody>
      </p:sp>
    </p:spTree>
  </p:cSld>
  <p:clrMapOvr>
    <a:masterClrMapping/>
  </p:clrMapOvr>
  <mc:AlternateContent xmlns:mc="http://schemas.openxmlformats.org/markup-compatibility/2006" xmlns:p14="http://schemas.microsoft.com/office/powerpoint/2010/main">
    <mc:Choice Requires="p14">
      <p:transition spd="slow" p14:dur="2000" advTm="8149"/>
    </mc:Choice>
    <mc:Fallback xmlns="">
      <p:transition spd="slow" advTm="814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7729516" y="1965440"/>
            <a:ext cx="9529784" cy="6356119"/>
          </a:xfrm>
          <a:custGeom>
            <a:avLst/>
            <a:gdLst/>
            <a:ahLst/>
            <a:cxnLst/>
            <a:rect l="l" t="t" r="r" b="b"/>
            <a:pathLst>
              <a:path w="9529784" h="6356119">
                <a:moveTo>
                  <a:pt x="0" y="0"/>
                </a:moveTo>
                <a:lnTo>
                  <a:pt x="9529784" y="0"/>
                </a:lnTo>
                <a:lnTo>
                  <a:pt x="9529784" y="6356120"/>
                </a:lnTo>
                <a:lnTo>
                  <a:pt x="0" y="6356120"/>
                </a:lnTo>
                <a:lnTo>
                  <a:pt x="0" y="0"/>
                </a:lnTo>
                <a:close/>
              </a:path>
            </a:pathLst>
          </a:custGeom>
          <a:blipFill>
            <a:blip r:embed="rId3"/>
            <a:stretch>
              <a:fillRect l="-106015"/>
            </a:stretch>
          </a:blipFill>
        </p:spPr>
        <p:txBody>
          <a:bodyPr/>
          <a:lstStyle/>
          <a:p>
            <a:endParaRPr lang="es-ES"/>
          </a:p>
        </p:txBody>
      </p:sp>
      <p:sp>
        <p:nvSpPr>
          <p:cNvPr id="3" name="TextBox 3"/>
          <p:cNvSpPr txBox="1"/>
          <p:nvPr/>
        </p:nvSpPr>
        <p:spPr>
          <a:xfrm>
            <a:off x="1314390" y="4406248"/>
            <a:ext cx="5655046" cy="2501265"/>
          </a:xfrm>
          <a:prstGeom prst="rect">
            <a:avLst/>
          </a:prstGeom>
        </p:spPr>
        <p:txBody>
          <a:bodyPr lIns="0" tIns="0" rIns="0" bIns="0" rtlCol="0" anchor="t">
            <a:spAutoFit/>
          </a:bodyPr>
          <a:lstStyle/>
          <a:p>
            <a:pPr marL="0" lvl="0" indent="0" algn="l">
              <a:lnSpc>
                <a:spcPts val="3359"/>
              </a:lnSpc>
            </a:pPr>
            <a:r>
              <a:rPr lang="en-US" sz="2400" spc="31">
                <a:solidFill>
                  <a:srgbClr val="000000"/>
                </a:solidFill>
                <a:latin typeface="Aileron"/>
                <a:ea typeface="Aileron"/>
                <a:cs typeface="Aileron"/>
                <a:sym typeface="Aileron"/>
              </a:rPr>
              <a:t>Variables categóricas más relevantes:</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fuel</a:t>
            </a:r>
          </a:p>
          <a:p>
            <a:pPr marL="518160" lvl="1" indent="-259080" algn="l">
              <a:lnSpc>
                <a:spcPts val="3359"/>
              </a:lnSpc>
              <a:buFont typeface="Arial"/>
              <a:buChar char="•"/>
            </a:pPr>
            <a:r>
              <a:rPr lang="en-US" sz="2400" i="1" u="none" spc="31">
                <a:solidFill>
                  <a:srgbClr val="000000"/>
                </a:solidFill>
                <a:latin typeface="Aileron Italics"/>
                <a:ea typeface="Aileron Italics"/>
                <a:cs typeface="Aileron Italics"/>
                <a:sym typeface="Aileron Italics"/>
              </a:rPr>
              <a:t>shift</a:t>
            </a:r>
          </a:p>
          <a:p>
            <a:pPr algn="l">
              <a:lnSpc>
                <a:spcPts val="3359"/>
              </a:lnSpc>
            </a:pPr>
            <a:endParaRPr lang="en-US" sz="2400" i="1" u="none" spc="31">
              <a:solidFill>
                <a:srgbClr val="000000"/>
              </a:solidFill>
              <a:latin typeface="Aileron Italics"/>
              <a:ea typeface="Aileron Italics"/>
              <a:cs typeface="Aileron Italics"/>
              <a:sym typeface="Aileron Italics"/>
            </a:endParaRPr>
          </a:p>
          <a:p>
            <a:pPr algn="l">
              <a:lnSpc>
                <a:spcPts val="3359"/>
              </a:lnSpc>
            </a:pPr>
            <a:endParaRPr lang="en-US" sz="2400" i="1" u="none" spc="31">
              <a:solidFill>
                <a:srgbClr val="000000"/>
              </a:solidFill>
              <a:latin typeface="Aileron Italics"/>
              <a:ea typeface="Aileron Italics"/>
              <a:cs typeface="Aileron Italics"/>
              <a:sym typeface="Aileron Italics"/>
            </a:endParaRPr>
          </a:p>
          <a:p>
            <a:pPr marL="0" lvl="0" indent="0" algn="l">
              <a:lnSpc>
                <a:spcPts val="3359"/>
              </a:lnSpc>
            </a:pPr>
            <a:endParaRPr lang="en-US" sz="2400" i="1" u="none" spc="31">
              <a:solidFill>
                <a:srgbClr val="000000"/>
              </a:solidFill>
              <a:latin typeface="Aileron Italics"/>
              <a:ea typeface="Aileron Italics"/>
              <a:cs typeface="Aileron Italics"/>
              <a:sym typeface="Aileron Italics"/>
            </a:endParaRPr>
          </a:p>
        </p:txBody>
      </p:sp>
      <p:sp>
        <p:nvSpPr>
          <p:cNvPr id="4" name="TextBox 4"/>
          <p:cNvSpPr txBox="1"/>
          <p:nvPr/>
        </p:nvSpPr>
        <p:spPr>
          <a:xfrm>
            <a:off x="1314390" y="1682728"/>
            <a:ext cx="6251842" cy="1975866"/>
          </a:xfrm>
          <a:prstGeom prst="rect">
            <a:avLst/>
          </a:prstGeom>
        </p:spPr>
        <p:txBody>
          <a:bodyPr lIns="0" tIns="0" rIns="0" bIns="0" rtlCol="0" anchor="t">
            <a:spAutoFit/>
          </a:bodyPr>
          <a:lstStyle/>
          <a:p>
            <a:pPr algn="l">
              <a:lnSpc>
                <a:spcPts val="7872"/>
              </a:lnSpc>
              <a:spcBef>
                <a:spcPct val="0"/>
              </a:spcBef>
            </a:pPr>
            <a:r>
              <a:rPr lang="en-US" sz="6400" b="1">
                <a:solidFill>
                  <a:srgbClr val="000000"/>
                </a:solidFill>
                <a:latin typeface="Aileron Heavy"/>
                <a:ea typeface="Aileron Heavy"/>
                <a:cs typeface="Aileron Heavy"/>
                <a:sym typeface="Aileron Heavy"/>
              </a:rPr>
              <a:t>Análisis de los datos</a:t>
            </a:r>
          </a:p>
        </p:txBody>
      </p:sp>
    </p:spTree>
  </p:cSld>
  <p:clrMapOvr>
    <a:masterClrMapping/>
  </p:clrMapOvr>
  <mc:AlternateContent xmlns:mc="http://schemas.openxmlformats.org/markup-compatibility/2006" xmlns:p14="http://schemas.microsoft.com/office/powerpoint/2010/main">
    <mc:Choice Requires="p14">
      <p:transition spd="slow" p14:dur="2000" advTm="6463"/>
    </mc:Choice>
    <mc:Fallback xmlns="">
      <p:transition spd="slow" advTm="6463"/>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569617"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grpSp>
        <p:nvGrpSpPr>
          <p:cNvPr id="3" name="Group 3"/>
          <p:cNvGrpSpPr/>
          <p:nvPr/>
        </p:nvGrpSpPr>
        <p:grpSpPr>
          <a:xfrm>
            <a:off x="1569617" y="1670980"/>
            <a:ext cx="6925155" cy="9189522"/>
            <a:chOff x="0" y="0"/>
            <a:chExt cx="9233540" cy="12252696"/>
          </a:xfrm>
        </p:grpSpPr>
        <p:sp>
          <p:nvSpPr>
            <p:cNvPr id="4" name="TextBox 4"/>
            <p:cNvSpPr txBox="1"/>
            <p:nvPr/>
          </p:nvSpPr>
          <p:spPr>
            <a:xfrm>
              <a:off x="0" y="-19050"/>
              <a:ext cx="7802389" cy="26281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Limpieza de datos</a:t>
              </a:r>
            </a:p>
          </p:txBody>
        </p:sp>
        <p:sp>
          <p:nvSpPr>
            <p:cNvPr id="5" name="TextBox 5"/>
            <p:cNvSpPr txBox="1"/>
            <p:nvPr/>
          </p:nvSpPr>
          <p:spPr>
            <a:xfrm>
              <a:off x="0" y="3201998"/>
              <a:ext cx="9233540" cy="9050698"/>
            </a:xfrm>
            <a:prstGeom prst="rect">
              <a:avLst/>
            </a:prstGeom>
          </p:spPr>
          <p:txBody>
            <a:bodyPr lIns="0" tIns="0" rIns="0" bIns="0" rtlCol="0" anchor="t">
              <a:spAutoFit/>
            </a:bodyPr>
            <a:lstStyle/>
            <a:p>
              <a:pPr algn="l">
                <a:lnSpc>
                  <a:spcPts val="4505"/>
                </a:lnSpc>
              </a:pPr>
              <a:r>
                <a:rPr lang="en-US" sz="2545" spc="33">
                  <a:solidFill>
                    <a:srgbClr val="F3F3F3"/>
                  </a:solidFill>
                  <a:latin typeface="Aileron"/>
                  <a:ea typeface="Aileron"/>
                  <a:cs typeface="Aileron"/>
                  <a:sym typeface="Aileron"/>
                </a:rPr>
                <a:t>Tratamiento de nulos</a:t>
              </a:r>
            </a:p>
            <a:p>
              <a:pPr marL="549596" lvl="1" indent="-274798" algn="l">
                <a:lnSpc>
                  <a:spcPts val="4505"/>
                </a:lnSpc>
                <a:buFont typeface="Arial"/>
                <a:buChar char="•"/>
              </a:pPr>
              <a:r>
                <a:rPr lang="en-US" sz="2545" i="1" spc="33">
                  <a:solidFill>
                    <a:srgbClr val="F3F3F3"/>
                  </a:solidFill>
                  <a:latin typeface="Aileron Italics"/>
                  <a:ea typeface="Aileron Italics"/>
                  <a:cs typeface="Aileron Italics"/>
                  <a:sym typeface="Aileron Italics"/>
                </a:rPr>
                <a:t>fuel</a:t>
              </a:r>
              <a:r>
                <a:rPr lang="en-US" sz="2545" spc="33">
                  <a:solidFill>
                    <a:srgbClr val="F3F3F3"/>
                  </a:solidFill>
                  <a:latin typeface="Aileron"/>
                  <a:ea typeface="Aileron"/>
                  <a:cs typeface="Aileron"/>
                  <a:sym typeface="Aileron"/>
                </a:rPr>
                <a:t>: 3% – moda</a:t>
              </a:r>
            </a:p>
            <a:p>
              <a:pPr marL="549596" lvl="1" indent="-274798" algn="l">
                <a:lnSpc>
                  <a:spcPts val="4505"/>
                </a:lnSpc>
                <a:buFont typeface="Arial"/>
                <a:buChar char="•"/>
              </a:pPr>
              <a:r>
                <a:rPr lang="en-US" sz="2545" i="1" spc="33">
                  <a:solidFill>
                    <a:srgbClr val="F3F3F3"/>
                  </a:solidFill>
                  <a:latin typeface="Aileron Italics"/>
                  <a:ea typeface="Aileron Italics"/>
                  <a:cs typeface="Aileron Italics"/>
                  <a:sym typeface="Aileron Italics"/>
                </a:rPr>
                <a:t>kms</a:t>
              </a:r>
              <a:r>
                <a:rPr lang="en-US" sz="2545" spc="33">
                  <a:solidFill>
                    <a:srgbClr val="F3F3F3"/>
                  </a:solidFill>
                  <a:latin typeface="Aileron"/>
                  <a:ea typeface="Aileron"/>
                  <a:cs typeface="Aileron"/>
                  <a:sym typeface="Aileron"/>
                </a:rPr>
                <a:t>: 0.6% – media</a:t>
              </a:r>
            </a:p>
            <a:p>
              <a:pPr marL="549596" lvl="1" indent="-274798" algn="l">
                <a:lnSpc>
                  <a:spcPts val="4505"/>
                </a:lnSpc>
                <a:buFont typeface="Arial"/>
                <a:buChar char="•"/>
              </a:pPr>
              <a:r>
                <a:rPr lang="en-US" sz="2545" i="1" spc="33">
                  <a:solidFill>
                    <a:srgbClr val="F3F3F3"/>
                  </a:solidFill>
                  <a:latin typeface="Aileron Italics"/>
                  <a:ea typeface="Aileron Italics"/>
                  <a:cs typeface="Aileron Italics"/>
                  <a:sym typeface="Aileron Italics"/>
                </a:rPr>
                <a:t>power</a:t>
              </a:r>
              <a:r>
                <a:rPr lang="en-US" sz="2545" spc="33">
                  <a:solidFill>
                    <a:srgbClr val="F3F3F3"/>
                  </a:solidFill>
                  <a:latin typeface="Aileron"/>
                  <a:ea typeface="Aileron"/>
                  <a:cs typeface="Aileron"/>
                  <a:sym typeface="Aileron"/>
                </a:rPr>
                <a:t>: 0.2% – info de </a:t>
              </a:r>
              <a:r>
                <a:rPr lang="en-US" sz="2545" i="1" spc="33">
                  <a:solidFill>
                    <a:srgbClr val="F3F3F3"/>
                  </a:solidFill>
                  <a:latin typeface="Aileron Italics"/>
                  <a:ea typeface="Aileron Italics"/>
                  <a:cs typeface="Aileron Italics"/>
                  <a:sym typeface="Aileron Italics"/>
                </a:rPr>
                <a:t>version</a:t>
              </a:r>
              <a:r>
                <a:rPr lang="en-US" sz="2545" spc="33">
                  <a:solidFill>
                    <a:srgbClr val="F3F3F3"/>
                  </a:solidFill>
                  <a:latin typeface="Aileron"/>
                  <a:ea typeface="Aileron"/>
                  <a:cs typeface="Aileron"/>
                  <a:sym typeface="Aileron"/>
                </a:rPr>
                <a:t> y media</a:t>
              </a:r>
            </a:p>
            <a:p>
              <a:pPr marL="549596" lvl="1" indent="-274798" algn="l">
                <a:lnSpc>
                  <a:spcPts val="4505"/>
                </a:lnSpc>
                <a:buFont typeface="Arial"/>
                <a:buChar char="•"/>
              </a:pPr>
              <a:r>
                <a:rPr lang="en-US" sz="2545" i="1" spc="33">
                  <a:solidFill>
                    <a:srgbClr val="F3F3F3"/>
                  </a:solidFill>
                  <a:latin typeface="Aileron Italics"/>
                  <a:ea typeface="Aileron Italics"/>
                  <a:cs typeface="Aileron Italics"/>
                  <a:sym typeface="Aileron Italics"/>
                </a:rPr>
                <a:t>shift</a:t>
              </a:r>
              <a:r>
                <a:rPr lang="en-US" sz="2545" spc="33">
                  <a:solidFill>
                    <a:srgbClr val="F3F3F3"/>
                  </a:solidFill>
                  <a:latin typeface="Aileron"/>
                  <a:ea typeface="Aileron"/>
                  <a:cs typeface="Aileron"/>
                  <a:sym typeface="Aileron"/>
                </a:rPr>
                <a:t>: 1.43% – moda</a:t>
              </a:r>
            </a:p>
            <a:p>
              <a:pPr marL="549596" lvl="1" indent="-274798" algn="l">
                <a:lnSpc>
                  <a:spcPts val="4505"/>
                </a:lnSpc>
                <a:buFont typeface="Arial"/>
                <a:buChar char="•"/>
              </a:pPr>
              <a:r>
                <a:rPr lang="en-US" sz="2545" i="1" spc="33">
                  <a:solidFill>
                    <a:srgbClr val="F3F3F3"/>
                  </a:solidFill>
                  <a:latin typeface="Aileron Italics"/>
                  <a:ea typeface="Aileron Italics"/>
                  <a:cs typeface="Aileron Italics"/>
                  <a:sym typeface="Aileron Italics"/>
                </a:rPr>
                <a:t>dealer_zip_code</a:t>
              </a:r>
              <a:r>
                <a:rPr lang="en-US" sz="2545" spc="33">
                  <a:solidFill>
                    <a:srgbClr val="F3F3F3"/>
                  </a:solidFill>
                  <a:latin typeface="Aileron"/>
                  <a:ea typeface="Aileron"/>
                  <a:cs typeface="Aileron"/>
                  <a:sym typeface="Aileron"/>
                </a:rPr>
                <a:t>: 0.07% – moda</a:t>
              </a:r>
            </a:p>
            <a:p>
              <a:pPr algn="l">
                <a:lnSpc>
                  <a:spcPts val="4505"/>
                </a:lnSpc>
              </a:pPr>
              <a:endParaRPr lang="en-US" sz="2545" spc="33">
                <a:solidFill>
                  <a:srgbClr val="F3F3F3"/>
                </a:solidFill>
                <a:latin typeface="Aileron"/>
                <a:ea typeface="Aileron"/>
                <a:cs typeface="Aileron"/>
                <a:sym typeface="Aileron"/>
              </a:endParaRPr>
            </a:p>
            <a:p>
              <a:pPr algn="l">
                <a:lnSpc>
                  <a:spcPts val="4505"/>
                </a:lnSpc>
              </a:pPr>
              <a:endParaRPr lang="en-US" sz="2545" spc="33">
                <a:solidFill>
                  <a:srgbClr val="F3F3F3"/>
                </a:solidFill>
                <a:latin typeface="Aileron"/>
                <a:ea typeface="Aileron"/>
                <a:cs typeface="Aileron"/>
                <a:sym typeface="Aileron"/>
              </a:endParaRPr>
            </a:p>
            <a:p>
              <a:pPr algn="l">
                <a:lnSpc>
                  <a:spcPts val="4505"/>
                </a:lnSpc>
              </a:pPr>
              <a:endParaRPr lang="en-US" sz="2545" spc="33">
                <a:solidFill>
                  <a:srgbClr val="F3F3F3"/>
                </a:solidFill>
                <a:latin typeface="Aileron"/>
                <a:ea typeface="Aileron"/>
                <a:cs typeface="Aileron"/>
                <a:sym typeface="Aileron"/>
              </a:endParaRPr>
            </a:p>
            <a:p>
              <a:pPr algn="l">
                <a:lnSpc>
                  <a:spcPts val="4505"/>
                </a:lnSpc>
              </a:pPr>
              <a:endParaRPr lang="en-US" sz="2545" spc="33">
                <a:solidFill>
                  <a:srgbClr val="F3F3F3"/>
                </a:solidFill>
                <a:latin typeface="Aileron"/>
                <a:ea typeface="Aileron"/>
                <a:cs typeface="Aileron"/>
                <a:sym typeface="Aileron"/>
              </a:endParaRPr>
            </a:p>
            <a:p>
              <a:pPr algn="l">
                <a:lnSpc>
                  <a:spcPts val="4505"/>
                </a:lnSpc>
              </a:pPr>
              <a:endParaRPr lang="en-US" sz="2545" spc="33">
                <a:solidFill>
                  <a:srgbClr val="F3F3F3"/>
                </a:solidFill>
                <a:latin typeface="Aileron"/>
                <a:ea typeface="Aileron"/>
                <a:cs typeface="Aileron"/>
                <a:sym typeface="Aileron"/>
              </a:endParaRPr>
            </a:p>
            <a:p>
              <a:pPr marL="0" lvl="0" indent="0" algn="l">
                <a:lnSpc>
                  <a:spcPts val="4505"/>
                </a:lnSpc>
              </a:pPr>
              <a:endParaRPr lang="en-US" sz="2545" spc="33">
                <a:solidFill>
                  <a:srgbClr val="F3F3F3"/>
                </a:solidFill>
                <a:latin typeface="Aileron"/>
                <a:ea typeface="Aileron"/>
                <a:cs typeface="Aileron"/>
                <a:sym typeface="Aileron"/>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3816"/>
    </mc:Choice>
    <mc:Fallback xmlns="">
      <p:transition spd="slow" advTm="2381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4789639"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6185937" y="-890355"/>
            <a:ext cx="20975576" cy="13398149"/>
          </a:xfrm>
          <a:custGeom>
            <a:avLst/>
            <a:gdLst/>
            <a:ahLst/>
            <a:cxnLst/>
            <a:rect l="l" t="t" r="r" b="b"/>
            <a:pathLst>
              <a:path w="20975576" h="13398149">
                <a:moveTo>
                  <a:pt x="0" y="0"/>
                </a:moveTo>
                <a:lnTo>
                  <a:pt x="20975576" y="0"/>
                </a:lnTo>
                <a:lnTo>
                  <a:pt x="20975576" y="13398150"/>
                </a:lnTo>
                <a:lnTo>
                  <a:pt x="0" y="13398150"/>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10870827" y="1421504"/>
            <a:ext cx="5851792" cy="1975866"/>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Ingeniería de datos</a:t>
            </a:r>
          </a:p>
        </p:txBody>
      </p:sp>
      <p:sp>
        <p:nvSpPr>
          <p:cNvPr id="5" name="TextBox 5"/>
          <p:cNvSpPr txBox="1"/>
          <p:nvPr/>
        </p:nvSpPr>
        <p:spPr>
          <a:xfrm>
            <a:off x="10870827" y="3890248"/>
            <a:ext cx="6925155" cy="6819658"/>
          </a:xfrm>
          <a:prstGeom prst="rect">
            <a:avLst/>
          </a:prstGeom>
        </p:spPr>
        <p:txBody>
          <a:bodyPr lIns="0" tIns="0" rIns="0" bIns="0" rtlCol="0" anchor="t">
            <a:spAutoFit/>
          </a:bodyPr>
          <a:lstStyle/>
          <a:p>
            <a:pPr algn="l">
              <a:lnSpc>
                <a:spcPts val="4556"/>
              </a:lnSpc>
            </a:pPr>
            <a:r>
              <a:rPr lang="en-US" sz="2545" spc="33">
                <a:solidFill>
                  <a:srgbClr val="F3F3F3"/>
                </a:solidFill>
                <a:latin typeface="Aileron"/>
                <a:ea typeface="Aileron"/>
                <a:cs typeface="Aileron"/>
                <a:sym typeface="Aileron"/>
              </a:rPr>
              <a:t>Creación de las variables:</a:t>
            </a:r>
          </a:p>
          <a:p>
            <a:pPr marL="549596" lvl="1" indent="-274798" algn="l">
              <a:lnSpc>
                <a:spcPts val="4556"/>
              </a:lnSpc>
              <a:buFont typeface="Arial"/>
              <a:buChar char="•"/>
            </a:pPr>
            <a:r>
              <a:rPr lang="en-US" sz="2545" i="1" spc="33">
                <a:solidFill>
                  <a:srgbClr val="F3F3F3"/>
                </a:solidFill>
                <a:latin typeface="Aileron Italics"/>
                <a:ea typeface="Aileron Italics"/>
                <a:cs typeface="Aileron Italics"/>
                <a:sym typeface="Aileron Italics"/>
              </a:rPr>
              <a:t>cylinders_capacity</a:t>
            </a:r>
          </a:p>
          <a:p>
            <a:pPr marL="549596" lvl="1" indent="-274798" algn="l">
              <a:lnSpc>
                <a:spcPts val="4556"/>
              </a:lnSpc>
              <a:buFont typeface="Arial"/>
              <a:buChar char="•"/>
            </a:pPr>
            <a:r>
              <a:rPr lang="en-US" sz="2545" i="1" spc="33">
                <a:solidFill>
                  <a:srgbClr val="F3F3F3"/>
                </a:solidFill>
                <a:latin typeface="Aileron Italics"/>
                <a:ea typeface="Aileron Italics"/>
                <a:cs typeface="Aileron Italics"/>
                <a:sym typeface="Aileron Italics"/>
              </a:rPr>
              <a:t>power_cat</a:t>
            </a:r>
          </a:p>
          <a:p>
            <a:pPr marL="549596" lvl="1" indent="-274798" algn="l">
              <a:lnSpc>
                <a:spcPts val="4556"/>
              </a:lnSpc>
              <a:buFont typeface="Arial"/>
              <a:buChar char="•"/>
            </a:pPr>
            <a:r>
              <a:rPr lang="en-US" sz="2545" i="1" spc="33">
                <a:solidFill>
                  <a:srgbClr val="F3F3F3"/>
                </a:solidFill>
                <a:latin typeface="Aileron Italics"/>
                <a:ea typeface="Aileron Italics"/>
                <a:cs typeface="Aileron Italics"/>
                <a:sym typeface="Aileron Italics"/>
              </a:rPr>
              <a:t>kms_years</a:t>
            </a:r>
          </a:p>
          <a:p>
            <a:pPr marL="549596" lvl="1" indent="-274798" algn="l">
              <a:lnSpc>
                <a:spcPts val="4556"/>
              </a:lnSpc>
              <a:buFont typeface="Arial"/>
              <a:buChar char="•"/>
            </a:pPr>
            <a:r>
              <a:rPr lang="en-US" sz="2545" i="1" spc="33">
                <a:solidFill>
                  <a:srgbClr val="F3F3F3"/>
                </a:solidFill>
                <a:latin typeface="Aileron Italics"/>
                <a:ea typeface="Aileron Italics"/>
                <a:cs typeface="Aileron Italics"/>
                <a:sym typeface="Aileron Italics"/>
              </a:rPr>
              <a:t>emission_label</a:t>
            </a:r>
          </a:p>
          <a:p>
            <a:pPr algn="l">
              <a:lnSpc>
                <a:spcPts val="4556"/>
              </a:lnSpc>
            </a:pPr>
            <a:endParaRPr lang="en-US" sz="2545" i="1" spc="33">
              <a:solidFill>
                <a:srgbClr val="F3F3F3"/>
              </a:solidFill>
              <a:latin typeface="Aileron Italics"/>
              <a:ea typeface="Aileron Italics"/>
              <a:cs typeface="Aileron Italics"/>
              <a:sym typeface="Aileron Italics"/>
            </a:endParaRPr>
          </a:p>
          <a:p>
            <a:pPr algn="l">
              <a:lnSpc>
                <a:spcPts val="4556"/>
              </a:lnSpc>
            </a:pPr>
            <a:endParaRPr lang="en-US" sz="2545" i="1" spc="33">
              <a:solidFill>
                <a:srgbClr val="F3F3F3"/>
              </a:solidFill>
              <a:latin typeface="Aileron Italics"/>
              <a:ea typeface="Aileron Italics"/>
              <a:cs typeface="Aileron Italics"/>
              <a:sym typeface="Aileron Italics"/>
            </a:endParaRPr>
          </a:p>
          <a:p>
            <a:pPr algn="l">
              <a:lnSpc>
                <a:spcPts val="4556"/>
              </a:lnSpc>
            </a:pPr>
            <a:endParaRPr lang="en-US" sz="2545" i="1" spc="33">
              <a:solidFill>
                <a:srgbClr val="F3F3F3"/>
              </a:solidFill>
              <a:latin typeface="Aileron Italics"/>
              <a:ea typeface="Aileron Italics"/>
              <a:cs typeface="Aileron Italics"/>
              <a:sym typeface="Aileron Italics"/>
            </a:endParaRPr>
          </a:p>
          <a:p>
            <a:pPr algn="l">
              <a:lnSpc>
                <a:spcPts val="4556"/>
              </a:lnSpc>
            </a:pPr>
            <a:endParaRPr lang="en-US" sz="2545" i="1" spc="33">
              <a:solidFill>
                <a:srgbClr val="F3F3F3"/>
              </a:solidFill>
              <a:latin typeface="Aileron Italics"/>
              <a:ea typeface="Aileron Italics"/>
              <a:cs typeface="Aileron Italics"/>
              <a:sym typeface="Aileron Italics"/>
            </a:endParaRPr>
          </a:p>
          <a:p>
            <a:pPr algn="l">
              <a:lnSpc>
                <a:spcPts val="4556"/>
              </a:lnSpc>
            </a:pPr>
            <a:endParaRPr lang="en-US" sz="2545" i="1" spc="33">
              <a:solidFill>
                <a:srgbClr val="F3F3F3"/>
              </a:solidFill>
              <a:latin typeface="Aileron Italics"/>
              <a:ea typeface="Aileron Italics"/>
              <a:cs typeface="Aileron Italics"/>
              <a:sym typeface="Aileron Italics"/>
            </a:endParaRPr>
          </a:p>
          <a:p>
            <a:pPr algn="l">
              <a:lnSpc>
                <a:spcPts val="4556"/>
              </a:lnSpc>
            </a:pPr>
            <a:endParaRPr lang="en-US" sz="2545" i="1" spc="33">
              <a:solidFill>
                <a:srgbClr val="F3F3F3"/>
              </a:solidFill>
              <a:latin typeface="Aileron Italics"/>
              <a:ea typeface="Aileron Italics"/>
              <a:cs typeface="Aileron Italics"/>
              <a:sym typeface="Aileron Italics"/>
            </a:endParaRPr>
          </a:p>
          <a:p>
            <a:pPr marL="0" lvl="0" indent="0" algn="l">
              <a:lnSpc>
                <a:spcPts val="4556"/>
              </a:lnSpc>
            </a:pPr>
            <a:endParaRPr lang="en-US" sz="2545" i="1" spc="33">
              <a:solidFill>
                <a:srgbClr val="F3F3F3"/>
              </a:solidFill>
              <a:latin typeface="Aileron Italics"/>
              <a:ea typeface="Aileron Italics"/>
              <a:cs typeface="Aileron Italics"/>
              <a:sym typeface="Aileron Italics"/>
            </a:endParaRPr>
          </a:p>
        </p:txBody>
      </p:sp>
    </p:spTree>
  </p:cSld>
  <p:clrMapOvr>
    <a:masterClrMapping/>
  </p:clrMapOvr>
  <mc:AlternateContent xmlns:mc="http://schemas.openxmlformats.org/markup-compatibility/2006" xmlns:p14="http://schemas.microsoft.com/office/powerpoint/2010/main">
    <mc:Choice Requires="p14">
      <p:transition spd="slow" p14:dur="2000" advTm="55081"/>
    </mc:Choice>
    <mc:Fallback xmlns="">
      <p:transition spd="slow" advTm="5508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2923749" y="1009650"/>
            <a:ext cx="12440501" cy="985266"/>
          </a:xfrm>
          <a:prstGeom prst="rect">
            <a:avLst/>
          </a:prstGeom>
        </p:spPr>
        <p:txBody>
          <a:bodyPr lIns="0" tIns="0" rIns="0" bIns="0" rtlCol="0" anchor="t">
            <a:spAutoFit/>
          </a:bodyPr>
          <a:lstStyle/>
          <a:p>
            <a:pPr algn="ctr">
              <a:lnSpc>
                <a:spcPts val="7872"/>
              </a:lnSpc>
              <a:spcBef>
                <a:spcPct val="0"/>
              </a:spcBef>
            </a:pPr>
            <a:r>
              <a:rPr lang="en-US" sz="6400" b="1">
                <a:solidFill>
                  <a:srgbClr val="000000"/>
                </a:solidFill>
                <a:latin typeface="Aileron Bold"/>
                <a:ea typeface="Aileron Bold"/>
                <a:cs typeface="Aileron Bold"/>
                <a:sym typeface="Aileron Bold"/>
              </a:rPr>
              <a:t>Procesado final de las variables</a:t>
            </a:r>
          </a:p>
        </p:txBody>
      </p:sp>
      <p:sp>
        <p:nvSpPr>
          <p:cNvPr id="4" name="TextBox 4"/>
          <p:cNvSpPr txBox="1"/>
          <p:nvPr/>
        </p:nvSpPr>
        <p:spPr>
          <a:xfrm>
            <a:off x="1158185" y="6853377"/>
            <a:ext cx="6983364" cy="824865"/>
          </a:xfrm>
          <a:prstGeom prst="rect">
            <a:avLst/>
          </a:prstGeom>
        </p:spPr>
        <p:txBody>
          <a:bodyPr lIns="0" tIns="0" rIns="0" bIns="0" rtlCol="0" anchor="t">
            <a:spAutoFit/>
          </a:bodyPr>
          <a:lstStyle/>
          <a:p>
            <a:pPr algn="ctr">
              <a:lnSpc>
                <a:spcPts val="3359"/>
              </a:lnSpc>
            </a:pPr>
            <a:r>
              <a:rPr lang="en-US" sz="2400" spc="31">
                <a:solidFill>
                  <a:srgbClr val="000000"/>
                </a:solidFill>
                <a:latin typeface="Aileron"/>
                <a:ea typeface="Aileron"/>
                <a:cs typeface="Aileron"/>
                <a:sym typeface="Aileron"/>
              </a:rPr>
              <a:t>Transformación logarítmica excepto a </a:t>
            </a:r>
            <a:r>
              <a:rPr lang="en-US" sz="2400" i="1" spc="31">
                <a:solidFill>
                  <a:srgbClr val="000000"/>
                </a:solidFill>
                <a:latin typeface="Aileron Italics"/>
                <a:ea typeface="Aileron Italics"/>
                <a:cs typeface="Aileron Italics"/>
                <a:sym typeface="Aileron Italics"/>
              </a:rPr>
              <a:t>year</a:t>
            </a:r>
          </a:p>
          <a:p>
            <a:pPr marL="0" lvl="0" indent="0" algn="ctr">
              <a:lnSpc>
                <a:spcPts val="3359"/>
              </a:lnSpc>
            </a:pPr>
            <a:r>
              <a:rPr lang="en-US" sz="2400" spc="31">
                <a:solidFill>
                  <a:srgbClr val="000000"/>
                </a:solidFill>
                <a:latin typeface="Aileron"/>
                <a:ea typeface="Aileron"/>
                <a:cs typeface="Aileron"/>
                <a:sym typeface="Aileron"/>
              </a:rPr>
              <a:t>No es necesario escalar</a:t>
            </a:r>
          </a:p>
        </p:txBody>
      </p:sp>
      <p:sp>
        <p:nvSpPr>
          <p:cNvPr id="5" name="TextBox 5"/>
          <p:cNvSpPr txBox="1"/>
          <p:nvPr/>
        </p:nvSpPr>
        <p:spPr>
          <a:xfrm>
            <a:off x="2923749" y="3505469"/>
            <a:ext cx="3452235" cy="481330"/>
          </a:xfrm>
          <a:prstGeom prst="rect">
            <a:avLst/>
          </a:prstGeom>
        </p:spPr>
        <p:txBody>
          <a:bodyPr lIns="0" tIns="0" rIns="0" bIns="0" rtlCol="0" anchor="t">
            <a:spAutoFit/>
          </a:bodyPr>
          <a:lstStyle/>
          <a:p>
            <a:pPr marL="0" lvl="0" indent="0" algn="l">
              <a:lnSpc>
                <a:spcPts val="3919"/>
              </a:lnSpc>
            </a:pPr>
            <a:r>
              <a:rPr lang="en-US" sz="2799" spc="36">
                <a:solidFill>
                  <a:srgbClr val="000000"/>
                </a:solidFill>
                <a:latin typeface="Aileron"/>
                <a:ea typeface="Aileron"/>
                <a:cs typeface="Aileron"/>
                <a:sym typeface="Aileron"/>
              </a:rPr>
              <a:t>Variables numéricas</a:t>
            </a:r>
          </a:p>
        </p:txBody>
      </p:sp>
      <p:sp>
        <p:nvSpPr>
          <p:cNvPr id="6" name="TextBox 6"/>
          <p:cNvSpPr txBox="1"/>
          <p:nvPr/>
        </p:nvSpPr>
        <p:spPr>
          <a:xfrm>
            <a:off x="10073894" y="6853377"/>
            <a:ext cx="6983364" cy="824865"/>
          </a:xfrm>
          <a:prstGeom prst="rect">
            <a:avLst/>
          </a:prstGeom>
        </p:spPr>
        <p:txBody>
          <a:bodyPr lIns="0" tIns="0" rIns="0" bIns="0" rtlCol="0" anchor="t">
            <a:spAutoFit/>
          </a:bodyPr>
          <a:lstStyle/>
          <a:p>
            <a:pPr marL="0" lvl="0" indent="0" algn="ctr">
              <a:lnSpc>
                <a:spcPts val="3359"/>
              </a:lnSpc>
            </a:pPr>
            <a:r>
              <a:rPr lang="en-US" sz="2400" spc="31">
                <a:solidFill>
                  <a:srgbClr val="000000"/>
                </a:solidFill>
                <a:latin typeface="Aileron"/>
                <a:ea typeface="Aileron"/>
                <a:cs typeface="Aileron"/>
                <a:sym typeface="Aileron"/>
              </a:rPr>
              <a:t>One Hot Encoding a todas (incluidas </a:t>
            </a:r>
            <a:r>
              <a:rPr lang="en-US" sz="2400" i="1" spc="31">
                <a:solidFill>
                  <a:srgbClr val="000000"/>
                </a:solidFill>
                <a:latin typeface="Aileron Italics"/>
                <a:ea typeface="Aileron Italics"/>
                <a:cs typeface="Aileron Italics"/>
                <a:sym typeface="Aileron Italics"/>
              </a:rPr>
              <a:t>make</a:t>
            </a:r>
            <a:r>
              <a:rPr lang="en-US" sz="2400" spc="31">
                <a:solidFill>
                  <a:srgbClr val="000000"/>
                </a:solidFill>
                <a:latin typeface="Aileron"/>
                <a:ea typeface="Aileron"/>
                <a:cs typeface="Aileron"/>
                <a:sym typeface="Aileron"/>
              </a:rPr>
              <a:t> y </a:t>
            </a:r>
            <a:r>
              <a:rPr lang="en-US" sz="2400" i="1" spc="31">
                <a:solidFill>
                  <a:srgbClr val="000000"/>
                </a:solidFill>
                <a:latin typeface="Aileron Italics"/>
                <a:ea typeface="Aileron Italics"/>
                <a:cs typeface="Aileron Italics"/>
                <a:sym typeface="Aileron Italics"/>
              </a:rPr>
              <a:t>model</a:t>
            </a:r>
            <a:r>
              <a:rPr lang="en-US" sz="2400" spc="31">
                <a:solidFill>
                  <a:srgbClr val="000000"/>
                </a:solidFill>
                <a:latin typeface="Aileron"/>
                <a:ea typeface="Aileron"/>
                <a:cs typeface="Aileron"/>
                <a:sym typeface="Aileron"/>
              </a:rPr>
              <a:t>)</a:t>
            </a:r>
          </a:p>
        </p:txBody>
      </p:sp>
      <p:sp>
        <p:nvSpPr>
          <p:cNvPr id="7" name="TextBox 7"/>
          <p:cNvSpPr txBox="1"/>
          <p:nvPr/>
        </p:nvSpPr>
        <p:spPr>
          <a:xfrm>
            <a:off x="11766900" y="3505469"/>
            <a:ext cx="3597350" cy="481330"/>
          </a:xfrm>
          <a:prstGeom prst="rect">
            <a:avLst/>
          </a:prstGeom>
        </p:spPr>
        <p:txBody>
          <a:bodyPr lIns="0" tIns="0" rIns="0" bIns="0" rtlCol="0" anchor="t">
            <a:spAutoFit/>
          </a:bodyPr>
          <a:lstStyle/>
          <a:p>
            <a:pPr marL="0" lvl="0" indent="0" algn="l">
              <a:lnSpc>
                <a:spcPts val="3919"/>
              </a:lnSpc>
            </a:pPr>
            <a:r>
              <a:rPr lang="en-US" sz="2799" spc="36">
                <a:solidFill>
                  <a:srgbClr val="000000"/>
                </a:solidFill>
                <a:latin typeface="Aileron"/>
                <a:ea typeface="Aileron"/>
                <a:cs typeface="Aileron"/>
                <a:sym typeface="Aileron"/>
              </a:rPr>
              <a:t>Variables categóricas</a:t>
            </a:r>
          </a:p>
        </p:txBody>
      </p:sp>
      <p:sp>
        <p:nvSpPr>
          <p:cNvPr id="8" name="AutoShape 8"/>
          <p:cNvSpPr/>
          <p:nvPr/>
        </p:nvSpPr>
        <p:spPr>
          <a:xfrm>
            <a:off x="4649867" y="4380365"/>
            <a:ext cx="0" cy="2127072"/>
          </a:xfrm>
          <a:prstGeom prst="line">
            <a:avLst/>
          </a:prstGeom>
          <a:ln w="104775" cap="flat">
            <a:solidFill>
              <a:srgbClr val="707DB6"/>
            </a:solidFill>
            <a:prstDash val="lgDash"/>
            <a:headEnd type="none" w="sm" len="sm"/>
            <a:tailEnd type="arrow" w="med" len="sm"/>
          </a:ln>
        </p:spPr>
        <p:txBody>
          <a:bodyPr/>
          <a:lstStyle/>
          <a:p>
            <a:endParaRPr lang="es-ES"/>
          </a:p>
        </p:txBody>
      </p:sp>
      <p:sp>
        <p:nvSpPr>
          <p:cNvPr id="9" name="AutoShape 9"/>
          <p:cNvSpPr/>
          <p:nvPr/>
        </p:nvSpPr>
        <p:spPr>
          <a:xfrm>
            <a:off x="13565576" y="4380365"/>
            <a:ext cx="0" cy="2127072"/>
          </a:xfrm>
          <a:prstGeom prst="line">
            <a:avLst/>
          </a:prstGeom>
          <a:ln w="104775"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28806"/>
    </mc:Choice>
    <mc:Fallback xmlns="">
      <p:transition spd="slow" advTm="2880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4352896" y="-2575993"/>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9428309" y="1482808"/>
            <a:ext cx="7830991" cy="2832100"/>
          </a:xfrm>
          <a:prstGeom prst="rect">
            <a:avLst/>
          </a:prstGeom>
        </p:spPr>
        <p:txBody>
          <a:bodyPr lIns="0" tIns="0" rIns="0" bIns="0" rtlCol="0" anchor="t">
            <a:spAutoFit/>
          </a:bodyPr>
          <a:lstStyle/>
          <a:p>
            <a:pPr marL="0" lvl="0" indent="0" algn="r">
              <a:lnSpc>
                <a:spcPts val="11000"/>
              </a:lnSpc>
              <a:spcBef>
                <a:spcPct val="0"/>
              </a:spcBef>
            </a:pPr>
            <a:r>
              <a:rPr lang="en-US" sz="10000" b="1">
                <a:solidFill>
                  <a:srgbClr val="F3F3F3"/>
                </a:solidFill>
                <a:latin typeface="Aileron Ultra-Bold"/>
                <a:ea typeface="Aileron Ultra-Bold"/>
                <a:cs typeface="Aileron Ultra-Bold"/>
                <a:sym typeface="Aileron Ultra-Bold"/>
              </a:rPr>
              <a:t>Modelos entrenados</a:t>
            </a:r>
          </a:p>
        </p:txBody>
      </p:sp>
      <p:sp>
        <p:nvSpPr>
          <p:cNvPr id="4" name="TextBox 4"/>
          <p:cNvSpPr txBox="1"/>
          <p:nvPr/>
        </p:nvSpPr>
        <p:spPr>
          <a:xfrm>
            <a:off x="2104621" y="6670994"/>
            <a:ext cx="2494557" cy="2623566"/>
          </a:xfrm>
          <a:prstGeom prst="rect">
            <a:avLst/>
          </a:prstGeom>
        </p:spPr>
        <p:txBody>
          <a:bodyPr lIns="0" tIns="0" rIns="0" bIns="0" rtlCol="0" anchor="t">
            <a:spAutoFit/>
          </a:bodyPr>
          <a:lstStyle/>
          <a:p>
            <a:pPr algn="l">
              <a:lnSpc>
                <a:spcPts val="4272"/>
              </a:lnSpc>
            </a:pPr>
            <a:r>
              <a:rPr lang="en-US" sz="2400" spc="31">
                <a:solidFill>
                  <a:srgbClr val="F3F3F3"/>
                </a:solidFill>
                <a:latin typeface="Aileron"/>
                <a:ea typeface="Aileron"/>
                <a:cs typeface="Aileron"/>
                <a:sym typeface="Aileron"/>
              </a:rPr>
              <a:t>Regresión lineal</a:t>
            </a:r>
          </a:p>
          <a:p>
            <a:pPr algn="l">
              <a:lnSpc>
                <a:spcPts val="4272"/>
              </a:lnSpc>
            </a:pPr>
            <a:r>
              <a:rPr lang="en-US" sz="2400" spc="31">
                <a:solidFill>
                  <a:srgbClr val="F3F3F3"/>
                </a:solidFill>
                <a:latin typeface="Aileron"/>
                <a:ea typeface="Aileron"/>
                <a:cs typeface="Aileron"/>
                <a:sym typeface="Aileron"/>
              </a:rPr>
              <a:t>Random Forest</a:t>
            </a:r>
          </a:p>
          <a:p>
            <a:pPr algn="l">
              <a:lnSpc>
                <a:spcPts val="4272"/>
              </a:lnSpc>
            </a:pPr>
            <a:r>
              <a:rPr lang="en-US" sz="2400" spc="31">
                <a:solidFill>
                  <a:srgbClr val="F3F3F3"/>
                </a:solidFill>
                <a:latin typeface="Aileron"/>
                <a:ea typeface="Aileron"/>
                <a:cs typeface="Aileron"/>
                <a:sym typeface="Aileron"/>
              </a:rPr>
              <a:t>LightGBM</a:t>
            </a:r>
          </a:p>
          <a:p>
            <a:pPr algn="l">
              <a:lnSpc>
                <a:spcPts val="4272"/>
              </a:lnSpc>
            </a:pPr>
            <a:r>
              <a:rPr lang="en-US" sz="2400" spc="31">
                <a:solidFill>
                  <a:srgbClr val="F3F3F3"/>
                </a:solidFill>
                <a:latin typeface="Aileron"/>
                <a:ea typeface="Aileron"/>
                <a:cs typeface="Aileron"/>
                <a:sym typeface="Aileron"/>
              </a:rPr>
              <a:t>XGBoost</a:t>
            </a:r>
          </a:p>
          <a:p>
            <a:pPr marL="0" lvl="0" indent="0" algn="l">
              <a:lnSpc>
                <a:spcPts val="4272"/>
              </a:lnSpc>
            </a:pPr>
            <a:r>
              <a:rPr lang="en-US" sz="2400" spc="31">
                <a:solidFill>
                  <a:srgbClr val="F3F3F3"/>
                </a:solidFill>
                <a:latin typeface="Aileron"/>
                <a:ea typeface="Aileron"/>
                <a:cs typeface="Aileron"/>
                <a:sym typeface="Aileron"/>
              </a:rPr>
              <a:t>CatBoost</a:t>
            </a:r>
          </a:p>
        </p:txBody>
      </p:sp>
      <p:sp>
        <p:nvSpPr>
          <p:cNvPr id="5" name="TextBox 5"/>
          <p:cNvSpPr txBox="1"/>
          <p:nvPr/>
        </p:nvSpPr>
        <p:spPr>
          <a:xfrm>
            <a:off x="12798112" y="6895201"/>
            <a:ext cx="4117581" cy="589916"/>
          </a:xfrm>
          <a:prstGeom prst="rect">
            <a:avLst/>
          </a:prstGeom>
        </p:spPr>
        <p:txBody>
          <a:bodyPr lIns="0" tIns="0" rIns="0" bIns="0" rtlCol="0" anchor="t">
            <a:spAutoFit/>
          </a:bodyPr>
          <a:lstStyle/>
          <a:p>
            <a:pPr marL="0" lvl="0" indent="0" algn="ctr">
              <a:lnSpc>
                <a:spcPts val="4759"/>
              </a:lnSpc>
            </a:pPr>
            <a:r>
              <a:rPr lang="en-US" sz="3399" spc="44">
                <a:solidFill>
                  <a:srgbClr val="F3F3F3"/>
                </a:solidFill>
                <a:latin typeface="Aileron"/>
                <a:ea typeface="Aileron"/>
                <a:cs typeface="Aileron"/>
                <a:sym typeface="Aileron"/>
              </a:rPr>
              <a:t>Random Forest</a:t>
            </a:r>
          </a:p>
        </p:txBody>
      </p:sp>
      <p:sp>
        <p:nvSpPr>
          <p:cNvPr id="6" name="TextBox 6"/>
          <p:cNvSpPr txBox="1"/>
          <p:nvPr/>
        </p:nvSpPr>
        <p:spPr>
          <a:xfrm>
            <a:off x="6722567" y="5546896"/>
            <a:ext cx="4117581" cy="976630"/>
          </a:xfrm>
          <a:prstGeom prst="rect">
            <a:avLst/>
          </a:prstGeom>
        </p:spPr>
        <p:txBody>
          <a:bodyPr lIns="0" tIns="0" rIns="0" bIns="0" rtlCol="0" anchor="t">
            <a:spAutoFit/>
          </a:bodyPr>
          <a:lstStyle/>
          <a:p>
            <a:pPr marL="0" lvl="0" indent="0" algn="ctr">
              <a:lnSpc>
                <a:spcPts val="3919"/>
              </a:lnSpc>
            </a:pPr>
            <a:r>
              <a:rPr lang="en-US" sz="2799" spc="36">
                <a:solidFill>
                  <a:srgbClr val="F3F3F3"/>
                </a:solidFill>
                <a:latin typeface="Aileron"/>
                <a:ea typeface="Aileron"/>
                <a:cs typeface="Aileron"/>
                <a:sym typeface="Aileron"/>
              </a:rPr>
              <a:t>Validación cruzada (RMSE)</a:t>
            </a:r>
          </a:p>
        </p:txBody>
      </p:sp>
      <p:sp>
        <p:nvSpPr>
          <p:cNvPr id="7" name="TextBox 7"/>
          <p:cNvSpPr txBox="1"/>
          <p:nvPr/>
        </p:nvSpPr>
        <p:spPr>
          <a:xfrm>
            <a:off x="6722567" y="6670994"/>
            <a:ext cx="4117581" cy="2623566"/>
          </a:xfrm>
          <a:prstGeom prst="rect">
            <a:avLst/>
          </a:prstGeom>
        </p:spPr>
        <p:txBody>
          <a:bodyPr lIns="0" tIns="0" rIns="0" bIns="0" rtlCol="0" anchor="t">
            <a:spAutoFit/>
          </a:bodyPr>
          <a:lstStyle/>
          <a:p>
            <a:pPr algn="ctr">
              <a:lnSpc>
                <a:spcPts val="4272"/>
              </a:lnSpc>
            </a:pPr>
            <a:r>
              <a:rPr lang="en-US" sz="2400" spc="31">
                <a:solidFill>
                  <a:srgbClr val="F3F3F3"/>
                </a:solidFill>
                <a:latin typeface="Aileron"/>
                <a:ea typeface="Aileron"/>
                <a:cs typeface="Aileron"/>
                <a:sym typeface="Aileron"/>
              </a:rPr>
              <a:t>7412</a:t>
            </a:r>
          </a:p>
          <a:p>
            <a:pPr algn="ctr">
              <a:lnSpc>
                <a:spcPts val="4272"/>
              </a:lnSpc>
            </a:pPr>
            <a:r>
              <a:rPr lang="en-US" sz="2400" spc="31">
                <a:solidFill>
                  <a:srgbClr val="F3F3F3"/>
                </a:solidFill>
                <a:latin typeface="Aileron"/>
                <a:ea typeface="Aileron"/>
                <a:cs typeface="Aileron"/>
                <a:sym typeface="Aileron"/>
              </a:rPr>
              <a:t>5408</a:t>
            </a:r>
          </a:p>
          <a:p>
            <a:pPr algn="ctr">
              <a:lnSpc>
                <a:spcPts val="4272"/>
              </a:lnSpc>
            </a:pPr>
            <a:r>
              <a:rPr lang="en-US" sz="2400" spc="31">
                <a:solidFill>
                  <a:srgbClr val="F3F3F3"/>
                </a:solidFill>
                <a:latin typeface="Aileron"/>
                <a:ea typeface="Aileron"/>
                <a:cs typeface="Aileron"/>
                <a:sym typeface="Aileron"/>
              </a:rPr>
              <a:t>6037</a:t>
            </a:r>
          </a:p>
          <a:p>
            <a:pPr algn="ctr">
              <a:lnSpc>
                <a:spcPts val="4272"/>
              </a:lnSpc>
            </a:pPr>
            <a:r>
              <a:rPr lang="en-US" sz="2400" spc="31">
                <a:solidFill>
                  <a:srgbClr val="F3F3F3"/>
                </a:solidFill>
                <a:latin typeface="Aileron"/>
                <a:ea typeface="Aileron"/>
                <a:cs typeface="Aileron"/>
                <a:sym typeface="Aileron"/>
              </a:rPr>
              <a:t>5710</a:t>
            </a:r>
          </a:p>
          <a:p>
            <a:pPr marL="0" lvl="0" indent="0" algn="ctr">
              <a:lnSpc>
                <a:spcPts val="4272"/>
              </a:lnSpc>
            </a:pPr>
            <a:r>
              <a:rPr lang="en-US" sz="2400" spc="31">
                <a:solidFill>
                  <a:srgbClr val="F3F3F3"/>
                </a:solidFill>
                <a:latin typeface="Aileron"/>
                <a:ea typeface="Aileron"/>
                <a:cs typeface="Aileron"/>
                <a:sym typeface="Aileron"/>
              </a:rPr>
              <a:t>5098</a:t>
            </a:r>
          </a:p>
        </p:txBody>
      </p:sp>
      <p:sp>
        <p:nvSpPr>
          <p:cNvPr id="8" name="TextBox 8"/>
          <p:cNvSpPr txBox="1"/>
          <p:nvPr/>
        </p:nvSpPr>
        <p:spPr>
          <a:xfrm>
            <a:off x="12798112" y="7691629"/>
            <a:ext cx="4117581" cy="589916"/>
          </a:xfrm>
          <a:prstGeom prst="rect">
            <a:avLst/>
          </a:prstGeom>
        </p:spPr>
        <p:txBody>
          <a:bodyPr lIns="0" tIns="0" rIns="0" bIns="0" rtlCol="0" anchor="t">
            <a:spAutoFit/>
          </a:bodyPr>
          <a:lstStyle/>
          <a:p>
            <a:pPr marL="0" lvl="0" indent="0" algn="ctr">
              <a:lnSpc>
                <a:spcPts val="4759"/>
              </a:lnSpc>
            </a:pPr>
            <a:r>
              <a:rPr lang="en-US" sz="3399" spc="44">
                <a:solidFill>
                  <a:srgbClr val="F3F3F3"/>
                </a:solidFill>
                <a:latin typeface="Aileron"/>
                <a:ea typeface="Aileron"/>
                <a:cs typeface="Aileron"/>
                <a:sym typeface="Aileron"/>
              </a:rPr>
              <a:t>CatBoost</a:t>
            </a:r>
          </a:p>
        </p:txBody>
      </p:sp>
      <p:sp>
        <p:nvSpPr>
          <p:cNvPr id="9" name="AutoShape 9"/>
          <p:cNvSpPr/>
          <p:nvPr/>
        </p:nvSpPr>
        <p:spPr>
          <a:xfrm>
            <a:off x="4891725" y="6980291"/>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0" name="AutoShape 10"/>
          <p:cNvSpPr/>
          <p:nvPr/>
        </p:nvSpPr>
        <p:spPr>
          <a:xfrm>
            <a:off x="4891725" y="7513691"/>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1" name="AutoShape 11"/>
          <p:cNvSpPr/>
          <p:nvPr/>
        </p:nvSpPr>
        <p:spPr>
          <a:xfrm>
            <a:off x="4891725" y="80494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2" name="AutoShape 12"/>
          <p:cNvSpPr/>
          <p:nvPr/>
        </p:nvSpPr>
        <p:spPr>
          <a:xfrm>
            <a:off x="4891725" y="85828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3" name="AutoShape 13"/>
          <p:cNvSpPr/>
          <p:nvPr/>
        </p:nvSpPr>
        <p:spPr>
          <a:xfrm>
            <a:off x="4891725" y="9116252"/>
            <a:ext cx="2987562" cy="0"/>
          </a:xfrm>
          <a:prstGeom prst="line">
            <a:avLst/>
          </a:prstGeom>
          <a:ln w="57150" cap="flat">
            <a:solidFill>
              <a:srgbClr val="707DB6"/>
            </a:solidFill>
            <a:prstDash val="lgDash"/>
            <a:headEnd type="none" w="sm" len="sm"/>
            <a:tailEnd type="arrow" w="med" len="sm"/>
          </a:ln>
        </p:spPr>
        <p:txBody>
          <a:bodyPr/>
          <a:lstStyle/>
          <a:p>
            <a:endParaRPr lang="es-ES"/>
          </a:p>
        </p:txBody>
      </p:sp>
      <p:sp>
        <p:nvSpPr>
          <p:cNvPr id="14" name="AutoShape 14"/>
          <p:cNvSpPr/>
          <p:nvPr/>
        </p:nvSpPr>
        <p:spPr>
          <a:xfrm flipV="1">
            <a:off x="9670167" y="8281545"/>
            <a:ext cx="3824681" cy="834707"/>
          </a:xfrm>
          <a:prstGeom prst="line">
            <a:avLst/>
          </a:prstGeom>
          <a:ln w="57150" cap="flat">
            <a:solidFill>
              <a:srgbClr val="707DB6"/>
            </a:solidFill>
            <a:prstDash val="lgDash"/>
            <a:headEnd type="none" w="sm" len="sm"/>
            <a:tailEnd type="arrow" w="med" len="sm"/>
          </a:ln>
        </p:spPr>
        <p:txBody>
          <a:bodyPr/>
          <a:lstStyle/>
          <a:p>
            <a:endParaRPr lang="es-ES"/>
          </a:p>
        </p:txBody>
      </p:sp>
      <p:sp>
        <p:nvSpPr>
          <p:cNvPr id="15" name="AutoShape 15"/>
          <p:cNvSpPr/>
          <p:nvPr/>
        </p:nvSpPr>
        <p:spPr>
          <a:xfrm flipV="1">
            <a:off x="9670167" y="7253024"/>
            <a:ext cx="3487402" cy="260668"/>
          </a:xfrm>
          <a:prstGeom prst="line">
            <a:avLst/>
          </a:prstGeom>
          <a:ln w="57150"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43662"/>
    </mc:Choice>
    <mc:Fallback xmlns="">
      <p:transition spd="slow" advTm="43662"/>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2278926" y="-1498853"/>
            <a:ext cx="21919353" cy="14000987"/>
          </a:xfrm>
          <a:custGeom>
            <a:avLst/>
            <a:gdLst/>
            <a:ahLst/>
            <a:cxnLst/>
            <a:rect l="l" t="t" r="r" b="b"/>
            <a:pathLst>
              <a:path w="21919353" h="14000987">
                <a:moveTo>
                  <a:pt x="0" y="0"/>
                </a:moveTo>
                <a:lnTo>
                  <a:pt x="21919353" y="0"/>
                </a:lnTo>
                <a:lnTo>
                  <a:pt x="21919353" y="14000987"/>
                </a:lnTo>
                <a:lnTo>
                  <a:pt x="0" y="14000987"/>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8696650" y="-1376504"/>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1028700" y="1014152"/>
            <a:ext cx="8115300" cy="1975866"/>
          </a:xfrm>
          <a:prstGeom prst="rect">
            <a:avLst/>
          </a:prstGeom>
        </p:spPr>
        <p:txBody>
          <a:bodyPr lIns="0" tIns="0" rIns="0" bIns="0" rtlCol="0" anchor="t">
            <a:spAutoFit/>
          </a:bodyPr>
          <a:lstStyle/>
          <a:p>
            <a:pPr algn="l">
              <a:lnSpc>
                <a:spcPts val="7871"/>
              </a:lnSpc>
              <a:spcBef>
                <a:spcPct val="0"/>
              </a:spcBef>
            </a:pPr>
            <a:r>
              <a:rPr lang="en-US" sz="6399" b="1">
                <a:solidFill>
                  <a:srgbClr val="F3F3F3"/>
                </a:solidFill>
                <a:latin typeface="Aileron Heavy"/>
                <a:ea typeface="Aileron Heavy"/>
                <a:cs typeface="Aileron Heavy"/>
                <a:sym typeface="Aileron Heavy"/>
              </a:rPr>
              <a:t>Evaluación contra test</a:t>
            </a:r>
          </a:p>
        </p:txBody>
      </p:sp>
      <p:sp>
        <p:nvSpPr>
          <p:cNvPr id="5" name="TextBox 5"/>
          <p:cNvSpPr txBox="1"/>
          <p:nvPr/>
        </p:nvSpPr>
        <p:spPr>
          <a:xfrm>
            <a:off x="4382466" y="4055744"/>
            <a:ext cx="7185099" cy="573406"/>
          </a:xfrm>
          <a:prstGeom prst="rect">
            <a:avLst/>
          </a:prstGeom>
        </p:spPr>
        <p:txBody>
          <a:bodyPr lIns="0" tIns="0" rIns="0" bIns="0" rtlCol="0" anchor="t">
            <a:spAutoFit/>
          </a:bodyPr>
          <a:lstStyle/>
          <a:p>
            <a:pPr marL="0" lvl="0" indent="0" algn="l">
              <a:lnSpc>
                <a:spcPts val="4619"/>
              </a:lnSpc>
            </a:pPr>
            <a:r>
              <a:rPr lang="en-US" sz="3299" spc="42">
                <a:solidFill>
                  <a:srgbClr val="F3F3F3"/>
                </a:solidFill>
                <a:latin typeface="Aileron"/>
                <a:ea typeface="Aileron"/>
                <a:cs typeface="Aileron"/>
                <a:sym typeface="Aileron"/>
              </a:rPr>
              <a:t>RMSE                    R2</a:t>
            </a:r>
          </a:p>
        </p:txBody>
      </p:sp>
      <p:sp>
        <p:nvSpPr>
          <p:cNvPr id="6" name="TextBox 6"/>
          <p:cNvSpPr txBox="1"/>
          <p:nvPr/>
        </p:nvSpPr>
        <p:spPr>
          <a:xfrm>
            <a:off x="1222186" y="4058049"/>
            <a:ext cx="2339214" cy="573406"/>
          </a:xfrm>
          <a:prstGeom prst="rect">
            <a:avLst/>
          </a:prstGeom>
        </p:spPr>
        <p:txBody>
          <a:bodyPr lIns="0" tIns="0" rIns="0" bIns="0" rtlCol="0" anchor="t">
            <a:spAutoFit/>
          </a:bodyPr>
          <a:lstStyle/>
          <a:p>
            <a:pPr marL="0" lvl="0" indent="0" algn="l">
              <a:lnSpc>
                <a:spcPts val="4619"/>
              </a:lnSpc>
            </a:pPr>
            <a:r>
              <a:rPr lang="en-US" sz="3299" spc="42">
                <a:solidFill>
                  <a:srgbClr val="F3F3F3"/>
                </a:solidFill>
                <a:latin typeface="Aileron"/>
                <a:ea typeface="Aileron"/>
                <a:cs typeface="Aileron"/>
                <a:sym typeface="Aileron"/>
              </a:rPr>
              <a:t>Resultados</a:t>
            </a:r>
          </a:p>
        </p:txBody>
      </p:sp>
      <p:sp>
        <p:nvSpPr>
          <p:cNvPr id="7" name="TextBox 7"/>
          <p:cNvSpPr txBox="1"/>
          <p:nvPr/>
        </p:nvSpPr>
        <p:spPr>
          <a:xfrm>
            <a:off x="1222186" y="5095875"/>
            <a:ext cx="4117581" cy="405765"/>
          </a:xfrm>
          <a:prstGeom prst="rect">
            <a:avLst/>
          </a:prstGeom>
        </p:spPr>
        <p:txBody>
          <a:bodyPr lIns="0" tIns="0" rIns="0" bIns="0" rtlCol="0" anchor="t">
            <a:spAutoFit/>
          </a:bodyPr>
          <a:lstStyle/>
          <a:p>
            <a:pPr marL="0" lvl="0" indent="0" algn="l">
              <a:lnSpc>
                <a:spcPts val="3359"/>
              </a:lnSpc>
            </a:pPr>
            <a:r>
              <a:rPr lang="en-US" sz="2399" spc="31">
                <a:solidFill>
                  <a:srgbClr val="F3F3F3"/>
                </a:solidFill>
                <a:latin typeface="Aileron"/>
                <a:ea typeface="Aileron"/>
                <a:cs typeface="Aileron"/>
                <a:sym typeface="Aileron"/>
              </a:rPr>
              <a:t>Random Forest</a:t>
            </a:r>
          </a:p>
        </p:txBody>
      </p:sp>
      <p:sp>
        <p:nvSpPr>
          <p:cNvPr id="8" name="TextBox 8"/>
          <p:cNvSpPr txBox="1"/>
          <p:nvPr/>
        </p:nvSpPr>
        <p:spPr>
          <a:xfrm>
            <a:off x="1222186" y="5968365"/>
            <a:ext cx="4117581" cy="405765"/>
          </a:xfrm>
          <a:prstGeom prst="rect">
            <a:avLst/>
          </a:prstGeom>
        </p:spPr>
        <p:txBody>
          <a:bodyPr lIns="0" tIns="0" rIns="0" bIns="0" rtlCol="0" anchor="t">
            <a:spAutoFit/>
          </a:bodyPr>
          <a:lstStyle/>
          <a:p>
            <a:pPr marL="0" lvl="0" indent="0" algn="l">
              <a:lnSpc>
                <a:spcPts val="3359"/>
              </a:lnSpc>
            </a:pPr>
            <a:r>
              <a:rPr lang="en-US" sz="2399" spc="31">
                <a:solidFill>
                  <a:srgbClr val="F3F3F3"/>
                </a:solidFill>
                <a:latin typeface="Aileron"/>
                <a:ea typeface="Aileron"/>
                <a:cs typeface="Aileron"/>
                <a:sym typeface="Aileron"/>
              </a:rPr>
              <a:t>CatBoost</a:t>
            </a:r>
          </a:p>
        </p:txBody>
      </p:sp>
      <p:sp>
        <p:nvSpPr>
          <p:cNvPr id="9" name="TextBox 9"/>
          <p:cNvSpPr txBox="1"/>
          <p:nvPr/>
        </p:nvSpPr>
        <p:spPr>
          <a:xfrm>
            <a:off x="4543704" y="5095875"/>
            <a:ext cx="7185099" cy="405765"/>
          </a:xfrm>
          <a:prstGeom prst="rect">
            <a:avLst/>
          </a:prstGeom>
        </p:spPr>
        <p:txBody>
          <a:bodyPr lIns="0" tIns="0" rIns="0" bIns="0" rtlCol="0" anchor="t">
            <a:spAutoFit/>
          </a:bodyPr>
          <a:lstStyle/>
          <a:p>
            <a:pPr marL="0" lvl="0" indent="0" algn="l">
              <a:lnSpc>
                <a:spcPts val="3359"/>
              </a:lnSpc>
            </a:pPr>
            <a:r>
              <a:rPr lang="en-US" sz="2400" spc="31">
                <a:solidFill>
                  <a:srgbClr val="F3F3F3"/>
                </a:solidFill>
                <a:latin typeface="Aileron"/>
                <a:ea typeface="Aileron"/>
                <a:cs typeface="Aileron"/>
                <a:sym typeface="Aileron"/>
              </a:rPr>
              <a:t>1240                             0.996</a:t>
            </a:r>
          </a:p>
        </p:txBody>
      </p:sp>
      <p:sp>
        <p:nvSpPr>
          <p:cNvPr id="10" name="TextBox 10"/>
          <p:cNvSpPr txBox="1"/>
          <p:nvPr/>
        </p:nvSpPr>
        <p:spPr>
          <a:xfrm>
            <a:off x="4543704" y="5968365"/>
            <a:ext cx="7185099" cy="405765"/>
          </a:xfrm>
          <a:prstGeom prst="rect">
            <a:avLst/>
          </a:prstGeom>
        </p:spPr>
        <p:txBody>
          <a:bodyPr lIns="0" tIns="0" rIns="0" bIns="0" rtlCol="0" anchor="t">
            <a:spAutoFit/>
          </a:bodyPr>
          <a:lstStyle/>
          <a:p>
            <a:pPr marL="0" lvl="0" indent="0" algn="l">
              <a:lnSpc>
                <a:spcPts val="3359"/>
              </a:lnSpc>
            </a:pPr>
            <a:r>
              <a:rPr lang="en-US" sz="2400" spc="31">
                <a:solidFill>
                  <a:srgbClr val="F3F3F3"/>
                </a:solidFill>
                <a:latin typeface="Aileron"/>
                <a:ea typeface="Aileron"/>
                <a:cs typeface="Aileron"/>
                <a:sym typeface="Aileron"/>
              </a:rPr>
              <a:t>1319                             0.996</a:t>
            </a:r>
          </a:p>
        </p:txBody>
      </p:sp>
      <p:sp>
        <p:nvSpPr>
          <p:cNvPr id="11" name="TextBox 11"/>
          <p:cNvSpPr txBox="1"/>
          <p:nvPr/>
        </p:nvSpPr>
        <p:spPr>
          <a:xfrm>
            <a:off x="2392411" y="8394382"/>
            <a:ext cx="2693939" cy="573406"/>
          </a:xfrm>
          <a:prstGeom prst="rect">
            <a:avLst/>
          </a:prstGeom>
        </p:spPr>
        <p:txBody>
          <a:bodyPr lIns="0" tIns="0" rIns="0" bIns="0" rtlCol="0" anchor="t">
            <a:spAutoFit/>
          </a:bodyPr>
          <a:lstStyle/>
          <a:p>
            <a:pPr marL="0" lvl="0" indent="0" algn="ctr">
              <a:lnSpc>
                <a:spcPts val="4619"/>
              </a:lnSpc>
            </a:pPr>
            <a:r>
              <a:rPr lang="en-US" sz="3299" spc="42">
                <a:solidFill>
                  <a:srgbClr val="F3F3F3"/>
                </a:solidFill>
                <a:latin typeface="Aileron"/>
                <a:ea typeface="Aileron"/>
                <a:cs typeface="Aileron"/>
                <a:sym typeface="Aileron"/>
              </a:rPr>
              <a:t>Modelo final</a:t>
            </a:r>
          </a:p>
        </p:txBody>
      </p:sp>
      <p:sp>
        <p:nvSpPr>
          <p:cNvPr id="12" name="TextBox 12"/>
          <p:cNvSpPr txBox="1"/>
          <p:nvPr/>
        </p:nvSpPr>
        <p:spPr>
          <a:xfrm>
            <a:off x="8643530" y="8103869"/>
            <a:ext cx="2693939" cy="1154431"/>
          </a:xfrm>
          <a:prstGeom prst="rect">
            <a:avLst/>
          </a:prstGeom>
        </p:spPr>
        <p:txBody>
          <a:bodyPr lIns="0" tIns="0" rIns="0" bIns="0" rtlCol="0" anchor="t">
            <a:spAutoFit/>
          </a:bodyPr>
          <a:lstStyle/>
          <a:p>
            <a:pPr marL="0" lvl="0" indent="0" algn="ctr">
              <a:lnSpc>
                <a:spcPts val="4619"/>
              </a:lnSpc>
            </a:pPr>
            <a:r>
              <a:rPr lang="en-US" sz="3299" spc="42">
                <a:solidFill>
                  <a:srgbClr val="F3F3F3"/>
                </a:solidFill>
                <a:latin typeface="Aileron"/>
                <a:ea typeface="Aileron"/>
                <a:cs typeface="Aileron"/>
                <a:sym typeface="Aileron"/>
              </a:rPr>
              <a:t>Random Forest</a:t>
            </a:r>
          </a:p>
        </p:txBody>
      </p:sp>
      <p:sp>
        <p:nvSpPr>
          <p:cNvPr id="13" name="AutoShape 13"/>
          <p:cNvSpPr/>
          <p:nvPr/>
        </p:nvSpPr>
        <p:spPr>
          <a:xfrm>
            <a:off x="5339767" y="8719185"/>
            <a:ext cx="3158689" cy="0"/>
          </a:xfrm>
          <a:prstGeom prst="line">
            <a:avLst/>
          </a:prstGeom>
          <a:ln w="104775" cap="flat">
            <a:solidFill>
              <a:srgbClr val="707DB6"/>
            </a:solidFill>
            <a:prstDash val="lgDash"/>
            <a:headEnd type="none" w="sm" len="sm"/>
            <a:tailEnd type="arrow" w="med" len="sm"/>
          </a:ln>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18369"/>
    </mc:Choice>
    <mc:Fallback xmlns="">
      <p:transition spd="slow" advTm="1836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028700" y="3615336"/>
            <a:ext cx="7560297" cy="5500299"/>
          </a:xfrm>
          <a:custGeom>
            <a:avLst/>
            <a:gdLst/>
            <a:ahLst/>
            <a:cxnLst/>
            <a:rect l="l" t="t" r="r" b="b"/>
            <a:pathLst>
              <a:path w="7560297" h="5500299">
                <a:moveTo>
                  <a:pt x="0" y="0"/>
                </a:moveTo>
                <a:lnTo>
                  <a:pt x="7560297" y="0"/>
                </a:lnTo>
                <a:lnTo>
                  <a:pt x="7560297" y="5500300"/>
                </a:lnTo>
                <a:lnTo>
                  <a:pt x="0" y="5500300"/>
                </a:lnTo>
                <a:lnTo>
                  <a:pt x="0" y="0"/>
                </a:lnTo>
                <a:close/>
              </a:path>
            </a:pathLst>
          </a:custGeom>
          <a:blipFill>
            <a:blip r:embed="rId3"/>
            <a:stretch>
              <a:fillRect/>
            </a:stretch>
          </a:blipFill>
        </p:spPr>
        <p:txBody>
          <a:bodyPr/>
          <a:lstStyle/>
          <a:p>
            <a:endParaRPr lang="es-ES"/>
          </a:p>
        </p:txBody>
      </p:sp>
      <p:sp>
        <p:nvSpPr>
          <p:cNvPr id="3" name="TextBox 3"/>
          <p:cNvSpPr txBox="1"/>
          <p:nvPr/>
        </p:nvSpPr>
        <p:spPr>
          <a:xfrm>
            <a:off x="2088423" y="689896"/>
            <a:ext cx="14111154" cy="1446964"/>
          </a:xfrm>
          <a:prstGeom prst="rect">
            <a:avLst/>
          </a:prstGeom>
        </p:spPr>
        <p:txBody>
          <a:bodyPr lIns="0" tIns="0" rIns="0" bIns="0" rtlCol="0" anchor="t">
            <a:spAutoFit/>
          </a:bodyPr>
          <a:lstStyle/>
          <a:p>
            <a:pPr marL="0" lvl="0" indent="0" algn="ctr">
              <a:lnSpc>
                <a:spcPts val="11000"/>
              </a:lnSpc>
              <a:spcBef>
                <a:spcPct val="0"/>
              </a:spcBef>
            </a:pPr>
            <a:r>
              <a:rPr lang="en-US" sz="10000" b="1" dirty="0" err="1">
                <a:solidFill>
                  <a:srgbClr val="000000"/>
                </a:solidFill>
                <a:latin typeface="Aileron Ultra-Bold"/>
                <a:ea typeface="Aileron Ultra-Bold"/>
                <a:cs typeface="Aileron Ultra-Bold"/>
                <a:sym typeface="Aileron Ultra-Bold"/>
              </a:rPr>
              <a:t>Análisis</a:t>
            </a:r>
            <a:r>
              <a:rPr lang="en-US" sz="10000" b="1" dirty="0">
                <a:solidFill>
                  <a:srgbClr val="000000"/>
                </a:solidFill>
                <a:latin typeface="Aileron Ultra-Bold"/>
                <a:ea typeface="Aileron Ultra-Bold"/>
                <a:cs typeface="Aileron Ultra-Bold"/>
                <a:sym typeface="Aileron Ultra-Bold"/>
              </a:rPr>
              <a:t> de </a:t>
            </a:r>
            <a:r>
              <a:rPr lang="en-US" sz="10000" b="1" dirty="0" err="1">
                <a:solidFill>
                  <a:srgbClr val="000000"/>
                </a:solidFill>
                <a:latin typeface="Aileron Ultra-Bold"/>
                <a:ea typeface="Aileron Ultra-Bold"/>
                <a:cs typeface="Aileron Ultra-Bold"/>
                <a:sym typeface="Aileron Ultra-Bold"/>
              </a:rPr>
              <a:t>errores</a:t>
            </a:r>
            <a:endParaRPr lang="en-US" sz="10000" b="1" dirty="0">
              <a:solidFill>
                <a:srgbClr val="000000"/>
              </a:solidFill>
              <a:latin typeface="Aileron Ultra-Bold"/>
              <a:ea typeface="Aileron Ultra-Bold"/>
              <a:cs typeface="Aileron Ultra-Bold"/>
              <a:sym typeface="Aileron Ultra-Bold"/>
            </a:endParaRPr>
          </a:p>
        </p:txBody>
      </p:sp>
      <p:sp>
        <p:nvSpPr>
          <p:cNvPr id="4" name="TextBox 4"/>
          <p:cNvSpPr txBox="1"/>
          <p:nvPr/>
        </p:nvSpPr>
        <p:spPr>
          <a:xfrm>
            <a:off x="4400413" y="2193258"/>
            <a:ext cx="9487173" cy="587084"/>
          </a:xfrm>
          <a:prstGeom prst="rect">
            <a:avLst/>
          </a:prstGeom>
        </p:spPr>
        <p:txBody>
          <a:bodyPr lIns="0" tIns="0" rIns="0" bIns="0" rtlCol="0" anchor="t">
            <a:spAutoFit/>
          </a:bodyPr>
          <a:lstStyle/>
          <a:p>
            <a:pPr algn="ctr">
              <a:lnSpc>
                <a:spcPts val="5039"/>
              </a:lnSpc>
              <a:spcBef>
                <a:spcPct val="0"/>
              </a:spcBef>
            </a:pPr>
            <a:r>
              <a:rPr lang="en-US" sz="3599" b="1" dirty="0" err="1">
                <a:solidFill>
                  <a:srgbClr val="000000"/>
                </a:solidFill>
                <a:latin typeface="Aileron Bold"/>
                <a:ea typeface="Aileron Bold"/>
                <a:cs typeface="Aileron Bold"/>
                <a:sym typeface="Aileron Bold"/>
              </a:rPr>
              <a:t>Modelo</a:t>
            </a:r>
            <a:r>
              <a:rPr lang="en-US" sz="3599" b="1" dirty="0">
                <a:solidFill>
                  <a:srgbClr val="000000"/>
                </a:solidFill>
                <a:latin typeface="Aileron Bold"/>
                <a:ea typeface="Aileron Bold"/>
                <a:cs typeface="Aileron Bold"/>
                <a:sym typeface="Aileron Bold"/>
              </a:rPr>
              <a:t> final - Random Forest</a:t>
            </a:r>
          </a:p>
        </p:txBody>
      </p:sp>
      <p:sp>
        <p:nvSpPr>
          <p:cNvPr id="5" name="Freeform 5"/>
          <p:cNvSpPr/>
          <p:nvPr/>
        </p:nvSpPr>
        <p:spPr>
          <a:xfrm>
            <a:off x="9740830" y="3615336"/>
            <a:ext cx="7518470" cy="5500299"/>
          </a:xfrm>
          <a:custGeom>
            <a:avLst/>
            <a:gdLst/>
            <a:ahLst/>
            <a:cxnLst/>
            <a:rect l="l" t="t" r="r" b="b"/>
            <a:pathLst>
              <a:path w="7518470" h="5500299">
                <a:moveTo>
                  <a:pt x="0" y="0"/>
                </a:moveTo>
                <a:lnTo>
                  <a:pt x="7518470" y="0"/>
                </a:lnTo>
                <a:lnTo>
                  <a:pt x="7518470" y="5500300"/>
                </a:lnTo>
                <a:lnTo>
                  <a:pt x="0" y="5500300"/>
                </a:lnTo>
                <a:lnTo>
                  <a:pt x="0" y="0"/>
                </a:lnTo>
                <a:close/>
              </a:path>
            </a:pathLst>
          </a:custGeom>
          <a:blipFill>
            <a:blip r:embed="rId4"/>
            <a:stretch>
              <a:fillRect/>
            </a:stretch>
          </a:blipFill>
        </p:spPr>
        <p:txBody>
          <a:bodyPr/>
          <a:lstStyle/>
          <a:p>
            <a:endParaRPr lang="es-ES"/>
          </a:p>
        </p:txBody>
      </p:sp>
    </p:spTree>
  </p:cSld>
  <p:clrMapOvr>
    <a:masterClrMapping/>
  </p:clrMapOvr>
  <mc:AlternateContent xmlns:mc="http://schemas.openxmlformats.org/markup-compatibility/2006" xmlns:p14="http://schemas.microsoft.com/office/powerpoint/2010/main">
    <mc:Choice Requires="p14">
      <p:transition spd="slow" p14:dur="2000" advTm="28691"/>
    </mc:Choice>
    <mc:Fallback xmlns="">
      <p:transition spd="slow" advTm="28691"/>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7059"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3595215" y="1443914"/>
            <a:ext cx="11097570" cy="1446964"/>
          </a:xfrm>
          <a:prstGeom prst="rect">
            <a:avLst/>
          </a:prstGeom>
        </p:spPr>
        <p:txBody>
          <a:bodyPr lIns="0" tIns="0" rIns="0" bIns="0" rtlCol="0" anchor="t">
            <a:spAutoFit/>
          </a:bodyPr>
          <a:lstStyle/>
          <a:p>
            <a:pPr marL="0" lvl="0" indent="0" algn="ctr">
              <a:lnSpc>
                <a:spcPts val="11000"/>
              </a:lnSpc>
              <a:spcBef>
                <a:spcPct val="0"/>
              </a:spcBef>
            </a:pPr>
            <a:r>
              <a:rPr lang="en-US" sz="10000" b="1">
                <a:solidFill>
                  <a:srgbClr val="F3F3F3"/>
                </a:solidFill>
                <a:latin typeface="Aileron Ultra-Bold"/>
                <a:ea typeface="Aileron Ultra-Bold"/>
                <a:cs typeface="Aileron Ultra-Bold"/>
                <a:sym typeface="Aileron Ultra-Bold"/>
              </a:rPr>
              <a:t>Conclusiones</a:t>
            </a:r>
          </a:p>
        </p:txBody>
      </p:sp>
      <p:sp>
        <p:nvSpPr>
          <p:cNvPr id="4" name="TextBox 4"/>
          <p:cNvSpPr txBox="1"/>
          <p:nvPr/>
        </p:nvSpPr>
        <p:spPr>
          <a:xfrm>
            <a:off x="4968119" y="3776344"/>
            <a:ext cx="8351763" cy="2439038"/>
          </a:xfrm>
          <a:prstGeom prst="rect">
            <a:avLst/>
          </a:prstGeom>
        </p:spPr>
        <p:txBody>
          <a:bodyPr lIns="0" tIns="0" rIns="0" bIns="0" rtlCol="0" anchor="t">
            <a:spAutoFit/>
          </a:bodyPr>
          <a:lstStyle/>
          <a:p>
            <a:pPr algn="ctr">
              <a:lnSpc>
                <a:spcPts val="7879"/>
              </a:lnSpc>
            </a:pPr>
            <a:r>
              <a:rPr lang="en-US" sz="3999" b="1" spc="51">
                <a:solidFill>
                  <a:srgbClr val="F3F3F3"/>
                </a:solidFill>
                <a:latin typeface="Aileron Bold"/>
                <a:ea typeface="Aileron Bold"/>
                <a:cs typeface="Aileron Bold"/>
                <a:sym typeface="Aileron Bold"/>
              </a:rPr>
              <a:t>Casos de uso</a:t>
            </a:r>
          </a:p>
          <a:p>
            <a:pPr algn="ctr">
              <a:lnSpc>
                <a:spcPts val="5909"/>
              </a:lnSpc>
            </a:pPr>
            <a:r>
              <a:rPr lang="en-US" sz="2999" spc="38">
                <a:solidFill>
                  <a:srgbClr val="F3F3F3"/>
                </a:solidFill>
                <a:latin typeface="Aileron"/>
                <a:ea typeface="Aileron"/>
                <a:cs typeface="Aileron"/>
                <a:sym typeface="Aileron"/>
              </a:rPr>
              <a:t>Precios justos</a:t>
            </a:r>
          </a:p>
          <a:p>
            <a:pPr marL="0" lvl="0" indent="0" algn="ctr">
              <a:lnSpc>
                <a:spcPts val="5909"/>
              </a:lnSpc>
            </a:pPr>
            <a:r>
              <a:rPr lang="en-US" sz="2999" spc="38">
                <a:solidFill>
                  <a:srgbClr val="F3F3F3"/>
                </a:solidFill>
                <a:latin typeface="Aileron"/>
                <a:ea typeface="Aileron"/>
                <a:cs typeface="Aileron"/>
                <a:sym typeface="Aileron"/>
              </a:rPr>
              <a:t>Uso particular</a:t>
            </a:r>
          </a:p>
        </p:txBody>
      </p:sp>
    </p:spTree>
  </p:cSld>
  <p:clrMapOvr>
    <a:masterClrMapping/>
  </p:clrMapOvr>
  <mc:AlternateContent xmlns:mc="http://schemas.openxmlformats.org/markup-compatibility/2006" xmlns:p14="http://schemas.microsoft.com/office/powerpoint/2010/main">
    <mc:Choice Requires="p14">
      <p:transition spd="slow" p14:dur="2000" advTm="17840"/>
    </mc:Choice>
    <mc:Fallback xmlns="">
      <p:transition spd="slow" advTm="1784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77059" y="0"/>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3595215" y="1443914"/>
            <a:ext cx="11097570" cy="1446964"/>
          </a:xfrm>
          <a:prstGeom prst="rect">
            <a:avLst/>
          </a:prstGeom>
        </p:spPr>
        <p:txBody>
          <a:bodyPr lIns="0" tIns="0" rIns="0" bIns="0" rtlCol="0" anchor="t">
            <a:spAutoFit/>
          </a:bodyPr>
          <a:lstStyle/>
          <a:p>
            <a:pPr marL="0" lvl="0" indent="0" algn="ctr">
              <a:lnSpc>
                <a:spcPts val="11000"/>
              </a:lnSpc>
              <a:spcBef>
                <a:spcPct val="0"/>
              </a:spcBef>
            </a:pPr>
            <a:r>
              <a:rPr lang="en-US" sz="10000" b="1">
                <a:solidFill>
                  <a:srgbClr val="F3F3F3"/>
                </a:solidFill>
                <a:latin typeface="Aileron Ultra-Bold"/>
                <a:ea typeface="Aileron Ultra-Bold"/>
                <a:cs typeface="Aileron Ultra-Bold"/>
                <a:sym typeface="Aileron Ultra-Bold"/>
              </a:rPr>
              <a:t>Conclusiones</a:t>
            </a:r>
          </a:p>
        </p:txBody>
      </p:sp>
      <p:sp>
        <p:nvSpPr>
          <p:cNvPr id="4" name="TextBox 4"/>
          <p:cNvSpPr txBox="1"/>
          <p:nvPr/>
        </p:nvSpPr>
        <p:spPr>
          <a:xfrm>
            <a:off x="4968119" y="3776344"/>
            <a:ext cx="8351763" cy="2439038"/>
          </a:xfrm>
          <a:prstGeom prst="rect">
            <a:avLst/>
          </a:prstGeom>
        </p:spPr>
        <p:txBody>
          <a:bodyPr lIns="0" tIns="0" rIns="0" bIns="0" rtlCol="0" anchor="t">
            <a:spAutoFit/>
          </a:bodyPr>
          <a:lstStyle/>
          <a:p>
            <a:pPr algn="ctr">
              <a:lnSpc>
                <a:spcPts val="7879"/>
              </a:lnSpc>
            </a:pPr>
            <a:r>
              <a:rPr lang="en-US" sz="3999" b="1" spc="51">
                <a:solidFill>
                  <a:srgbClr val="F3F3F3"/>
                </a:solidFill>
                <a:latin typeface="Aileron Bold"/>
                <a:ea typeface="Aileron Bold"/>
                <a:cs typeface="Aileron Bold"/>
                <a:sym typeface="Aileron Bold"/>
              </a:rPr>
              <a:t>Limitaciones y futuras mejoras</a:t>
            </a:r>
          </a:p>
          <a:p>
            <a:pPr algn="ctr">
              <a:lnSpc>
                <a:spcPts val="5909"/>
              </a:lnSpc>
            </a:pPr>
            <a:r>
              <a:rPr lang="en-US" sz="2999" spc="38">
                <a:solidFill>
                  <a:srgbClr val="F3F3F3"/>
                </a:solidFill>
                <a:latin typeface="Aileron"/>
                <a:ea typeface="Aileron"/>
                <a:cs typeface="Aileron"/>
                <a:sym typeface="Aileron"/>
              </a:rPr>
              <a:t>Datos mejorables</a:t>
            </a:r>
          </a:p>
          <a:p>
            <a:pPr marL="0" lvl="0" indent="0" algn="ctr">
              <a:lnSpc>
                <a:spcPts val="5909"/>
              </a:lnSpc>
            </a:pPr>
            <a:r>
              <a:rPr lang="en-US" sz="2999" spc="38">
                <a:solidFill>
                  <a:srgbClr val="F3F3F3"/>
                </a:solidFill>
                <a:latin typeface="Aileron"/>
                <a:ea typeface="Aileron"/>
                <a:cs typeface="Aileron"/>
                <a:sym typeface="Aileron"/>
              </a:rPr>
              <a:t>Creación de modelos segmentados</a:t>
            </a:r>
          </a:p>
        </p:txBody>
      </p:sp>
    </p:spTree>
  </p:cSld>
  <p:clrMapOvr>
    <a:masterClrMapping/>
  </p:clrMapOvr>
  <mc:AlternateContent xmlns:mc="http://schemas.openxmlformats.org/markup-compatibility/2006" xmlns:p14="http://schemas.microsoft.com/office/powerpoint/2010/main">
    <mc:Choice Requires="p14">
      <p:transition spd="slow" p14:dur="2000" advTm="24288"/>
    </mc:Choice>
    <mc:Fallback xmlns="">
      <p:transition spd="slow" advTm="2428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605920" y="-369474"/>
            <a:ext cx="22915854" cy="12890168"/>
          </a:xfrm>
          <a:custGeom>
            <a:avLst/>
            <a:gdLst/>
            <a:ahLst/>
            <a:cxnLst/>
            <a:rect l="l" t="t" r="r" b="b"/>
            <a:pathLst>
              <a:path w="22915854" h="12890168">
                <a:moveTo>
                  <a:pt x="0" y="0"/>
                </a:moveTo>
                <a:lnTo>
                  <a:pt x="22915854" y="0"/>
                </a:lnTo>
                <a:lnTo>
                  <a:pt x="22915854" y="12890167"/>
                </a:lnTo>
                <a:lnTo>
                  <a:pt x="0" y="12890167"/>
                </a:lnTo>
                <a:lnTo>
                  <a:pt x="0" y="0"/>
                </a:lnTo>
                <a:close/>
              </a:path>
            </a:pathLst>
          </a:custGeom>
          <a:blipFill>
            <a:blip r:embed="rId3">
              <a:alphaModFix amt="15000"/>
            </a:blip>
            <a:stretch>
              <a:fillRect/>
            </a:stretch>
          </a:blipFill>
        </p:spPr>
        <p:txBody>
          <a:bodyPr/>
          <a:lstStyle/>
          <a:p>
            <a:endParaRPr lang="es-ES"/>
          </a:p>
        </p:txBody>
      </p:sp>
      <p:grpSp>
        <p:nvGrpSpPr>
          <p:cNvPr id="3" name="Group 3"/>
          <p:cNvGrpSpPr/>
          <p:nvPr/>
        </p:nvGrpSpPr>
        <p:grpSpPr>
          <a:xfrm>
            <a:off x="1605920" y="1984804"/>
            <a:ext cx="8127306" cy="3612659"/>
            <a:chOff x="0" y="-19050"/>
            <a:chExt cx="10836407" cy="4816878"/>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dirty="0" err="1">
                  <a:solidFill>
                    <a:srgbClr val="F3F3F3"/>
                  </a:solidFill>
                  <a:latin typeface="Aileron Heavy"/>
                  <a:ea typeface="Aileron Heavy"/>
                  <a:cs typeface="Aileron Heavy"/>
                  <a:sym typeface="Aileron Heavy"/>
                </a:rPr>
                <a:t>Actualidad</a:t>
              </a:r>
              <a:endParaRPr lang="en-US" sz="6400" b="1" dirty="0">
                <a:solidFill>
                  <a:srgbClr val="F3F3F3"/>
                </a:solidFill>
                <a:latin typeface="Aileron Heavy"/>
                <a:ea typeface="Aileron Heavy"/>
                <a:cs typeface="Aileron Heavy"/>
                <a:sym typeface="Aileron Heavy"/>
              </a:endParaRPr>
            </a:p>
          </p:txBody>
        </p:sp>
        <p:sp>
          <p:nvSpPr>
            <p:cNvPr id="5" name="TextBox 5"/>
            <p:cNvSpPr txBox="1"/>
            <p:nvPr/>
          </p:nvSpPr>
          <p:spPr>
            <a:xfrm>
              <a:off x="0" y="1946279"/>
              <a:ext cx="9311152" cy="2851549"/>
            </a:xfrm>
            <a:prstGeom prst="rect">
              <a:avLst/>
            </a:prstGeom>
          </p:spPr>
          <p:txBody>
            <a:bodyPr lIns="0" tIns="0" rIns="0" bIns="0" rtlCol="0" anchor="t">
              <a:spAutoFit/>
            </a:bodyPr>
            <a:lstStyle/>
            <a:p>
              <a:pPr algn="l">
                <a:lnSpc>
                  <a:spcPts val="4296"/>
                </a:lnSpc>
              </a:pPr>
              <a:r>
                <a:rPr lang="en-US" sz="2400" spc="31" dirty="0" err="1">
                  <a:solidFill>
                    <a:srgbClr val="F3F3F3"/>
                  </a:solidFill>
                  <a:latin typeface="Aileron"/>
                  <a:ea typeface="Aileron"/>
                  <a:cs typeface="Aileron"/>
                  <a:sym typeface="Aileron"/>
                </a:rPr>
                <a:t>Aumento</a:t>
              </a:r>
              <a:r>
                <a:rPr lang="en-US" sz="2400" spc="31" dirty="0">
                  <a:solidFill>
                    <a:srgbClr val="F3F3F3"/>
                  </a:solidFill>
                  <a:latin typeface="Aileron"/>
                  <a:ea typeface="Aileron"/>
                  <a:cs typeface="Aileron"/>
                  <a:sym typeface="Aileron"/>
                </a:rPr>
                <a:t> de la </a:t>
              </a:r>
              <a:r>
                <a:rPr lang="en-US" sz="2400" spc="31" dirty="0" err="1">
                  <a:solidFill>
                    <a:srgbClr val="F3F3F3"/>
                  </a:solidFill>
                  <a:latin typeface="Aileron"/>
                  <a:ea typeface="Aileron"/>
                  <a:cs typeface="Aileron"/>
                  <a:sym typeface="Aileron"/>
                </a:rPr>
                <a:t>demanda</a:t>
              </a:r>
              <a:endParaRPr lang="en-US" sz="2400" spc="31" dirty="0">
                <a:solidFill>
                  <a:srgbClr val="F3F3F3"/>
                </a:solidFill>
                <a:latin typeface="Aileron"/>
                <a:ea typeface="Aileron"/>
                <a:cs typeface="Aileron"/>
                <a:sym typeface="Aileron"/>
              </a:endParaRPr>
            </a:p>
            <a:p>
              <a:pPr algn="l">
                <a:lnSpc>
                  <a:spcPts val="4296"/>
                </a:lnSpc>
              </a:pP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Escasez</a:t>
              </a:r>
              <a:r>
                <a:rPr lang="en-US" sz="2400" spc="31" dirty="0">
                  <a:solidFill>
                    <a:srgbClr val="F3F3F3"/>
                  </a:solidFill>
                  <a:latin typeface="Aileron"/>
                  <a:ea typeface="Aileron"/>
                  <a:cs typeface="Aileron"/>
                  <a:sym typeface="Aileron"/>
                </a:rPr>
                <a:t> de </a:t>
              </a:r>
              <a:r>
                <a:rPr lang="en-US" sz="2400" spc="31" dirty="0" err="1">
                  <a:solidFill>
                    <a:srgbClr val="F3F3F3"/>
                  </a:solidFill>
                  <a:latin typeface="Aileron"/>
                  <a:ea typeface="Aileron"/>
                  <a:cs typeface="Aileron"/>
                  <a:sym typeface="Aileron"/>
                </a:rPr>
                <a:t>materias</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primas</a:t>
              </a:r>
              <a:endParaRPr lang="en-US" sz="2400" spc="31" dirty="0">
                <a:solidFill>
                  <a:srgbClr val="F3F3F3"/>
                </a:solidFill>
                <a:latin typeface="Aileron"/>
                <a:ea typeface="Aileron"/>
                <a:cs typeface="Aileron"/>
                <a:sym typeface="Aileron"/>
              </a:endParaRPr>
            </a:p>
            <a:p>
              <a:pPr algn="l">
                <a:lnSpc>
                  <a:spcPts val="4296"/>
                </a:lnSpc>
              </a:pPr>
              <a:r>
                <a:rPr lang="en-US" sz="2400" spc="31" dirty="0">
                  <a:solidFill>
                    <a:srgbClr val="F3F3F3"/>
                  </a:solidFill>
                  <a:latin typeface="Aileron"/>
                  <a:ea typeface="Aileron"/>
                  <a:cs typeface="Aileron"/>
                  <a:sym typeface="Aileron"/>
                </a:rPr>
                <a:t>	Altos </a:t>
              </a:r>
              <a:r>
                <a:rPr lang="en-US" sz="2400" spc="31" dirty="0" err="1">
                  <a:solidFill>
                    <a:srgbClr val="F3F3F3"/>
                  </a:solidFill>
                  <a:latin typeface="Aileron"/>
                  <a:ea typeface="Aileron"/>
                  <a:cs typeface="Aileron"/>
                  <a:sym typeface="Aileron"/>
                </a:rPr>
                <a:t>precios</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en</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vehículos</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nuevos</a:t>
              </a:r>
              <a:endParaRPr lang="en-US" sz="2400" spc="31" dirty="0">
                <a:solidFill>
                  <a:srgbClr val="F3F3F3"/>
                </a:solidFill>
                <a:latin typeface="Aileron"/>
                <a:ea typeface="Aileron"/>
                <a:cs typeface="Aileron"/>
                <a:sym typeface="Aileron"/>
              </a:endParaRPr>
            </a:p>
            <a:p>
              <a:pPr marL="0" lvl="0" indent="0" algn="l">
                <a:lnSpc>
                  <a:spcPts val="4296"/>
                </a:lnSpc>
              </a:pPr>
              <a:r>
                <a:rPr lang="en-US" sz="2400" spc="31" dirty="0" err="1">
                  <a:solidFill>
                    <a:srgbClr val="F3F3F3"/>
                  </a:solidFill>
                  <a:latin typeface="Aileron"/>
                  <a:ea typeface="Aileron"/>
                  <a:cs typeface="Aileron"/>
                  <a:sym typeface="Aileron"/>
                </a:rPr>
                <a:t>Limitaciones</a:t>
              </a:r>
              <a:r>
                <a:rPr lang="en-US" sz="2400" spc="31" dirty="0">
                  <a:solidFill>
                    <a:srgbClr val="F3F3F3"/>
                  </a:solidFill>
                  <a:latin typeface="Aileron"/>
                  <a:ea typeface="Aileron"/>
                  <a:cs typeface="Aileron"/>
                  <a:sym typeface="Aileron"/>
                </a:rPr>
                <a:t> de </a:t>
              </a:r>
              <a:r>
                <a:rPr lang="en-US" sz="2400" spc="31" dirty="0" err="1">
                  <a:solidFill>
                    <a:srgbClr val="F3F3F3"/>
                  </a:solidFill>
                  <a:latin typeface="Aileron"/>
                  <a:ea typeface="Aileron"/>
                  <a:cs typeface="Aileron"/>
                  <a:sym typeface="Aileron"/>
                </a:rPr>
                <a:t>circulación</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por</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contaminación</a:t>
              </a:r>
              <a:endParaRPr lang="en-US" sz="2400" spc="31" dirty="0">
                <a:solidFill>
                  <a:srgbClr val="F3F3F3"/>
                </a:solidFill>
                <a:latin typeface="Aileron"/>
                <a:ea typeface="Aileron"/>
                <a:cs typeface="Aileron"/>
                <a:sym typeface="Aileron"/>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6500"/>
    </mc:Choice>
    <mc:Fallback xmlns="">
      <p:transition spd="slow" advTm="265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grpSp>
        <p:nvGrpSpPr>
          <p:cNvPr id="3" name="Group 3"/>
          <p:cNvGrpSpPr/>
          <p:nvPr/>
        </p:nvGrpSpPr>
        <p:grpSpPr>
          <a:xfrm>
            <a:off x="15386139" y="8775456"/>
            <a:ext cx="2542587" cy="965688"/>
            <a:chOff x="0" y="0"/>
            <a:chExt cx="3390116" cy="1287583"/>
          </a:xfrm>
        </p:grpSpPr>
        <p:grpSp>
          <p:nvGrpSpPr>
            <p:cNvPr id="4" name="Group 4"/>
            <p:cNvGrpSpPr/>
            <p:nvPr/>
          </p:nvGrpSpPr>
          <p:grpSpPr>
            <a:xfrm>
              <a:off x="0" y="0"/>
              <a:ext cx="3390116" cy="1287583"/>
              <a:chOff x="0" y="0"/>
              <a:chExt cx="669652" cy="254337"/>
            </a:xfrm>
          </p:grpSpPr>
          <p:sp>
            <p:nvSpPr>
              <p:cNvPr id="5" name="Freeform 5"/>
              <p:cNvSpPr/>
              <p:nvPr/>
            </p:nvSpPr>
            <p:spPr>
              <a:xfrm>
                <a:off x="0" y="0"/>
                <a:ext cx="669652" cy="254337"/>
              </a:xfrm>
              <a:custGeom>
                <a:avLst/>
                <a:gdLst/>
                <a:ahLst/>
                <a:cxnLst/>
                <a:rect l="l" t="t" r="r" b="b"/>
                <a:pathLst>
                  <a:path w="669652" h="254337">
                    <a:moveTo>
                      <a:pt x="127169" y="0"/>
                    </a:moveTo>
                    <a:lnTo>
                      <a:pt x="542484" y="0"/>
                    </a:lnTo>
                    <a:cubicBezTo>
                      <a:pt x="612717" y="0"/>
                      <a:pt x="669652" y="56935"/>
                      <a:pt x="669652" y="127169"/>
                    </a:cubicBezTo>
                    <a:lnTo>
                      <a:pt x="669652" y="127169"/>
                    </a:lnTo>
                    <a:cubicBezTo>
                      <a:pt x="669652" y="197402"/>
                      <a:pt x="612717" y="254337"/>
                      <a:pt x="542484" y="254337"/>
                    </a:cubicBezTo>
                    <a:lnTo>
                      <a:pt x="127169" y="254337"/>
                    </a:lnTo>
                    <a:cubicBezTo>
                      <a:pt x="56935" y="254337"/>
                      <a:pt x="0" y="197402"/>
                      <a:pt x="0" y="127169"/>
                    </a:cubicBezTo>
                    <a:lnTo>
                      <a:pt x="0" y="127169"/>
                    </a:lnTo>
                    <a:cubicBezTo>
                      <a:pt x="0" y="56935"/>
                      <a:pt x="56935" y="0"/>
                      <a:pt x="127169" y="0"/>
                    </a:cubicBezTo>
                    <a:close/>
                  </a:path>
                </a:pathLst>
              </a:custGeom>
              <a:solidFill>
                <a:srgbClr val="474B50"/>
              </a:solidFill>
            </p:spPr>
            <p:txBody>
              <a:bodyPr/>
              <a:lstStyle/>
              <a:p>
                <a:endParaRPr lang="es-ES"/>
              </a:p>
            </p:txBody>
          </p:sp>
          <p:sp>
            <p:nvSpPr>
              <p:cNvPr id="6" name="TextBox 6"/>
              <p:cNvSpPr txBox="1"/>
              <p:nvPr/>
            </p:nvSpPr>
            <p:spPr>
              <a:xfrm>
                <a:off x="0" y="-47625"/>
                <a:ext cx="669652" cy="301962"/>
              </a:xfrm>
              <a:prstGeom prst="rect">
                <a:avLst/>
              </a:prstGeom>
            </p:spPr>
            <p:txBody>
              <a:bodyPr lIns="50800" tIns="50800" rIns="50800" bIns="50800" rtlCol="0" anchor="ctr"/>
              <a:lstStyle/>
              <a:p>
                <a:pPr algn="ctr">
                  <a:lnSpc>
                    <a:spcPts val="3359"/>
                  </a:lnSpc>
                </a:pPr>
                <a:endParaRPr/>
              </a:p>
            </p:txBody>
          </p:sp>
        </p:grpSp>
        <p:sp>
          <p:nvSpPr>
            <p:cNvPr id="7" name="Freeform 7"/>
            <p:cNvSpPr/>
            <p:nvPr/>
          </p:nvSpPr>
          <p:spPr>
            <a:xfrm>
              <a:off x="261888" y="313853"/>
              <a:ext cx="2866340" cy="659877"/>
            </a:xfrm>
            <a:custGeom>
              <a:avLst/>
              <a:gdLst/>
              <a:ahLst/>
              <a:cxnLst/>
              <a:rect l="l" t="t" r="r" b="b"/>
              <a:pathLst>
                <a:path w="2866340" h="659877">
                  <a:moveTo>
                    <a:pt x="0" y="0"/>
                  </a:moveTo>
                  <a:lnTo>
                    <a:pt x="2866340" y="0"/>
                  </a:lnTo>
                  <a:lnTo>
                    <a:pt x="2866340" y="659877"/>
                  </a:lnTo>
                  <a:lnTo>
                    <a:pt x="0" y="659877"/>
                  </a:lnTo>
                  <a:lnTo>
                    <a:pt x="0" y="0"/>
                  </a:lnTo>
                  <a:close/>
                </a:path>
              </a:pathLst>
            </a:custGeom>
            <a:blipFill>
              <a:blip r:embed="rId4"/>
              <a:stretch>
                <a:fillRect/>
              </a:stretch>
            </a:blipFill>
          </p:spPr>
          <p:txBody>
            <a:bodyPr/>
            <a:lstStyle/>
            <a:p>
              <a:endParaRPr lang="es-ES"/>
            </a:p>
          </p:txBody>
        </p:sp>
      </p:grpSp>
      <p:sp>
        <p:nvSpPr>
          <p:cNvPr id="8" name="TextBox 8"/>
          <p:cNvSpPr txBox="1"/>
          <p:nvPr/>
        </p:nvSpPr>
        <p:spPr>
          <a:xfrm>
            <a:off x="1630568" y="1966414"/>
            <a:ext cx="15026864" cy="3379380"/>
          </a:xfrm>
          <a:prstGeom prst="rect">
            <a:avLst/>
          </a:prstGeom>
        </p:spPr>
        <p:txBody>
          <a:bodyPr lIns="0" tIns="0" rIns="0" bIns="0" rtlCol="0" anchor="t">
            <a:spAutoFit/>
          </a:bodyPr>
          <a:lstStyle/>
          <a:p>
            <a:pPr algn="ctr">
              <a:lnSpc>
                <a:spcPts val="13200"/>
              </a:lnSpc>
            </a:pPr>
            <a:r>
              <a:rPr lang="en-US" sz="12000" b="1">
                <a:solidFill>
                  <a:srgbClr val="000000"/>
                </a:solidFill>
                <a:latin typeface="Aileron Bold"/>
                <a:ea typeface="Aileron Bold"/>
                <a:cs typeface="Aileron Bold"/>
                <a:sym typeface="Aileron Bold"/>
              </a:rPr>
              <a:t>Gracias por su atención</a:t>
            </a:r>
          </a:p>
        </p:txBody>
      </p:sp>
      <p:sp>
        <p:nvSpPr>
          <p:cNvPr id="9" name="TextBox 9"/>
          <p:cNvSpPr txBox="1"/>
          <p:nvPr/>
        </p:nvSpPr>
        <p:spPr>
          <a:xfrm>
            <a:off x="3677852" y="6337210"/>
            <a:ext cx="10932295" cy="1172210"/>
          </a:xfrm>
          <a:prstGeom prst="rect">
            <a:avLst/>
          </a:prstGeom>
        </p:spPr>
        <p:txBody>
          <a:bodyPr lIns="0" tIns="0" rIns="0" bIns="0" rtlCol="0" anchor="t">
            <a:spAutoFit/>
          </a:bodyPr>
          <a:lstStyle/>
          <a:p>
            <a:pPr algn="ctr">
              <a:lnSpc>
                <a:spcPts val="5040"/>
              </a:lnSpc>
              <a:spcBef>
                <a:spcPct val="0"/>
              </a:spcBef>
            </a:pPr>
            <a:r>
              <a:rPr lang="en-US" sz="3600">
                <a:solidFill>
                  <a:srgbClr val="000000"/>
                </a:solidFill>
                <a:latin typeface="Aileron"/>
                <a:ea typeface="Aileron"/>
                <a:cs typeface="Aileron"/>
                <a:sym typeface="Aileron"/>
              </a:rPr>
              <a:t>Proyecto de Machine Learning</a:t>
            </a:r>
          </a:p>
          <a:p>
            <a:pPr algn="ctr">
              <a:lnSpc>
                <a:spcPts val="4340"/>
              </a:lnSpc>
              <a:spcBef>
                <a:spcPct val="0"/>
              </a:spcBef>
            </a:pPr>
            <a:r>
              <a:rPr lang="en-US" sz="3100">
                <a:solidFill>
                  <a:srgbClr val="000000"/>
                </a:solidFill>
                <a:latin typeface="Aileron"/>
                <a:ea typeface="Aileron"/>
                <a:cs typeface="Aileron"/>
                <a:sym typeface="Aileron"/>
              </a:rPr>
              <a:t>Mariano Puchades del Olmo</a:t>
            </a:r>
          </a:p>
        </p:txBody>
      </p:sp>
    </p:spTree>
  </p:cSld>
  <p:clrMapOvr>
    <a:masterClrMapping/>
  </p:clrMapOvr>
  <mc:AlternateContent xmlns:mc="http://schemas.openxmlformats.org/markup-compatibility/2006" xmlns:p14="http://schemas.microsoft.com/office/powerpoint/2010/main">
    <mc:Choice Requires="p14">
      <p:transition spd="slow" p14:dur="2000" advTm="8894"/>
    </mc:Choice>
    <mc:Fallback xmlns="">
      <p:transition spd="slow" advTm="889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6250360"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12000"/>
            </a:blip>
            <a:stretch>
              <a:fillRect/>
            </a:stretch>
          </a:blipFill>
        </p:spPr>
        <p:txBody>
          <a:bodyPr/>
          <a:lstStyle/>
          <a:p>
            <a:endParaRPr lang="es-ES"/>
          </a:p>
        </p:txBody>
      </p:sp>
      <p:sp>
        <p:nvSpPr>
          <p:cNvPr id="3" name="Freeform 3"/>
          <p:cNvSpPr/>
          <p:nvPr/>
        </p:nvSpPr>
        <p:spPr>
          <a:xfrm>
            <a:off x="14725216" y="-890355"/>
            <a:ext cx="20975576" cy="13398149"/>
          </a:xfrm>
          <a:custGeom>
            <a:avLst/>
            <a:gdLst/>
            <a:ahLst/>
            <a:cxnLst/>
            <a:rect l="l" t="t" r="r" b="b"/>
            <a:pathLst>
              <a:path w="20975576" h="13398149">
                <a:moveTo>
                  <a:pt x="0" y="0"/>
                </a:moveTo>
                <a:lnTo>
                  <a:pt x="20975576" y="0"/>
                </a:lnTo>
                <a:lnTo>
                  <a:pt x="20975576" y="13398150"/>
                </a:lnTo>
                <a:lnTo>
                  <a:pt x="0" y="13398150"/>
                </a:lnTo>
                <a:lnTo>
                  <a:pt x="0" y="0"/>
                </a:lnTo>
                <a:close/>
              </a:path>
            </a:pathLst>
          </a:custGeom>
          <a:blipFill>
            <a:blip r:embed="rId3">
              <a:alphaModFix amt="12000"/>
            </a:blip>
            <a:stretch>
              <a:fillRect/>
            </a:stretch>
          </a:blipFill>
        </p:spPr>
        <p:txBody>
          <a:bodyPr/>
          <a:lstStyle/>
          <a:p>
            <a:endParaRPr lang="es-ES"/>
          </a:p>
        </p:txBody>
      </p:sp>
      <p:sp>
        <p:nvSpPr>
          <p:cNvPr id="4" name="TextBox 4"/>
          <p:cNvSpPr txBox="1"/>
          <p:nvPr/>
        </p:nvSpPr>
        <p:spPr>
          <a:xfrm>
            <a:off x="5277429" y="2000199"/>
            <a:ext cx="7733143" cy="985266"/>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Problema principal</a:t>
            </a:r>
          </a:p>
        </p:txBody>
      </p:sp>
      <p:sp>
        <p:nvSpPr>
          <p:cNvPr id="5" name="TextBox 5"/>
          <p:cNvSpPr txBox="1"/>
          <p:nvPr/>
        </p:nvSpPr>
        <p:spPr>
          <a:xfrm>
            <a:off x="5821660" y="4012281"/>
            <a:ext cx="6644680" cy="824865"/>
          </a:xfrm>
          <a:prstGeom prst="rect">
            <a:avLst/>
          </a:prstGeom>
        </p:spPr>
        <p:txBody>
          <a:bodyPr lIns="0" tIns="0" rIns="0" bIns="0" rtlCol="0" anchor="t">
            <a:spAutoFit/>
          </a:bodyPr>
          <a:lstStyle/>
          <a:p>
            <a:pPr marL="0" lvl="0" indent="0" algn="ctr">
              <a:lnSpc>
                <a:spcPts val="3359"/>
              </a:lnSpc>
            </a:pPr>
            <a:r>
              <a:rPr lang="en-US" sz="2400" spc="31">
                <a:solidFill>
                  <a:srgbClr val="F3F3F3"/>
                </a:solidFill>
                <a:latin typeface="Aileron"/>
                <a:ea typeface="Aileron"/>
                <a:cs typeface="Aileron"/>
                <a:sym typeface="Aileron"/>
              </a:rPr>
              <a:t>Tanto vendedores como compradores tienen dificultades para establecer precios justos</a:t>
            </a:r>
          </a:p>
        </p:txBody>
      </p:sp>
    </p:spTree>
  </p:cSld>
  <p:clrMapOvr>
    <a:masterClrMapping/>
  </p:clrMapOvr>
  <mc:AlternateContent xmlns:mc="http://schemas.openxmlformats.org/markup-compatibility/2006" xmlns:p14="http://schemas.microsoft.com/office/powerpoint/2010/main">
    <mc:Choice Requires="p14">
      <p:transition spd="slow" p14:dur="2000" advTm="17022"/>
    </mc:Choice>
    <mc:Fallback xmlns="">
      <p:transition spd="slow" advTm="1702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1377670" y="-307306"/>
            <a:ext cx="21043339" cy="13441433"/>
          </a:xfrm>
          <a:custGeom>
            <a:avLst/>
            <a:gdLst/>
            <a:ahLst/>
            <a:cxnLst/>
            <a:rect l="l" t="t" r="r" b="b"/>
            <a:pathLst>
              <a:path w="21043339" h="13441433">
                <a:moveTo>
                  <a:pt x="0" y="0"/>
                </a:moveTo>
                <a:lnTo>
                  <a:pt x="21043340" y="0"/>
                </a:lnTo>
                <a:lnTo>
                  <a:pt x="21043340" y="13441433"/>
                </a:lnTo>
                <a:lnTo>
                  <a:pt x="0" y="13441433"/>
                </a:lnTo>
                <a:lnTo>
                  <a:pt x="0" y="0"/>
                </a:lnTo>
                <a:close/>
              </a:path>
            </a:pathLst>
          </a:custGeom>
          <a:blipFill>
            <a:blip r:embed="rId3">
              <a:alphaModFix amt="8999"/>
            </a:blip>
            <a:stretch>
              <a:fillRect/>
            </a:stretch>
          </a:blipFill>
        </p:spPr>
        <p:txBody>
          <a:bodyPr/>
          <a:lstStyle/>
          <a:p>
            <a:endParaRPr lang="es-ES"/>
          </a:p>
        </p:txBody>
      </p:sp>
      <p:sp>
        <p:nvSpPr>
          <p:cNvPr id="3" name="TextBox 3"/>
          <p:cNvSpPr txBox="1"/>
          <p:nvPr/>
        </p:nvSpPr>
        <p:spPr>
          <a:xfrm>
            <a:off x="2067567" y="1892006"/>
            <a:ext cx="14152866" cy="1022604"/>
          </a:xfrm>
          <a:prstGeom prst="rect">
            <a:avLst/>
          </a:prstGeom>
        </p:spPr>
        <p:txBody>
          <a:bodyPr lIns="0" tIns="0" rIns="0" bIns="0" rtlCol="0" anchor="t">
            <a:spAutoFit/>
          </a:bodyPr>
          <a:lstStyle/>
          <a:p>
            <a:pPr algn="ctr">
              <a:lnSpc>
                <a:spcPts val="8117"/>
              </a:lnSpc>
              <a:spcBef>
                <a:spcPct val="0"/>
              </a:spcBef>
            </a:pPr>
            <a:r>
              <a:rPr lang="en-US" sz="6600" b="1">
                <a:solidFill>
                  <a:srgbClr val="000000"/>
                </a:solidFill>
                <a:latin typeface="Aileron Heavy"/>
                <a:ea typeface="Aileron Heavy"/>
                <a:cs typeface="Aileron Heavy"/>
                <a:sym typeface="Aileron Heavy"/>
              </a:rPr>
              <a:t>Objetivo del proyecto</a:t>
            </a:r>
          </a:p>
        </p:txBody>
      </p:sp>
      <p:sp>
        <p:nvSpPr>
          <p:cNvPr id="4" name="TextBox 4"/>
          <p:cNvSpPr txBox="1"/>
          <p:nvPr/>
        </p:nvSpPr>
        <p:spPr>
          <a:xfrm>
            <a:off x="4458236" y="3866641"/>
            <a:ext cx="9371527" cy="1365632"/>
          </a:xfrm>
          <a:prstGeom prst="rect">
            <a:avLst/>
          </a:prstGeom>
        </p:spPr>
        <p:txBody>
          <a:bodyPr lIns="0" tIns="0" rIns="0" bIns="0" rtlCol="0" anchor="t">
            <a:spAutoFit/>
          </a:bodyPr>
          <a:lstStyle/>
          <a:p>
            <a:pPr marL="0" lvl="0" indent="0" algn="ctr">
              <a:lnSpc>
                <a:spcPts val="5641"/>
              </a:lnSpc>
            </a:pPr>
            <a:r>
              <a:rPr lang="en-US" sz="3099" spc="40">
                <a:solidFill>
                  <a:srgbClr val="000000"/>
                </a:solidFill>
                <a:latin typeface="Aileron"/>
                <a:ea typeface="Aileron"/>
                <a:cs typeface="Aileron"/>
                <a:sym typeface="Aileron"/>
              </a:rPr>
              <a:t>Crear un modelo de ML que prediga el valor de un coche de segunda mano con precisión</a:t>
            </a:r>
          </a:p>
        </p:txBody>
      </p:sp>
    </p:spTree>
  </p:cSld>
  <p:clrMapOvr>
    <a:masterClrMapping/>
  </p:clrMapOvr>
  <mc:AlternateContent xmlns:mc="http://schemas.openxmlformats.org/markup-compatibility/2006" xmlns:p14="http://schemas.microsoft.com/office/powerpoint/2010/main">
    <mc:Choice Requires="p14">
      <p:transition spd="slow" p14:dur="2000" advTm="13053"/>
    </mc:Choice>
    <mc:Fallback xmlns="">
      <p:transition spd="slow" advTm="13053"/>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802430" y="-373318"/>
            <a:ext cx="22915854" cy="12890168"/>
          </a:xfrm>
          <a:custGeom>
            <a:avLst/>
            <a:gdLst/>
            <a:ahLst/>
            <a:cxnLst/>
            <a:rect l="l" t="t" r="r" b="b"/>
            <a:pathLst>
              <a:path w="22915854" h="12890168">
                <a:moveTo>
                  <a:pt x="0" y="0"/>
                </a:moveTo>
                <a:lnTo>
                  <a:pt x="22915854" y="0"/>
                </a:lnTo>
                <a:lnTo>
                  <a:pt x="22915854" y="12890168"/>
                </a:lnTo>
                <a:lnTo>
                  <a:pt x="0" y="12890168"/>
                </a:lnTo>
                <a:lnTo>
                  <a:pt x="0" y="0"/>
                </a:lnTo>
                <a:close/>
              </a:path>
            </a:pathLst>
          </a:custGeom>
          <a:blipFill>
            <a:blip r:embed="rId3">
              <a:alphaModFix amt="15000"/>
            </a:blip>
            <a:stretch>
              <a:fillRect/>
            </a:stretch>
          </a:blipFill>
        </p:spPr>
        <p:txBody>
          <a:bodyPr/>
          <a:lstStyle/>
          <a:p>
            <a:endParaRPr lang="es-ES"/>
          </a:p>
        </p:txBody>
      </p:sp>
      <p:sp>
        <p:nvSpPr>
          <p:cNvPr id="3" name="TextBox 3"/>
          <p:cNvSpPr txBox="1"/>
          <p:nvPr/>
        </p:nvSpPr>
        <p:spPr>
          <a:xfrm>
            <a:off x="2884644" y="1797951"/>
            <a:ext cx="12518713" cy="909955"/>
          </a:xfrm>
          <a:prstGeom prst="rect">
            <a:avLst/>
          </a:prstGeom>
        </p:spPr>
        <p:txBody>
          <a:bodyPr lIns="0" tIns="0" rIns="0" bIns="0" rtlCol="0" anchor="t">
            <a:spAutoFit/>
          </a:bodyPr>
          <a:lstStyle/>
          <a:p>
            <a:pPr marL="0" lvl="0" indent="0" algn="ctr">
              <a:lnSpc>
                <a:spcPts val="7039"/>
              </a:lnSpc>
              <a:spcBef>
                <a:spcPct val="0"/>
              </a:spcBef>
            </a:pPr>
            <a:r>
              <a:rPr lang="en-US" sz="6399" b="1">
                <a:solidFill>
                  <a:srgbClr val="F3F3F3"/>
                </a:solidFill>
                <a:latin typeface="Aileron Ultra-Bold"/>
                <a:ea typeface="Aileron Ultra-Bold"/>
                <a:cs typeface="Aileron Ultra-Bold"/>
                <a:sym typeface="Aileron Ultra-Bold"/>
              </a:rPr>
              <a:t>Dataset</a:t>
            </a:r>
          </a:p>
        </p:txBody>
      </p:sp>
      <p:sp>
        <p:nvSpPr>
          <p:cNvPr id="4" name="TextBox 4"/>
          <p:cNvSpPr txBox="1"/>
          <p:nvPr/>
        </p:nvSpPr>
        <p:spPr>
          <a:xfrm>
            <a:off x="3261952" y="3158124"/>
            <a:ext cx="12141404" cy="2125218"/>
          </a:xfrm>
          <a:prstGeom prst="rect">
            <a:avLst/>
          </a:prstGeom>
        </p:spPr>
        <p:txBody>
          <a:bodyPr lIns="0" tIns="0" rIns="0" bIns="0" rtlCol="0" anchor="t">
            <a:spAutoFit/>
          </a:bodyPr>
          <a:lstStyle/>
          <a:p>
            <a:pPr marL="0" lvl="0" indent="0" algn="l">
              <a:lnSpc>
                <a:spcPts val="4296"/>
              </a:lnSpc>
            </a:pPr>
            <a:r>
              <a:rPr lang="en-US" sz="2400" spc="31" dirty="0" err="1">
                <a:solidFill>
                  <a:srgbClr val="F3F3F3"/>
                </a:solidFill>
                <a:latin typeface="Aileron"/>
                <a:ea typeface="Aileron"/>
                <a:cs typeface="Aileron"/>
                <a:sym typeface="Aileron"/>
              </a:rPr>
              <a:t>Principales</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páginas</a:t>
            </a:r>
            <a:r>
              <a:rPr lang="en-US" sz="2400" spc="31" dirty="0">
                <a:solidFill>
                  <a:srgbClr val="F3F3F3"/>
                </a:solidFill>
                <a:latin typeface="Aileron"/>
                <a:ea typeface="Aileron"/>
                <a:cs typeface="Aileron"/>
                <a:sym typeface="Aileron"/>
              </a:rPr>
              <a:t> online de </a:t>
            </a:r>
            <a:r>
              <a:rPr lang="en-US" sz="2400" spc="31" dirty="0" err="1">
                <a:solidFill>
                  <a:srgbClr val="F3F3F3"/>
                </a:solidFill>
                <a:latin typeface="Aileron"/>
                <a:ea typeface="Aileron"/>
                <a:cs typeface="Aileron"/>
                <a:sym typeface="Aileron"/>
              </a:rPr>
              <a:t>compraventa</a:t>
            </a:r>
            <a:r>
              <a:rPr lang="en-US" sz="2400" spc="31" dirty="0">
                <a:solidFill>
                  <a:srgbClr val="F3F3F3"/>
                </a:solidFill>
                <a:latin typeface="Aileron"/>
                <a:ea typeface="Aileron"/>
                <a:cs typeface="Aileron"/>
                <a:sym typeface="Aileron"/>
              </a:rPr>
              <a:t> de </a:t>
            </a:r>
            <a:r>
              <a:rPr lang="en-US" sz="2400" spc="31" dirty="0" err="1">
                <a:solidFill>
                  <a:srgbClr val="F3F3F3"/>
                </a:solidFill>
                <a:latin typeface="Aileron"/>
                <a:ea typeface="Aileron"/>
                <a:cs typeface="Aileron"/>
                <a:sym typeface="Aileron"/>
              </a:rPr>
              <a:t>vehículos</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en</a:t>
            </a:r>
            <a:r>
              <a:rPr lang="en-US" sz="2400" spc="31" dirty="0">
                <a:solidFill>
                  <a:srgbClr val="F3F3F3"/>
                </a:solidFill>
                <a:latin typeface="Aileron"/>
                <a:ea typeface="Aileron"/>
                <a:cs typeface="Aileron"/>
                <a:sym typeface="Aileron"/>
              </a:rPr>
              <a:t> </a:t>
            </a:r>
            <a:r>
              <a:rPr lang="en-US" sz="2400" spc="31" dirty="0" err="1">
                <a:solidFill>
                  <a:srgbClr val="F3F3F3"/>
                </a:solidFill>
                <a:latin typeface="Aileron"/>
                <a:ea typeface="Aileron"/>
                <a:cs typeface="Aileron"/>
                <a:sym typeface="Aileron"/>
              </a:rPr>
              <a:t>España</a:t>
            </a:r>
            <a:endParaRPr lang="en-US" sz="2400" spc="31" dirty="0">
              <a:solidFill>
                <a:srgbClr val="F3F3F3"/>
              </a:solidFill>
              <a:latin typeface="Aileron"/>
              <a:ea typeface="Aileron"/>
              <a:cs typeface="Aileron"/>
              <a:sym typeface="Aileron"/>
            </a:endParaRPr>
          </a:p>
          <a:p>
            <a:pPr marL="0" lvl="0" indent="0" algn="l">
              <a:lnSpc>
                <a:spcPts val="4296"/>
              </a:lnSpc>
            </a:pPr>
            <a:r>
              <a:rPr lang="en-US" sz="2400" u="none" spc="31" dirty="0" err="1">
                <a:solidFill>
                  <a:srgbClr val="F3F3F3"/>
                </a:solidFill>
                <a:latin typeface="Aileron"/>
                <a:ea typeface="Aileron"/>
                <a:cs typeface="Aileron"/>
                <a:sym typeface="Aileron"/>
              </a:rPr>
              <a:t>Obtenido</a:t>
            </a:r>
            <a:r>
              <a:rPr lang="en-US" sz="2400" u="none" spc="31" dirty="0">
                <a:solidFill>
                  <a:srgbClr val="F3F3F3"/>
                </a:solidFill>
                <a:latin typeface="Aileron"/>
                <a:ea typeface="Aileron"/>
                <a:cs typeface="Aileron"/>
                <a:sym typeface="Aileron"/>
              </a:rPr>
              <a:t> de </a:t>
            </a:r>
            <a:r>
              <a:rPr lang="en-US" sz="2400" u="none" spc="31" dirty="0" err="1">
                <a:solidFill>
                  <a:srgbClr val="F3F3F3"/>
                </a:solidFill>
                <a:latin typeface="Aileron"/>
                <a:ea typeface="Aileron"/>
                <a:cs typeface="Aileron"/>
                <a:sym typeface="Aileron"/>
              </a:rPr>
              <a:t>DataMarket</a:t>
            </a:r>
            <a:endParaRPr lang="en-US" sz="2400" u="none" spc="31" dirty="0">
              <a:solidFill>
                <a:srgbClr val="F3F3F3"/>
              </a:solidFill>
              <a:latin typeface="Aileron"/>
              <a:ea typeface="Aileron"/>
              <a:cs typeface="Aileron"/>
              <a:sym typeface="Aileron"/>
            </a:endParaRPr>
          </a:p>
          <a:p>
            <a:pPr marL="0" lvl="0" indent="0" algn="l">
              <a:lnSpc>
                <a:spcPts val="4296"/>
              </a:lnSpc>
            </a:pPr>
            <a:r>
              <a:rPr lang="en-US" sz="2400" u="none" spc="31" dirty="0" err="1">
                <a:solidFill>
                  <a:srgbClr val="F3F3F3"/>
                </a:solidFill>
                <a:latin typeface="Aileron"/>
                <a:ea typeface="Aileron"/>
                <a:cs typeface="Aileron"/>
                <a:sym typeface="Aileron"/>
              </a:rPr>
              <a:t>Incluye</a:t>
            </a:r>
            <a:r>
              <a:rPr lang="en-US" sz="2400" u="none" spc="31" dirty="0">
                <a:solidFill>
                  <a:srgbClr val="F3F3F3"/>
                </a:solidFill>
                <a:latin typeface="Aileron"/>
                <a:ea typeface="Aileron"/>
                <a:cs typeface="Aileron"/>
                <a:sym typeface="Aileron"/>
              </a:rPr>
              <a:t> la </a:t>
            </a:r>
            <a:r>
              <a:rPr lang="en-US" sz="2400" u="none" spc="31" dirty="0" err="1">
                <a:solidFill>
                  <a:srgbClr val="F3F3F3"/>
                </a:solidFill>
                <a:latin typeface="Aileron"/>
                <a:ea typeface="Aileron"/>
                <a:cs typeface="Aileron"/>
                <a:sym typeface="Aileron"/>
              </a:rPr>
              <a:t>información</a:t>
            </a:r>
            <a:r>
              <a:rPr lang="en-US" sz="2400" u="none" spc="31" dirty="0">
                <a:solidFill>
                  <a:srgbClr val="F3F3F3"/>
                </a:solidFill>
                <a:latin typeface="Aileron"/>
                <a:ea typeface="Aileron"/>
                <a:cs typeface="Aileron"/>
                <a:sym typeface="Aileron"/>
              </a:rPr>
              <a:t> que </a:t>
            </a:r>
            <a:r>
              <a:rPr lang="en-US" sz="2400" u="none" spc="31" dirty="0" err="1">
                <a:solidFill>
                  <a:srgbClr val="F3F3F3"/>
                </a:solidFill>
                <a:latin typeface="Aileron"/>
                <a:ea typeface="Aileron"/>
                <a:cs typeface="Aileron"/>
                <a:sym typeface="Aileron"/>
              </a:rPr>
              <a:t>aparece</a:t>
            </a:r>
            <a:r>
              <a:rPr lang="en-US" sz="2400" u="none" spc="31" dirty="0">
                <a:solidFill>
                  <a:srgbClr val="F3F3F3"/>
                </a:solidFill>
                <a:latin typeface="Aileron"/>
                <a:ea typeface="Aileron"/>
                <a:cs typeface="Aileron"/>
                <a:sym typeface="Aileron"/>
              </a:rPr>
              <a:t> </a:t>
            </a:r>
            <a:r>
              <a:rPr lang="en-US" sz="2400" u="none" spc="31" dirty="0" err="1">
                <a:solidFill>
                  <a:srgbClr val="F3F3F3"/>
                </a:solidFill>
                <a:latin typeface="Aileron"/>
                <a:ea typeface="Aileron"/>
                <a:cs typeface="Aileron"/>
                <a:sym typeface="Aileron"/>
              </a:rPr>
              <a:t>en</a:t>
            </a:r>
            <a:r>
              <a:rPr lang="en-US" sz="2400" u="none" spc="31" dirty="0">
                <a:solidFill>
                  <a:srgbClr val="F3F3F3"/>
                </a:solidFill>
                <a:latin typeface="Aileron"/>
                <a:ea typeface="Aileron"/>
                <a:cs typeface="Aileron"/>
                <a:sym typeface="Aileron"/>
              </a:rPr>
              <a:t> </a:t>
            </a:r>
            <a:r>
              <a:rPr lang="en-US" sz="2400" u="none" spc="31" dirty="0" err="1">
                <a:solidFill>
                  <a:srgbClr val="F3F3F3"/>
                </a:solidFill>
                <a:latin typeface="Aileron"/>
                <a:ea typeface="Aileron"/>
                <a:cs typeface="Aileron"/>
                <a:sym typeface="Aileron"/>
              </a:rPr>
              <a:t>los</a:t>
            </a:r>
            <a:r>
              <a:rPr lang="en-US" sz="2400" u="none" spc="31" dirty="0">
                <a:solidFill>
                  <a:srgbClr val="F3F3F3"/>
                </a:solidFill>
                <a:latin typeface="Aileron"/>
                <a:ea typeface="Aileron"/>
                <a:cs typeface="Aileron"/>
                <a:sym typeface="Aileron"/>
              </a:rPr>
              <a:t> </a:t>
            </a:r>
            <a:r>
              <a:rPr lang="en-US" sz="2400" u="none" spc="31" dirty="0" err="1">
                <a:solidFill>
                  <a:srgbClr val="F3F3F3"/>
                </a:solidFill>
                <a:latin typeface="Aileron"/>
                <a:ea typeface="Aileron"/>
                <a:cs typeface="Aileron"/>
                <a:sym typeface="Aileron"/>
              </a:rPr>
              <a:t>anuncios</a:t>
            </a:r>
            <a:endParaRPr lang="en-US" sz="2400" u="none" spc="31" dirty="0">
              <a:solidFill>
                <a:srgbClr val="F3F3F3"/>
              </a:solidFill>
              <a:latin typeface="Aileron"/>
              <a:ea typeface="Aileron"/>
              <a:cs typeface="Aileron"/>
              <a:sym typeface="Aileron"/>
            </a:endParaRPr>
          </a:p>
          <a:p>
            <a:pPr marL="0" lvl="0" indent="0" algn="l">
              <a:lnSpc>
                <a:spcPts val="4296"/>
              </a:lnSpc>
            </a:pPr>
            <a:r>
              <a:rPr lang="en-US" sz="2400" u="none" spc="31" dirty="0">
                <a:solidFill>
                  <a:srgbClr val="F3F3F3"/>
                </a:solidFill>
                <a:latin typeface="Aileron"/>
                <a:ea typeface="Aileron"/>
                <a:cs typeface="Aileron"/>
                <a:sym typeface="Aileron"/>
              </a:rPr>
              <a:t>Solo </a:t>
            </a:r>
            <a:r>
              <a:rPr lang="en-US" sz="2400" u="none" spc="31" dirty="0" err="1">
                <a:solidFill>
                  <a:srgbClr val="F3F3F3"/>
                </a:solidFill>
                <a:latin typeface="Aileron"/>
                <a:ea typeface="Aileron"/>
                <a:cs typeface="Aileron"/>
                <a:sym typeface="Aileron"/>
              </a:rPr>
              <a:t>anuncios</a:t>
            </a:r>
            <a:r>
              <a:rPr lang="en-US" sz="2400" u="none" spc="31" dirty="0">
                <a:solidFill>
                  <a:srgbClr val="F3F3F3"/>
                </a:solidFill>
                <a:latin typeface="Aileron"/>
                <a:ea typeface="Aileron"/>
                <a:cs typeface="Aileron"/>
                <a:sym typeface="Aileron"/>
              </a:rPr>
              <a:t> de </a:t>
            </a:r>
            <a:r>
              <a:rPr lang="en-US" sz="2400" u="none" spc="31" dirty="0" err="1">
                <a:solidFill>
                  <a:srgbClr val="F3F3F3"/>
                </a:solidFill>
                <a:latin typeface="Aileron"/>
                <a:ea typeface="Aileron"/>
                <a:cs typeface="Aileron"/>
                <a:sym typeface="Aileron"/>
              </a:rPr>
              <a:t>empresas</a:t>
            </a:r>
            <a:r>
              <a:rPr lang="en-US" sz="2400" u="none" spc="31" dirty="0">
                <a:solidFill>
                  <a:srgbClr val="F3F3F3"/>
                </a:solidFill>
                <a:latin typeface="Aileron"/>
                <a:ea typeface="Aileron"/>
                <a:cs typeface="Aileron"/>
                <a:sym typeface="Aileron"/>
              </a:rPr>
              <a:t> de </a:t>
            </a:r>
            <a:r>
              <a:rPr lang="en-US" sz="2400" u="none" spc="31" dirty="0" err="1">
                <a:solidFill>
                  <a:srgbClr val="F3F3F3"/>
                </a:solidFill>
                <a:latin typeface="Aileron"/>
                <a:ea typeface="Aileron"/>
                <a:cs typeface="Aileron"/>
                <a:sym typeface="Aileron"/>
              </a:rPr>
              <a:t>compraventa</a:t>
            </a:r>
            <a:endParaRPr lang="en-US" sz="2400" u="none" spc="31" dirty="0">
              <a:solidFill>
                <a:srgbClr val="F3F3F3"/>
              </a:solidFill>
              <a:latin typeface="Aileron"/>
              <a:ea typeface="Aileron"/>
              <a:cs typeface="Aileron"/>
              <a:sym typeface="Aileron"/>
            </a:endParaRPr>
          </a:p>
        </p:txBody>
      </p:sp>
    </p:spTree>
  </p:cSld>
  <p:clrMapOvr>
    <a:masterClrMapping/>
  </p:clrMapOvr>
  <mc:AlternateContent xmlns:mc="http://schemas.openxmlformats.org/markup-compatibility/2006" xmlns:p14="http://schemas.microsoft.com/office/powerpoint/2010/main">
    <mc:Choice Requires="p14">
      <p:transition spd="slow" p14:dur="2000" advTm="16815"/>
    </mc:Choice>
    <mc:Fallback xmlns="">
      <p:transition spd="slow" advTm="1681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74B50"/>
        </a:solidFill>
        <a:effectLst/>
      </p:bgPr>
    </p:bg>
    <p:spTree>
      <p:nvGrpSpPr>
        <p:cNvPr id="1" name=""/>
        <p:cNvGrpSpPr/>
        <p:nvPr/>
      </p:nvGrpSpPr>
      <p:grpSpPr>
        <a:xfrm>
          <a:off x="0" y="0"/>
          <a:ext cx="0" cy="0"/>
          <a:chOff x="0" y="0"/>
          <a:chExt cx="0" cy="0"/>
        </a:xfrm>
      </p:grpSpPr>
      <p:sp>
        <p:nvSpPr>
          <p:cNvPr id="2" name="Freeform 2"/>
          <p:cNvSpPr/>
          <p:nvPr/>
        </p:nvSpPr>
        <p:spPr>
          <a:xfrm>
            <a:off x="2788582" y="0"/>
            <a:ext cx="20975576" cy="13398149"/>
          </a:xfrm>
          <a:custGeom>
            <a:avLst/>
            <a:gdLst/>
            <a:ahLst/>
            <a:cxnLst/>
            <a:rect l="l" t="t" r="r" b="b"/>
            <a:pathLst>
              <a:path w="20975576" h="13398149">
                <a:moveTo>
                  <a:pt x="0" y="0"/>
                </a:moveTo>
                <a:lnTo>
                  <a:pt x="20975576" y="0"/>
                </a:lnTo>
                <a:lnTo>
                  <a:pt x="20975576" y="13398149"/>
                </a:lnTo>
                <a:lnTo>
                  <a:pt x="0" y="13398149"/>
                </a:lnTo>
                <a:lnTo>
                  <a:pt x="0" y="0"/>
                </a:lnTo>
                <a:close/>
              </a:path>
            </a:pathLst>
          </a:custGeom>
          <a:blipFill>
            <a:blip r:embed="rId3">
              <a:alphaModFix amt="7999"/>
            </a:blip>
            <a:stretch>
              <a:fillRect/>
            </a:stretch>
          </a:blipFill>
        </p:spPr>
        <p:txBody>
          <a:bodyPr/>
          <a:lstStyle/>
          <a:p>
            <a:endParaRPr lang="es-ES"/>
          </a:p>
        </p:txBody>
      </p:sp>
      <p:sp>
        <p:nvSpPr>
          <p:cNvPr id="3" name="Freeform 3"/>
          <p:cNvSpPr/>
          <p:nvPr/>
        </p:nvSpPr>
        <p:spPr>
          <a:xfrm>
            <a:off x="-18186995" y="-46913"/>
            <a:ext cx="20975576" cy="13398149"/>
          </a:xfrm>
          <a:custGeom>
            <a:avLst/>
            <a:gdLst/>
            <a:ahLst/>
            <a:cxnLst/>
            <a:rect l="l" t="t" r="r" b="b"/>
            <a:pathLst>
              <a:path w="20975576" h="13398149">
                <a:moveTo>
                  <a:pt x="0" y="0"/>
                </a:moveTo>
                <a:lnTo>
                  <a:pt x="20975577" y="0"/>
                </a:lnTo>
                <a:lnTo>
                  <a:pt x="20975577" y="13398150"/>
                </a:lnTo>
                <a:lnTo>
                  <a:pt x="0" y="13398150"/>
                </a:lnTo>
                <a:lnTo>
                  <a:pt x="0" y="0"/>
                </a:lnTo>
                <a:close/>
              </a:path>
            </a:pathLst>
          </a:custGeom>
          <a:blipFill>
            <a:blip r:embed="rId3">
              <a:alphaModFix amt="7999"/>
            </a:blip>
            <a:stretch>
              <a:fillRect/>
            </a:stretch>
          </a:blipFill>
        </p:spPr>
        <p:txBody>
          <a:bodyPr/>
          <a:lstStyle/>
          <a:p>
            <a:endParaRPr lang="es-ES"/>
          </a:p>
        </p:txBody>
      </p:sp>
      <p:sp>
        <p:nvSpPr>
          <p:cNvPr id="4" name="Freeform 4"/>
          <p:cNvSpPr/>
          <p:nvPr/>
        </p:nvSpPr>
        <p:spPr>
          <a:xfrm>
            <a:off x="1028700" y="1853739"/>
            <a:ext cx="8150852" cy="6579521"/>
          </a:xfrm>
          <a:custGeom>
            <a:avLst/>
            <a:gdLst/>
            <a:ahLst/>
            <a:cxnLst/>
            <a:rect l="l" t="t" r="r" b="b"/>
            <a:pathLst>
              <a:path w="8150852" h="6579521">
                <a:moveTo>
                  <a:pt x="0" y="0"/>
                </a:moveTo>
                <a:lnTo>
                  <a:pt x="8150852" y="0"/>
                </a:lnTo>
                <a:lnTo>
                  <a:pt x="8150852" y="6579522"/>
                </a:lnTo>
                <a:lnTo>
                  <a:pt x="0" y="6579522"/>
                </a:lnTo>
                <a:lnTo>
                  <a:pt x="0" y="0"/>
                </a:lnTo>
                <a:close/>
              </a:path>
            </a:pathLst>
          </a:custGeom>
          <a:blipFill>
            <a:blip r:embed="rId4"/>
            <a:stretch>
              <a:fillRect l="-4550" r="-92332"/>
            </a:stretch>
          </a:blipFill>
        </p:spPr>
        <p:txBody>
          <a:bodyPr/>
          <a:lstStyle/>
          <a:p>
            <a:endParaRPr lang="es-ES"/>
          </a:p>
        </p:txBody>
      </p:sp>
      <p:grpSp>
        <p:nvGrpSpPr>
          <p:cNvPr id="5" name="Group 5"/>
          <p:cNvGrpSpPr/>
          <p:nvPr/>
        </p:nvGrpSpPr>
        <p:grpSpPr>
          <a:xfrm>
            <a:off x="11007458" y="2331769"/>
            <a:ext cx="6251842" cy="5623462"/>
            <a:chOff x="0" y="0"/>
            <a:chExt cx="8335789" cy="7497949"/>
          </a:xfrm>
        </p:grpSpPr>
        <p:sp>
          <p:nvSpPr>
            <p:cNvPr id="6" name="TextBox 6"/>
            <p:cNvSpPr txBox="1"/>
            <p:nvPr/>
          </p:nvSpPr>
          <p:spPr>
            <a:xfrm>
              <a:off x="0" y="-19050"/>
              <a:ext cx="8335789" cy="26281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Análisis de los datos</a:t>
              </a:r>
            </a:p>
          </p:txBody>
        </p:sp>
        <p:sp>
          <p:nvSpPr>
            <p:cNvPr id="7" name="TextBox 7"/>
            <p:cNvSpPr txBox="1"/>
            <p:nvPr/>
          </p:nvSpPr>
          <p:spPr>
            <a:xfrm>
              <a:off x="0" y="3620004"/>
              <a:ext cx="6921767" cy="3877945"/>
            </a:xfrm>
            <a:prstGeom prst="rect">
              <a:avLst/>
            </a:prstGeom>
          </p:spPr>
          <p:txBody>
            <a:bodyPr lIns="0" tIns="0" rIns="0" bIns="0" rtlCol="0" anchor="t">
              <a:spAutoFit/>
            </a:bodyPr>
            <a:lstStyle/>
            <a:p>
              <a:pPr marL="0" lvl="0" indent="0" algn="l">
                <a:lnSpc>
                  <a:spcPts val="3359"/>
                </a:lnSpc>
              </a:pPr>
              <a:r>
                <a:rPr lang="en-US" sz="2400" spc="31">
                  <a:solidFill>
                    <a:srgbClr val="F3F3F3"/>
                  </a:solidFill>
                  <a:latin typeface="Aileron"/>
                  <a:ea typeface="Aileron"/>
                  <a:cs typeface="Aileron"/>
                  <a:sym typeface="Aileron"/>
                </a:rPr>
                <a:t>Objetivo: </a:t>
              </a:r>
              <a:r>
                <a:rPr lang="en-US" sz="2400" i="1" spc="31">
                  <a:solidFill>
                    <a:srgbClr val="F3F3F3"/>
                  </a:solidFill>
                  <a:latin typeface="Aileron Italics"/>
                  <a:ea typeface="Aileron Italics"/>
                  <a:cs typeface="Aileron Italics"/>
                  <a:sym typeface="Aileron Italics"/>
                </a:rPr>
                <a:t>price</a:t>
              </a:r>
            </a:p>
            <a:p>
              <a:pPr marL="0" lvl="0" indent="0" algn="l">
                <a:lnSpc>
                  <a:spcPts val="3359"/>
                </a:lnSpc>
              </a:pPr>
              <a:endParaRPr lang="en-US" sz="2400" i="1" spc="31">
                <a:solidFill>
                  <a:srgbClr val="F3F3F3"/>
                </a:solidFill>
                <a:latin typeface="Aileron Italics"/>
                <a:ea typeface="Aileron Italics"/>
                <a:cs typeface="Aileron Italics"/>
                <a:sym typeface="Aileron Italics"/>
              </a:endParaRPr>
            </a:p>
            <a:p>
              <a:pPr marL="0" lvl="0" indent="0" algn="l">
                <a:lnSpc>
                  <a:spcPts val="3359"/>
                </a:lnSpc>
              </a:pPr>
              <a:r>
                <a:rPr lang="en-US" sz="2400" u="none" spc="31">
                  <a:solidFill>
                    <a:srgbClr val="F3F3F3"/>
                  </a:solidFill>
                  <a:latin typeface="Aileron"/>
                  <a:ea typeface="Aileron"/>
                  <a:cs typeface="Aileron"/>
                  <a:sym typeface="Aileron"/>
                </a:rPr>
                <a:t>Distribución en larga cola</a:t>
              </a:r>
            </a:p>
            <a:p>
              <a:pPr marL="0" lvl="0" indent="0" algn="l">
                <a:lnSpc>
                  <a:spcPts val="3359"/>
                </a:lnSpc>
              </a:pPr>
              <a:endParaRPr lang="en-US" sz="2400" u="none" spc="31">
                <a:solidFill>
                  <a:srgbClr val="F3F3F3"/>
                </a:solidFill>
                <a:latin typeface="Aileron"/>
                <a:ea typeface="Aileron"/>
                <a:cs typeface="Aileron"/>
                <a:sym typeface="Aileron"/>
              </a:endParaRPr>
            </a:p>
            <a:p>
              <a:pPr marL="0" lvl="0" indent="0" algn="l">
                <a:lnSpc>
                  <a:spcPts val="3359"/>
                </a:lnSpc>
              </a:pPr>
              <a:r>
                <a:rPr lang="en-US" sz="2400" u="none" spc="31">
                  <a:solidFill>
                    <a:srgbClr val="F3F3F3"/>
                  </a:solidFill>
                  <a:latin typeface="Aileron"/>
                  <a:ea typeface="Aileron"/>
                  <a:cs typeface="Aileron"/>
                  <a:sym typeface="Aileron"/>
                </a:rPr>
                <a:t>Valores iguales a 0</a:t>
              </a:r>
            </a:p>
            <a:p>
              <a:pPr marL="0" lvl="0" indent="0" algn="l">
                <a:lnSpc>
                  <a:spcPts val="3359"/>
                </a:lnSpc>
              </a:pPr>
              <a:endParaRPr lang="en-US" sz="2400" u="none" spc="31">
                <a:solidFill>
                  <a:srgbClr val="F3F3F3"/>
                </a:solidFill>
                <a:latin typeface="Aileron"/>
                <a:ea typeface="Aileron"/>
                <a:cs typeface="Aileron"/>
                <a:sym typeface="Aileron"/>
              </a:endParaRPr>
            </a:p>
            <a:p>
              <a:pPr marL="0" lvl="0" indent="0" algn="l">
                <a:lnSpc>
                  <a:spcPts val="3359"/>
                </a:lnSpc>
              </a:pPr>
              <a:r>
                <a:rPr lang="en-US" sz="2400" u="none" spc="31">
                  <a:solidFill>
                    <a:srgbClr val="F3F3F3"/>
                  </a:solidFill>
                  <a:latin typeface="Aileron"/>
                  <a:ea typeface="Aileron"/>
                  <a:cs typeface="Aileron"/>
                  <a:sym typeface="Aileron"/>
                </a:rPr>
                <a:t>Valores anómalos</a:t>
              </a:r>
            </a:p>
          </p:txBody>
        </p:sp>
      </p:grpSp>
    </p:spTree>
  </p:cSld>
  <p:clrMapOvr>
    <a:masterClrMapping/>
  </p:clrMapOvr>
  <mc:AlternateContent xmlns:mc="http://schemas.openxmlformats.org/markup-compatibility/2006" xmlns:p14="http://schemas.microsoft.com/office/powerpoint/2010/main">
    <mc:Choice Requires="p14">
      <p:transition spd="slow" p14:dur="2000" advTm="28222"/>
    </mc:Choice>
    <mc:Fallback xmlns="">
      <p:transition spd="slow" advTm="2822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591681" y="1479621"/>
            <a:ext cx="8696194" cy="7327758"/>
          </a:xfrm>
          <a:custGeom>
            <a:avLst/>
            <a:gdLst/>
            <a:ahLst/>
            <a:cxnLst/>
            <a:rect l="l" t="t" r="r" b="b"/>
            <a:pathLst>
              <a:path w="8696194" h="7327758">
                <a:moveTo>
                  <a:pt x="0" y="0"/>
                </a:moveTo>
                <a:lnTo>
                  <a:pt x="8696194" y="0"/>
                </a:lnTo>
                <a:lnTo>
                  <a:pt x="8696194" y="7327758"/>
                </a:lnTo>
                <a:lnTo>
                  <a:pt x="0" y="7327758"/>
                </a:lnTo>
                <a:lnTo>
                  <a:pt x="0" y="0"/>
                </a:lnTo>
                <a:close/>
              </a:path>
            </a:pathLst>
          </a:custGeom>
          <a:blipFill>
            <a:blip r:embed="rId3"/>
            <a:stretch>
              <a:fillRect/>
            </a:stretch>
          </a:blipFill>
        </p:spPr>
        <p:txBody>
          <a:bodyPr/>
          <a:lstStyle/>
          <a:p>
            <a:endParaRPr lang="es-ES"/>
          </a:p>
        </p:txBody>
      </p:sp>
      <p:grpSp>
        <p:nvGrpSpPr>
          <p:cNvPr id="3" name="Group 3"/>
          <p:cNvGrpSpPr/>
          <p:nvPr/>
        </p:nvGrpSpPr>
        <p:grpSpPr>
          <a:xfrm>
            <a:off x="1314390" y="2951409"/>
            <a:ext cx="8127306" cy="3124200"/>
            <a:chOff x="0" y="0"/>
            <a:chExt cx="10836407" cy="4165600"/>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sp>
          <p:nvSpPr>
            <p:cNvPr id="5" name="TextBox 5"/>
            <p:cNvSpPr txBox="1"/>
            <p:nvPr/>
          </p:nvSpPr>
          <p:spPr>
            <a:xfrm>
              <a:off x="0" y="2032003"/>
              <a:ext cx="9311152" cy="2133597"/>
            </a:xfrm>
            <a:prstGeom prst="rect">
              <a:avLst/>
            </a:prstGeom>
          </p:spPr>
          <p:txBody>
            <a:bodyPr lIns="0" tIns="0" rIns="0" bIns="0" rtlCol="0" anchor="t">
              <a:spAutoFit/>
            </a:bodyPr>
            <a:lstStyle/>
            <a:p>
              <a:pPr algn="l">
                <a:lnSpc>
                  <a:spcPts val="3360"/>
                </a:lnSpc>
              </a:pPr>
              <a:r>
                <a:rPr lang="en-US" sz="2400" spc="31">
                  <a:solidFill>
                    <a:srgbClr val="F3F3F3"/>
                  </a:solidFill>
                  <a:latin typeface="Aileron"/>
                  <a:ea typeface="Aileron"/>
                  <a:cs typeface="Aileron"/>
                  <a:sym typeface="Aileron"/>
                </a:rPr>
                <a:t>Aumento de la demanda</a:t>
              </a:r>
            </a:p>
            <a:p>
              <a:pPr algn="l">
                <a:lnSpc>
                  <a:spcPts val="3360"/>
                </a:lnSpc>
              </a:pPr>
              <a:r>
                <a:rPr lang="en-US" sz="2400" spc="31">
                  <a:solidFill>
                    <a:srgbClr val="F3F3F3"/>
                  </a:solidFill>
                  <a:latin typeface="Aileron"/>
                  <a:ea typeface="Aileron"/>
                  <a:cs typeface="Aileron"/>
                  <a:sym typeface="Aileron"/>
                </a:rPr>
                <a:t>Escasez de materias primas</a:t>
              </a:r>
            </a:p>
            <a:p>
              <a:pPr algn="l">
                <a:lnSpc>
                  <a:spcPts val="3360"/>
                </a:lnSpc>
              </a:pPr>
              <a:r>
                <a:rPr lang="en-US" sz="2400" spc="31">
                  <a:solidFill>
                    <a:srgbClr val="F3F3F3"/>
                  </a:solidFill>
                  <a:latin typeface="Aileron"/>
                  <a:ea typeface="Aileron"/>
                  <a:cs typeface="Aileron"/>
                  <a:sym typeface="Aileron"/>
                </a:rPr>
                <a:t>Altos precios en vehículos nuevos</a:t>
              </a:r>
            </a:p>
            <a:p>
              <a:pPr marL="0" lvl="0" indent="0" algn="l">
                <a:lnSpc>
                  <a:spcPts val="3359"/>
                </a:lnSpc>
              </a:pPr>
              <a:r>
                <a:rPr lang="en-US" sz="2400" spc="31">
                  <a:solidFill>
                    <a:srgbClr val="F3F3F3"/>
                  </a:solidFill>
                  <a:latin typeface="Aileron"/>
                  <a:ea typeface="Aileron"/>
                  <a:cs typeface="Aileron"/>
                  <a:sym typeface="Aileron"/>
                </a:rPr>
                <a:t>Limitaciones de circulación por contaminación</a:t>
              </a:r>
            </a:p>
          </p:txBody>
        </p:sp>
      </p:grpSp>
      <p:grpSp>
        <p:nvGrpSpPr>
          <p:cNvPr id="6" name="Group 6"/>
          <p:cNvGrpSpPr/>
          <p:nvPr/>
        </p:nvGrpSpPr>
        <p:grpSpPr>
          <a:xfrm>
            <a:off x="1314390" y="1701778"/>
            <a:ext cx="6251842" cy="5623462"/>
            <a:chOff x="0" y="0"/>
            <a:chExt cx="8335789" cy="7497949"/>
          </a:xfrm>
        </p:grpSpPr>
        <p:sp>
          <p:nvSpPr>
            <p:cNvPr id="7" name="TextBox 7"/>
            <p:cNvSpPr txBox="1"/>
            <p:nvPr/>
          </p:nvSpPr>
          <p:spPr>
            <a:xfrm>
              <a:off x="0" y="-19050"/>
              <a:ext cx="8335789" cy="2628138"/>
            </a:xfrm>
            <a:prstGeom prst="rect">
              <a:avLst/>
            </a:prstGeom>
          </p:spPr>
          <p:txBody>
            <a:bodyPr lIns="0" tIns="0" rIns="0" bIns="0" rtlCol="0" anchor="t">
              <a:spAutoFit/>
            </a:bodyPr>
            <a:lstStyle/>
            <a:p>
              <a:pPr algn="l">
                <a:lnSpc>
                  <a:spcPts val="7872"/>
                </a:lnSpc>
                <a:spcBef>
                  <a:spcPct val="0"/>
                </a:spcBef>
              </a:pPr>
              <a:r>
                <a:rPr lang="en-US" sz="6400" b="1">
                  <a:solidFill>
                    <a:srgbClr val="000000"/>
                  </a:solidFill>
                  <a:latin typeface="Aileron Heavy"/>
                  <a:ea typeface="Aileron Heavy"/>
                  <a:cs typeface="Aileron Heavy"/>
                  <a:sym typeface="Aileron Heavy"/>
                </a:rPr>
                <a:t>Análisis de los datos</a:t>
              </a:r>
            </a:p>
          </p:txBody>
        </p:sp>
        <p:sp>
          <p:nvSpPr>
            <p:cNvPr id="8" name="TextBox 8"/>
            <p:cNvSpPr txBox="1"/>
            <p:nvPr/>
          </p:nvSpPr>
          <p:spPr>
            <a:xfrm>
              <a:off x="0" y="3620004"/>
              <a:ext cx="6921767" cy="3877945"/>
            </a:xfrm>
            <a:prstGeom prst="rect">
              <a:avLst/>
            </a:prstGeom>
          </p:spPr>
          <p:txBody>
            <a:bodyPr lIns="0" tIns="0" rIns="0" bIns="0" rtlCol="0" anchor="t">
              <a:spAutoFit/>
            </a:bodyPr>
            <a:lstStyle/>
            <a:p>
              <a:pPr marL="0" lvl="0" indent="0" algn="l">
                <a:lnSpc>
                  <a:spcPts val="3359"/>
                </a:lnSpc>
              </a:pPr>
              <a:r>
                <a:rPr lang="en-US" sz="2400" spc="31" dirty="0">
                  <a:solidFill>
                    <a:srgbClr val="000000"/>
                  </a:solidFill>
                  <a:latin typeface="Aileron"/>
                  <a:ea typeface="Aileron"/>
                  <a:cs typeface="Aileron"/>
                  <a:sym typeface="Aileron"/>
                </a:rPr>
                <a:t>Variables </a:t>
              </a:r>
              <a:r>
                <a:rPr lang="en-US" sz="2400" spc="31" dirty="0" err="1">
                  <a:solidFill>
                    <a:srgbClr val="000000"/>
                  </a:solidFill>
                  <a:latin typeface="Aileron"/>
                  <a:ea typeface="Aileron"/>
                  <a:cs typeface="Aileron"/>
                  <a:sym typeface="Aileron"/>
                </a:rPr>
                <a:t>numéricas</a:t>
              </a:r>
              <a:r>
                <a:rPr lang="en-US" sz="2400" spc="31" dirty="0">
                  <a:solidFill>
                    <a:srgbClr val="000000"/>
                  </a:solidFill>
                  <a:latin typeface="Aileron"/>
                  <a:ea typeface="Aileron"/>
                  <a:cs typeface="Aileron"/>
                  <a:sym typeface="Aileron"/>
                </a:rPr>
                <a:t> </a:t>
              </a:r>
              <a:r>
                <a:rPr lang="en-US" sz="2400" spc="31" dirty="0" err="1">
                  <a:solidFill>
                    <a:srgbClr val="000000"/>
                  </a:solidFill>
                  <a:latin typeface="Aileron"/>
                  <a:ea typeface="Aileron"/>
                  <a:cs typeface="Aileron"/>
                  <a:sym typeface="Aileron"/>
                </a:rPr>
                <a:t>más</a:t>
              </a:r>
              <a:r>
                <a:rPr lang="en-US" sz="2400" spc="31" dirty="0">
                  <a:solidFill>
                    <a:srgbClr val="000000"/>
                  </a:solidFill>
                  <a:latin typeface="Aileron"/>
                  <a:ea typeface="Aileron"/>
                  <a:cs typeface="Aileron"/>
                  <a:sym typeface="Aileron"/>
                </a:rPr>
                <a:t> </a:t>
              </a:r>
              <a:r>
                <a:rPr lang="en-US" sz="2400" spc="31" dirty="0" err="1">
                  <a:solidFill>
                    <a:srgbClr val="000000"/>
                  </a:solidFill>
                  <a:latin typeface="Aileron"/>
                  <a:ea typeface="Aileron"/>
                  <a:cs typeface="Aileron"/>
                  <a:sym typeface="Aileron"/>
                </a:rPr>
                <a:t>relevantes</a:t>
              </a:r>
              <a:r>
                <a:rPr lang="en-US" sz="2400" spc="31" dirty="0">
                  <a:solidFill>
                    <a:srgbClr val="000000"/>
                  </a:solidFill>
                  <a:latin typeface="Aileron"/>
                  <a:ea typeface="Aileron"/>
                  <a:cs typeface="Aileron"/>
                  <a:sym typeface="Aileron"/>
                </a:rPr>
                <a:t>:</a:t>
              </a:r>
            </a:p>
            <a:p>
              <a:pPr marL="518160" lvl="1" indent="-259080" algn="l">
                <a:lnSpc>
                  <a:spcPts val="3359"/>
                </a:lnSpc>
                <a:buFont typeface="Arial"/>
                <a:buChar char="•"/>
              </a:pPr>
              <a:r>
                <a:rPr lang="en-US" sz="2400" i="1" u="none" spc="31" dirty="0">
                  <a:solidFill>
                    <a:srgbClr val="000000"/>
                  </a:solidFill>
                  <a:latin typeface="Aileron Italics"/>
                  <a:ea typeface="Aileron Italics"/>
                  <a:cs typeface="Aileron Italics"/>
                  <a:sym typeface="Aileron Italics"/>
                </a:rPr>
                <a:t>kms</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power</a:t>
              </a:r>
            </a:p>
            <a:p>
              <a:pPr marL="518160" lvl="1" indent="-259080" algn="l">
                <a:lnSpc>
                  <a:spcPts val="3359"/>
                </a:lnSpc>
                <a:buFont typeface="Arial"/>
                <a:buChar char="•"/>
              </a:pPr>
              <a:r>
                <a:rPr lang="en-US" sz="2400" i="1" u="none" spc="31" dirty="0">
                  <a:solidFill>
                    <a:srgbClr val="7E8083"/>
                  </a:solidFill>
                  <a:latin typeface="Aileron Italics"/>
                  <a:ea typeface="Aileron Italics"/>
                  <a:cs typeface="Aileron Italics"/>
                  <a:sym typeface="Aileron Italics"/>
                </a:rPr>
                <a:t>year</a:t>
              </a: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algn="l">
                <a:lnSpc>
                  <a:spcPts val="3359"/>
                </a:lnSpc>
              </a:pPr>
              <a:endParaRPr lang="en-US" sz="2400" i="1" u="none" spc="31" dirty="0">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dirty="0">
                <a:solidFill>
                  <a:srgbClr val="7E8083"/>
                </a:solidFill>
                <a:latin typeface="Aileron Italics"/>
                <a:ea typeface="Aileron Italics"/>
                <a:cs typeface="Aileron Italics"/>
                <a:sym typeface="Aileron Italics"/>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21087"/>
    </mc:Choice>
    <mc:Fallback xmlns="">
      <p:transition spd="slow" advTm="21087"/>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9290009" y="1604026"/>
            <a:ext cx="7969291" cy="7078949"/>
          </a:xfrm>
          <a:custGeom>
            <a:avLst/>
            <a:gdLst/>
            <a:ahLst/>
            <a:cxnLst/>
            <a:rect l="l" t="t" r="r" b="b"/>
            <a:pathLst>
              <a:path w="7969291" h="7078949">
                <a:moveTo>
                  <a:pt x="0" y="0"/>
                </a:moveTo>
                <a:lnTo>
                  <a:pt x="7969291" y="0"/>
                </a:lnTo>
                <a:lnTo>
                  <a:pt x="7969291" y="7078948"/>
                </a:lnTo>
                <a:lnTo>
                  <a:pt x="0" y="7078948"/>
                </a:lnTo>
                <a:lnTo>
                  <a:pt x="0" y="0"/>
                </a:lnTo>
                <a:close/>
              </a:path>
            </a:pathLst>
          </a:custGeom>
          <a:blipFill>
            <a:blip r:embed="rId3"/>
            <a:stretch>
              <a:fillRect/>
            </a:stretch>
          </a:blipFill>
        </p:spPr>
        <p:txBody>
          <a:bodyPr/>
          <a:lstStyle/>
          <a:p>
            <a:endParaRPr lang="es-ES"/>
          </a:p>
        </p:txBody>
      </p:sp>
      <p:grpSp>
        <p:nvGrpSpPr>
          <p:cNvPr id="3" name="Group 3"/>
          <p:cNvGrpSpPr/>
          <p:nvPr/>
        </p:nvGrpSpPr>
        <p:grpSpPr>
          <a:xfrm>
            <a:off x="1314390" y="2951409"/>
            <a:ext cx="8127306" cy="3124200"/>
            <a:chOff x="0" y="0"/>
            <a:chExt cx="10836407" cy="4165600"/>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sp>
          <p:nvSpPr>
            <p:cNvPr id="5" name="TextBox 5"/>
            <p:cNvSpPr txBox="1"/>
            <p:nvPr/>
          </p:nvSpPr>
          <p:spPr>
            <a:xfrm>
              <a:off x="0" y="2032003"/>
              <a:ext cx="9311152" cy="2133597"/>
            </a:xfrm>
            <a:prstGeom prst="rect">
              <a:avLst/>
            </a:prstGeom>
          </p:spPr>
          <p:txBody>
            <a:bodyPr lIns="0" tIns="0" rIns="0" bIns="0" rtlCol="0" anchor="t">
              <a:spAutoFit/>
            </a:bodyPr>
            <a:lstStyle/>
            <a:p>
              <a:pPr algn="l">
                <a:lnSpc>
                  <a:spcPts val="3360"/>
                </a:lnSpc>
              </a:pPr>
              <a:r>
                <a:rPr lang="en-US" sz="2400" spc="31">
                  <a:solidFill>
                    <a:srgbClr val="F3F3F3"/>
                  </a:solidFill>
                  <a:latin typeface="Aileron"/>
                  <a:ea typeface="Aileron"/>
                  <a:cs typeface="Aileron"/>
                  <a:sym typeface="Aileron"/>
                </a:rPr>
                <a:t>Aumento de la demanda</a:t>
              </a:r>
            </a:p>
            <a:p>
              <a:pPr algn="l">
                <a:lnSpc>
                  <a:spcPts val="3360"/>
                </a:lnSpc>
              </a:pPr>
              <a:r>
                <a:rPr lang="en-US" sz="2400" spc="31">
                  <a:solidFill>
                    <a:srgbClr val="F3F3F3"/>
                  </a:solidFill>
                  <a:latin typeface="Aileron"/>
                  <a:ea typeface="Aileron"/>
                  <a:cs typeface="Aileron"/>
                  <a:sym typeface="Aileron"/>
                </a:rPr>
                <a:t>Escasez de materias primas</a:t>
              </a:r>
            </a:p>
            <a:p>
              <a:pPr algn="l">
                <a:lnSpc>
                  <a:spcPts val="3360"/>
                </a:lnSpc>
              </a:pPr>
              <a:r>
                <a:rPr lang="en-US" sz="2400" spc="31">
                  <a:solidFill>
                    <a:srgbClr val="F3F3F3"/>
                  </a:solidFill>
                  <a:latin typeface="Aileron"/>
                  <a:ea typeface="Aileron"/>
                  <a:cs typeface="Aileron"/>
                  <a:sym typeface="Aileron"/>
                </a:rPr>
                <a:t>Altos precios en vehículos nuevos</a:t>
              </a:r>
            </a:p>
            <a:p>
              <a:pPr marL="0" lvl="0" indent="0" algn="l">
                <a:lnSpc>
                  <a:spcPts val="3359"/>
                </a:lnSpc>
              </a:pPr>
              <a:r>
                <a:rPr lang="en-US" sz="2400" spc="31">
                  <a:solidFill>
                    <a:srgbClr val="F3F3F3"/>
                  </a:solidFill>
                  <a:latin typeface="Aileron"/>
                  <a:ea typeface="Aileron"/>
                  <a:cs typeface="Aileron"/>
                  <a:sym typeface="Aileron"/>
                </a:rPr>
                <a:t>Limitaciones de circulación por contaminación</a:t>
              </a:r>
            </a:p>
          </p:txBody>
        </p:sp>
      </p:grpSp>
      <p:grpSp>
        <p:nvGrpSpPr>
          <p:cNvPr id="6" name="Group 6"/>
          <p:cNvGrpSpPr/>
          <p:nvPr/>
        </p:nvGrpSpPr>
        <p:grpSpPr>
          <a:xfrm>
            <a:off x="1314390" y="1701778"/>
            <a:ext cx="6251842" cy="5623462"/>
            <a:chOff x="0" y="0"/>
            <a:chExt cx="8335789" cy="7497949"/>
          </a:xfrm>
        </p:grpSpPr>
        <p:sp>
          <p:nvSpPr>
            <p:cNvPr id="7" name="TextBox 7"/>
            <p:cNvSpPr txBox="1"/>
            <p:nvPr/>
          </p:nvSpPr>
          <p:spPr>
            <a:xfrm>
              <a:off x="0" y="-19050"/>
              <a:ext cx="8335789" cy="2628138"/>
            </a:xfrm>
            <a:prstGeom prst="rect">
              <a:avLst/>
            </a:prstGeom>
          </p:spPr>
          <p:txBody>
            <a:bodyPr lIns="0" tIns="0" rIns="0" bIns="0" rtlCol="0" anchor="t">
              <a:spAutoFit/>
            </a:bodyPr>
            <a:lstStyle/>
            <a:p>
              <a:pPr algn="l">
                <a:lnSpc>
                  <a:spcPts val="7872"/>
                </a:lnSpc>
                <a:spcBef>
                  <a:spcPct val="0"/>
                </a:spcBef>
              </a:pPr>
              <a:r>
                <a:rPr lang="en-US" sz="6400" b="1">
                  <a:solidFill>
                    <a:srgbClr val="000000"/>
                  </a:solidFill>
                  <a:latin typeface="Aileron Heavy"/>
                  <a:ea typeface="Aileron Heavy"/>
                  <a:cs typeface="Aileron Heavy"/>
                  <a:sym typeface="Aileron Heavy"/>
                </a:rPr>
                <a:t>Análisis de los datos</a:t>
              </a:r>
            </a:p>
          </p:txBody>
        </p:sp>
        <p:sp>
          <p:nvSpPr>
            <p:cNvPr id="8" name="TextBox 8"/>
            <p:cNvSpPr txBox="1"/>
            <p:nvPr/>
          </p:nvSpPr>
          <p:spPr>
            <a:xfrm>
              <a:off x="0" y="3620004"/>
              <a:ext cx="6921767" cy="3877945"/>
            </a:xfrm>
            <a:prstGeom prst="rect">
              <a:avLst/>
            </a:prstGeom>
          </p:spPr>
          <p:txBody>
            <a:bodyPr lIns="0" tIns="0" rIns="0" bIns="0" rtlCol="0" anchor="t">
              <a:spAutoFit/>
            </a:bodyPr>
            <a:lstStyle/>
            <a:p>
              <a:pPr marL="0" lvl="0" indent="0" algn="l">
                <a:lnSpc>
                  <a:spcPts val="3359"/>
                </a:lnSpc>
              </a:pPr>
              <a:r>
                <a:rPr lang="en-US" sz="2400" spc="31">
                  <a:solidFill>
                    <a:srgbClr val="000000"/>
                  </a:solidFill>
                  <a:latin typeface="Aileron"/>
                  <a:ea typeface="Aileron"/>
                  <a:cs typeface="Aileron"/>
                  <a:sym typeface="Aileron"/>
                </a:rPr>
                <a:t>Variables numéricas más relevantes:</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kms</a:t>
              </a:r>
            </a:p>
            <a:p>
              <a:pPr marL="518160" lvl="1" indent="-259080" algn="l">
                <a:lnSpc>
                  <a:spcPts val="3359"/>
                </a:lnSpc>
                <a:buFont typeface="Arial"/>
                <a:buChar char="•"/>
              </a:pPr>
              <a:r>
                <a:rPr lang="en-US" sz="2400" i="1" u="none" spc="31">
                  <a:solidFill>
                    <a:srgbClr val="000000"/>
                  </a:solidFill>
                  <a:latin typeface="Aileron Italics"/>
                  <a:ea typeface="Aileron Italics"/>
                  <a:cs typeface="Aileron Italics"/>
                  <a:sym typeface="Aileron Italics"/>
                </a:rPr>
                <a:t>power</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year</a:t>
              </a:r>
            </a:p>
            <a:p>
              <a:pPr algn="l">
                <a:lnSpc>
                  <a:spcPts val="3359"/>
                </a:lnSpc>
              </a:pPr>
              <a:endParaRPr lang="en-US" sz="2400" i="1" u="none" spc="31">
                <a:solidFill>
                  <a:srgbClr val="7E8083"/>
                </a:solidFill>
                <a:latin typeface="Aileron Italics"/>
                <a:ea typeface="Aileron Italics"/>
                <a:cs typeface="Aileron Italics"/>
                <a:sym typeface="Aileron Italics"/>
              </a:endParaRPr>
            </a:p>
            <a:p>
              <a:pPr algn="l">
                <a:lnSpc>
                  <a:spcPts val="3359"/>
                </a:lnSpc>
              </a:pPr>
              <a:endParaRPr lang="en-US" sz="2400" i="1" u="none" spc="31">
                <a:solidFill>
                  <a:srgbClr val="7E8083"/>
                </a:solidFill>
                <a:latin typeface="Aileron Italics"/>
                <a:ea typeface="Aileron Italics"/>
                <a:cs typeface="Aileron Italics"/>
                <a:sym typeface="Aileron Italics"/>
              </a:endParaRPr>
            </a:p>
            <a:p>
              <a:pPr marL="0" lvl="0" indent="0" algn="l">
                <a:lnSpc>
                  <a:spcPts val="3359"/>
                </a:lnSpc>
              </a:pPr>
              <a:endParaRPr lang="en-US" sz="2400" i="1" u="none" spc="31">
                <a:solidFill>
                  <a:srgbClr val="7E8083"/>
                </a:solidFill>
                <a:latin typeface="Aileron Italics"/>
                <a:ea typeface="Aileron Italics"/>
                <a:cs typeface="Aileron Italics"/>
                <a:sym typeface="Aileron Italics"/>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5578"/>
    </mc:Choice>
    <mc:Fallback xmlns="">
      <p:transition spd="slow" advTm="1557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2" name="Freeform 2"/>
          <p:cNvSpPr/>
          <p:nvPr/>
        </p:nvSpPr>
        <p:spPr>
          <a:xfrm>
            <a:off x="8912737" y="1389835"/>
            <a:ext cx="8346563" cy="7507329"/>
          </a:xfrm>
          <a:custGeom>
            <a:avLst/>
            <a:gdLst/>
            <a:ahLst/>
            <a:cxnLst/>
            <a:rect l="l" t="t" r="r" b="b"/>
            <a:pathLst>
              <a:path w="8346563" h="7507329">
                <a:moveTo>
                  <a:pt x="0" y="0"/>
                </a:moveTo>
                <a:lnTo>
                  <a:pt x="8346563" y="0"/>
                </a:lnTo>
                <a:lnTo>
                  <a:pt x="8346563" y="7507330"/>
                </a:lnTo>
                <a:lnTo>
                  <a:pt x="0" y="7507330"/>
                </a:lnTo>
                <a:lnTo>
                  <a:pt x="0" y="0"/>
                </a:lnTo>
                <a:close/>
              </a:path>
            </a:pathLst>
          </a:custGeom>
          <a:blipFill>
            <a:blip r:embed="rId3"/>
            <a:stretch>
              <a:fillRect/>
            </a:stretch>
          </a:blipFill>
        </p:spPr>
        <p:txBody>
          <a:bodyPr/>
          <a:lstStyle/>
          <a:p>
            <a:endParaRPr lang="es-ES"/>
          </a:p>
        </p:txBody>
      </p:sp>
      <p:grpSp>
        <p:nvGrpSpPr>
          <p:cNvPr id="3" name="Group 3"/>
          <p:cNvGrpSpPr/>
          <p:nvPr/>
        </p:nvGrpSpPr>
        <p:grpSpPr>
          <a:xfrm>
            <a:off x="1314390" y="2951409"/>
            <a:ext cx="8127306" cy="3124200"/>
            <a:chOff x="0" y="0"/>
            <a:chExt cx="10836407" cy="4165600"/>
          </a:xfrm>
        </p:grpSpPr>
        <p:sp>
          <p:nvSpPr>
            <p:cNvPr id="4" name="TextBox 4"/>
            <p:cNvSpPr txBox="1"/>
            <p:nvPr/>
          </p:nvSpPr>
          <p:spPr>
            <a:xfrm>
              <a:off x="0" y="-19050"/>
              <a:ext cx="10836407" cy="1307338"/>
            </a:xfrm>
            <a:prstGeom prst="rect">
              <a:avLst/>
            </a:prstGeom>
          </p:spPr>
          <p:txBody>
            <a:bodyPr lIns="0" tIns="0" rIns="0" bIns="0" rtlCol="0" anchor="t">
              <a:spAutoFit/>
            </a:bodyPr>
            <a:lstStyle/>
            <a:p>
              <a:pPr algn="l">
                <a:lnSpc>
                  <a:spcPts val="7872"/>
                </a:lnSpc>
                <a:spcBef>
                  <a:spcPct val="0"/>
                </a:spcBef>
              </a:pPr>
              <a:r>
                <a:rPr lang="en-US" sz="6400" b="1">
                  <a:solidFill>
                    <a:srgbClr val="F3F3F3"/>
                  </a:solidFill>
                  <a:latin typeface="Aileron Heavy"/>
                  <a:ea typeface="Aileron Heavy"/>
                  <a:cs typeface="Aileron Heavy"/>
                  <a:sym typeface="Aileron Heavy"/>
                </a:rPr>
                <a:t>Actualidad</a:t>
              </a:r>
            </a:p>
          </p:txBody>
        </p:sp>
        <p:sp>
          <p:nvSpPr>
            <p:cNvPr id="5" name="TextBox 5"/>
            <p:cNvSpPr txBox="1"/>
            <p:nvPr/>
          </p:nvSpPr>
          <p:spPr>
            <a:xfrm>
              <a:off x="0" y="2032003"/>
              <a:ext cx="9311152" cy="2133597"/>
            </a:xfrm>
            <a:prstGeom prst="rect">
              <a:avLst/>
            </a:prstGeom>
          </p:spPr>
          <p:txBody>
            <a:bodyPr lIns="0" tIns="0" rIns="0" bIns="0" rtlCol="0" anchor="t">
              <a:spAutoFit/>
            </a:bodyPr>
            <a:lstStyle/>
            <a:p>
              <a:pPr algn="l">
                <a:lnSpc>
                  <a:spcPts val="3360"/>
                </a:lnSpc>
              </a:pPr>
              <a:r>
                <a:rPr lang="en-US" sz="2400" spc="31">
                  <a:solidFill>
                    <a:srgbClr val="F3F3F3"/>
                  </a:solidFill>
                  <a:latin typeface="Aileron"/>
                  <a:ea typeface="Aileron"/>
                  <a:cs typeface="Aileron"/>
                  <a:sym typeface="Aileron"/>
                </a:rPr>
                <a:t>Aumento de la demanda</a:t>
              </a:r>
            </a:p>
            <a:p>
              <a:pPr algn="l">
                <a:lnSpc>
                  <a:spcPts val="3360"/>
                </a:lnSpc>
              </a:pPr>
              <a:r>
                <a:rPr lang="en-US" sz="2400" spc="31">
                  <a:solidFill>
                    <a:srgbClr val="F3F3F3"/>
                  </a:solidFill>
                  <a:latin typeface="Aileron"/>
                  <a:ea typeface="Aileron"/>
                  <a:cs typeface="Aileron"/>
                  <a:sym typeface="Aileron"/>
                </a:rPr>
                <a:t>Escasez de materias primas</a:t>
              </a:r>
            </a:p>
            <a:p>
              <a:pPr algn="l">
                <a:lnSpc>
                  <a:spcPts val="3360"/>
                </a:lnSpc>
              </a:pPr>
              <a:r>
                <a:rPr lang="en-US" sz="2400" spc="31">
                  <a:solidFill>
                    <a:srgbClr val="F3F3F3"/>
                  </a:solidFill>
                  <a:latin typeface="Aileron"/>
                  <a:ea typeface="Aileron"/>
                  <a:cs typeface="Aileron"/>
                  <a:sym typeface="Aileron"/>
                </a:rPr>
                <a:t>Altos precios en vehículos nuevos</a:t>
              </a:r>
            </a:p>
            <a:p>
              <a:pPr marL="0" lvl="0" indent="0" algn="l">
                <a:lnSpc>
                  <a:spcPts val="3359"/>
                </a:lnSpc>
              </a:pPr>
              <a:r>
                <a:rPr lang="en-US" sz="2400" spc="31">
                  <a:solidFill>
                    <a:srgbClr val="F3F3F3"/>
                  </a:solidFill>
                  <a:latin typeface="Aileron"/>
                  <a:ea typeface="Aileron"/>
                  <a:cs typeface="Aileron"/>
                  <a:sym typeface="Aileron"/>
                </a:rPr>
                <a:t>Limitaciones de circulación por contaminación</a:t>
              </a:r>
            </a:p>
          </p:txBody>
        </p:sp>
      </p:grpSp>
      <p:grpSp>
        <p:nvGrpSpPr>
          <p:cNvPr id="6" name="Group 6"/>
          <p:cNvGrpSpPr/>
          <p:nvPr/>
        </p:nvGrpSpPr>
        <p:grpSpPr>
          <a:xfrm>
            <a:off x="1314390" y="1701778"/>
            <a:ext cx="6251842" cy="5623462"/>
            <a:chOff x="0" y="0"/>
            <a:chExt cx="8335789" cy="7497949"/>
          </a:xfrm>
        </p:grpSpPr>
        <p:sp>
          <p:nvSpPr>
            <p:cNvPr id="7" name="TextBox 7"/>
            <p:cNvSpPr txBox="1"/>
            <p:nvPr/>
          </p:nvSpPr>
          <p:spPr>
            <a:xfrm>
              <a:off x="0" y="-19050"/>
              <a:ext cx="8335789" cy="2628138"/>
            </a:xfrm>
            <a:prstGeom prst="rect">
              <a:avLst/>
            </a:prstGeom>
          </p:spPr>
          <p:txBody>
            <a:bodyPr lIns="0" tIns="0" rIns="0" bIns="0" rtlCol="0" anchor="t">
              <a:spAutoFit/>
            </a:bodyPr>
            <a:lstStyle/>
            <a:p>
              <a:pPr algn="l">
                <a:lnSpc>
                  <a:spcPts val="7872"/>
                </a:lnSpc>
                <a:spcBef>
                  <a:spcPct val="0"/>
                </a:spcBef>
              </a:pPr>
              <a:r>
                <a:rPr lang="en-US" sz="6400" b="1">
                  <a:solidFill>
                    <a:srgbClr val="000000"/>
                  </a:solidFill>
                  <a:latin typeface="Aileron Heavy"/>
                  <a:ea typeface="Aileron Heavy"/>
                  <a:cs typeface="Aileron Heavy"/>
                  <a:sym typeface="Aileron Heavy"/>
                </a:rPr>
                <a:t>Análisis de los datos</a:t>
              </a:r>
            </a:p>
          </p:txBody>
        </p:sp>
        <p:sp>
          <p:nvSpPr>
            <p:cNvPr id="8" name="TextBox 8"/>
            <p:cNvSpPr txBox="1"/>
            <p:nvPr/>
          </p:nvSpPr>
          <p:spPr>
            <a:xfrm>
              <a:off x="0" y="3620004"/>
              <a:ext cx="6921767" cy="3877945"/>
            </a:xfrm>
            <a:prstGeom prst="rect">
              <a:avLst/>
            </a:prstGeom>
          </p:spPr>
          <p:txBody>
            <a:bodyPr lIns="0" tIns="0" rIns="0" bIns="0" rtlCol="0" anchor="t">
              <a:spAutoFit/>
            </a:bodyPr>
            <a:lstStyle/>
            <a:p>
              <a:pPr marL="0" lvl="0" indent="0" algn="l">
                <a:lnSpc>
                  <a:spcPts val="3359"/>
                </a:lnSpc>
              </a:pPr>
              <a:r>
                <a:rPr lang="en-US" sz="2400" spc="31">
                  <a:solidFill>
                    <a:srgbClr val="000000"/>
                  </a:solidFill>
                  <a:latin typeface="Aileron"/>
                  <a:ea typeface="Aileron"/>
                  <a:cs typeface="Aileron"/>
                  <a:sym typeface="Aileron"/>
                </a:rPr>
                <a:t>Variables numéricas más relevantes:</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kms</a:t>
              </a:r>
            </a:p>
            <a:p>
              <a:pPr marL="518160" lvl="1" indent="-259080" algn="l">
                <a:lnSpc>
                  <a:spcPts val="3359"/>
                </a:lnSpc>
                <a:buFont typeface="Arial"/>
                <a:buChar char="•"/>
              </a:pPr>
              <a:r>
                <a:rPr lang="en-US" sz="2400" i="1" u="none" spc="31">
                  <a:solidFill>
                    <a:srgbClr val="7E8083"/>
                  </a:solidFill>
                  <a:latin typeface="Aileron Italics"/>
                  <a:ea typeface="Aileron Italics"/>
                  <a:cs typeface="Aileron Italics"/>
                  <a:sym typeface="Aileron Italics"/>
                </a:rPr>
                <a:t>power</a:t>
              </a:r>
            </a:p>
            <a:p>
              <a:pPr marL="518160" lvl="1" indent="-259080" algn="l">
                <a:lnSpc>
                  <a:spcPts val="3359"/>
                </a:lnSpc>
                <a:buFont typeface="Arial"/>
                <a:buChar char="•"/>
              </a:pPr>
              <a:r>
                <a:rPr lang="en-US" sz="2400" i="1" u="none" spc="31">
                  <a:solidFill>
                    <a:srgbClr val="000000"/>
                  </a:solidFill>
                  <a:latin typeface="Aileron Italics"/>
                  <a:ea typeface="Aileron Italics"/>
                  <a:cs typeface="Aileron Italics"/>
                  <a:sym typeface="Aileron Italics"/>
                </a:rPr>
                <a:t>year</a:t>
              </a:r>
            </a:p>
            <a:p>
              <a:pPr algn="l">
                <a:lnSpc>
                  <a:spcPts val="3359"/>
                </a:lnSpc>
              </a:pPr>
              <a:endParaRPr lang="en-US" sz="2400" i="1" u="none" spc="31">
                <a:solidFill>
                  <a:srgbClr val="000000"/>
                </a:solidFill>
                <a:latin typeface="Aileron Italics"/>
                <a:ea typeface="Aileron Italics"/>
                <a:cs typeface="Aileron Italics"/>
                <a:sym typeface="Aileron Italics"/>
              </a:endParaRPr>
            </a:p>
            <a:p>
              <a:pPr algn="l">
                <a:lnSpc>
                  <a:spcPts val="3359"/>
                </a:lnSpc>
              </a:pPr>
              <a:endParaRPr lang="en-US" sz="2400" i="1" u="none" spc="31">
                <a:solidFill>
                  <a:srgbClr val="000000"/>
                </a:solidFill>
                <a:latin typeface="Aileron Italics"/>
                <a:ea typeface="Aileron Italics"/>
                <a:cs typeface="Aileron Italics"/>
                <a:sym typeface="Aileron Italics"/>
              </a:endParaRPr>
            </a:p>
            <a:p>
              <a:pPr marL="0" lvl="0" indent="0" algn="l">
                <a:lnSpc>
                  <a:spcPts val="3359"/>
                </a:lnSpc>
              </a:pPr>
              <a:endParaRPr lang="en-US" sz="2400" i="1" u="none" spc="31">
                <a:solidFill>
                  <a:srgbClr val="000000"/>
                </a:solidFill>
                <a:latin typeface="Aileron Italics"/>
                <a:ea typeface="Aileron Italics"/>
                <a:cs typeface="Aileron Italics"/>
                <a:sym typeface="Aileron Italics"/>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10801"/>
    </mc:Choice>
    <mc:Fallback xmlns="">
      <p:transition spd="slow" advTm="10801"/>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201</TotalTime>
  <Words>1875</Words>
  <Application>Microsoft Office PowerPoint</Application>
  <PresentationFormat>Custom</PresentationFormat>
  <Paragraphs>177</Paragraphs>
  <Slides>20</Slides>
  <Notes>20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Aileron Italics</vt:lpstr>
      <vt:lpstr>Aileron</vt:lpstr>
      <vt:lpstr>Consolas</vt:lpstr>
      <vt:lpstr>Arial</vt:lpstr>
      <vt:lpstr>Aileron Bold</vt:lpstr>
      <vt:lpstr>Calibri</vt:lpstr>
      <vt:lpstr>Aileron Heavy</vt:lpstr>
      <vt:lpstr>Aptos</vt:lpstr>
      <vt:lpstr>Aileron Ultra-Bold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ML_presentation</dc:title>
  <cp:lastModifiedBy>Puchades del Olmo Mariano</cp:lastModifiedBy>
  <cp:revision>17</cp:revision>
  <dcterms:created xsi:type="dcterms:W3CDTF">2006-08-16T00:00:00Z</dcterms:created>
  <dcterms:modified xsi:type="dcterms:W3CDTF">2025-04-02T22:29:27Z</dcterms:modified>
  <dc:identifier>DAGjYZ4dOt0</dc:identifier>
</cp:coreProperties>
</file>