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038"/>
    <a:srgbClr val="84C6B8"/>
    <a:srgbClr val="517E76"/>
    <a:srgbClr val="4A6761"/>
    <a:srgbClr val="EBF2EF"/>
    <a:srgbClr val="74A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94BA21-F7D9-892F-3685-AF6316F74EEF}" v="712" dt="2025-03-17T22:08:03.5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8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6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1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0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1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4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9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4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4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0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F1398-8C6A-4772-A1E8-0D05CDA7C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9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91" y="1108821"/>
            <a:ext cx="3499781" cy="34997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2259914" y="2981914"/>
            <a:ext cx="4349364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517E76"/>
                </a:solidFill>
                <a:latin typeface="Arial Black" panose="020B0A04020102020204" pitchFamily="34" charset="0"/>
              </a:rPr>
              <a:t>Patricia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517E76"/>
                </a:solidFill>
                <a:latin typeface="Arial Black" panose="020B0A04020102020204" pitchFamily="34" charset="0"/>
              </a:rPr>
              <a:t>Antonio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517E76"/>
                </a:solidFill>
                <a:latin typeface="Arial Black" panose="020B0A04020102020204" pitchFamily="34" charset="0"/>
              </a:rPr>
              <a:t>Chiara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solidFill>
                <a:srgbClr val="517E76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solidFill>
                <a:srgbClr val="517E76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solidFill>
                <a:srgbClr val="517E76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517E76"/>
                </a:solidFill>
                <a:latin typeface="Arial Black" panose="020B0A04020102020204" pitchFamily="34" charset="0"/>
              </a:rPr>
              <a:t>Eva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517E76"/>
                </a:solidFill>
                <a:latin typeface="Arial Black" panose="020B0A04020102020204" pitchFamily="34" charset="0"/>
              </a:rPr>
              <a:t>Mariano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517E76"/>
                </a:solidFill>
                <a:latin typeface="Arial Black" panose="020B0A04020102020204" pitchFamily="34" charset="0"/>
              </a:rPr>
              <a:t>Justo</a:t>
            </a:r>
            <a:endParaRPr lang="en-US" sz="2400" dirty="0">
              <a:solidFill>
                <a:srgbClr val="517E76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9302" y="1469040"/>
            <a:ext cx="3770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>
                <a:solidFill>
                  <a:srgbClr val="1D3038"/>
                </a:solidFill>
                <a:latin typeface="Arial Black" panose="020B0A04020102020204" pitchFamily="34" charset="0"/>
              </a:rPr>
              <a:t>Team MPG</a:t>
            </a:r>
            <a:endParaRPr lang="en-US" sz="4800" dirty="0">
              <a:solidFill>
                <a:srgbClr val="1D3038"/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 descr="The Bridge Scho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25" y="6082951"/>
            <a:ext cx="1838325" cy="43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977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/>
            <p:cNvSpPr txBox="1"/>
            <p:nvPr/>
          </p:nvSpPr>
          <p:spPr>
            <a:xfrm>
              <a:off x="647059" y="160224"/>
              <a:ext cx="1094787" cy="76944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s-ES" sz="4400" dirty="0" smtClean="0">
                  <a:solidFill>
                    <a:schemeClr val="bg1"/>
                  </a:solidFill>
                </a:rPr>
                <a:t>Test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061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32873" y="575485"/>
            <a:ext cx="1067723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0" dirty="0">
                <a:solidFill>
                  <a:srgbClr val="517E7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set de datos muestra el consumo de combustible entre los años 2000 y 2022 en Canadá. Proporciona valores sobre el consumo de combustible y las emisiones estimadas de dióxido de carbono para vehículos ligeros nuevos disponibles a la venta.</a:t>
            </a: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s-ES" b="0" dirty="0">
                <a:solidFill>
                  <a:srgbClr val="517E76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s-ES" b="0" dirty="0">
                <a:solidFill>
                  <a:srgbClr val="517E76"/>
                </a:solidFill>
                <a:effectLst/>
                <a:latin typeface="Consolas" panose="020B0609020204030204" pitchFamily="49" charset="0"/>
              </a:rPr>
            </a:br>
            <a:r>
              <a:rPr lang="es-ES" dirty="0">
                <a:solidFill>
                  <a:srgbClr val="517E7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Fuente de datos: https://www.kaggle.com/datasets/ahmettyilmazz/fuel-consumption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053" y="1726451"/>
            <a:ext cx="100488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5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146" y="1501427"/>
            <a:ext cx="6618092" cy="49146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7059" y="3373978"/>
            <a:ext cx="3264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/>
              <a:t>“</a:t>
            </a:r>
            <a:r>
              <a:rPr lang="es-ES" sz="3200" dirty="0" err="1"/>
              <a:t>fuel_comb_mpg</a:t>
            </a:r>
            <a:r>
              <a:rPr lang="es-ES" sz="3200" dirty="0"/>
              <a:t>”</a:t>
            </a:r>
            <a:endParaRPr lang="en-US" sz="32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2" name="TextBox 11"/>
            <p:cNvSpPr txBox="1"/>
            <p:nvPr/>
          </p:nvSpPr>
          <p:spPr>
            <a:xfrm>
              <a:off x="647059" y="160224"/>
              <a:ext cx="160473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Target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75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231"/>
          <a:stretch/>
        </p:blipFill>
        <p:spPr>
          <a:xfrm>
            <a:off x="353402" y="1314770"/>
            <a:ext cx="7285651" cy="25606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943" y="1249459"/>
            <a:ext cx="3558621" cy="1818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55" y="3947064"/>
            <a:ext cx="7266598" cy="291093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/>
            <p:cNvSpPr txBox="1"/>
            <p:nvPr/>
          </p:nvSpPr>
          <p:spPr>
            <a:xfrm>
              <a:off x="647059" y="160224"/>
              <a:ext cx="78270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Distribución variables categóricas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42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/>
            <p:cNvSpPr txBox="1"/>
            <p:nvPr/>
          </p:nvSpPr>
          <p:spPr>
            <a:xfrm>
              <a:off x="647059" y="160224"/>
              <a:ext cx="76273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Distribución variables numéricas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39" y="1958380"/>
            <a:ext cx="4740638" cy="35003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186" y="1423262"/>
            <a:ext cx="5563454" cy="493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1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/>
            <p:cNvSpPr txBox="1"/>
            <p:nvPr/>
          </p:nvSpPr>
          <p:spPr>
            <a:xfrm>
              <a:off x="647059" y="160224"/>
              <a:ext cx="8009500" cy="76944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s-ES" sz="4400" dirty="0" smtClean="0">
                  <a:solidFill>
                    <a:schemeClr val="bg1"/>
                  </a:solidFill>
                </a:rPr>
                <a:t>Pipeline </a:t>
              </a:r>
              <a:r>
                <a:rPr lang="es-ES" sz="4400" dirty="0" err="1" smtClean="0">
                  <a:solidFill>
                    <a:schemeClr val="bg1"/>
                  </a:solidFill>
                </a:rPr>
                <a:t>preprocesado</a:t>
              </a:r>
              <a:r>
                <a:rPr lang="es-ES" sz="4400" dirty="0" smtClean="0">
                  <a:solidFill>
                    <a:schemeClr val="bg1"/>
                  </a:solidFill>
                </a:rPr>
                <a:t> categóricas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7628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/>
            <p:cNvSpPr txBox="1"/>
            <p:nvPr/>
          </p:nvSpPr>
          <p:spPr>
            <a:xfrm>
              <a:off x="647059" y="160224"/>
              <a:ext cx="7809767" cy="76944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s-ES" sz="4400" dirty="0" smtClean="0">
                  <a:solidFill>
                    <a:schemeClr val="bg1"/>
                  </a:solidFill>
                </a:rPr>
                <a:t>Pipeline </a:t>
              </a:r>
              <a:r>
                <a:rPr lang="es-ES" sz="4400" dirty="0" err="1" smtClean="0">
                  <a:solidFill>
                    <a:schemeClr val="bg1"/>
                  </a:solidFill>
                </a:rPr>
                <a:t>preprocesado</a:t>
              </a:r>
              <a:r>
                <a:rPr lang="es-ES" sz="4400" dirty="0" smtClean="0">
                  <a:solidFill>
                    <a:schemeClr val="bg1"/>
                  </a:solidFill>
                </a:rPr>
                <a:t> numéricas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9422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/>
            <p:cNvSpPr txBox="1"/>
            <p:nvPr/>
          </p:nvSpPr>
          <p:spPr>
            <a:xfrm>
              <a:off x="647059" y="160224"/>
              <a:ext cx="2537874" cy="76944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Modelado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A40321BE-40DF-171D-ACE4-EC2F28CAB349}"/>
              </a:ext>
            </a:extLst>
          </p:cNvPr>
          <p:cNvSpPr txBox="1"/>
          <p:nvPr/>
        </p:nvSpPr>
        <p:spPr>
          <a:xfrm>
            <a:off x="561622" y="1182511"/>
            <a:ext cx="111816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rgbClr val="517E76"/>
                </a:solidFill>
              </a:rPr>
              <a:t>Se ha utilizado validación cruzada para evaluar los 3 modelos elegidos, utilizando como score el RMSE error cuadrático medio</a:t>
            </a:r>
            <a:endParaRPr lang="es-ES" dirty="0" err="1">
              <a:solidFill>
                <a:srgbClr val="517E76"/>
              </a:solidFill>
              <a:ea typeface="Calibri"/>
              <a:cs typeface="Calibri"/>
            </a:endParaRPr>
          </a:p>
        </p:txBody>
      </p:sp>
      <p:pic>
        <p:nvPicPr>
          <p:cNvPr id="4" name="Imagen 3" descr="Texto&#10;&#10;El contenido generado por inteligencia artificial puede ser incorrecto.">
            <a:extLst>
              <a:ext uri="{FF2B5EF4-FFF2-40B4-BE49-F238E27FC236}">
                <a16:creationId xmlns:a16="http://schemas.microsoft.com/office/drawing/2014/main" id="{06A9DAA0-96D3-4AD1-1487-1DE79B110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39" y="2042408"/>
            <a:ext cx="4076700" cy="4410075"/>
          </a:xfrm>
          <a:prstGeom prst="rect">
            <a:avLst/>
          </a:prstGeom>
        </p:spPr>
      </p:pic>
      <p:pic>
        <p:nvPicPr>
          <p:cNvPr id="5" name="Imagen 4" descr="Texto&#10;&#10;El contenido generado por inteligencia artificial puede ser incorrecto.">
            <a:extLst>
              <a:ext uri="{FF2B5EF4-FFF2-40B4-BE49-F238E27FC236}">
                <a16:creationId xmlns:a16="http://schemas.microsoft.com/office/drawing/2014/main" id="{754D26F0-E110-CFDD-6797-857ED24F6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139" y="3453202"/>
            <a:ext cx="7429500" cy="16002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06F75C4-CF57-ACC2-D77E-A49DE68DDC49}"/>
              </a:ext>
            </a:extLst>
          </p:cNvPr>
          <p:cNvSpPr txBox="1"/>
          <p:nvPr/>
        </p:nvSpPr>
        <p:spPr>
          <a:xfrm>
            <a:off x="5363659" y="5093151"/>
            <a:ext cx="662402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517E76"/>
                </a:solidFill>
              </a:rPr>
              <a:t>Validacion</a:t>
            </a:r>
            <a:r>
              <a:rPr lang="en-US" dirty="0">
                <a:solidFill>
                  <a:srgbClr val="517E76"/>
                </a:solidFill>
              </a:rPr>
              <a:t> </a:t>
            </a:r>
            <a:r>
              <a:rPr lang="en-US" err="1">
                <a:solidFill>
                  <a:srgbClr val="517E76"/>
                </a:solidFill>
              </a:rPr>
              <a:t>cruzada</a:t>
            </a:r>
            <a:r>
              <a:rPr lang="en-US" dirty="0">
                <a:solidFill>
                  <a:srgbClr val="517E76"/>
                </a:solidFill>
              </a:rPr>
              <a:t> con Pipeline VS data </a:t>
            </a:r>
            <a:r>
              <a:rPr lang="en-US">
                <a:solidFill>
                  <a:srgbClr val="517E76"/>
                </a:solidFill>
              </a:rPr>
              <a:t>leakage</a:t>
            </a:r>
            <a:endParaRPr lang="es-ES" dirty="0" err="1">
              <a:solidFill>
                <a:srgbClr val="517E76"/>
              </a:solidFill>
            </a:endParaRPr>
          </a:p>
          <a:p>
            <a:r>
              <a:rPr lang="en-US" dirty="0" err="1">
                <a:solidFill>
                  <a:srgbClr val="517E76"/>
                </a:solidFill>
              </a:rPr>
              <a:t>Previene</a:t>
            </a:r>
            <a:r>
              <a:rPr lang="en-US" dirty="0">
                <a:solidFill>
                  <a:srgbClr val="517E76"/>
                </a:solidFill>
              </a:rPr>
              <a:t> la </a:t>
            </a:r>
            <a:r>
              <a:rPr lang="en-US" dirty="0" err="1">
                <a:solidFill>
                  <a:srgbClr val="517E76"/>
                </a:solidFill>
              </a:rPr>
              <a:t>fuga</a:t>
            </a:r>
            <a:r>
              <a:rPr lang="en-US" dirty="0">
                <a:solidFill>
                  <a:srgbClr val="517E76"/>
                </a:solidFill>
              </a:rPr>
              <a:t> de </a:t>
            </a:r>
            <a:r>
              <a:rPr lang="en-US" dirty="0" err="1">
                <a:solidFill>
                  <a:srgbClr val="517E76"/>
                </a:solidFill>
              </a:rPr>
              <a:t>datos</a:t>
            </a:r>
            <a:r>
              <a:rPr lang="en-US" dirty="0">
                <a:solidFill>
                  <a:srgbClr val="517E76"/>
                </a:solidFill>
              </a:rPr>
              <a:t> --&gt; </a:t>
            </a:r>
            <a:r>
              <a:rPr lang="en-US" dirty="0" err="1">
                <a:solidFill>
                  <a:srgbClr val="517E76"/>
                </a:solidFill>
              </a:rPr>
              <a:t>Asegura</a:t>
            </a:r>
            <a:r>
              <a:rPr lang="en-US" dirty="0">
                <a:solidFill>
                  <a:srgbClr val="517E76"/>
                </a:solidFill>
              </a:rPr>
              <a:t> que la </a:t>
            </a:r>
            <a:r>
              <a:rPr lang="en-US" dirty="0" err="1">
                <a:solidFill>
                  <a:srgbClr val="517E76"/>
                </a:solidFill>
              </a:rPr>
              <a:t>información</a:t>
            </a:r>
            <a:r>
              <a:rPr lang="en-US" dirty="0">
                <a:solidFill>
                  <a:srgbClr val="517E76"/>
                </a:solidFill>
              </a:rPr>
              <a:t> del conjunto de </a:t>
            </a:r>
            <a:r>
              <a:rPr lang="en-US" dirty="0" err="1">
                <a:solidFill>
                  <a:srgbClr val="517E76"/>
                </a:solidFill>
              </a:rPr>
              <a:t>prueba</a:t>
            </a:r>
            <a:r>
              <a:rPr lang="en-US" dirty="0">
                <a:solidFill>
                  <a:srgbClr val="517E76"/>
                </a:solidFill>
              </a:rPr>
              <a:t> no se </a:t>
            </a:r>
            <a:r>
              <a:rPr lang="en-US" dirty="0" err="1">
                <a:solidFill>
                  <a:srgbClr val="517E76"/>
                </a:solidFill>
              </a:rPr>
              <a:t>utilice</a:t>
            </a:r>
            <a:r>
              <a:rPr lang="en-US" dirty="0">
                <a:solidFill>
                  <a:srgbClr val="517E76"/>
                </a:solidFill>
              </a:rPr>
              <a:t> </a:t>
            </a:r>
            <a:r>
              <a:rPr lang="en-US" dirty="0" err="1">
                <a:solidFill>
                  <a:srgbClr val="517E76"/>
                </a:solidFill>
              </a:rPr>
              <a:t>durante</a:t>
            </a:r>
            <a:r>
              <a:rPr lang="en-US" dirty="0">
                <a:solidFill>
                  <a:srgbClr val="517E76"/>
                </a:solidFill>
              </a:rPr>
              <a:t> </a:t>
            </a:r>
            <a:r>
              <a:rPr lang="en-US" dirty="0" err="1">
                <a:solidFill>
                  <a:srgbClr val="517E76"/>
                </a:solidFill>
              </a:rPr>
              <a:t>el</a:t>
            </a:r>
            <a:r>
              <a:rPr lang="en-US" dirty="0">
                <a:solidFill>
                  <a:srgbClr val="517E76"/>
                </a:solidFill>
              </a:rPr>
              <a:t> </a:t>
            </a:r>
            <a:r>
              <a:rPr lang="en-US" dirty="0" err="1">
                <a:solidFill>
                  <a:srgbClr val="517E76"/>
                </a:solidFill>
              </a:rPr>
              <a:t>preprocesamiento</a:t>
            </a:r>
            <a:r>
              <a:rPr lang="en-US" dirty="0">
                <a:solidFill>
                  <a:srgbClr val="517E76"/>
                </a:solidFill>
              </a:rPr>
              <a:t> de </a:t>
            </a:r>
            <a:r>
              <a:rPr lang="en-US" dirty="0" err="1">
                <a:solidFill>
                  <a:srgbClr val="517E76"/>
                </a:solidFill>
              </a:rPr>
              <a:t>los</a:t>
            </a:r>
            <a:r>
              <a:rPr lang="en-US" dirty="0">
                <a:solidFill>
                  <a:srgbClr val="517E76"/>
                </a:solidFill>
              </a:rPr>
              <a:t> </a:t>
            </a:r>
            <a:r>
              <a:rPr lang="en-US" dirty="0" err="1">
                <a:solidFill>
                  <a:srgbClr val="517E76"/>
                </a:solidFill>
              </a:rPr>
              <a:t>datos</a:t>
            </a:r>
            <a:r>
              <a:rPr lang="en-US" dirty="0">
                <a:solidFill>
                  <a:srgbClr val="517E76"/>
                </a:solidFill>
              </a:rPr>
              <a:t> de </a:t>
            </a:r>
            <a:r>
              <a:rPr lang="en-US" dirty="0" err="1">
                <a:solidFill>
                  <a:srgbClr val="517E76"/>
                </a:solidFill>
              </a:rPr>
              <a:t>entrenamiento</a:t>
            </a:r>
            <a:endParaRPr lang="es-ES" dirty="0">
              <a:solidFill>
                <a:srgbClr val="517E76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10" name="Globo: línea 9">
            <a:extLst>
              <a:ext uri="{FF2B5EF4-FFF2-40B4-BE49-F238E27FC236}">
                <a16:creationId xmlns:a16="http://schemas.microsoft.com/office/drawing/2014/main" id="{AFCBBA04-31F1-D4FB-55B7-D4809799DE9E}"/>
              </a:ext>
            </a:extLst>
          </p:cNvPr>
          <p:cNvSpPr/>
          <p:nvPr/>
        </p:nvSpPr>
        <p:spPr>
          <a:xfrm rot="10800000">
            <a:off x="670142" y="2506187"/>
            <a:ext cx="3548544" cy="179983"/>
          </a:xfrm>
          <a:prstGeom prst="borderCallout1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10D97F0-666D-BDAE-2B41-FA7D0D717F46}"/>
              </a:ext>
            </a:extLst>
          </p:cNvPr>
          <p:cNvSpPr txBox="1"/>
          <p:nvPr/>
        </p:nvSpPr>
        <p:spPr>
          <a:xfrm>
            <a:off x="5608074" y="2045152"/>
            <a:ext cx="3921081" cy="5847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dirty="0">
                <a:solidFill>
                  <a:srgbClr val="517E76"/>
                </a:solidFill>
                <a:ea typeface="Calibri"/>
                <a:cs typeface="Calibri"/>
              </a:rPr>
              <a:t>Utilizamos </a:t>
            </a:r>
            <a:r>
              <a:rPr lang="es-ES" sz="1600" err="1">
                <a:solidFill>
                  <a:srgbClr val="517E76"/>
                </a:solidFill>
                <a:ea typeface="Calibri"/>
                <a:cs typeface="Calibri"/>
              </a:rPr>
              <a:t>TransformedTargetRegressor</a:t>
            </a:r>
            <a:r>
              <a:rPr lang="es-ES" sz="1600" dirty="0">
                <a:solidFill>
                  <a:srgbClr val="517E76"/>
                </a:solidFill>
                <a:ea typeface="Calibri"/>
                <a:cs typeface="Calibri"/>
              </a:rPr>
              <a:t> para aplicar la </a:t>
            </a:r>
            <a:r>
              <a:rPr lang="es-ES" sz="1600" err="1">
                <a:solidFill>
                  <a:srgbClr val="517E76"/>
                </a:solidFill>
                <a:ea typeface="Calibri"/>
                <a:cs typeface="Calibri"/>
              </a:rPr>
              <a:t>transformacion</a:t>
            </a:r>
            <a:r>
              <a:rPr lang="es-ES" sz="1600" dirty="0">
                <a:solidFill>
                  <a:srgbClr val="517E76"/>
                </a:solidFill>
                <a:ea typeface="Calibri"/>
                <a:cs typeface="Calibri"/>
              </a:rPr>
              <a:t> </a:t>
            </a:r>
            <a:r>
              <a:rPr lang="es-ES" sz="1600" err="1">
                <a:solidFill>
                  <a:srgbClr val="517E76"/>
                </a:solidFill>
                <a:ea typeface="Calibri"/>
                <a:cs typeface="Calibri"/>
              </a:rPr>
              <a:t>logaritmica</a:t>
            </a:r>
            <a:r>
              <a:rPr lang="es-ES" sz="1600" dirty="0">
                <a:solidFill>
                  <a:srgbClr val="517E76"/>
                </a:solidFill>
                <a:ea typeface="Calibri"/>
                <a:cs typeface="Calibri"/>
              </a:rPr>
              <a:t> al target</a:t>
            </a:r>
          </a:p>
        </p:txBody>
      </p:sp>
    </p:spTree>
    <p:extLst>
      <p:ext uri="{BB962C8B-B14F-4D97-AF65-F5344CB8AC3E}">
        <p14:creationId xmlns:p14="http://schemas.microsoft.com/office/powerpoint/2010/main" val="489854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0E518-96F2-15A4-D123-A1ABC905C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6AC4C0F-2D74-F7C2-4296-071FB2BC1EB2}"/>
              </a:ext>
            </a:extLst>
          </p:cNvPr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E76DAF-7755-3648-02B1-90E7217DE988}"/>
                </a:ext>
              </a:extLst>
            </p:cNvPr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07A5CE4-F49E-AE70-E4DF-EF3243D4B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99BE78-4AB1-689A-3F53-D3E890641102}"/>
                </a:ext>
              </a:extLst>
            </p:cNvPr>
            <p:cNvSpPr txBox="1"/>
            <p:nvPr/>
          </p:nvSpPr>
          <p:spPr>
            <a:xfrm>
              <a:off x="647059" y="160224"/>
              <a:ext cx="6301853" cy="76944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Ajuste de </a:t>
              </a:r>
              <a:r>
                <a:rPr lang="es-ES" sz="4400" dirty="0" err="1">
                  <a:solidFill>
                    <a:schemeClr val="bg1"/>
                  </a:solidFill>
                </a:rPr>
                <a:t>hiperparámetros</a:t>
              </a:r>
              <a:endParaRPr lang="en-US" sz="4400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9EE87CC4-8034-A910-99AA-D37E1004C047}"/>
              </a:ext>
            </a:extLst>
          </p:cNvPr>
          <p:cNvSpPr txBox="1"/>
          <p:nvPr/>
        </p:nvSpPr>
        <p:spPr>
          <a:xfrm>
            <a:off x="279400" y="1182511"/>
            <a:ext cx="111816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rgbClr val="517E76"/>
                </a:solidFill>
              </a:rPr>
              <a:t>Se ha utilizado </a:t>
            </a:r>
            <a:r>
              <a:rPr lang="es-ES" dirty="0" err="1">
                <a:solidFill>
                  <a:srgbClr val="517E76"/>
                </a:solidFill>
              </a:rPr>
              <a:t>GridSearch</a:t>
            </a:r>
            <a:r>
              <a:rPr lang="es-ES" dirty="0">
                <a:solidFill>
                  <a:srgbClr val="517E76"/>
                </a:solidFill>
              </a:rPr>
              <a:t> el mejor modelo ha resultado ser el XGB con los siguientes parámetros:</a:t>
            </a:r>
            <a:endParaRPr lang="es-ES" dirty="0" err="1">
              <a:solidFill>
                <a:srgbClr val="517E76"/>
              </a:solidFill>
              <a:ea typeface="Calibri"/>
              <a:cs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DA63DAC-8AEC-C6DC-003C-36CAC2EBA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6" y="2002719"/>
            <a:ext cx="2538588" cy="1342671"/>
          </a:xfrm>
          <a:prstGeom prst="rect">
            <a:avLst/>
          </a:prstGeom>
        </p:spPr>
      </p:pic>
      <p:pic>
        <p:nvPicPr>
          <p:cNvPr id="6" name="Imagen 5" descr="Interfaz de usuario gráfica, Sitio web&#10;&#10;El contenido generado por inteligencia artificial puede ser incorrecto.">
            <a:extLst>
              <a:ext uri="{FF2B5EF4-FFF2-40B4-BE49-F238E27FC236}">
                <a16:creationId xmlns:a16="http://schemas.microsoft.com/office/drawing/2014/main" id="{281BA477-9169-6A68-D694-C9906442B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481" y="2666824"/>
            <a:ext cx="7019925" cy="3838575"/>
          </a:xfrm>
          <a:prstGeom prst="rect">
            <a:avLst/>
          </a:prstGeom>
        </p:spPr>
      </p:pic>
      <p:sp>
        <p:nvSpPr>
          <p:cNvPr id="8" name="Flecha: doblada hacia arriba 7">
            <a:extLst>
              <a:ext uri="{FF2B5EF4-FFF2-40B4-BE49-F238E27FC236}">
                <a16:creationId xmlns:a16="http://schemas.microsoft.com/office/drawing/2014/main" id="{22C5ED75-9F54-CE71-A28C-BCDD22A497BC}"/>
              </a:ext>
            </a:extLst>
          </p:cNvPr>
          <p:cNvSpPr/>
          <p:nvPr/>
        </p:nvSpPr>
        <p:spPr>
          <a:xfrm rot="5400000">
            <a:off x="1065388" y="3506609"/>
            <a:ext cx="1538110" cy="1255888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 descr="Texto&#10;&#10;El contenido generado por inteligencia artificial puede ser incorrecto.">
            <a:extLst>
              <a:ext uri="{FF2B5EF4-FFF2-40B4-BE49-F238E27FC236}">
                <a16:creationId xmlns:a16="http://schemas.microsoft.com/office/drawing/2014/main" id="{26DADA84-9880-87FD-AF1C-7AF4669199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6415" y="1548694"/>
            <a:ext cx="4073171" cy="134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65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157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justo</dc:creator>
  <cp:lastModifiedBy>justo</cp:lastModifiedBy>
  <cp:revision>125</cp:revision>
  <dcterms:created xsi:type="dcterms:W3CDTF">2025-03-17T16:00:33Z</dcterms:created>
  <dcterms:modified xsi:type="dcterms:W3CDTF">2025-03-18T11:17:03Z</dcterms:modified>
</cp:coreProperties>
</file>