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5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8"/>
    <a:srgbClr val="84C6B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A21-F7D9-892F-3685-AF6316F74EEF}" v="712" dt="2025-03-17T22:08:0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E518-96F2-15A4-D123-A1ABC905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C4C0F-2D74-F7C2-4296-071FB2BC1EB2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76DAF-7755-3648-02B1-90E7217DE988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7A5CE4-F49E-AE70-E4DF-EF3243D4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9BE78-4AB1-689A-3F53-D3E890641102}"/>
                </a:ext>
              </a:extLst>
            </p:cNvPr>
            <p:cNvSpPr txBox="1"/>
            <p:nvPr/>
          </p:nvSpPr>
          <p:spPr>
            <a:xfrm>
              <a:off x="647059" y="160224"/>
              <a:ext cx="630185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Ajuste de </a:t>
              </a:r>
              <a:r>
                <a:rPr lang="es-ES" sz="4400" dirty="0" err="1">
                  <a:solidFill>
                    <a:schemeClr val="bg1"/>
                  </a:solidFill>
                </a:rPr>
                <a:t>hiperparámetros</a:t>
              </a:r>
              <a:endParaRPr lang="en-US" sz="4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E87CC4-8034-A910-99AA-D37E1004C047}"/>
              </a:ext>
            </a:extLst>
          </p:cNvPr>
          <p:cNvSpPr txBox="1"/>
          <p:nvPr/>
        </p:nvSpPr>
        <p:spPr>
          <a:xfrm>
            <a:off x="279400" y="1182511"/>
            <a:ext cx="11181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</a:t>
            </a:r>
            <a:r>
              <a:rPr lang="es-ES" dirty="0" err="1">
                <a:solidFill>
                  <a:srgbClr val="517E76"/>
                </a:solidFill>
              </a:rPr>
              <a:t>GridSearch</a:t>
            </a:r>
            <a:r>
              <a:rPr lang="es-ES" dirty="0">
                <a:solidFill>
                  <a:srgbClr val="517E76"/>
                </a:solidFill>
              </a:rPr>
              <a:t> el mejor modelo ha resultado ser el XGB con los siguientes parámetros: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63DAC-8AEC-C6DC-003C-36CAC2EB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" y="2002719"/>
            <a:ext cx="2538588" cy="1342671"/>
          </a:xfrm>
          <a:prstGeom prst="rect">
            <a:avLst/>
          </a:prstGeom>
        </p:spPr>
      </p:pic>
      <p:pic>
        <p:nvPicPr>
          <p:cNvPr id="6" name="Imagen 5" descr="Interfaz de usuario gráfica, Sitio web&#10;&#10;El contenido generado por inteligencia artificial puede ser incorrecto.">
            <a:extLst>
              <a:ext uri="{FF2B5EF4-FFF2-40B4-BE49-F238E27FC236}">
                <a16:creationId xmlns:a16="http://schemas.microsoft.com/office/drawing/2014/main" id="{281BA477-9169-6A68-D694-C9906442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81" y="2666824"/>
            <a:ext cx="7019925" cy="3838575"/>
          </a:xfrm>
          <a:prstGeom prst="rect">
            <a:avLst/>
          </a:prstGeom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22C5ED75-9F54-CE71-A28C-BCDD22A497BC}"/>
              </a:ext>
            </a:extLst>
          </p:cNvPr>
          <p:cNvSpPr/>
          <p:nvPr/>
        </p:nvSpPr>
        <p:spPr>
          <a:xfrm rot="5400000">
            <a:off x="1065388" y="3506609"/>
            <a:ext cx="1538110" cy="125588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6DADA84-9880-87FD-AF1C-7AF4669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15" y="1548694"/>
            <a:ext cx="4073171" cy="13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109478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Test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6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“</a:t>
            </a:r>
            <a:r>
              <a:rPr lang="es-ES" sz="3200" dirty="0" err="1"/>
              <a:t>fuel_comb_mpg</a:t>
            </a:r>
            <a:r>
              <a:rPr lang="es-ES" sz="3200" dirty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08FC-8240-B08A-0DB7-B51E27B76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7421D-2F9E-DBCD-F140-EEBF7BE68911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2004F0-A62A-D875-8D7B-6F59784B3C2B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3BAB86-F316-5E7D-0A35-709EF6A9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17B5E3-F27B-1598-7FA8-CD98CC47B0A8}"/>
                </a:ext>
              </a:extLst>
            </p:cNvPr>
            <p:cNvSpPr txBox="1"/>
            <p:nvPr/>
          </p:nvSpPr>
          <p:spPr>
            <a:xfrm>
              <a:off x="647059" y="160224"/>
              <a:ext cx="8538491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 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8551315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II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0A70270-8D0C-A2D4-2461-E661A772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9" y="2843353"/>
            <a:ext cx="8611802" cy="2410161"/>
          </a:xfrm>
          <a:prstGeom prst="rect">
            <a:avLst/>
          </a:prstGeom>
        </p:spPr>
      </p:pic>
      <p:pic>
        <p:nvPicPr>
          <p:cNvPr id="5" name="Imagen 4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D5742A98-BC40-C6EF-40AF-284C9A17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21" y="5591515"/>
            <a:ext cx="6649378" cy="1009791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AC7614E-8F74-21AD-76DB-273C1197F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6" y="1266485"/>
            <a:ext cx="497274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0976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</a:t>
              </a:r>
              <a:r>
                <a:rPr lang="es-ES" sz="4400" dirty="0" err="1">
                  <a:solidFill>
                    <a:schemeClr val="bg1"/>
                  </a:solidFill>
                </a:rPr>
                <a:t>preprocesado</a:t>
              </a:r>
              <a:r>
                <a:rPr lang="es-ES" sz="4400" dirty="0">
                  <a:solidFill>
                    <a:schemeClr val="bg1"/>
                  </a:solidFill>
                </a:rPr>
                <a:t>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42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253787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Modelado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40321BE-40DF-171D-ACE4-EC2F28CAB349}"/>
              </a:ext>
            </a:extLst>
          </p:cNvPr>
          <p:cNvSpPr txBox="1"/>
          <p:nvPr/>
        </p:nvSpPr>
        <p:spPr>
          <a:xfrm>
            <a:off x="561622" y="1182511"/>
            <a:ext cx="11181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validación cruzada para evaluar los 3 modelos elegidos, utilizando como score el RMSE error cuadrático medio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06A9DAA0-96D3-4AD1-1487-1DE79B11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9" y="2042408"/>
            <a:ext cx="4076700" cy="4410075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54D26F0-E110-CFDD-6797-857ED24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39" y="3453202"/>
            <a:ext cx="7429500" cy="1600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6F75C4-CF57-ACC2-D77E-A49DE68DDC49}"/>
              </a:ext>
            </a:extLst>
          </p:cNvPr>
          <p:cNvSpPr txBox="1"/>
          <p:nvPr/>
        </p:nvSpPr>
        <p:spPr>
          <a:xfrm>
            <a:off x="5363659" y="5093151"/>
            <a:ext cx="6624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17E76"/>
                </a:solidFill>
              </a:rPr>
              <a:t>Validacion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err="1">
                <a:solidFill>
                  <a:srgbClr val="517E76"/>
                </a:solidFill>
              </a:rPr>
              <a:t>cruzada</a:t>
            </a:r>
            <a:r>
              <a:rPr lang="en-US" dirty="0">
                <a:solidFill>
                  <a:srgbClr val="517E76"/>
                </a:solidFill>
              </a:rPr>
              <a:t> con Pipeline VS data </a:t>
            </a:r>
            <a:r>
              <a:rPr lang="en-US">
                <a:solidFill>
                  <a:srgbClr val="517E76"/>
                </a:solidFill>
              </a:rPr>
              <a:t>leakage</a:t>
            </a:r>
            <a:endParaRPr lang="es-ES" dirty="0" err="1">
              <a:solidFill>
                <a:srgbClr val="517E76"/>
              </a:solidFill>
            </a:endParaRPr>
          </a:p>
          <a:p>
            <a:r>
              <a:rPr lang="en-US" dirty="0" err="1">
                <a:solidFill>
                  <a:srgbClr val="517E76"/>
                </a:solidFill>
              </a:rPr>
              <a:t>Previene</a:t>
            </a:r>
            <a:r>
              <a:rPr lang="en-US" dirty="0">
                <a:solidFill>
                  <a:srgbClr val="517E76"/>
                </a:solidFill>
              </a:rPr>
              <a:t> la </a:t>
            </a:r>
            <a:r>
              <a:rPr lang="en-US" dirty="0" err="1">
                <a:solidFill>
                  <a:srgbClr val="517E76"/>
                </a:solidFill>
              </a:rPr>
              <a:t>fuga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--&gt; </a:t>
            </a:r>
            <a:r>
              <a:rPr lang="en-US" dirty="0" err="1">
                <a:solidFill>
                  <a:srgbClr val="517E76"/>
                </a:solidFill>
              </a:rPr>
              <a:t>Asegura</a:t>
            </a:r>
            <a:r>
              <a:rPr lang="en-US" dirty="0">
                <a:solidFill>
                  <a:srgbClr val="517E76"/>
                </a:solidFill>
              </a:rPr>
              <a:t> que la </a:t>
            </a:r>
            <a:r>
              <a:rPr lang="en-US" dirty="0" err="1">
                <a:solidFill>
                  <a:srgbClr val="517E76"/>
                </a:solidFill>
              </a:rPr>
              <a:t>información</a:t>
            </a:r>
            <a:r>
              <a:rPr lang="en-US" dirty="0">
                <a:solidFill>
                  <a:srgbClr val="517E76"/>
                </a:solidFill>
              </a:rPr>
              <a:t> del conjunto de </a:t>
            </a:r>
            <a:r>
              <a:rPr lang="en-US" dirty="0" err="1">
                <a:solidFill>
                  <a:srgbClr val="517E76"/>
                </a:solidFill>
              </a:rPr>
              <a:t>prueba</a:t>
            </a:r>
            <a:r>
              <a:rPr lang="en-US" dirty="0">
                <a:solidFill>
                  <a:srgbClr val="517E76"/>
                </a:solidFill>
              </a:rPr>
              <a:t> no se </a:t>
            </a:r>
            <a:r>
              <a:rPr lang="en-US" dirty="0" err="1">
                <a:solidFill>
                  <a:srgbClr val="517E76"/>
                </a:solidFill>
              </a:rPr>
              <a:t>utilice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durante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el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preprocesamiento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los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entrenamiento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AFCBBA04-31F1-D4FB-55B7-D4809799DE9E}"/>
              </a:ext>
            </a:extLst>
          </p:cNvPr>
          <p:cNvSpPr/>
          <p:nvPr/>
        </p:nvSpPr>
        <p:spPr>
          <a:xfrm rot="10800000">
            <a:off x="670142" y="2506187"/>
            <a:ext cx="3548544" cy="179983"/>
          </a:xfrm>
          <a:prstGeom prst="borderCallout1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0D97F0-666D-BDAE-2B41-FA7D0D717F46}"/>
              </a:ext>
            </a:extLst>
          </p:cNvPr>
          <p:cNvSpPr txBox="1"/>
          <p:nvPr/>
        </p:nvSpPr>
        <p:spPr>
          <a:xfrm>
            <a:off x="5608074" y="2045152"/>
            <a:ext cx="3921081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Utilizamos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TransformedTargetRegressor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para aplicar la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transformacion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logaritmica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al target</a:t>
            </a:r>
          </a:p>
        </p:txBody>
      </p:sp>
    </p:spTree>
    <p:extLst>
      <p:ext uri="{BB962C8B-B14F-4D97-AF65-F5344CB8AC3E}">
        <p14:creationId xmlns:p14="http://schemas.microsoft.com/office/powerpoint/2010/main" val="4898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176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DIEZROMERO PATRICIA</cp:lastModifiedBy>
  <cp:revision>127</cp:revision>
  <dcterms:created xsi:type="dcterms:W3CDTF">2025-03-17T16:00:33Z</dcterms:created>
  <dcterms:modified xsi:type="dcterms:W3CDTF">2025-03-18T11:34:02Z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2025-03-18T11:28:14Z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625cc0ab-a6c5-40de-b201-14298d23ad0a</vt:lpwstr>
  </property>
  <property fmtid="{D5CDD505-2E9C-101B-9397-08002B2CF9AE}" pid="8" name="MSIP_Label_e17f3165-8a52-429a-ab2a-1fd572a4c07f_ContentBits">
    <vt:lpwstr>0</vt:lpwstr>
  </property>
  <property fmtid="{D5CDD505-2E9C-101B-9397-08002B2CF9AE}" pid="9" name="MSIP_Label_e17f3165-8a52-429a-ab2a-1fd572a4c07f_Tag">
    <vt:lpwstr>10, 3, 0, 1</vt:lpwstr>
  </property>
</Properties>
</file>