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70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6B8"/>
    <a:srgbClr val="1D303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A21-F7D9-892F-3685-AF6316F74EEF}" v="712" dt="2025-03-17T22:08:03.572"/>
    <p1510:client id="{93B4614D-5185-9E3C-FBF3-5205840F6BF6}" v="10" dt="2025-03-18T12:12:51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253787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Modelado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40321BE-40DF-171D-ACE4-EC2F28CAB349}"/>
              </a:ext>
            </a:extLst>
          </p:cNvPr>
          <p:cNvSpPr txBox="1"/>
          <p:nvPr/>
        </p:nvSpPr>
        <p:spPr>
          <a:xfrm>
            <a:off x="561622" y="1111955"/>
            <a:ext cx="11181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validación cruzada para evaluar los 3 modelos elegidos, utilizando como score el RMSE – raíz cuadrada del error cuadrático medio</a:t>
            </a:r>
            <a:endParaRPr lang="es-ES" dirty="0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06A9DAA0-96D3-4AD1-1487-1DE79B11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9" y="1689631"/>
            <a:ext cx="4669365" cy="5143852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54D26F0-E110-CFDD-6797-857ED24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38" y="3297981"/>
            <a:ext cx="7415390" cy="17977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6F75C4-CF57-ACC2-D77E-A49DE68DDC49}"/>
              </a:ext>
            </a:extLst>
          </p:cNvPr>
          <p:cNvSpPr txBox="1"/>
          <p:nvPr/>
        </p:nvSpPr>
        <p:spPr>
          <a:xfrm>
            <a:off x="5264881" y="5361262"/>
            <a:ext cx="6624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517E76"/>
                </a:solidFill>
              </a:rPr>
              <a:t>Validacion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cruzada</a:t>
            </a:r>
            <a:r>
              <a:rPr lang="en-US" dirty="0">
                <a:solidFill>
                  <a:srgbClr val="517E76"/>
                </a:solidFill>
              </a:rPr>
              <a:t> con Pipeline VS data leakage</a:t>
            </a:r>
            <a:endParaRPr lang="es-ES" dirty="0" err="1">
              <a:solidFill>
                <a:srgbClr val="517E76"/>
              </a:solidFill>
            </a:endParaRPr>
          </a:p>
          <a:p>
            <a:r>
              <a:rPr lang="en-US" dirty="0" err="1">
                <a:solidFill>
                  <a:srgbClr val="517E76"/>
                </a:solidFill>
              </a:rPr>
              <a:t>Previene</a:t>
            </a:r>
            <a:r>
              <a:rPr lang="en-US" dirty="0">
                <a:solidFill>
                  <a:srgbClr val="517E76"/>
                </a:solidFill>
              </a:rPr>
              <a:t> la </a:t>
            </a:r>
            <a:r>
              <a:rPr lang="en-US" dirty="0" err="1">
                <a:solidFill>
                  <a:srgbClr val="517E76"/>
                </a:solidFill>
              </a:rPr>
              <a:t>fuga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--&gt; </a:t>
            </a:r>
            <a:r>
              <a:rPr lang="en-US" dirty="0" err="1">
                <a:solidFill>
                  <a:srgbClr val="517E76"/>
                </a:solidFill>
              </a:rPr>
              <a:t>Asegura</a:t>
            </a:r>
            <a:r>
              <a:rPr lang="en-US" dirty="0">
                <a:solidFill>
                  <a:srgbClr val="517E76"/>
                </a:solidFill>
              </a:rPr>
              <a:t> que la </a:t>
            </a:r>
            <a:r>
              <a:rPr lang="en-US" dirty="0" err="1">
                <a:solidFill>
                  <a:srgbClr val="517E76"/>
                </a:solidFill>
              </a:rPr>
              <a:t>información</a:t>
            </a:r>
            <a:r>
              <a:rPr lang="en-US" dirty="0">
                <a:solidFill>
                  <a:srgbClr val="517E76"/>
                </a:solidFill>
              </a:rPr>
              <a:t> del conjunto de </a:t>
            </a:r>
            <a:r>
              <a:rPr lang="en-US" dirty="0" err="1">
                <a:solidFill>
                  <a:srgbClr val="517E76"/>
                </a:solidFill>
              </a:rPr>
              <a:t>prueba</a:t>
            </a:r>
            <a:r>
              <a:rPr lang="en-US" dirty="0">
                <a:solidFill>
                  <a:srgbClr val="517E76"/>
                </a:solidFill>
              </a:rPr>
              <a:t> no se </a:t>
            </a:r>
            <a:r>
              <a:rPr lang="en-US" dirty="0" err="1">
                <a:solidFill>
                  <a:srgbClr val="517E76"/>
                </a:solidFill>
              </a:rPr>
              <a:t>utilice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durante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el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preprocesamiento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los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entrenamiento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AFCBBA04-31F1-D4FB-55B7-D4809799DE9E}"/>
              </a:ext>
            </a:extLst>
          </p:cNvPr>
          <p:cNvSpPr/>
          <p:nvPr/>
        </p:nvSpPr>
        <p:spPr>
          <a:xfrm rot="10800000">
            <a:off x="2504587" y="2238076"/>
            <a:ext cx="2038655" cy="208205"/>
          </a:xfrm>
          <a:prstGeom prst="borderCallout1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0D97F0-666D-BDAE-2B41-FA7D0D717F46}"/>
              </a:ext>
            </a:extLst>
          </p:cNvPr>
          <p:cNvSpPr txBox="1"/>
          <p:nvPr/>
        </p:nvSpPr>
        <p:spPr>
          <a:xfrm>
            <a:off x="5281921" y="1775444"/>
            <a:ext cx="4136741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Utilizamos </a:t>
            </a:r>
            <a:r>
              <a:rPr lang="es-ES" sz="1600" dirty="0" err="1">
                <a:solidFill>
                  <a:srgbClr val="517E76"/>
                </a:solidFill>
                <a:ea typeface="Calibri"/>
                <a:cs typeface="Calibri"/>
              </a:rPr>
              <a:t>TransformedTargetRegressor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para aplicar la transformación logarítmica al target</a:t>
            </a:r>
          </a:p>
        </p:txBody>
      </p:sp>
    </p:spTree>
    <p:extLst>
      <p:ext uri="{BB962C8B-B14F-4D97-AF65-F5344CB8AC3E}">
        <p14:creationId xmlns:p14="http://schemas.microsoft.com/office/powerpoint/2010/main" val="50043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E518-96F2-15A4-D123-A1ABC905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C4C0F-2D74-F7C2-4296-071FB2BC1EB2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76DAF-7755-3648-02B1-90E7217DE988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7A5CE4-F49E-AE70-E4DF-EF3243D4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9BE78-4AB1-689A-3F53-D3E890641102}"/>
                </a:ext>
              </a:extLst>
            </p:cNvPr>
            <p:cNvSpPr txBox="1"/>
            <p:nvPr/>
          </p:nvSpPr>
          <p:spPr>
            <a:xfrm>
              <a:off x="647059" y="160224"/>
              <a:ext cx="630185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Ajuste de hiperparámetros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E87CC4-8034-A910-99AA-D37E1004C047}"/>
              </a:ext>
            </a:extLst>
          </p:cNvPr>
          <p:cNvSpPr txBox="1"/>
          <p:nvPr/>
        </p:nvSpPr>
        <p:spPr>
          <a:xfrm>
            <a:off x="279400" y="1182511"/>
            <a:ext cx="11181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aplicado </a:t>
            </a:r>
            <a:r>
              <a:rPr lang="es-ES" dirty="0" err="1">
                <a:solidFill>
                  <a:srgbClr val="517E76"/>
                </a:solidFill>
              </a:rPr>
              <a:t>GridSearchCV</a:t>
            </a:r>
            <a:r>
              <a:rPr lang="es-ES" dirty="0">
                <a:solidFill>
                  <a:srgbClr val="517E76"/>
                </a:solidFill>
              </a:rPr>
              <a:t> :  el mejor modelo ha resultado ser el XGB con los siguientes parámetros: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63DAC-8AEC-C6DC-003C-36CAC2EB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" y="1614530"/>
            <a:ext cx="2538588" cy="1342671"/>
          </a:xfrm>
          <a:prstGeom prst="rect">
            <a:avLst/>
          </a:prstGeom>
        </p:spPr>
      </p:pic>
      <p:pic>
        <p:nvPicPr>
          <p:cNvPr id="6" name="Imagen 5" descr="Interfaz de usuario gráfica, Sitio web&#10;&#10;El contenido generado por inteligencia artificial puede ser incorrecto.">
            <a:extLst>
              <a:ext uri="{FF2B5EF4-FFF2-40B4-BE49-F238E27FC236}">
                <a16:creationId xmlns:a16="http://schemas.microsoft.com/office/drawing/2014/main" id="{281BA477-9169-6A68-D694-C9906442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58" y="2623692"/>
            <a:ext cx="7710037" cy="4226763"/>
          </a:xfrm>
          <a:prstGeom prst="rect">
            <a:avLst/>
          </a:prstGeom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22C5ED75-9F54-CE71-A28C-BCDD22A497BC}"/>
              </a:ext>
            </a:extLst>
          </p:cNvPr>
          <p:cNvSpPr/>
          <p:nvPr/>
        </p:nvSpPr>
        <p:spPr>
          <a:xfrm rot="5400000">
            <a:off x="935992" y="3175930"/>
            <a:ext cx="1538110" cy="1255888"/>
          </a:xfrm>
          <a:prstGeom prst="bentUpArrow">
            <a:avLst/>
          </a:prstGeom>
          <a:solidFill>
            <a:srgbClr val="84C6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6DADA84-9880-87FD-AF1C-7AF4669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081" y="1548694"/>
            <a:ext cx="4496505" cy="14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1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4608-93E8-D0D8-9758-0B01DDF28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481A9D-AE65-8184-14D2-C84DF9FAE2BF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0D9C82-4DA0-6F3F-57CE-037C3A49745E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12CC7D-205D-05C6-C1DC-379FDAE0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2868C3-3B75-6129-C1BF-EA7FA537C0C8}"/>
                </a:ext>
              </a:extLst>
            </p:cNvPr>
            <p:cNvSpPr txBox="1"/>
            <p:nvPr/>
          </p:nvSpPr>
          <p:spPr>
            <a:xfrm>
              <a:off x="647059" y="160224"/>
              <a:ext cx="109478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Test</a:t>
              </a:r>
              <a:endParaRPr lang="es-ES" sz="44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pic>
        <p:nvPicPr>
          <p:cNvPr id="4" name="Immagine 3" descr="Immagine che contiene testo, schermata, software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0648FD8-28D8-1A28-D736-C08E4B5A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4" y="1303161"/>
            <a:ext cx="6303433" cy="5324122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4887867-0D13-B4A9-0896-8583AA2F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454" y="2312634"/>
            <a:ext cx="2271536" cy="401073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B54D34-A54A-3B09-BB64-91714FF166BC}"/>
              </a:ext>
            </a:extLst>
          </p:cNvPr>
          <p:cNvSpPr txBox="1"/>
          <p:nvPr/>
        </p:nvSpPr>
        <p:spPr>
          <a:xfrm>
            <a:off x="8159097" y="1302712"/>
            <a:ext cx="2788249" cy="923330"/>
          </a:xfrm>
          <a:prstGeom prst="rect">
            <a:avLst/>
          </a:prstGeom>
          <a:solidFill>
            <a:srgbClr val="84C6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>
                <a:ea typeface="Calibri"/>
                <a:cs typeface="Calibri"/>
              </a:rPr>
              <a:t>Valores reales</a:t>
            </a:r>
            <a:endParaRPr lang="it-IT" dirty="0"/>
          </a:p>
          <a:p>
            <a:pPr algn="ctr"/>
            <a:r>
              <a:rPr lang="it-IT" dirty="0">
                <a:ea typeface="Calibri"/>
                <a:cs typeface="Calibri"/>
              </a:rPr>
              <a:t>VS</a:t>
            </a:r>
            <a:endParaRPr lang="it-IT" dirty="0"/>
          </a:p>
          <a:p>
            <a:pPr algn="ctr"/>
            <a:r>
              <a:rPr lang="it-IT" dirty="0">
                <a:ea typeface="Calibri"/>
                <a:cs typeface="Calibri"/>
              </a:rPr>
              <a:t> Predicción</a:t>
            </a:r>
          </a:p>
        </p:txBody>
      </p:sp>
    </p:spTree>
    <p:extLst>
      <p:ext uri="{BB962C8B-B14F-4D97-AF65-F5344CB8AC3E}">
        <p14:creationId xmlns:p14="http://schemas.microsoft.com/office/powerpoint/2010/main" val="96862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40998-31A1-F0A6-77D0-DA0369FB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B82D8C7B-18AA-39CD-2945-4A990F1E93B2}"/>
              </a:ext>
            </a:extLst>
          </p:cNvPr>
          <p:cNvSpPr txBox="1"/>
          <p:nvPr/>
        </p:nvSpPr>
        <p:spPr>
          <a:xfrm>
            <a:off x="2001238" y="3724060"/>
            <a:ext cx="2744498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1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F0EE25B-968B-3D62-7E8A-3461D01B0A7F}"/>
              </a:ext>
            </a:extLst>
          </p:cNvPr>
          <p:cNvSpPr txBox="1"/>
          <p:nvPr/>
        </p:nvSpPr>
        <p:spPr>
          <a:xfrm>
            <a:off x="1319302" y="1469040"/>
            <a:ext cx="3696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¡GRACIAS!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 descr="The Bridge School">
            <a:extLst>
              <a:ext uri="{FF2B5EF4-FFF2-40B4-BE49-F238E27FC236}">
                <a16:creationId xmlns:a16="http://schemas.microsoft.com/office/drawing/2014/main" id="{E77473D2-3644-10F5-C363-31B840CB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ECA4FED-FD1D-E12B-E99B-657E6654F9AC}"/>
              </a:ext>
            </a:extLst>
          </p:cNvPr>
          <p:cNvSpPr txBox="1"/>
          <p:nvPr/>
        </p:nvSpPr>
        <p:spPr>
          <a:xfrm>
            <a:off x="2152126" y="32556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24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“</a:t>
            </a:r>
            <a:r>
              <a:rPr lang="es-ES" sz="3200" dirty="0" err="1"/>
              <a:t>fuel_comb_mpg</a:t>
            </a:r>
            <a:r>
              <a:rPr lang="es-ES" sz="3200" dirty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513595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procesado categóricas I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0A70270-8D0C-A2D4-2461-E661A772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9" y="2843353"/>
            <a:ext cx="8611802" cy="2410161"/>
          </a:xfrm>
          <a:prstGeom prst="rect">
            <a:avLst/>
          </a:prstGeom>
        </p:spPr>
      </p:pic>
      <p:pic>
        <p:nvPicPr>
          <p:cNvPr id="5" name="Imagen 4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D5742A98-BC40-C6EF-40AF-284C9A17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21" y="5591515"/>
            <a:ext cx="6649378" cy="1009791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AC7614E-8F74-21AD-76DB-273C1197F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3"/>
          <a:stretch/>
        </p:blipFill>
        <p:spPr>
          <a:xfrm>
            <a:off x="530352" y="1266485"/>
            <a:ext cx="480151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08FC-8240-B08A-0DB7-B51E27B76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7421D-2F9E-DBCD-F140-EEBF7BE68911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2004F0-A62A-D875-8D7B-6F59784B3C2B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3BAB86-F316-5E7D-0A35-709EF6A9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17B5E3-F27B-1598-7FA8-CD98CC47B0A8}"/>
                </a:ext>
              </a:extLst>
            </p:cNvPr>
            <p:cNvSpPr txBox="1"/>
            <p:nvPr/>
          </p:nvSpPr>
          <p:spPr>
            <a:xfrm>
              <a:off x="647059" y="160224"/>
              <a:ext cx="8081058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procesado categóricas II 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0BED25-DD78-4437-B0BA-6DAF4C0C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9" y="1565244"/>
            <a:ext cx="106489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04295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procesado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4D8F32E-25A0-4127-DEF2-C7F646D3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09" y="4566433"/>
            <a:ext cx="6835782" cy="19671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14EC21-03DC-D93F-B8FE-57F04D653D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95"/>
          <a:stretch/>
        </p:blipFill>
        <p:spPr>
          <a:xfrm>
            <a:off x="3134087" y="1250115"/>
            <a:ext cx="592382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2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0086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completo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2FEB6283-32DE-D0E8-063B-3EC9A9BB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24" y="1854430"/>
            <a:ext cx="6787947" cy="23038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308BEF9-AD27-A79F-1A88-717030C35FB5}"/>
              </a:ext>
            </a:extLst>
          </p:cNvPr>
          <p:cNvSpPr txBox="1"/>
          <p:nvPr/>
        </p:nvSpPr>
        <p:spPr>
          <a:xfrm>
            <a:off x="2783987" y="5195594"/>
            <a:ext cx="6624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Transformamos todas las </a:t>
            </a:r>
            <a:r>
              <a:rPr lang="es-ES" dirty="0" err="1">
                <a:solidFill>
                  <a:srgbClr val="517E76"/>
                </a:solidFill>
              </a:rPr>
              <a:t>features</a:t>
            </a:r>
            <a:r>
              <a:rPr lang="es-ES" dirty="0">
                <a:solidFill>
                  <a:srgbClr val="517E76"/>
                </a:solidFill>
              </a:rPr>
              <a:t> y eliminamos la columna del target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903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210</Words>
  <Application>Microsoft Office PowerPoint</Application>
  <PresentationFormat>Panorámica</PresentationFormat>
  <Paragraphs>59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Puchades del Olmo Mariano</cp:lastModifiedBy>
  <cp:revision>138</cp:revision>
  <dcterms:created xsi:type="dcterms:W3CDTF">2025-03-17T16:00:33Z</dcterms:created>
  <dcterms:modified xsi:type="dcterms:W3CDTF">2025-03-18T12:32:44Z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2025-03-18T11:28:14Z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625cc0ab-a6c5-40de-b201-14298d23ad0a</vt:lpwstr>
  </property>
  <property fmtid="{D5CDD505-2E9C-101B-9397-08002B2CF9AE}" pid="8" name="MSIP_Label_e17f3165-8a52-429a-ab2a-1fd572a4c07f_ContentBits">
    <vt:lpwstr>0</vt:lpwstr>
  </property>
  <property fmtid="{D5CDD505-2E9C-101B-9397-08002B2CF9AE}" pid="9" name="MSIP_Label_e17f3165-8a52-429a-ab2a-1fd572a4c07f_Tag">
    <vt:lpwstr>10, 3, 0, 1</vt:lpwstr>
  </property>
</Properties>
</file>