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4.jpg" ContentType="image/jpeg"/>
  <Override PartName="/ppt/media/image5.jpg" ContentType="image/jpeg"/>
  <Override PartName="/ppt/media/image6.jpg" ContentType="image/jpeg"/>
  <Override PartName="/ppt/media/image7.jpg" ContentType="image/jpeg"/>
  <Override PartName="/ppt/media/image8.jpg" ContentType="image/jpeg"/>
  <Override PartName="/ppt/media/image9.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4"/>
  </p:sldMasterIdLst>
  <p:sldIdLst>
    <p:sldId id="270" r:id="rId5"/>
    <p:sldId id="257" r:id="rId6"/>
    <p:sldId id="258" r:id="rId7"/>
    <p:sldId id="269" r:id="rId8"/>
    <p:sldId id="259" r:id="rId9"/>
    <p:sldId id="260" r:id="rId10"/>
    <p:sldId id="261" r:id="rId11"/>
    <p:sldId id="262" r:id="rId12"/>
    <p:sldId id="263" r:id="rId13"/>
    <p:sldId id="264" r:id="rId14"/>
    <p:sldId id="266" r:id="rId15"/>
    <p:sldId id="267" r:id="rId16"/>
    <p:sldId id="268" r:id="rId17"/>
    <p:sldId id="271" r:id="rId18"/>
  </p:sldIdLst>
  <p:sldSz cx="12192000" cy="6858000"/>
  <p:notesSz cx="6858000" cy="9144000"/>
  <p:defaultTextStyle>
    <a:defPPr>
      <a:defRPr kern="0"/>
    </a:def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78" autoAdjust="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Başlık Slaydı">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1F1EB"/>
          </a:solidFill>
        </p:spPr>
        <p:txBody>
          <a:bodyPr wrap="square" lIns="0" tIns="0" rIns="0" bIns="0" rtlCol="0"/>
          <a:lstStyle/>
          <a:p>
            <a:endParaRPr sz="1200"/>
          </a:p>
        </p:txBody>
      </p:sp>
      <p:pic>
        <p:nvPicPr>
          <p:cNvPr id="17" name="bg object 17"/>
          <p:cNvPicPr/>
          <p:nvPr/>
        </p:nvPicPr>
        <p:blipFill>
          <a:blip r:embed="rId2" cstate="print"/>
          <a:stretch>
            <a:fillRect/>
          </a:stretch>
        </p:blipFill>
        <p:spPr>
          <a:xfrm>
            <a:off x="618699" y="3059267"/>
            <a:ext cx="5410199" cy="1854199"/>
          </a:xfrm>
          <a:prstGeom prst="rect">
            <a:avLst/>
          </a:prstGeom>
        </p:spPr>
      </p:pic>
      <p:pic>
        <p:nvPicPr>
          <p:cNvPr id="18" name="bg object 18"/>
          <p:cNvPicPr/>
          <p:nvPr/>
        </p:nvPicPr>
        <p:blipFill>
          <a:blip r:embed="rId3" cstate="print"/>
          <a:stretch>
            <a:fillRect/>
          </a:stretch>
        </p:blipFill>
        <p:spPr>
          <a:xfrm>
            <a:off x="6230335" y="2679791"/>
            <a:ext cx="5276849" cy="2355849"/>
          </a:xfrm>
          <a:prstGeom prst="rect">
            <a:avLst/>
          </a:prstGeom>
        </p:spPr>
      </p:pic>
      <p:sp>
        <p:nvSpPr>
          <p:cNvPr id="2" name="Holder 2"/>
          <p:cNvSpPr>
            <a:spLocks noGrp="1"/>
          </p:cNvSpPr>
          <p:nvPr>
            <p:ph type="ctrTitle"/>
          </p:nvPr>
        </p:nvSpPr>
        <p:spPr>
          <a:xfrm>
            <a:off x="720196" y="648589"/>
            <a:ext cx="3806189" cy="1631601"/>
          </a:xfrm>
          <a:prstGeom prst="rect">
            <a:avLst/>
          </a:prstGeom>
        </p:spPr>
        <p:txBody>
          <a:bodyPr wrap="square" lIns="0" tIns="0" rIns="0" bIns="0">
            <a:spAutoFit/>
          </a:bodyPr>
          <a:lstStyle>
            <a:lvl1pPr>
              <a:defRPr sz="3534" b="0" i="0">
                <a:solidFill>
                  <a:schemeClr val="tx1"/>
                </a:solidFill>
                <a:latin typeface="Cambria"/>
                <a:cs typeface="Cambria"/>
              </a:defRPr>
            </a:lvl1pPr>
          </a:lstStyle>
          <a:p>
            <a:r>
              <a:rPr lang="tr-TR"/>
              <a:t>Asıl başlık stilini düzenlemek için tıklayın</a:t>
            </a:r>
            <a:endParaRPr/>
          </a:p>
        </p:txBody>
      </p:sp>
      <p:sp>
        <p:nvSpPr>
          <p:cNvPr id="3" name="Holder 3"/>
          <p:cNvSpPr>
            <a:spLocks noGrp="1"/>
          </p:cNvSpPr>
          <p:nvPr>
            <p:ph type="subTitle" idx="4"/>
          </p:nvPr>
        </p:nvSpPr>
        <p:spPr>
          <a:xfrm>
            <a:off x="1828800" y="3840480"/>
            <a:ext cx="8534400" cy="282065"/>
          </a:xfrm>
          <a:prstGeom prst="rect">
            <a:avLst/>
          </a:prstGeom>
        </p:spPr>
        <p:txBody>
          <a:bodyPr wrap="square" lIns="0" tIns="0" rIns="0" bIns="0">
            <a:spAutoFit/>
          </a:bodyPr>
          <a:lstStyle>
            <a:lvl1pPr>
              <a:defRPr sz="1833" b="0" i="0">
                <a:solidFill>
                  <a:schemeClr val="tx1"/>
                </a:solidFill>
                <a:latin typeface="Georgia"/>
                <a:cs typeface="Georgia"/>
              </a:defRPr>
            </a:lvl1pPr>
          </a:lstStyle>
          <a:p>
            <a:r>
              <a:rPr lang="tr-TR"/>
              <a:t>Asıl alt başlık stilini düzenlemek için tıklayın</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tr-T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5C78306-8DBD-45A3-9C17-E44A7ADD07EE}" type="datetimeFigureOut">
              <a:rPr lang="tr-TR" smtClean="0"/>
              <a:t>17.01.2025</a:t>
            </a:fld>
            <a:endParaRPr lang="tr-T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31908B30-AFF4-4066-A250-48FC863A7F8B}" type="slidenum">
              <a:rPr lang="tr-TR" smtClean="0"/>
              <a:t>‹#›</a:t>
            </a:fld>
            <a:endParaRPr lang="tr-TR"/>
          </a:p>
        </p:txBody>
      </p:sp>
    </p:spTree>
    <p:extLst>
      <p:ext uri="{BB962C8B-B14F-4D97-AF65-F5344CB8AC3E}">
        <p14:creationId xmlns:p14="http://schemas.microsoft.com/office/powerpoint/2010/main" val="2089424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Başlık ve İçeri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1F1EB"/>
          </a:solidFill>
        </p:spPr>
        <p:txBody>
          <a:bodyPr wrap="square" lIns="0" tIns="0" rIns="0" bIns="0" rtlCol="0"/>
          <a:lstStyle/>
          <a:p>
            <a:endParaRPr sz="1200"/>
          </a:p>
        </p:txBody>
      </p:sp>
      <p:sp>
        <p:nvSpPr>
          <p:cNvPr id="2" name="Holder 2"/>
          <p:cNvSpPr>
            <a:spLocks noGrp="1"/>
          </p:cNvSpPr>
          <p:nvPr>
            <p:ph type="title"/>
          </p:nvPr>
        </p:nvSpPr>
        <p:spPr>
          <a:xfrm>
            <a:off x="677334" y="340534"/>
            <a:ext cx="10670117" cy="543867"/>
          </a:xfrm>
        </p:spPr>
        <p:txBody>
          <a:bodyPr lIns="0" tIns="0" rIns="0" bIns="0"/>
          <a:lstStyle>
            <a:lvl1pPr>
              <a:defRPr sz="3534" b="0" i="0">
                <a:solidFill>
                  <a:schemeClr val="tx1"/>
                </a:solidFill>
                <a:latin typeface="Cambria"/>
                <a:cs typeface="Cambria"/>
              </a:defRPr>
            </a:lvl1pPr>
          </a:lstStyle>
          <a:p>
            <a:r>
              <a:rPr lang="tr-TR"/>
              <a:t>Asıl başlık stilini düzenlemek için tıklayın</a:t>
            </a:r>
            <a:endParaRPr/>
          </a:p>
        </p:txBody>
      </p:sp>
      <p:sp>
        <p:nvSpPr>
          <p:cNvPr id="3" name="Holder 3"/>
          <p:cNvSpPr>
            <a:spLocks noGrp="1"/>
          </p:cNvSpPr>
          <p:nvPr>
            <p:ph type="body" idx="1"/>
          </p:nvPr>
        </p:nvSpPr>
        <p:spPr>
          <a:xfrm>
            <a:off x="677333" y="1387952"/>
            <a:ext cx="9563100" cy="282065"/>
          </a:xfrm>
        </p:spPr>
        <p:txBody>
          <a:bodyPr lIns="0" tIns="0" rIns="0" bIns="0"/>
          <a:lstStyle>
            <a:lvl1pPr>
              <a:defRPr sz="1833" b="0" i="0">
                <a:solidFill>
                  <a:schemeClr val="tx1"/>
                </a:solidFill>
                <a:latin typeface="Georgia"/>
                <a:cs typeface="Georgia"/>
              </a:defRPr>
            </a:lvl1pPr>
          </a:lstStyle>
          <a:p>
            <a:pPr lvl="0"/>
            <a:r>
              <a:rPr lang="tr-TR"/>
              <a:t>Asıl metin stillerini düzenlemek için tıklayın</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tr-T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5C78306-8DBD-45A3-9C17-E44A7ADD07EE}" type="datetimeFigureOut">
              <a:rPr lang="tr-TR" smtClean="0"/>
              <a:t>17.01.2025</a:t>
            </a:fld>
            <a:endParaRPr lang="tr-T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31908B30-AFF4-4066-A250-48FC863A7F8B}" type="slidenum">
              <a:rPr lang="tr-TR" smtClean="0"/>
              <a:t>‹#›</a:t>
            </a:fld>
            <a:endParaRPr lang="tr-TR"/>
          </a:p>
        </p:txBody>
      </p:sp>
    </p:spTree>
    <p:extLst>
      <p:ext uri="{BB962C8B-B14F-4D97-AF65-F5344CB8AC3E}">
        <p14:creationId xmlns:p14="http://schemas.microsoft.com/office/powerpoint/2010/main" val="1929046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İki İçeri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1F1EB"/>
          </a:solidFill>
        </p:spPr>
        <p:txBody>
          <a:bodyPr wrap="square" lIns="0" tIns="0" rIns="0" bIns="0" rtlCol="0"/>
          <a:lstStyle/>
          <a:p>
            <a:endParaRPr sz="1200"/>
          </a:p>
        </p:txBody>
      </p:sp>
      <p:sp>
        <p:nvSpPr>
          <p:cNvPr id="17" name="bg object 17"/>
          <p:cNvSpPr/>
          <p:nvPr/>
        </p:nvSpPr>
        <p:spPr>
          <a:xfrm>
            <a:off x="743350" y="1414600"/>
            <a:ext cx="4097443" cy="4986867"/>
          </a:xfrm>
          <a:custGeom>
            <a:avLst/>
            <a:gdLst/>
            <a:ahLst/>
            <a:cxnLst/>
            <a:rect l="l" t="t" r="r" b="b"/>
            <a:pathLst>
              <a:path w="6146165" h="7480300">
                <a:moveTo>
                  <a:pt x="5659931" y="7479707"/>
                </a:moveTo>
                <a:lnTo>
                  <a:pt x="485775" y="7479707"/>
                </a:lnTo>
                <a:lnTo>
                  <a:pt x="437762" y="7477330"/>
                </a:lnTo>
                <a:lnTo>
                  <a:pt x="390562" y="7470286"/>
                </a:lnTo>
                <a:lnTo>
                  <a:pt x="344494" y="7458709"/>
                </a:lnTo>
                <a:lnTo>
                  <a:pt x="299876" y="7442729"/>
                </a:lnTo>
                <a:lnTo>
                  <a:pt x="257028" y="7422479"/>
                </a:lnTo>
                <a:lnTo>
                  <a:pt x="216266" y="7398091"/>
                </a:lnTo>
                <a:lnTo>
                  <a:pt x="177911" y="7369696"/>
                </a:lnTo>
                <a:lnTo>
                  <a:pt x="142280" y="7337426"/>
                </a:lnTo>
                <a:lnTo>
                  <a:pt x="110010" y="7301795"/>
                </a:lnTo>
                <a:lnTo>
                  <a:pt x="81615" y="7263440"/>
                </a:lnTo>
                <a:lnTo>
                  <a:pt x="57227" y="7222678"/>
                </a:lnTo>
                <a:lnTo>
                  <a:pt x="36977" y="7179829"/>
                </a:lnTo>
                <a:lnTo>
                  <a:pt x="20997" y="7135212"/>
                </a:lnTo>
                <a:lnTo>
                  <a:pt x="9420" y="7089144"/>
                </a:lnTo>
                <a:lnTo>
                  <a:pt x="2377" y="7041944"/>
                </a:lnTo>
                <a:lnTo>
                  <a:pt x="0" y="6993932"/>
                </a:lnTo>
                <a:lnTo>
                  <a:pt x="0" y="485775"/>
                </a:lnTo>
                <a:lnTo>
                  <a:pt x="2377" y="437762"/>
                </a:lnTo>
                <a:lnTo>
                  <a:pt x="9420" y="390562"/>
                </a:lnTo>
                <a:lnTo>
                  <a:pt x="20997" y="344494"/>
                </a:lnTo>
                <a:lnTo>
                  <a:pt x="36977" y="299877"/>
                </a:lnTo>
                <a:lnTo>
                  <a:pt x="57227" y="257028"/>
                </a:lnTo>
                <a:lnTo>
                  <a:pt x="81615" y="216266"/>
                </a:lnTo>
                <a:lnTo>
                  <a:pt x="110010" y="177911"/>
                </a:lnTo>
                <a:lnTo>
                  <a:pt x="142280" y="142280"/>
                </a:lnTo>
                <a:lnTo>
                  <a:pt x="177911" y="110010"/>
                </a:lnTo>
                <a:lnTo>
                  <a:pt x="216266" y="81615"/>
                </a:lnTo>
                <a:lnTo>
                  <a:pt x="257028" y="57227"/>
                </a:lnTo>
                <a:lnTo>
                  <a:pt x="299876" y="36977"/>
                </a:lnTo>
                <a:lnTo>
                  <a:pt x="344494" y="20997"/>
                </a:lnTo>
                <a:lnTo>
                  <a:pt x="390562" y="9420"/>
                </a:lnTo>
                <a:lnTo>
                  <a:pt x="437762" y="2377"/>
                </a:lnTo>
                <a:lnTo>
                  <a:pt x="485775" y="0"/>
                </a:lnTo>
                <a:lnTo>
                  <a:pt x="5659931" y="0"/>
                </a:lnTo>
                <a:lnTo>
                  <a:pt x="5707944" y="2377"/>
                </a:lnTo>
                <a:lnTo>
                  <a:pt x="5755144" y="9420"/>
                </a:lnTo>
                <a:lnTo>
                  <a:pt x="5801212" y="20997"/>
                </a:lnTo>
                <a:lnTo>
                  <a:pt x="5845829" y="36977"/>
                </a:lnTo>
                <a:lnTo>
                  <a:pt x="5888678" y="57227"/>
                </a:lnTo>
                <a:lnTo>
                  <a:pt x="5929440" y="81615"/>
                </a:lnTo>
                <a:lnTo>
                  <a:pt x="5967795" y="110010"/>
                </a:lnTo>
                <a:lnTo>
                  <a:pt x="6003426" y="142280"/>
                </a:lnTo>
                <a:lnTo>
                  <a:pt x="6035695" y="177911"/>
                </a:lnTo>
                <a:lnTo>
                  <a:pt x="6064090" y="216266"/>
                </a:lnTo>
                <a:lnTo>
                  <a:pt x="6088478" y="257028"/>
                </a:lnTo>
                <a:lnTo>
                  <a:pt x="6108728" y="299877"/>
                </a:lnTo>
                <a:lnTo>
                  <a:pt x="6124708" y="344494"/>
                </a:lnTo>
                <a:lnTo>
                  <a:pt x="6136285" y="390562"/>
                </a:lnTo>
                <a:lnTo>
                  <a:pt x="6143329" y="437762"/>
                </a:lnTo>
                <a:lnTo>
                  <a:pt x="6145706" y="485775"/>
                </a:lnTo>
                <a:lnTo>
                  <a:pt x="6145706" y="6993932"/>
                </a:lnTo>
                <a:lnTo>
                  <a:pt x="6143329" y="7041944"/>
                </a:lnTo>
                <a:lnTo>
                  <a:pt x="6136285" y="7089144"/>
                </a:lnTo>
                <a:lnTo>
                  <a:pt x="6124708" y="7135212"/>
                </a:lnTo>
                <a:lnTo>
                  <a:pt x="6108728" y="7179829"/>
                </a:lnTo>
                <a:lnTo>
                  <a:pt x="6088478" y="7222678"/>
                </a:lnTo>
                <a:lnTo>
                  <a:pt x="6064090" y="7263440"/>
                </a:lnTo>
                <a:lnTo>
                  <a:pt x="6035695" y="7301795"/>
                </a:lnTo>
                <a:lnTo>
                  <a:pt x="6003426" y="7337426"/>
                </a:lnTo>
                <a:lnTo>
                  <a:pt x="5967795" y="7369696"/>
                </a:lnTo>
                <a:lnTo>
                  <a:pt x="5929440" y="7398091"/>
                </a:lnTo>
                <a:lnTo>
                  <a:pt x="5888678" y="7422479"/>
                </a:lnTo>
                <a:lnTo>
                  <a:pt x="5845829" y="7442729"/>
                </a:lnTo>
                <a:lnTo>
                  <a:pt x="5801212" y="7458709"/>
                </a:lnTo>
                <a:lnTo>
                  <a:pt x="5755144" y="7470286"/>
                </a:lnTo>
                <a:lnTo>
                  <a:pt x="5707944" y="7477330"/>
                </a:lnTo>
                <a:lnTo>
                  <a:pt x="5659931" y="7479707"/>
                </a:lnTo>
                <a:close/>
              </a:path>
            </a:pathLst>
          </a:custGeom>
          <a:solidFill>
            <a:srgbClr val="DED3CA"/>
          </a:solidFill>
        </p:spPr>
        <p:txBody>
          <a:bodyPr wrap="square" lIns="0" tIns="0" rIns="0" bIns="0" rtlCol="0"/>
          <a:lstStyle/>
          <a:p>
            <a:endParaRPr sz="1200"/>
          </a:p>
        </p:txBody>
      </p:sp>
      <p:sp>
        <p:nvSpPr>
          <p:cNvPr id="18" name="bg object 18"/>
          <p:cNvSpPr/>
          <p:nvPr/>
        </p:nvSpPr>
        <p:spPr>
          <a:xfrm>
            <a:off x="5221488" y="1414601"/>
            <a:ext cx="1961303" cy="2057400"/>
          </a:xfrm>
          <a:custGeom>
            <a:avLst/>
            <a:gdLst/>
            <a:ahLst/>
            <a:cxnLst/>
            <a:rect l="l" t="t" r="r" b="b"/>
            <a:pathLst>
              <a:path w="2941954" h="3086100">
                <a:moveTo>
                  <a:pt x="2455776" y="3086099"/>
                </a:moveTo>
                <a:lnTo>
                  <a:pt x="485774" y="3086099"/>
                </a:lnTo>
                <a:lnTo>
                  <a:pt x="437762" y="3083722"/>
                </a:lnTo>
                <a:lnTo>
                  <a:pt x="390562" y="3076679"/>
                </a:lnTo>
                <a:lnTo>
                  <a:pt x="344494" y="3065101"/>
                </a:lnTo>
                <a:lnTo>
                  <a:pt x="299877" y="3049122"/>
                </a:lnTo>
                <a:lnTo>
                  <a:pt x="257028" y="3028872"/>
                </a:lnTo>
                <a:lnTo>
                  <a:pt x="216266" y="3004483"/>
                </a:lnTo>
                <a:lnTo>
                  <a:pt x="177911" y="2976088"/>
                </a:lnTo>
                <a:lnTo>
                  <a:pt x="142280" y="2943819"/>
                </a:lnTo>
                <a:lnTo>
                  <a:pt x="110011" y="2908188"/>
                </a:lnTo>
                <a:lnTo>
                  <a:pt x="81616" y="2869833"/>
                </a:lnTo>
                <a:lnTo>
                  <a:pt x="57227" y="2829071"/>
                </a:lnTo>
                <a:lnTo>
                  <a:pt x="36977" y="2786222"/>
                </a:lnTo>
                <a:lnTo>
                  <a:pt x="20997" y="2741605"/>
                </a:lnTo>
                <a:lnTo>
                  <a:pt x="9420" y="2695537"/>
                </a:lnTo>
                <a:lnTo>
                  <a:pt x="2377" y="2648337"/>
                </a:lnTo>
                <a:lnTo>
                  <a:pt x="0" y="2600324"/>
                </a:lnTo>
                <a:lnTo>
                  <a:pt x="0" y="485774"/>
                </a:lnTo>
                <a:lnTo>
                  <a:pt x="2377" y="437762"/>
                </a:lnTo>
                <a:lnTo>
                  <a:pt x="9420" y="390562"/>
                </a:lnTo>
                <a:lnTo>
                  <a:pt x="20997" y="344494"/>
                </a:lnTo>
                <a:lnTo>
                  <a:pt x="36977" y="299876"/>
                </a:lnTo>
                <a:lnTo>
                  <a:pt x="57227" y="257028"/>
                </a:lnTo>
                <a:lnTo>
                  <a:pt x="81616" y="216266"/>
                </a:lnTo>
                <a:lnTo>
                  <a:pt x="110011" y="177911"/>
                </a:lnTo>
                <a:lnTo>
                  <a:pt x="142280" y="142280"/>
                </a:lnTo>
                <a:lnTo>
                  <a:pt x="177911" y="110010"/>
                </a:lnTo>
                <a:lnTo>
                  <a:pt x="216266" y="81615"/>
                </a:lnTo>
                <a:lnTo>
                  <a:pt x="257028" y="57227"/>
                </a:lnTo>
                <a:lnTo>
                  <a:pt x="299877" y="36977"/>
                </a:lnTo>
                <a:lnTo>
                  <a:pt x="344494" y="20997"/>
                </a:lnTo>
                <a:lnTo>
                  <a:pt x="390562" y="9420"/>
                </a:lnTo>
                <a:lnTo>
                  <a:pt x="437762" y="2377"/>
                </a:lnTo>
                <a:lnTo>
                  <a:pt x="485774" y="0"/>
                </a:lnTo>
                <a:lnTo>
                  <a:pt x="2455776" y="0"/>
                </a:lnTo>
                <a:lnTo>
                  <a:pt x="2503789" y="2377"/>
                </a:lnTo>
                <a:lnTo>
                  <a:pt x="2550989" y="9420"/>
                </a:lnTo>
                <a:lnTo>
                  <a:pt x="2597057" y="20997"/>
                </a:lnTo>
                <a:lnTo>
                  <a:pt x="2641674" y="36977"/>
                </a:lnTo>
                <a:lnTo>
                  <a:pt x="2684523" y="57227"/>
                </a:lnTo>
                <a:lnTo>
                  <a:pt x="2725285" y="81615"/>
                </a:lnTo>
                <a:lnTo>
                  <a:pt x="2763640" y="110010"/>
                </a:lnTo>
                <a:lnTo>
                  <a:pt x="2799271" y="142280"/>
                </a:lnTo>
                <a:lnTo>
                  <a:pt x="2831540" y="177911"/>
                </a:lnTo>
                <a:lnTo>
                  <a:pt x="2859935" y="216266"/>
                </a:lnTo>
                <a:lnTo>
                  <a:pt x="2884324" y="257028"/>
                </a:lnTo>
                <a:lnTo>
                  <a:pt x="2904574" y="299876"/>
                </a:lnTo>
                <a:lnTo>
                  <a:pt x="2920553" y="344494"/>
                </a:lnTo>
                <a:lnTo>
                  <a:pt x="2932131" y="390562"/>
                </a:lnTo>
                <a:lnTo>
                  <a:pt x="2939174" y="437762"/>
                </a:lnTo>
                <a:lnTo>
                  <a:pt x="2941551" y="485774"/>
                </a:lnTo>
                <a:lnTo>
                  <a:pt x="2941551" y="2600324"/>
                </a:lnTo>
                <a:lnTo>
                  <a:pt x="2939174" y="2648337"/>
                </a:lnTo>
                <a:lnTo>
                  <a:pt x="2932131" y="2695537"/>
                </a:lnTo>
                <a:lnTo>
                  <a:pt x="2920553" y="2741605"/>
                </a:lnTo>
                <a:lnTo>
                  <a:pt x="2904574" y="2786222"/>
                </a:lnTo>
                <a:lnTo>
                  <a:pt x="2884324" y="2829071"/>
                </a:lnTo>
                <a:lnTo>
                  <a:pt x="2859935" y="2869833"/>
                </a:lnTo>
                <a:lnTo>
                  <a:pt x="2831540" y="2908188"/>
                </a:lnTo>
                <a:lnTo>
                  <a:pt x="2799271" y="2943819"/>
                </a:lnTo>
                <a:lnTo>
                  <a:pt x="2763640" y="2976088"/>
                </a:lnTo>
                <a:lnTo>
                  <a:pt x="2725285" y="3004483"/>
                </a:lnTo>
                <a:lnTo>
                  <a:pt x="2684523" y="3028872"/>
                </a:lnTo>
                <a:lnTo>
                  <a:pt x="2641674" y="3049122"/>
                </a:lnTo>
                <a:lnTo>
                  <a:pt x="2597057" y="3065101"/>
                </a:lnTo>
                <a:lnTo>
                  <a:pt x="2550989" y="3076679"/>
                </a:lnTo>
                <a:lnTo>
                  <a:pt x="2503789" y="3083722"/>
                </a:lnTo>
                <a:lnTo>
                  <a:pt x="2455776" y="3086099"/>
                </a:lnTo>
                <a:close/>
              </a:path>
            </a:pathLst>
          </a:custGeom>
          <a:solidFill>
            <a:srgbClr val="DED3CA"/>
          </a:solidFill>
        </p:spPr>
        <p:txBody>
          <a:bodyPr wrap="square" lIns="0" tIns="0" rIns="0" bIns="0" rtlCol="0"/>
          <a:lstStyle/>
          <a:p>
            <a:endParaRPr sz="1200"/>
          </a:p>
        </p:txBody>
      </p:sp>
      <p:sp>
        <p:nvSpPr>
          <p:cNvPr id="19" name="bg object 19"/>
          <p:cNvSpPr/>
          <p:nvPr/>
        </p:nvSpPr>
        <p:spPr>
          <a:xfrm>
            <a:off x="7563464" y="1414601"/>
            <a:ext cx="4071197" cy="5104977"/>
          </a:xfrm>
          <a:custGeom>
            <a:avLst/>
            <a:gdLst/>
            <a:ahLst/>
            <a:cxnLst/>
            <a:rect l="l" t="t" r="r" b="b"/>
            <a:pathLst>
              <a:path w="6106794" h="7657465">
                <a:moveTo>
                  <a:pt x="5676664" y="7657141"/>
                </a:moveTo>
                <a:lnTo>
                  <a:pt x="429965" y="7657141"/>
                </a:lnTo>
                <a:lnTo>
                  <a:pt x="390562" y="7651261"/>
                </a:lnTo>
                <a:lnTo>
                  <a:pt x="344494" y="7639684"/>
                </a:lnTo>
                <a:lnTo>
                  <a:pt x="299877" y="7623704"/>
                </a:lnTo>
                <a:lnTo>
                  <a:pt x="257028" y="7603454"/>
                </a:lnTo>
                <a:lnTo>
                  <a:pt x="216266" y="7579066"/>
                </a:lnTo>
                <a:lnTo>
                  <a:pt x="177911" y="7550671"/>
                </a:lnTo>
                <a:lnTo>
                  <a:pt x="142280" y="7518401"/>
                </a:lnTo>
                <a:lnTo>
                  <a:pt x="110011" y="7482770"/>
                </a:lnTo>
                <a:lnTo>
                  <a:pt x="81616" y="7444415"/>
                </a:lnTo>
                <a:lnTo>
                  <a:pt x="57227" y="7403654"/>
                </a:lnTo>
                <a:lnTo>
                  <a:pt x="36977" y="7360805"/>
                </a:lnTo>
                <a:lnTo>
                  <a:pt x="20997" y="7316187"/>
                </a:lnTo>
                <a:lnTo>
                  <a:pt x="9420" y="7270119"/>
                </a:lnTo>
                <a:lnTo>
                  <a:pt x="2377" y="7222920"/>
                </a:lnTo>
                <a:lnTo>
                  <a:pt x="0" y="7174907"/>
                </a:lnTo>
                <a:lnTo>
                  <a:pt x="0" y="485775"/>
                </a:lnTo>
                <a:lnTo>
                  <a:pt x="2377" y="437762"/>
                </a:lnTo>
                <a:lnTo>
                  <a:pt x="9420" y="390562"/>
                </a:lnTo>
                <a:lnTo>
                  <a:pt x="20997" y="344494"/>
                </a:lnTo>
                <a:lnTo>
                  <a:pt x="36977" y="299877"/>
                </a:lnTo>
                <a:lnTo>
                  <a:pt x="57227" y="257028"/>
                </a:lnTo>
                <a:lnTo>
                  <a:pt x="81616" y="216266"/>
                </a:lnTo>
                <a:lnTo>
                  <a:pt x="110011" y="177911"/>
                </a:lnTo>
                <a:lnTo>
                  <a:pt x="142280" y="142280"/>
                </a:lnTo>
                <a:lnTo>
                  <a:pt x="177911" y="110010"/>
                </a:lnTo>
                <a:lnTo>
                  <a:pt x="216266" y="81615"/>
                </a:lnTo>
                <a:lnTo>
                  <a:pt x="257028" y="57227"/>
                </a:lnTo>
                <a:lnTo>
                  <a:pt x="299877" y="36977"/>
                </a:lnTo>
                <a:lnTo>
                  <a:pt x="344494" y="20997"/>
                </a:lnTo>
                <a:lnTo>
                  <a:pt x="390562" y="9420"/>
                </a:lnTo>
                <a:lnTo>
                  <a:pt x="437762" y="2377"/>
                </a:lnTo>
                <a:lnTo>
                  <a:pt x="485775" y="0"/>
                </a:lnTo>
                <a:lnTo>
                  <a:pt x="5620854" y="0"/>
                </a:lnTo>
                <a:lnTo>
                  <a:pt x="5668867" y="2377"/>
                </a:lnTo>
                <a:lnTo>
                  <a:pt x="5716067" y="9420"/>
                </a:lnTo>
                <a:lnTo>
                  <a:pt x="5762135" y="20997"/>
                </a:lnTo>
                <a:lnTo>
                  <a:pt x="5806753" y="36977"/>
                </a:lnTo>
                <a:lnTo>
                  <a:pt x="5849602" y="57227"/>
                </a:lnTo>
                <a:lnTo>
                  <a:pt x="5890363" y="81615"/>
                </a:lnTo>
                <a:lnTo>
                  <a:pt x="5928719" y="110010"/>
                </a:lnTo>
                <a:lnTo>
                  <a:pt x="5964350" y="142280"/>
                </a:lnTo>
                <a:lnTo>
                  <a:pt x="5996619" y="177911"/>
                </a:lnTo>
                <a:lnTo>
                  <a:pt x="6025014" y="216266"/>
                </a:lnTo>
                <a:lnTo>
                  <a:pt x="6049402" y="257028"/>
                </a:lnTo>
                <a:lnTo>
                  <a:pt x="6069652" y="299877"/>
                </a:lnTo>
                <a:lnTo>
                  <a:pt x="6085632" y="344494"/>
                </a:lnTo>
                <a:lnTo>
                  <a:pt x="6097209" y="390562"/>
                </a:lnTo>
                <a:lnTo>
                  <a:pt x="6104252" y="437762"/>
                </a:lnTo>
                <a:lnTo>
                  <a:pt x="6106630" y="485775"/>
                </a:lnTo>
                <a:lnTo>
                  <a:pt x="6106630" y="7174907"/>
                </a:lnTo>
                <a:lnTo>
                  <a:pt x="6104252" y="7222920"/>
                </a:lnTo>
                <a:lnTo>
                  <a:pt x="6097209" y="7270119"/>
                </a:lnTo>
                <a:lnTo>
                  <a:pt x="6085632" y="7316187"/>
                </a:lnTo>
                <a:lnTo>
                  <a:pt x="6069652" y="7360805"/>
                </a:lnTo>
                <a:lnTo>
                  <a:pt x="6049402" y="7403654"/>
                </a:lnTo>
                <a:lnTo>
                  <a:pt x="6025014" y="7444415"/>
                </a:lnTo>
                <a:lnTo>
                  <a:pt x="5996619" y="7482770"/>
                </a:lnTo>
                <a:lnTo>
                  <a:pt x="5964350" y="7518401"/>
                </a:lnTo>
                <a:lnTo>
                  <a:pt x="5928719" y="7550671"/>
                </a:lnTo>
                <a:lnTo>
                  <a:pt x="5890363" y="7579066"/>
                </a:lnTo>
                <a:lnTo>
                  <a:pt x="5849602" y="7603454"/>
                </a:lnTo>
                <a:lnTo>
                  <a:pt x="5806753" y="7623704"/>
                </a:lnTo>
                <a:lnTo>
                  <a:pt x="5762135" y="7639684"/>
                </a:lnTo>
                <a:lnTo>
                  <a:pt x="5716067" y="7651261"/>
                </a:lnTo>
                <a:lnTo>
                  <a:pt x="5676664" y="7657141"/>
                </a:lnTo>
                <a:close/>
              </a:path>
            </a:pathLst>
          </a:custGeom>
          <a:solidFill>
            <a:srgbClr val="DED3CA"/>
          </a:solidFill>
        </p:spPr>
        <p:txBody>
          <a:bodyPr wrap="square" lIns="0" tIns="0" rIns="0" bIns="0" rtlCol="0"/>
          <a:lstStyle/>
          <a:p>
            <a:endParaRPr sz="1200"/>
          </a:p>
        </p:txBody>
      </p:sp>
      <p:sp>
        <p:nvSpPr>
          <p:cNvPr id="20" name="bg object 20"/>
          <p:cNvSpPr/>
          <p:nvPr/>
        </p:nvSpPr>
        <p:spPr>
          <a:xfrm>
            <a:off x="685800" y="466682"/>
            <a:ext cx="6366510" cy="827617"/>
          </a:xfrm>
          <a:custGeom>
            <a:avLst/>
            <a:gdLst/>
            <a:ahLst/>
            <a:cxnLst/>
            <a:rect l="l" t="t" r="r" b="b"/>
            <a:pathLst>
              <a:path w="9549765" h="1241425">
                <a:moveTo>
                  <a:pt x="9064175" y="1240903"/>
                </a:moveTo>
                <a:lnTo>
                  <a:pt x="485774" y="1240903"/>
                </a:lnTo>
                <a:lnTo>
                  <a:pt x="437762" y="1238526"/>
                </a:lnTo>
                <a:lnTo>
                  <a:pt x="390562" y="1231483"/>
                </a:lnTo>
                <a:lnTo>
                  <a:pt x="344494" y="1219905"/>
                </a:lnTo>
                <a:lnTo>
                  <a:pt x="299877" y="1203926"/>
                </a:lnTo>
                <a:lnTo>
                  <a:pt x="257028" y="1183675"/>
                </a:lnTo>
                <a:lnTo>
                  <a:pt x="216266" y="1159287"/>
                </a:lnTo>
                <a:lnTo>
                  <a:pt x="177911" y="1130892"/>
                </a:lnTo>
                <a:lnTo>
                  <a:pt x="142280" y="1098623"/>
                </a:lnTo>
                <a:lnTo>
                  <a:pt x="110010" y="1062992"/>
                </a:lnTo>
                <a:lnTo>
                  <a:pt x="81615" y="1024636"/>
                </a:lnTo>
                <a:lnTo>
                  <a:pt x="57227" y="983875"/>
                </a:lnTo>
                <a:lnTo>
                  <a:pt x="36977" y="941026"/>
                </a:lnTo>
                <a:lnTo>
                  <a:pt x="20997" y="896408"/>
                </a:lnTo>
                <a:lnTo>
                  <a:pt x="9420" y="850340"/>
                </a:lnTo>
                <a:lnTo>
                  <a:pt x="2377" y="803141"/>
                </a:lnTo>
                <a:lnTo>
                  <a:pt x="0" y="755128"/>
                </a:lnTo>
                <a:lnTo>
                  <a:pt x="0" y="485775"/>
                </a:lnTo>
                <a:lnTo>
                  <a:pt x="2377" y="437762"/>
                </a:lnTo>
                <a:lnTo>
                  <a:pt x="9420" y="390562"/>
                </a:lnTo>
                <a:lnTo>
                  <a:pt x="20997" y="344494"/>
                </a:lnTo>
                <a:lnTo>
                  <a:pt x="36977" y="299877"/>
                </a:lnTo>
                <a:lnTo>
                  <a:pt x="57227" y="257028"/>
                </a:lnTo>
                <a:lnTo>
                  <a:pt x="81615" y="216266"/>
                </a:lnTo>
                <a:lnTo>
                  <a:pt x="110010" y="177911"/>
                </a:lnTo>
                <a:lnTo>
                  <a:pt x="142280" y="142280"/>
                </a:lnTo>
                <a:lnTo>
                  <a:pt x="177911" y="110010"/>
                </a:lnTo>
                <a:lnTo>
                  <a:pt x="216266" y="81615"/>
                </a:lnTo>
                <a:lnTo>
                  <a:pt x="257028" y="57227"/>
                </a:lnTo>
                <a:lnTo>
                  <a:pt x="299877" y="36977"/>
                </a:lnTo>
                <a:lnTo>
                  <a:pt x="344494" y="20997"/>
                </a:lnTo>
                <a:lnTo>
                  <a:pt x="390562" y="9420"/>
                </a:lnTo>
                <a:lnTo>
                  <a:pt x="437762" y="2377"/>
                </a:lnTo>
                <a:lnTo>
                  <a:pt x="485774" y="0"/>
                </a:lnTo>
                <a:lnTo>
                  <a:pt x="9064175" y="0"/>
                </a:lnTo>
                <a:lnTo>
                  <a:pt x="9112188" y="2377"/>
                </a:lnTo>
                <a:lnTo>
                  <a:pt x="9159387" y="9420"/>
                </a:lnTo>
                <a:lnTo>
                  <a:pt x="9205455" y="20997"/>
                </a:lnTo>
                <a:lnTo>
                  <a:pt x="9250073" y="36977"/>
                </a:lnTo>
                <a:lnTo>
                  <a:pt x="9292922" y="57227"/>
                </a:lnTo>
                <a:lnTo>
                  <a:pt x="9333683" y="81615"/>
                </a:lnTo>
                <a:lnTo>
                  <a:pt x="9372039" y="110010"/>
                </a:lnTo>
                <a:lnTo>
                  <a:pt x="9407670" y="142280"/>
                </a:lnTo>
                <a:lnTo>
                  <a:pt x="9439939" y="177911"/>
                </a:lnTo>
                <a:lnTo>
                  <a:pt x="9468334" y="216266"/>
                </a:lnTo>
                <a:lnTo>
                  <a:pt x="9492723" y="257028"/>
                </a:lnTo>
                <a:lnTo>
                  <a:pt x="9512973" y="299877"/>
                </a:lnTo>
                <a:lnTo>
                  <a:pt x="9528952" y="344494"/>
                </a:lnTo>
                <a:lnTo>
                  <a:pt x="9540530" y="390562"/>
                </a:lnTo>
                <a:lnTo>
                  <a:pt x="9547573" y="437762"/>
                </a:lnTo>
                <a:lnTo>
                  <a:pt x="9549139" y="469391"/>
                </a:lnTo>
                <a:lnTo>
                  <a:pt x="9549139" y="771511"/>
                </a:lnTo>
                <a:lnTo>
                  <a:pt x="9540530" y="850340"/>
                </a:lnTo>
                <a:lnTo>
                  <a:pt x="9528952" y="896408"/>
                </a:lnTo>
                <a:lnTo>
                  <a:pt x="9512973" y="941026"/>
                </a:lnTo>
                <a:lnTo>
                  <a:pt x="9492723" y="983875"/>
                </a:lnTo>
                <a:lnTo>
                  <a:pt x="9468334" y="1024636"/>
                </a:lnTo>
                <a:lnTo>
                  <a:pt x="9439939" y="1062992"/>
                </a:lnTo>
                <a:lnTo>
                  <a:pt x="9407670" y="1098623"/>
                </a:lnTo>
                <a:lnTo>
                  <a:pt x="9372039" y="1130892"/>
                </a:lnTo>
                <a:lnTo>
                  <a:pt x="9333683" y="1159287"/>
                </a:lnTo>
                <a:lnTo>
                  <a:pt x="9292922" y="1183675"/>
                </a:lnTo>
                <a:lnTo>
                  <a:pt x="9250073" y="1203926"/>
                </a:lnTo>
                <a:lnTo>
                  <a:pt x="9205455" y="1219905"/>
                </a:lnTo>
                <a:lnTo>
                  <a:pt x="9159387" y="1231483"/>
                </a:lnTo>
                <a:lnTo>
                  <a:pt x="9112188" y="1238526"/>
                </a:lnTo>
                <a:lnTo>
                  <a:pt x="9064175" y="1240903"/>
                </a:lnTo>
                <a:close/>
              </a:path>
            </a:pathLst>
          </a:custGeom>
          <a:solidFill>
            <a:srgbClr val="FFFAF6"/>
          </a:solidFill>
        </p:spPr>
        <p:txBody>
          <a:bodyPr wrap="square" lIns="0" tIns="0" rIns="0" bIns="0" rtlCol="0"/>
          <a:lstStyle/>
          <a:p>
            <a:endParaRPr sz="1200"/>
          </a:p>
        </p:txBody>
      </p:sp>
      <p:sp>
        <p:nvSpPr>
          <p:cNvPr id="2" name="Holder 2"/>
          <p:cNvSpPr>
            <a:spLocks noGrp="1"/>
          </p:cNvSpPr>
          <p:nvPr>
            <p:ph type="title"/>
          </p:nvPr>
        </p:nvSpPr>
        <p:spPr>
          <a:xfrm>
            <a:off x="677334" y="340534"/>
            <a:ext cx="10670117" cy="543867"/>
          </a:xfrm>
        </p:spPr>
        <p:txBody>
          <a:bodyPr lIns="0" tIns="0" rIns="0" bIns="0"/>
          <a:lstStyle>
            <a:lvl1pPr>
              <a:defRPr sz="3534" b="0" i="0">
                <a:solidFill>
                  <a:schemeClr val="tx1"/>
                </a:solidFill>
                <a:latin typeface="Cambria"/>
                <a:cs typeface="Cambria"/>
              </a:defRPr>
            </a:lvl1pPr>
          </a:lstStyle>
          <a:p>
            <a:r>
              <a:rPr lang="tr-TR"/>
              <a:t>Asıl başlık stilini düzenlemek için tıklayın</a:t>
            </a:r>
            <a:endParaRPr/>
          </a:p>
        </p:txBody>
      </p:sp>
      <p:sp>
        <p:nvSpPr>
          <p:cNvPr id="3" name="Holder 3"/>
          <p:cNvSpPr>
            <a:spLocks noGrp="1"/>
          </p:cNvSpPr>
          <p:nvPr>
            <p:ph sz="half" idx="2"/>
          </p:nvPr>
        </p:nvSpPr>
        <p:spPr>
          <a:xfrm>
            <a:off x="609600" y="1577340"/>
            <a:ext cx="5303520" cy="846386"/>
          </a:xfrm>
          <a:prstGeom prst="rect">
            <a:avLst/>
          </a:prstGeom>
        </p:spPr>
        <p:txBody>
          <a:bodyPr wrap="square" lIns="0" tIns="0" rIns="0" bIns="0">
            <a:spAutoFit/>
          </a:bodyPr>
          <a:lstStyle>
            <a:lvl1pPr>
              <a:defRPr/>
            </a:lvl1pPr>
          </a:lstStyle>
          <a:p>
            <a:pPr lvl="0"/>
            <a:r>
              <a:rPr lang="tr-TR"/>
              <a:t>Asıl metin stillerini düzenlemek için tıklayın</a:t>
            </a:r>
          </a:p>
        </p:txBody>
      </p:sp>
      <p:sp>
        <p:nvSpPr>
          <p:cNvPr id="4" name="Holder 4"/>
          <p:cNvSpPr>
            <a:spLocks noGrp="1"/>
          </p:cNvSpPr>
          <p:nvPr>
            <p:ph sz="half" idx="3"/>
          </p:nvPr>
        </p:nvSpPr>
        <p:spPr>
          <a:xfrm>
            <a:off x="6278880" y="1577340"/>
            <a:ext cx="5303520" cy="846386"/>
          </a:xfrm>
          <a:prstGeom prst="rect">
            <a:avLst/>
          </a:prstGeom>
        </p:spPr>
        <p:txBody>
          <a:bodyPr wrap="square" lIns="0" tIns="0" rIns="0" bIns="0">
            <a:spAutoFit/>
          </a:bodyPr>
          <a:lstStyle>
            <a:lvl1pPr>
              <a:defRPr/>
            </a:lvl1pPr>
          </a:lstStyle>
          <a:p>
            <a:pPr lvl="0"/>
            <a:r>
              <a:rPr lang="tr-TR"/>
              <a:t>Asıl metin stillerini düzenlemek için tıklayın</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tr-T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E5C78306-8DBD-45A3-9C17-E44A7ADD07EE}" type="datetimeFigureOut">
              <a:rPr lang="tr-TR" smtClean="0"/>
              <a:t>17.01.2025</a:t>
            </a:fld>
            <a:endParaRPr lang="tr-T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31908B30-AFF4-4066-A250-48FC863A7F8B}" type="slidenum">
              <a:rPr lang="tr-TR" smtClean="0"/>
              <a:t>‹#›</a:t>
            </a:fld>
            <a:endParaRPr lang="tr-TR"/>
          </a:p>
        </p:txBody>
      </p:sp>
    </p:spTree>
    <p:extLst>
      <p:ext uri="{BB962C8B-B14F-4D97-AF65-F5344CB8AC3E}">
        <p14:creationId xmlns:p14="http://schemas.microsoft.com/office/powerpoint/2010/main" val="4122995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Yalnızca Başlık">
    <p:spTree>
      <p:nvGrpSpPr>
        <p:cNvPr id="1" name=""/>
        <p:cNvGrpSpPr/>
        <p:nvPr/>
      </p:nvGrpSpPr>
      <p:grpSpPr>
        <a:xfrm>
          <a:off x="0" y="0"/>
          <a:ext cx="0" cy="0"/>
          <a:chOff x="0" y="0"/>
          <a:chExt cx="0" cy="0"/>
        </a:xfrm>
      </p:grpSpPr>
      <p:sp>
        <p:nvSpPr>
          <p:cNvPr id="2" name="Holder 2"/>
          <p:cNvSpPr>
            <a:spLocks noGrp="1"/>
          </p:cNvSpPr>
          <p:nvPr>
            <p:ph type="title"/>
          </p:nvPr>
        </p:nvSpPr>
        <p:spPr>
          <a:xfrm>
            <a:off x="677334" y="340534"/>
            <a:ext cx="10670117" cy="543867"/>
          </a:xfrm>
        </p:spPr>
        <p:txBody>
          <a:bodyPr lIns="0" tIns="0" rIns="0" bIns="0"/>
          <a:lstStyle>
            <a:lvl1pPr>
              <a:defRPr sz="3534" b="0" i="0">
                <a:solidFill>
                  <a:schemeClr val="tx1"/>
                </a:solidFill>
                <a:latin typeface="Cambria"/>
                <a:cs typeface="Cambria"/>
              </a:defRPr>
            </a:lvl1pPr>
          </a:lstStyle>
          <a:p>
            <a:r>
              <a:rPr lang="tr-TR"/>
              <a:t>Asıl başlık stilini düzenlemek için tıklayın</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tr-T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E5C78306-8DBD-45A3-9C17-E44A7ADD07EE}" type="datetimeFigureOut">
              <a:rPr lang="tr-TR" smtClean="0"/>
              <a:t>17.01.2025</a:t>
            </a:fld>
            <a:endParaRPr lang="tr-T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31908B30-AFF4-4066-A250-48FC863A7F8B}" type="slidenum">
              <a:rPr lang="tr-TR" smtClean="0"/>
              <a:t>‹#›</a:t>
            </a:fld>
            <a:endParaRPr lang="tr-TR"/>
          </a:p>
        </p:txBody>
      </p:sp>
    </p:spTree>
    <p:extLst>
      <p:ext uri="{BB962C8B-B14F-4D97-AF65-F5344CB8AC3E}">
        <p14:creationId xmlns:p14="http://schemas.microsoft.com/office/powerpoint/2010/main" val="342905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oş">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tr-T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E5C78306-8DBD-45A3-9C17-E44A7ADD07EE}" type="datetimeFigureOut">
              <a:rPr lang="tr-TR" smtClean="0"/>
              <a:t>17.01.2025</a:t>
            </a:fld>
            <a:endParaRPr lang="tr-T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31908B30-AFF4-4066-A250-48FC863A7F8B}" type="slidenum">
              <a:rPr lang="tr-TR" smtClean="0"/>
              <a:t>‹#›</a:t>
            </a:fld>
            <a:endParaRPr lang="tr-TR"/>
          </a:p>
        </p:txBody>
      </p:sp>
    </p:spTree>
    <p:extLst>
      <p:ext uri="{BB962C8B-B14F-4D97-AF65-F5344CB8AC3E}">
        <p14:creationId xmlns:p14="http://schemas.microsoft.com/office/powerpoint/2010/main" val="7081818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77334" y="340534"/>
            <a:ext cx="10670117" cy="815608"/>
          </a:xfrm>
          <a:prstGeom prst="rect">
            <a:avLst/>
          </a:prstGeom>
        </p:spPr>
        <p:txBody>
          <a:bodyPr wrap="square" lIns="0" tIns="0" rIns="0" bIns="0">
            <a:spAutoFit/>
          </a:bodyPr>
          <a:lstStyle>
            <a:lvl1pPr>
              <a:defRPr sz="5300" b="0" i="0">
                <a:solidFill>
                  <a:schemeClr val="tx1"/>
                </a:solidFill>
                <a:latin typeface="Cambria"/>
                <a:cs typeface="Cambria"/>
              </a:defRPr>
            </a:lvl1pPr>
          </a:lstStyle>
          <a:p>
            <a:endParaRPr/>
          </a:p>
        </p:txBody>
      </p:sp>
      <p:sp>
        <p:nvSpPr>
          <p:cNvPr id="3" name="Holder 3"/>
          <p:cNvSpPr>
            <a:spLocks noGrp="1"/>
          </p:cNvSpPr>
          <p:nvPr>
            <p:ph type="body" idx="1"/>
          </p:nvPr>
        </p:nvSpPr>
        <p:spPr>
          <a:xfrm>
            <a:off x="677333" y="1387952"/>
            <a:ext cx="9563100" cy="423193"/>
          </a:xfrm>
          <a:prstGeom prst="rect">
            <a:avLst/>
          </a:prstGeom>
        </p:spPr>
        <p:txBody>
          <a:bodyPr wrap="square" lIns="0" tIns="0" rIns="0" bIns="0">
            <a:spAutoFit/>
          </a:bodyPr>
          <a:lstStyle>
            <a:lvl1pPr>
              <a:defRPr sz="2750" b="0" i="0">
                <a:solidFill>
                  <a:schemeClr val="tx1"/>
                </a:solidFill>
                <a:latin typeface="Georgia"/>
                <a:cs typeface="Georgia"/>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lang="tr-T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E5C78306-8DBD-45A3-9C17-E44A7ADD07EE}" type="datetimeFigureOut">
              <a:rPr lang="tr-TR" smtClean="0"/>
              <a:t>17.01.2025</a:t>
            </a:fld>
            <a:endParaRPr lang="tr-TR"/>
          </a:p>
        </p:txBody>
      </p:sp>
      <p:sp>
        <p:nvSpPr>
          <p:cNvPr id="6" name="Holder 6"/>
          <p:cNvSpPr>
            <a:spLocks noGrp="1"/>
          </p:cNvSpPr>
          <p:nvPr>
            <p:ph type="sldNum" sz="quarter" idx="7"/>
          </p:nvPr>
        </p:nvSpPr>
        <p:spPr>
          <a:xfrm>
            <a:off x="8778241"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31908B30-AFF4-4066-A250-48FC863A7F8B}" type="slidenum">
              <a:rPr lang="tr-TR" smtClean="0"/>
              <a:t>‹#›</a:t>
            </a:fld>
            <a:endParaRPr lang="tr-TR"/>
          </a:p>
        </p:txBody>
      </p:sp>
    </p:spTree>
    <p:extLst>
      <p:ext uri="{BB962C8B-B14F-4D97-AF65-F5344CB8AC3E}">
        <p14:creationId xmlns:p14="http://schemas.microsoft.com/office/powerpoint/2010/main" val="332363218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304815" eaLnBrk="1" hangingPunct="1">
        <a:defRPr>
          <a:latin typeface="+mn-lt"/>
          <a:ea typeface="+mn-ea"/>
          <a:cs typeface="+mn-cs"/>
        </a:defRPr>
      </a:lvl2pPr>
      <a:lvl3pPr marL="609630" eaLnBrk="1" hangingPunct="1">
        <a:defRPr>
          <a:latin typeface="+mn-lt"/>
          <a:ea typeface="+mn-ea"/>
          <a:cs typeface="+mn-cs"/>
        </a:defRPr>
      </a:lvl3pPr>
      <a:lvl4pPr marL="914446" eaLnBrk="1" hangingPunct="1">
        <a:defRPr>
          <a:latin typeface="+mn-lt"/>
          <a:ea typeface="+mn-ea"/>
          <a:cs typeface="+mn-cs"/>
        </a:defRPr>
      </a:lvl4pPr>
      <a:lvl5pPr marL="1219261" eaLnBrk="1" hangingPunct="1">
        <a:defRPr>
          <a:latin typeface="+mn-lt"/>
          <a:ea typeface="+mn-ea"/>
          <a:cs typeface="+mn-cs"/>
        </a:defRPr>
      </a:lvl5pPr>
      <a:lvl6pPr marL="1524076" eaLnBrk="1" hangingPunct="1">
        <a:defRPr>
          <a:latin typeface="+mn-lt"/>
          <a:ea typeface="+mn-ea"/>
          <a:cs typeface="+mn-cs"/>
        </a:defRPr>
      </a:lvl6pPr>
      <a:lvl7pPr marL="1828891" eaLnBrk="1" hangingPunct="1">
        <a:defRPr>
          <a:latin typeface="+mn-lt"/>
          <a:ea typeface="+mn-ea"/>
          <a:cs typeface="+mn-cs"/>
        </a:defRPr>
      </a:lvl7pPr>
      <a:lvl8pPr marL="2133707" eaLnBrk="1" hangingPunct="1">
        <a:defRPr>
          <a:latin typeface="+mn-lt"/>
          <a:ea typeface="+mn-ea"/>
          <a:cs typeface="+mn-cs"/>
        </a:defRPr>
      </a:lvl8pPr>
      <a:lvl9pPr marL="2438522" eaLnBrk="1" hangingPunct="1">
        <a:defRPr>
          <a:latin typeface="+mn-lt"/>
          <a:ea typeface="+mn-ea"/>
          <a:cs typeface="+mn-cs"/>
        </a:defRPr>
      </a:lvl9pPr>
    </p:bodyStyle>
    <p:otherStyle>
      <a:lvl1pPr marL="0" eaLnBrk="1" hangingPunct="1">
        <a:defRPr>
          <a:latin typeface="+mn-lt"/>
          <a:ea typeface="+mn-ea"/>
          <a:cs typeface="+mn-cs"/>
        </a:defRPr>
      </a:lvl1pPr>
      <a:lvl2pPr marL="304815" eaLnBrk="1" hangingPunct="1">
        <a:defRPr>
          <a:latin typeface="+mn-lt"/>
          <a:ea typeface="+mn-ea"/>
          <a:cs typeface="+mn-cs"/>
        </a:defRPr>
      </a:lvl2pPr>
      <a:lvl3pPr marL="609630" eaLnBrk="1" hangingPunct="1">
        <a:defRPr>
          <a:latin typeface="+mn-lt"/>
          <a:ea typeface="+mn-ea"/>
          <a:cs typeface="+mn-cs"/>
        </a:defRPr>
      </a:lvl3pPr>
      <a:lvl4pPr marL="914446" eaLnBrk="1" hangingPunct="1">
        <a:defRPr>
          <a:latin typeface="+mn-lt"/>
          <a:ea typeface="+mn-ea"/>
          <a:cs typeface="+mn-cs"/>
        </a:defRPr>
      </a:lvl4pPr>
      <a:lvl5pPr marL="1219261" eaLnBrk="1" hangingPunct="1">
        <a:defRPr>
          <a:latin typeface="+mn-lt"/>
          <a:ea typeface="+mn-ea"/>
          <a:cs typeface="+mn-cs"/>
        </a:defRPr>
      </a:lvl5pPr>
      <a:lvl6pPr marL="1524076" eaLnBrk="1" hangingPunct="1">
        <a:defRPr>
          <a:latin typeface="+mn-lt"/>
          <a:ea typeface="+mn-ea"/>
          <a:cs typeface="+mn-cs"/>
        </a:defRPr>
      </a:lvl6pPr>
      <a:lvl7pPr marL="1828891" eaLnBrk="1" hangingPunct="1">
        <a:defRPr>
          <a:latin typeface="+mn-lt"/>
          <a:ea typeface="+mn-ea"/>
          <a:cs typeface="+mn-cs"/>
        </a:defRPr>
      </a:lvl7pPr>
      <a:lvl8pPr marL="2133707" eaLnBrk="1" hangingPunct="1">
        <a:defRPr>
          <a:latin typeface="+mn-lt"/>
          <a:ea typeface="+mn-ea"/>
          <a:cs typeface="+mn-cs"/>
        </a:defRPr>
      </a:lvl8pPr>
      <a:lvl9pPr marL="2438522"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899E86-AA72-AE7A-F5AC-201A8A1D8EC3}"/>
              </a:ext>
            </a:extLst>
          </p:cNvPr>
          <p:cNvSpPr>
            <a:spLocks noGrp="1"/>
          </p:cNvSpPr>
          <p:nvPr>
            <p:ph type="title"/>
          </p:nvPr>
        </p:nvSpPr>
        <p:spPr>
          <a:xfrm>
            <a:off x="632778" y="1269686"/>
            <a:ext cx="10670117" cy="3046988"/>
          </a:xfrm>
        </p:spPr>
        <p:txBody>
          <a:bodyPr/>
          <a:lstStyle/>
          <a:p>
            <a:pPr algn="ctr"/>
            <a:r>
              <a:rPr lang="tr-TR" altLang="tr-TR" sz="6600" b="1" i="1" dirty="0" err="1">
                <a:latin typeface="Bahnschrift" panose="020B0502040204020203" pitchFamily="34" charset="0"/>
              </a:rPr>
              <a:t>Breast</a:t>
            </a:r>
            <a:r>
              <a:rPr lang="tr-TR" altLang="tr-TR" sz="6600" b="1" i="1" dirty="0">
                <a:latin typeface="Bahnschrift" panose="020B0502040204020203" pitchFamily="34" charset="0"/>
              </a:rPr>
              <a:t> </a:t>
            </a:r>
            <a:r>
              <a:rPr lang="tr-TR" altLang="tr-TR" sz="6600" b="1" i="1" dirty="0" err="1">
                <a:latin typeface="Bahnschrift" panose="020B0502040204020203" pitchFamily="34" charset="0"/>
              </a:rPr>
              <a:t>Cancer</a:t>
            </a:r>
            <a:r>
              <a:rPr lang="tr-TR" altLang="tr-TR" sz="6600" b="1" i="1" dirty="0">
                <a:latin typeface="Bahnschrift" panose="020B0502040204020203" pitchFamily="34" charset="0"/>
              </a:rPr>
              <a:t> </a:t>
            </a:r>
            <a:r>
              <a:rPr lang="tr-TR" altLang="tr-TR" sz="6600" b="1" i="1" dirty="0" smtClean="0">
                <a:latin typeface="Bahnschrift" panose="020B0502040204020203" pitchFamily="34" charset="0"/>
              </a:rPr>
              <a:t/>
            </a:r>
            <a:br>
              <a:rPr lang="tr-TR" altLang="tr-TR" sz="6600" b="1" i="1" dirty="0" smtClean="0">
                <a:latin typeface="Bahnschrift" panose="020B0502040204020203" pitchFamily="34" charset="0"/>
              </a:rPr>
            </a:br>
            <a:r>
              <a:rPr lang="tr-TR" altLang="tr-TR" sz="6600" b="1" i="1" dirty="0" err="1" smtClean="0">
                <a:latin typeface="Bahnschrift" panose="020B0502040204020203" pitchFamily="34" charset="0"/>
              </a:rPr>
              <a:t>Classification</a:t>
            </a:r>
            <a:r>
              <a:rPr lang="tr-TR" altLang="tr-TR" sz="6600" b="1" i="1" dirty="0" smtClean="0">
                <a:latin typeface="Bahnschrift" panose="020B0502040204020203" pitchFamily="34" charset="0"/>
              </a:rPr>
              <a:t> </a:t>
            </a:r>
            <a:r>
              <a:rPr lang="tr-TR" altLang="tr-TR" sz="6600" b="1" i="1" dirty="0">
                <a:latin typeface="Bahnschrift" panose="020B0502040204020203" pitchFamily="34" charset="0"/>
              </a:rPr>
              <a:t/>
            </a:r>
            <a:br>
              <a:rPr lang="tr-TR" altLang="tr-TR" sz="6600" b="1" i="1" dirty="0">
                <a:latin typeface="Bahnschrift" panose="020B0502040204020203" pitchFamily="34" charset="0"/>
              </a:rPr>
            </a:br>
            <a:r>
              <a:rPr lang="tr-TR" altLang="tr-TR" sz="6600" b="1" i="1" dirty="0">
                <a:latin typeface="Bahnschrift" panose="020B0502040204020203" pitchFamily="34" charset="0"/>
              </a:rPr>
              <a:t>Using BI-RADS </a:t>
            </a:r>
            <a:r>
              <a:rPr lang="tr-TR" altLang="tr-TR" sz="6600" b="1" i="1" dirty="0" err="1">
                <a:latin typeface="Bahnschrift" panose="020B0502040204020203" pitchFamily="34" charset="0"/>
              </a:rPr>
              <a:t>Images</a:t>
            </a:r>
            <a:endParaRPr lang="tr-TR" sz="6600" dirty="0">
              <a:latin typeface="Bahnschrift" panose="020B0502040204020203" pitchFamily="34" charset="0"/>
            </a:endParaRPr>
          </a:p>
        </p:txBody>
      </p:sp>
      <p:sp>
        <p:nvSpPr>
          <p:cNvPr id="3" name="Metin Yer Tutucusu 2">
            <a:extLst>
              <a:ext uri="{FF2B5EF4-FFF2-40B4-BE49-F238E27FC236}">
                <a16:creationId xmlns:a16="http://schemas.microsoft.com/office/drawing/2014/main" id="{54AC17B5-F6C7-3AC3-1977-1042CBF53235}"/>
              </a:ext>
            </a:extLst>
          </p:cNvPr>
          <p:cNvSpPr>
            <a:spLocks noGrp="1"/>
          </p:cNvSpPr>
          <p:nvPr>
            <p:ph type="body" idx="1"/>
          </p:nvPr>
        </p:nvSpPr>
        <p:spPr>
          <a:xfrm>
            <a:off x="1847155" y="5830935"/>
            <a:ext cx="9563100" cy="846194"/>
          </a:xfrm>
        </p:spPr>
        <p:txBody>
          <a:bodyPr/>
          <a:lstStyle/>
          <a:p>
            <a:pPr algn="r"/>
            <a:r>
              <a:rPr lang="tr-TR" altLang="tr-TR" dirty="0">
                <a:latin typeface="Bahnschrift" panose="020B0502040204020203" pitchFamily="34" charset="0"/>
              </a:rPr>
              <a:t>Karahan GÜLLÜ, İnanç KARAKUŞ, Yunus Emre SOYSAL</a:t>
            </a:r>
          </a:p>
          <a:p>
            <a:pPr algn="l"/>
            <a:endParaRPr lang="tr-TR" b="1" dirty="0"/>
          </a:p>
          <a:p>
            <a:endParaRPr lang="tr-TR" dirty="0"/>
          </a:p>
        </p:txBody>
      </p:sp>
      <p:sp>
        <p:nvSpPr>
          <p:cNvPr id="6" name="Serbest Form: Şekil 5">
            <a:extLst>
              <a:ext uri="{FF2B5EF4-FFF2-40B4-BE49-F238E27FC236}">
                <a16:creationId xmlns:a16="http://schemas.microsoft.com/office/drawing/2014/main" id="{C6B83747-AB5C-0C3A-15E4-7902FF6A580B}"/>
              </a:ext>
            </a:extLst>
          </p:cNvPr>
          <p:cNvSpPr/>
          <p:nvPr/>
        </p:nvSpPr>
        <p:spPr>
          <a:xfrm>
            <a:off x="781088" y="840741"/>
            <a:ext cx="10778133" cy="3904879"/>
          </a:xfrm>
          <a:custGeom>
            <a:avLst/>
            <a:gdLst>
              <a:gd name="connsiteX0" fmla="*/ 464363 w 10517634"/>
              <a:gd name="connsiteY0" fmla="*/ 764233 h 3774415"/>
              <a:gd name="connsiteX1" fmla="*/ 1375 w 10517634"/>
              <a:gd name="connsiteY1" fmla="*/ 1273519 h 3774415"/>
              <a:gd name="connsiteX2" fmla="*/ 313892 w 10517634"/>
              <a:gd name="connsiteY2" fmla="*/ 1782805 h 3774415"/>
              <a:gd name="connsiteX3" fmla="*/ 70824 w 10517634"/>
              <a:gd name="connsiteY3" fmla="*/ 2512010 h 3774415"/>
              <a:gd name="connsiteX4" fmla="*/ 198145 w 10517634"/>
              <a:gd name="connsiteY4" fmla="*/ 3229640 h 3774415"/>
              <a:gd name="connsiteX5" fmla="*/ 719006 w 10517634"/>
              <a:gd name="connsiteY5" fmla="*/ 3634754 h 3774415"/>
              <a:gd name="connsiteX6" fmla="*/ 1390338 w 10517634"/>
              <a:gd name="connsiteY6" fmla="*/ 3484283 h 3774415"/>
              <a:gd name="connsiteX7" fmla="*/ 2524656 w 10517634"/>
              <a:gd name="connsiteY7" fmla="*/ 3773650 h 3774415"/>
              <a:gd name="connsiteX8" fmla="*/ 3763148 w 10517634"/>
              <a:gd name="connsiteY8" fmla="*/ 3507433 h 3774415"/>
              <a:gd name="connsiteX9" fmla="*/ 5256282 w 10517634"/>
              <a:gd name="connsiteY9" fmla="*/ 3773650 h 3774415"/>
              <a:gd name="connsiteX10" fmla="*/ 6471624 w 10517634"/>
              <a:gd name="connsiteY10" fmla="*/ 3403261 h 3774415"/>
              <a:gd name="connsiteX11" fmla="*/ 7582793 w 10517634"/>
              <a:gd name="connsiteY11" fmla="*/ 3692628 h 3774415"/>
              <a:gd name="connsiteX12" fmla="*/ 9006479 w 10517634"/>
              <a:gd name="connsiteY12" fmla="*/ 3380111 h 3774415"/>
              <a:gd name="connsiteX13" fmla="*/ 10187097 w 10517634"/>
              <a:gd name="connsiteY13" fmla="*/ 3704202 h 3774415"/>
              <a:gd name="connsiteX14" fmla="*/ 10441740 w 10517634"/>
              <a:gd name="connsiteY14" fmla="*/ 2569883 h 3774415"/>
              <a:gd name="connsiteX15" fmla="*/ 10175522 w 10517634"/>
              <a:gd name="connsiteY15" fmla="*/ 1748081 h 3774415"/>
              <a:gd name="connsiteX16" fmla="*/ 10314419 w 10517634"/>
              <a:gd name="connsiteY16" fmla="*/ 1169347 h 3774415"/>
              <a:gd name="connsiteX17" fmla="*/ 10488039 w 10517634"/>
              <a:gd name="connsiteY17" fmla="*/ 856830 h 3774415"/>
              <a:gd name="connsiteX18" fmla="*/ 10511188 w 10517634"/>
              <a:gd name="connsiteY18" fmla="*/ 602187 h 3774415"/>
              <a:gd name="connsiteX19" fmla="*/ 10418591 w 10517634"/>
              <a:gd name="connsiteY19" fmla="*/ 335969 h 3774415"/>
              <a:gd name="connsiteX20" fmla="*/ 9874581 w 10517634"/>
              <a:gd name="connsiteY20" fmla="*/ 289671 h 3774415"/>
              <a:gd name="connsiteX21" fmla="*/ 8832859 w 10517634"/>
              <a:gd name="connsiteY21" fmla="*/ 521164 h 3774415"/>
              <a:gd name="connsiteX22" fmla="*/ 8149953 w 10517634"/>
              <a:gd name="connsiteY22" fmla="*/ 150774 h 3774415"/>
              <a:gd name="connsiteX23" fmla="*/ 6911462 w 10517634"/>
              <a:gd name="connsiteY23" fmla="*/ 289671 h 3774415"/>
              <a:gd name="connsiteX24" fmla="*/ 5997062 w 10517634"/>
              <a:gd name="connsiteY24" fmla="*/ 81326 h 3774415"/>
              <a:gd name="connsiteX25" fmla="*/ 5024788 w 10517634"/>
              <a:gd name="connsiteY25" fmla="*/ 393843 h 3774415"/>
              <a:gd name="connsiteX26" fmla="*/ 3786297 w 10517634"/>
              <a:gd name="connsiteY26" fmla="*/ 104476 h 3774415"/>
              <a:gd name="connsiteX27" fmla="*/ 2802449 w 10517634"/>
              <a:gd name="connsiteY27" fmla="*/ 393843 h 3774415"/>
              <a:gd name="connsiteX28" fmla="*/ 1864900 w 10517634"/>
              <a:gd name="connsiteY28" fmla="*/ 11878 h 3774415"/>
              <a:gd name="connsiteX29" fmla="*/ 1124120 w 10517634"/>
              <a:gd name="connsiteY29" fmla="*/ 312820 h 3774415"/>
              <a:gd name="connsiteX30" fmla="*/ 533811 w 10517634"/>
              <a:gd name="connsiteY30" fmla="*/ 304 h 3774415"/>
              <a:gd name="connsiteX31" fmla="*/ 105548 w 10517634"/>
              <a:gd name="connsiteY31" fmla="*/ 382268 h 3774415"/>
              <a:gd name="connsiteX32" fmla="*/ 464363 w 10517634"/>
              <a:gd name="connsiteY32" fmla="*/ 764233 h 3774415"/>
              <a:gd name="connsiteX0" fmla="*/ 186853 w 10517917"/>
              <a:gd name="connsiteY0" fmla="*/ 775807 h 3774415"/>
              <a:gd name="connsiteX1" fmla="*/ 1658 w 10517917"/>
              <a:gd name="connsiteY1" fmla="*/ 1273519 h 3774415"/>
              <a:gd name="connsiteX2" fmla="*/ 314175 w 10517917"/>
              <a:gd name="connsiteY2" fmla="*/ 1782805 h 3774415"/>
              <a:gd name="connsiteX3" fmla="*/ 71107 w 10517917"/>
              <a:gd name="connsiteY3" fmla="*/ 2512010 h 3774415"/>
              <a:gd name="connsiteX4" fmla="*/ 198428 w 10517917"/>
              <a:gd name="connsiteY4" fmla="*/ 3229640 h 3774415"/>
              <a:gd name="connsiteX5" fmla="*/ 719289 w 10517917"/>
              <a:gd name="connsiteY5" fmla="*/ 3634754 h 3774415"/>
              <a:gd name="connsiteX6" fmla="*/ 1390621 w 10517917"/>
              <a:gd name="connsiteY6" fmla="*/ 3484283 h 3774415"/>
              <a:gd name="connsiteX7" fmla="*/ 2524939 w 10517917"/>
              <a:gd name="connsiteY7" fmla="*/ 3773650 h 3774415"/>
              <a:gd name="connsiteX8" fmla="*/ 3763431 w 10517917"/>
              <a:gd name="connsiteY8" fmla="*/ 3507433 h 3774415"/>
              <a:gd name="connsiteX9" fmla="*/ 5256565 w 10517917"/>
              <a:gd name="connsiteY9" fmla="*/ 3773650 h 3774415"/>
              <a:gd name="connsiteX10" fmla="*/ 6471907 w 10517917"/>
              <a:gd name="connsiteY10" fmla="*/ 3403261 h 3774415"/>
              <a:gd name="connsiteX11" fmla="*/ 7583076 w 10517917"/>
              <a:gd name="connsiteY11" fmla="*/ 3692628 h 3774415"/>
              <a:gd name="connsiteX12" fmla="*/ 9006762 w 10517917"/>
              <a:gd name="connsiteY12" fmla="*/ 3380111 h 3774415"/>
              <a:gd name="connsiteX13" fmla="*/ 10187380 w 10517917"/>
              <a:gd name="connsiteY13" fmla="*/ 3704202 h 3774415"/>
              <a:gd name="connsiteX14" fmla="*/ 10442023 w 10517917"/>
              <a:gd name="connsiteY14" fmla="*/ 2569883 h 3774415"/>
              <a:gd name="connsiteX15" fmla="*/ 10175805 w 10517917"/>
              <a:gd name="connsiteY15" fmla="*/ 1748081 h 3774415"/>
              <a:gd name="connsiteX16" fmla="*/ 10314702 w 10517917"/>
              <a:gd name="connsiteY16" fmla="*/ 1169347 h 3774415"/>
              <a:gd name="connsiteX17" fmla="*/ 10488322 w 10517917"/>
              <a:gd name="connsiteY17" fmla="*/ 856830 h 3774415"/>
              <a:gd name="connsiteX18" fmla="*/ 10511471 w 10517917"/>
              <a:gd name="connsiteY18" fmla="*/ 602187 h 3774415"/>
              <a:gd name="connsiteX19" fmla="*/ 10418874 w 10517917"/>
              <a:gd name="connsiteY19" fmla="*/ 335969 h 3774415"/>
              <a:gd name="connsiteX20" fmla="*/ 9874864 w 10517917"/>
              <a:gd name="connsiteY20" fmla="*/ 289671 h 3774415"/>
              <a:gd name="connsiteX21" fmla="*/ 8833142 w 10517917"/>
              <a:gd name="connsiteY21" fmla="*/ 521164 h 3774415"/>
              <a:gd name="connsiteX22" fmla="*/ 8150236 w 10517917"/>
              <a:gd name="connsiteY22" fmla="*/ 150774 h 3774415"/>
              <a:gd name="connsiteX23" fmla="*/ 6911745 w 10517917"/>
              <a:gd name="connsiteY23" fmla="*/ 289671 h 3774415"/>
              <a:gd name="connsiteX24" fmla="*/ 5997345 w 10517917"/>
              <a:gd name="connsiteY24" fmla="*/ 81326 h 3774415"/>
              <a:gd name="connsiteX25" fmla="*/ 5025071 w 10517917"/>
              <a:gd name="connsiteY25" fmla="*/ 393843 h 3774415"/>
              <a:gd name="connsiteX26" fmla="*/ 3786580 w 10517917"/>
              <a:gd name="connsiteY26" fmla="*/ 104476 h 3774415"/>
              <a:gd name="connsiteX27" fmla="*/ 2802732 w 10517917"/>
              <a:gd name="connsiteY27" fmla="*/ 393843 h 3774415"/>
              <a:gd name="connsiteX28" fmla="*/ 1865183 w 10517917"/>
              <a:gd name="connsiteY28" fmla="*/ 11878 h 3774415"/>
              <a:gd name="connsiteX29" fmla="*/ 1124403 w 10517917"/>
              <a:gd name="connsiteY29" fmla="*/ 312820 h 3774415"/>
              <a:gd name="connsiteX30" fmla="*/ 534094 w 10517917"/>
              <a:gd name="connsiteY30" fmla="*/ 304 h 3774415"/>
              <a:gd name="connsiteX31" fmla="*/ 105831 w 10517917"/>
              <a:gd name="connsiteY31" fmla="*/ 382268 h 3774415"/>
              <a:gd name="connsiteX32" fmla="*/ 186853 w 10517917"/>
              <a:gd name="connsiteY32" fmla="*/ 775807 h 3774415"/>
              <a:gd name="connsiteX0" fmla="*/ 186853 w 10517917"/>
              <a:gd name="connsiteY0" fmla="*/ 775807 h 3774415"/>
              <a:gd name="connsiteX1" fmla="*/ 1658 w 10517917"/>
              <a:gd name="connsiteY1" fmla="*/ 1273519 h 3774415"/>
              <a:gd name="connsiteX2" fmla="*/ 314175 w 10517917"/>
              <a:gd name="connsiteY2" fmla="*/ 1782805 h 3774415"/>
              <a:gd name="connsiteX3" fmla="*/ 71107 w 10517917"/>
              <a:gd name="connsiteY3" fmla="*/ 2512010 h 3774415"/>
              <a:gd name="connsiteX4" fmla="*/ 198428 w 10517917"/>
              <a:gd name="connsiteY4" fmla="*/ 3229640 h 3774415"/>
              <a:gd name="connsiteX5" fmla="*/ 719289 w 10517917"/>
              <a:gd name="connsiteY5" fmla="*/ 3634754 h 3774415"/>
              <a:gd name="connsiteX6" fmla="*/ 1390621 w 10517917"/>
              <a:gd name="connsiteY6" fmla="*/ 3484283 h 3774415"/>
              <a:gd name="connsiteX7" fmla="*/ 2524939 w 10517917"/>
              <a:gd name="connsiteY7" fmla="*/ 3773650 h 3774415"/>
              <a:gd name="connsiteX8" fmla="*/ 3763431 w 10517917"/>
              <a:gd name="connsiteY8" fmla="*/ 3507433 h 3774415"/>
              <a:gd name="connsiteX9" fmla="*/ 5256565 w 10517917"/>
              <a:gd name="connsiteY9" fmla="*/ 3773650 h 3774415"/>
              <a:gd name="connsiteX10" fmla="*/ 6471907 w 10517917"/>
              <a:gd name="connsiteY10" fmla="*/ 3403261 h 3774415"/>
              <a:gd name="connsiteX11" fmla="*/ 7583076 w 10517917"/>
              <a:gd name="connsiteY11" fmla="*/ 3692628 h 3774415"/>
              <a:gd name="connsiteX12" fmla="*/ 9006762 w 10517917"/>
              <a:gd name="connsiteY12" fmla="*/ 3380111 h 3774415"/>
              <a:gd name="connsiteX13" fmla="*/ 10187380 w 10517917"/>
              <a:gd name="connsiteY13" fmla="*/ 3704202 h 3774415"/>
              <a:gd name="connsiteX14" fmla="*/ 10442023 w 10517917"/>
              <a:gd name="connsiteY14" fmla="*/ 2569883 h 3774415"/>
              <a:gd name="connsiteX15" fmla="*/ 10175805 w 10517917"/>
              <a:gd name="connsiteY15" fmla="*/ 1748081 h 3774415"/>
              <a:gd name="connsiteX16" fmla="*/ 10314702 w 10517917"/>
              <a:gd name="connsiteY16" fmla="*/ 1169347 h 3774415"/>
              <a:gd name="connsiteX17" fmla="*/ 10488322 w 10517917"/>
              <a:gd name="connsiteY17" fmla="*/ 856830 h 3774415"/>
              <a:gd name="connsiteX18" fmla="*/ 10511471 w 10517917"/>
              <a:gd name="connsiteY18" fmla="*/ 602187 h 3774415"/>
              <a:gd name="connsiteX19" fmla="*/ 10418874 w 10517917"/>
              <a:gd name="connsiteY19" fmla="*/ 335969 h 3774415"/>
              <a:gd name="connsiteX20" fmla="*/ 9874864 w 10517917"/>
              <a:gd name="connsiteY20" fmla="*/ 289671 h 3774415"/>
              <a:gd name="connsiteX21" fmla="*/ 9145658 w 10517917"/>
              <a:gd name="connsiteY21" fmla="*/ 382268 h 3774415"/>
              <a:gd name="connsiteX22" fmla="*/ 8150236 w 10517917"/>
              <a:gd name="connsiteY22" fmla="*/ 150774 h 3774415"/>
              <a:gd name="connsiteX23" fmla="*/ 6911745 w 10517917"/>
              <a:gd name="connsiteY23" fmla="*/ 289671 h 3774415"/>
              <a:gd name="connsiteX24" fmla="*/ 5997345 w 10517917"/>
              <a:gd name="connsiteY24" fmla="*/ 81326 h 3774415"/>
              <a:gd name="connsiteX25" fmla="*/ 5025071 w 10517917"/>
              <a:gd name="connsiteY25" fmla="*/ 393843 h 3774415"/>
              <a:gd name="connsiteX26" fmla="*/ 3786580 w 10517917"/>
              <a:gd name="connsiteY26" fmla="*/ 104476 h 3774415"/>
              <a:gd name="connsiteX27" fmla="*/ 2802732 w 10517917"/>
              <a:gd name="connsiteY27" fmla="*/ 393843 h 3774415"/>
              <a:gd name="connsiteX28" fmla="*/ 1865183 w 10517917"/>
              <a:gd name="connsiteY28" fmla="*/ 11878 h 3774415"/>
              <a:gd name="connsiteX29" fmla="*/ 1124403 w 10517917"/>
              <a:gd name="connsiteY29" fmla="*/ 312820 h 3774415"/>
              <a:gd name="connsiteX30" fmla="*/ 534094 w 10517917"/>
              <a:gd name="connsiteY30" fmla="*/ 304 h 3774415"/>
              <a:gd name="connsiteX31" fmla="*/ 105831 w 10517917"/>
              <a:gd name="connsiteY31" fmla="*/ 382268 h 3774415"/>
              <a:gd name="connsiteX32" fmla="*/ 186853 w 10517917"/>
              <a:gd name="connsiteY32" fmla="*/ 775807 h 3774415"/>
              <a:gd name="connsiteX0" fmla="*/ 186853 w 10521806"/>
              <a:gd name="connsiteY0" fmla="*/ 775807 h 3774415"/>
              <a:gd name="connsiteX1" fmla="*/ 1658 w 10521806"/>
              <a:gd name="connsiteY1" fmla="*/ 1273519 h 3774415"/>
              <a:gd name="connsiteX2" fmla="*/ 314175 w 10521806"/>
              <a:gd name="connsiteY2" fmla="*/ 1782805 h 3774415"/>
              <a:gd name="connsiteX3" fmla="*/ 71107 w 10521806"/>
              <a:gd name="connsiteY3" fmla="*/ 2512010 h 3774415"/>
              <a:gd name="connsiteX4" fmla="*/ 198428 w 10521806"/>
              <a:gd name="connsiteY4" fmla="*/ 3229640 h 3774415"/>
              <a:gd name="connsiteX5" fmla="*/ 719289 w 10521806"/>
              <a:gd name="connsiteY5" fmla="*/ 3634754 h 3774415"/>
              <a:gd name="connsiteX6" fmla="*/ 1390621 w 10521806"/>
              <a:gd name="connsiteY6" fmla="*/ 3484283 h 3774415"/>
              <a:gd name="connsiteX7" fmla="*/ 2524939 w 10521806"/>
              <a:gd name="connsiteY7" fmla="*/ 3773650 h 3774415"/>
              <a:gd name="connsiteX8" fmla="*/ 3763431 w 10521806"/>
              <a:gd name="connsiteY8" fmla="*/ 3507433 h 3774415"/>
              <a:gd name="connsiteX9" fmla="*/ 5256565 w 10521806"/>
              <a:gd name="connsiteY9" fmla="*/ 3773650 h 3774415"/>
              <a:gd name="connsiteX10" fmla="*/ 6471907 w 10521806"/>
              <a:gd name="connsiteY10" fmla="*/ 3403261 h 3774415"/>
              <a:gd name="connsiteX11" fmla="*/ 7583076 w 10521806"/>
              <a:gd name="connsiteY11" fmla="*/ 3692628 h 3774415"/>
              <a:gd name="connsiteX12" fmla="*/ 9006762 w 10521806"/>
              <a:gd name="connsiteY12" fmla="*/ 3380111 h 3774415"/>
              <a:gd name="connsiteX13" fmla="*/ 10187380 w 10521806"/>
              <a:gd name="connsiteY13" fmla="*/ 3704202 h 3774415"/>
              <a:gd name="connsiteX14" fmla="*/ 10442023 w 10521806"/>
              <a:gd name="connsiteY14" fmla="*/ 2569883 h 3774415"/>
              <a:gd name="connsiteX15" fmla="*/ 10175805 w 10521806"/>
              <a:gd name="connsiteY15" fmla="*/ 1748081 h 3774415"/>
              <a:gd name="connsiteX16" fmla="*/ 10314702 w 10521806"/>
              <a:gd name="connsiteY16" fmla="*/ 1169347 h 3774415"/>
              <a:gd name="connsiteX17" fmla="*/ 10279978 w 10521806"/>
              <a:gd name="connsiteY17" fmla="*/ 903129 h 3774415"/>
              <a:gd name="connsiteX18" fmla="*/ 10511471 w 10521806"/>
              <a:gd name="connsiteY18" fmla="*/ 602187 h 3774415"/>
              <a:gd name="connsiteX19" fmla="*/ 10418874 w 10521806"/>
              <a:gd name="connsiteY19" fmla="*/ 335969 h 3774415"/>
              <a:gd name="connsiteX20" fmla="*/ 9874864 w 10521806"/>
              <a:gd name="connsiteY20" fmla="*/ 289671 h 3774415"/>
              <a:gd name="connsiteX21" fmla="*/ 9145658 w 10521806"/>
              <a:gd name="connsiteY21" fmla="*/ 382268 h 3774415"/>
              <a:gd name="connsiteX22" fmla="*/ 8150236 w 10521806"/>
              <a:gd name="connsiteY22" fmla="*/ 150774 h 3774415"/>
              <a:gd name="connsiteX23" fmla="*/ 6911745 w 10521806"/>
              <a:gd name="connsiteY23" fmla="*/ 289671 h 3774415"/>
              <a:gd name="connsiteX24" fmla="*/ 5997345 w 10521806"/>
              <a:gd name="connsiteY24" fmla="*/ 81326 h 3774415"/>
              <a:gd name="connsiteX25" fmla="*/ 5025071 w 10521806"/>
              <a:gd name="connsiteY25" fmla="*/ 393843 h 3774415"/>
              <a:gd name="connsiteX26" fmla="*/ 3786580 w 10521806"/>
              <a:gd name="connsiteY26" fmla="*/ 104476 h 3774415"/>
              <a:gd name="connsiteX27" fmla="*/ 2802732 w 10521806"/>
              <a:gd name="connsiteY27" fmla="*/ 393843 h 3774415"/>
              <a:gd name="connsiteX28" fmla="*/ 1865183 w 10521806"/>
              <a:gd name="connsiteY28" fmla="*/ 11878 h 3774415"/>
              <a:gd name="connsiteX29" fmla="*/ 1124403 w 10521806"/>
              <a:gd name="connsiteY29" fmla="*/ 312820 h 3774415"/>
              <a:gd name="connsiteX30" fmla="*/ 534094 w 10521806"/>
              <a:gd name="connsiteY30" fmla="*/ 304 h 3774415"/>
              <a:gd name="connsiteX31" fmla="*/ 105831 w 10521806"/>
              <a:gd name="connsiteY31" fmla="*/ 382268 h 3774415"/>
              <a:gd name="connsiteX32" fmla="*/ 186853 w 10521806"/>
              <a:gd name="connsiteY32" fmla="*/ 775807 h 3774415"/>
              <a:gd name="connsiteX0" fmla="*/ 186853 w 10521806"/>
              <a:gd name="connsiteY0" fmla="*/ 775807 h 3774415"/>
              <a:gd name="connsiteX1" fmla="*/ 1658 w 10521806"/>
              <a:gd name="connsiteY1" fmla="*/ 1273519 h 3774415"/>
              <a:gd name="connsiteX2" fmla="*/ 314175 w 10521806"/>
              <a:gd name="connsiteY2" fmla="*/ 1782805 h 3774415"/>
              <a:gd name="connsiteX3" fmla="*/ 71107 w 10521806"/>
              <a:gd name="connsiteY3" fmla="*/ 2512010 h 3774415"/>
              <a:gd name="connsiteX4" fmla="*/ 198428 w 10521806"/>
              <a:gd name="connsiteY4" fmla="*/ 3229640 h 3774415"/>
              <a:gd name="connsiteX5" fmla="*/ 719289 w 10521806"/>
              <a:gd name="connsiteY5" fmla="*/ 3634754 h 3774415"/>
              <a:gd name="connsiteX6" fmla="*/ 1390621 w 10521806"/>
              <a:gd name="connsiteY6" fmla="*/ 3484283 h 3774415"/>
              <a:gd name="connsiteX7" fmla="*/ 2524939 w 10521806"/>
              <a:gd name="connsiteY7" fmla="*/ 3773650 h 3774415"/>
              <a:gd name="connsiteX8" fmla="*/ 3763431 w 10521806"/>
              <a:gd name="connsiteY8" fmla="*/ 3507433 h 3774415"/>
              <a:gd name="connsiteX9" fmla="*/ 5256565 w 10521806"/>
              <a:gd name="connsiteY9" fmla="*/ 3773650 h 3774415"/>
              <a:gd name="connsiteX10" fmla="*/ 6471907 w 10521806"/>
              <a:gd name="connsiteY10" fmla="*/ 3403261 h 3774415"/>
              <a:gd name="connsiteX11" fmla="*/ 7583076 w 10521806"/>
              <a:gd name="connsiteY11" fmla="*/ 3692628 h 3774415"/>
              <a:gd name="connsiteX12" fmla="*/ 9006762 w 10521806"/>
              <a:gd name="connsiteY12" fmla="*/ 3380111 h 3774415"/>
              <a:gd name="connsiteX13" fmla="*/ 10187380 w 10521806"/>
              <a:gd name="connsiteY13" fmla="*/ 3704202 h 3774415"/>
              <a:gd name="connsiteX14" fmla="*/ 10442023 w 10521806"/>
              <a:gd name="connsiteY14" fmla="*/ 2569883 h 3774415"/>
              <a:gd name="connsiteX15" fmla="*/ 10175805 w 10521806"/>
              <a:gd name="connsiteY15" fmla="*/ 1748081 h 3774415"/>
              <a:gd name="connsiteX16" fmla="*/ 10384150 w 10521806"/>
              <a:gd name="connsiteY16" fmla="*/ 1366116 h 3774415"/>
              <a:gd name="connsiteX17" fmla="*/ 10279978 w 10521806"/>
              <a:gd name="connsiteY17" fmla="*/ 903129 h 3774415"/>
              <a:gd name="connsiteX18" fmla="*/ 10511471 w 10521806"/>
              <a:gd name="connsiteY18" fmla="*/ 602187 h 3774415"/>
              <a:gd name="connsiteX19" fmla="*/ 10418874 w 10521806"/>
              <a:gd name="connsiteY19" fmla="*/ 335969 h 3774415"/>
              <a:gd name="connsiteX20" fmla="*/ 9874864 w 10521806"/>
              <a:gd name="connsiteY20" fmla="*/ 289671 h 3774415"/>
              <a:gd name="connsiteX21" fmla="*/ 9145658 w 10521806"/>
              <a:gd name="connsiteY21" fmla="*/ 382268 h 3774415"/>
              <a:gd name="connsiteX22" fmla="*/ 8150236 w 10521806"/>
              <a:gd name="connsiteY22" fmla="*/ 150774 h 3774415"/>
              <a:gd name="connsiteX23" fmla="*/ 6911745 w 10521806"/>
              <a:gd name="connsiteY23" fmla="*/ 289671 h 3774415"/>
              <a:gd name="connsiteX24" fmla="*/ 5997345 w 10521806"/>
              <a:gd name="connsiteY24" fmla="*/ 81326 h 3774415"/>
              <a:gd name="connsiteX25" fmla="*/ 5025071 w 10521806"/>
              <a:gd name="connsiteY25" fmla="*/ 393843 h 3774415"/>
              <a:gd name="connsiteX26" fmla="*/ 3786580 w 10521806"/>
              <a:gd name="connsiteY26" fmla="*/ 104476 h 3774415"/>
              <a:gd name="connsiteX27" fmla="*/ 2802732 w 10521806"/>
              <a:gd name="connsiteY27" fmla="*/ 393843 h 3774415"/>
              <a:gd name="connsiteX28" fmla="*/ 1865183 w 10521806"/>
              <a:gd name="connsiteY28" fmla="*/ 11878 h 3774415"/>
              <a:gd name="connsiteX29" fmla="*/ 1124403 w 10521806"/>
              <a:gd name="connsiteY29" fmla="*/ 312820 h 3774415"/>
              <a:gd name="connsiteX30" fmla="*/ 534094 w 10521806"/>
              <a:gd name="connsiteY30" fmla="*/ 304 h 3774415"/>
              <a:gd name="connsiteX31" fmla="*/ 105831 w 10521806"/>
              <a:gd name="connsiteY31" fmla="*/ 382268 h 3774415"/>
              <a:gd name="connsiteX32" fmla="*/ 186853 w 10521806"/>
              <a:gd name="connsiteY32" fmla="*/ 775807 h 3774415"/>
              <a:gd name="connsiteX0" fmla="*/ 186853 w 10521806"/>
              <a:gd name="connsiteY0" fmla="*/ 775807 h 3774415"/>
              <a:gd name="connsiteX1" fmla="*/ 1658 w 10521806"/>
              <a:gd name="connsiteY1" fmla="*/ 1273519 h 3774415"/>
              <a:gd name="connsiteX2" fmla="*/ 314175 w 10521806"/>
              <a:gd name="connsiteY2" fmla="*/ 1782805 h 3774415"/>
              <a:gd name="connsiteX3" fmla="*/ 71107 w 10521806"/>
              <a:gd name="connsiteY3" fmla="*/ 2512010 h 3774415"/>
              <a:gd name="connsiteX4" fmla="*/ 198428 w 10521806"/>
              <a:gd name="connsiteY4" fmla="*/ 3229640 h 3774415"/>
              <a:gd name="connsiteX5" fmla="*/ 719289 w 10521806"/>
              <a:gd name="connsiteY5" fmla="*/ 3634754 h 3774415"/>
              <a:gd name="connsiteX6" fmla="*/ 1390621 w 10521806"/>
              <a:gd name="connsiteY6" fmla="*/ 3484283 h 3774415"/>
              <a:gd name="connsiteX7" fmla="*/ 2524939 w 10521806"/>
              <a:gd name="connsiteY7" fmla="*/ 3773650 h 3774415"/>
              <a:gd name="connsiteX8" fmla="*/ 3763431 w 10521806"/>
              <a:gd name="connsiteY8" fmla="*/ 3507433 h 3774415"/>
              <a:gd name="connsiteX9" fmla="*/ 5256565 w 10521806"/>
              <a:gd name="connsiteY9" fmla="*/ 3773650 h 3774415"/>
              <a:gd name="connsiteX10" fmla="*/ 6471907 w 10521806"/>
              <a:gd name="connsiteY10" fmla="*/ 3403261 h 3774415"/>
              <a:gd name="connsiteX11" fmla="*/ 7583076 w 10521806"/>
              <a:gd name="connsiteY11" fmla="*/ 3692628 h 3774415"/>
              <a:gd name="connsiteX12" fmla="*/ 9006762 w 10521806"/>
              <a:gd name="connsiteY12" fmla="*/ 3380111 h 3774415"/>
              <a:gd name="connsiteX13" fmla="*/ 10187380 w 10521806"/>
              <a:gd name="connsiteY13" fmla="*/ 3704202 h 3774415"/>
              <a:gd name="connsiteX14" fmla="*/ 10442023 w 10521806"/>
              <a:gd name="connsiteY14" fmla="*/ 2569883 h 3774415"/>
              <a:gd name="connsiteX15" fmla="*/ 10175805 w 10521806"/>
              <a:gd name="connsiteY15" fmla="*/ 2037448 h 3774415"/>
              <a:gd name="connsiteX16" fmla="*/ 10384150 w 10521806"/>
              <a:gd name="connsiteY16" fmla="*/ 1366116 h 3774415"/>
              <a:gd name="connsiteX17" fmla="*/ 10279978 w 10521806"/>
              <a:gd name="connsiteY17" fmla="*/ 903129 h 3774415"/>
              <a:gd name="connsiteX18" fmla="*/ 10511471 w 10521806"/>
              <a:gd name="connsiteY18" fmla="*/ 602187 h 3774415"/>
              <a:gd name="connsiteX19" fmla="*/ 10418874 w 10521806"/>
              <a:gd name="connsiteY19" fmla="*/ 335969 h 3774415"/>
              <a:gd name="connsiteX20" fmla="*/ 9874864 w 10521806"/>
              <a:gd name="connsiteY20" fmla="*/ 289671 h 3774415"/>
              <a:gd name="connsiteX21" fmla="*/ 9145658 w 10521806"/>
              <a:gd name="connsiteY21" fmla="*/ 382268 h 3774415"/>
              <a:gd name="connsiteX22" fmla="*/ 8150236 w 10521806"/>
              <a:gd name="connsiteY22" fmla="*/ 150774 h 3774415"/>
              <a:gd name="connsiteX23" fmla="*/ 6911745 w 10521806"/>
              <a:gd name="connsiteY23" fmla="*/ 289671 h 3774415"/>
              <a:gd name="connsiteX24" fmla="*/ 5997345 w 10521806"/>
              <a:gd name="connsiteY24" fmla="*/ 81326 h 3774415"/>
              <a:gd name="connsiteX25" fmla="*/ 5025071 w 10521806"/>
              <a:gd name="connsiteY25" fmla="*/ 393843 h 3774415"/>
              <a:gd name="connsiteX26" fmla="*/ 3786580 w 10521806"/>
              <a:gd name="connsiteY26" fmla="*/ 104476 h 3774415"/>
              <a:gd name="connsiteX27" fmla="*/ 2802732 w 10521806"/>
              <a:gd name="connsiteY27" fmla="*/ 393843 h 3774415"/>
              <a:gd name="connsiteX28" fmla="*/ 1865183 w 10521806"/>
              <a:gd name="connsiteY28" fmla="*/ 11878 h 3774415"/>
              <a:gd name="connsiteX29" fmla="*/ 1124403 w 10521806"/>
              <a:gd name="connsiteY29" fmla="*/ 312820 h 3774415"/>
              <a:gd name="connsiteX30" fmla="*/ 534094 w 10521806"/>
              <a:gd name="connsiteY30" fmla="*/ 304 h 3774415"/>
              <a:gd name="connsiteX31" fmla="*/ 105831 w 10521806"/>
              <a:gd name="connsiteY31" fmla="*/ 382268 h 3774415"/>
              <a:gd name="connsiteX32" fmla="*/ 186853 w 10521806"/>
              <a:gd name="connsiteY32" fmla="*/ 775807 h 3774415"/>
              <a:gd name="connsiteX0" fmla="*/ 186853 w 10521806"/>
              <a:gd name="connsiteY0" fmla="*/ 775807 h 3774415"/>
              <a:gd name="connsiteX1" fmla="*/ 1658 w 10521806"/>
              <a:gd name="connsiteY1" fmla="*/ 1273519 h 3774415"/>
              <a:gd name="connsiteX2" fmla="*/ 314175 w 10521806"/>
              <a:gd name="connsiteY2" fmla="*/ 1782805 h 3774415"/>
              <a:gd name="connsiteX3" fmla="*/ 71107 w 10521806"/>
              <a:gd name="connsiteY3" fmla="*/ 2512010 h 3774415"/>
              <a:gd name="connsiteX4" fmla="*/ 198428 w 10521806"/>
              <a:gd name="connsiteY4" fmla="*/ 3229640 h 3774415"/>
              <a:gd name="connsiteX5" fmla="*/ 719289 w 10521806"/>
              <a:gd name="connsiteY5" fmla="*/ 3634754 h 3774415"/>
              <a:gd name="connsiteX6" fmla="*/ 1390621 w 10521806"/>
              <a:gd name="connsiteY6" fmla="*/ 3484283 h 3774415"/>
              <a:gd name="connsiteX7" fmla="*/ 2524939 w 10521806"/>
              <a:gd name="connsiteY7" fmla="*/ 3773650 h 3774415"/>
              <a:gd name="connsiteX8" fmla="*/ 3763431 w 10521806"/>
              <a:gd name="connsiteY8" fmla="*/ 3507433 h 3774415"/>
              <a:gd name="connsiteX9" fmla="*/ 5256565 w 10521806"/>
              <a:gd name="connsiteY9" fmla="*/ 3773650 h 3774415"/>
              <a:gd name="connsiteX10" fmla="*/ 6471907 w 10521806"/>
              <a:gd name="connsiteY10" fmla="*/ 3403261 h 3774415"/>
              <a:gd name="connsiteX11" fmla="*/ 7583076 w 10521806"/>
              <a:gd name="connsiteY11" fmla="*/ 3692628 h 3774415"/>
              <a:gd name="connsiteX12" fmla="*/ 9006762 w 10521806"/>
              <a:gd name="connsiteY12" fmla="*/ 3380111 h 3774415"/>
              <a:gd name="connsiteX13" fmla="*/ 10187380 w 10521806"/>
              <a:gd name="connsiteY13" fmla="*/ 3704202 h 3774415"/>
              <a:gd name="connsiteX14" fmla="*/ 10395725 w 10521806"/>
              <a:gd name="connsiteY14" fmla="*/ 2847676 h 3774415"/>
              <a:gd name="connsiteX15" fmla="*/ 10175805 w 10521806"/>
              <a:gd name="connsiteY15" fmla="*/ 2037448 h 3774415"/>
              <a:gd name="connsiteX16" fmla="*/ 10384150 w 10521806"/>
              <a:gd name="connsiteY16" fmla="*/ 1366116 h 3774415"/>
              <a:gd name="connsiteX17" fmla="*/ 10279978 w 10521806"/>
              <a:gd name="connsiteY17" fmla="*/ 903129 h 3774415"/>
              <a:gd name="connsiteX18" fmla="*/ 10511471 w 10521806"/>
              <a:gd name="connsiteY18" fmla="*/ 602187 h 3774415"/>
              <a:gd name="connsiteX19" fmla="*/ 10418874 w 10521806"/>
              <a:gd name="connsiteY19" fmla="*/ 335969 h 3774415"/>
              <a:gd name="connsiteX20" fmla="*/ 9874864 w 10521806"/>
              <a:gd name="connsiteY20" fmla="*/ 289671 h 3774415"/>
              <a:gd name="connsiteX21" fmla="*/ 9145658 w 10521806"/>
              <a:gd name="connsiteY21" fmla="*/ 382268 h 3774415"/>
              <a:gd name="connsiteX22" fmla="*/ 8150236 w 10521806"/>
              <a:gd name="connsiteY22" fmla="*/ 150774 h 3774415"/>
              <a:gd name="connsiteX23" fmla="*/ 6911745 w 10521806"/>
              <a:gd name="connsiteY23" fmla="*/ 289671 h 3774415"/>
              <a:gd name="connsiteX24" fmla="*/ 5997345 w 10521806"/>
              <a:gd name="connsiteY24" fmla="*/ 81326 h 3774415"/>
              <a:gd name="connsiteX25" fmla="*/ 5025071 w 10521806"/>
              <a:gd name="connsiteY25" fmla="*/ 393843 h 3774415"/>
              <a:gd name="connsiteX26" fmla="*/ 3786580 w 10521806"/>
              <a:gd name="connsiteY26" fmla="*/ 104476 h 3774415"/>
              <a:gd name="connsiteX27" fmla="*/ 2802732 w 10521806"/>
              <a:gd name="connsiteY27" fmla="*/ 393843 h 3774415"/>
              <a:gd name="connsiteX28" fmla="*/ 1865183 w 10521806"/>
              <a:gd name="connsiteY28" fmla="*/ 11878 h 3774415"/>
              <a:gd name="connsiteX29" fmla="*/ 1124403 w 10521806"/>
              <a:gd name="connsiteY29" fmla="*/ 312820 h 3774415"/>
              <a:gd name="connsiteX30" fmla="*/ 534094 w 10521806"/>
              <a:gd name="connsiteY30" fmla="*/ 304 h 3774415"/>
              <a:gd name="connsiteX31" fmla="*/ 105831 w 10521806"/>
              <a:gd name="connsiteY31" fmla="*/ 382268 h 3774415"/>
              <a:gd name="connsiteX32" fmla="*/ 186853 w 10521806"/>
              <a:gd name="connsiteY32" fmla="*/ 775807 h 3774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0521806" h="3774415">
                <a:moveTo>
                  <a:pt x="186853" y="775807"/>
                </a:moveTo>
                <a:cubicBezTo>
                  <a:pt x="169491" y="924349"/>
                  <a:pt x="-19562" y="1105686"/>
                  <a:pt x="1658" y="1273519"/>
                </a:cubicBezTo>
                <a:cubicBezTo>
                  <a:pt x="22878" y="1441352"/>
                  <a:pt x="302600" y="1576390"/>
                  <a:pt x="314175" y="1782805"/>
                </a:cubicBezTo>
                <a:cubicBezTo>
                  <a:pt x="325750" y="1989220"/>
                  <a:pt x="90398" y="2270871"/>
                  <a:pt x="71107" y="2512010"/>
                </a:cubicBezTo>
                <a:cubicBezTo>
                  <a:pt x="51816" y="2753149"/>
                  <a:pt x="90398" y="3042516"/>
                  <a:pt x="198428" y="3229640"/>
                </a:cubicBezTo>
                <a:cubicBezTo>
                  <a:pt x="306458" y="3416764"/>
                  <a:pt x="520590" y="3592314"/>
                  <a:pt x="719289" y="3634754"/>
                </a:cubicBezTo>
                <a:cubicBezTo>
                  <a:pt x="917988" y="3677194"/>
                  <a:pt x="1089679" y="3461134"/>
                  <a:pt x="1390621" y="3484283"/>
                </a:cubicBezTo>
                <a:cubicBezTo>
                  <a:pt x="1691563" y="3507432"/>
                  <a:pt x="2129471" y="3769792"/>
                  <a:pt x="2524939" y="3773650"/>
                </a:cubicBezTo>
                <a:cubicBezTo>
                  <a:pt x="2920407" y="3777508"/>
                  <a:pt x="3308160" y="3507433"/>
                  <a:pt x="3763431" y="3507433"/>
                </a:cubicBezTo>
                <a:cubicBezTo>
                  <a:pt x="4218702" y="3507433"/>
                  <a:pt x="4805152" y="3791012"/>
                  <a:pt x="5256565" y="3773650"/>
                </a:cubicBezTo>
                <a:cubicBezTo>
                  <a:pt x="5707978" y="3756288"/>
                  <a:pt x="6084155" y="3416765"/>
                  <a:pt x="6471907" y="3403261"/>
                </a:cubicBezTo>
                <a:cubicBezTo>
                  <a:pt x="6859659" y="3389757"/>
                  <a:pt x="7160600" y="3696486"/>
                  <a:pt x="7583076" y="3692628"/>
                </a:cubicBezTo>
                <a:cubicBezTo>
                  <a:pt x="8005552" y="3688770"/>
                  <a:pt x="8572711" y="3378182"/>
                  <a:pt x="9006762" y="3380111"/>
                </a:cubicBezTo>
                <a:cubicBezTo>
                  <a:pt x="9440813" y="3382040"/>
                  <a:pt x="9955886" y="3792941"/>
                  <a:pt x="10187380" y="3704202"/>
                </a:cubicBezTo>
                <a:cubicBezTo>
                  <a:pt x="10418874" y="3615463"/>
                  <a:pt x="10397654" y="3125468"/>
                  <a:pt x="10395725" y="2847676"/>
                </a:cubicBezTo>
                <a:cubicBezTo>
                  <a:pt x="10393796" y="2569884"/>
                  <a:pt x="10177734" y="2284375"/>
                  <a:pt x="10175805" y="2037448"/>
                </a:cubicBezTo>
                <a:cubicBezTo>
                  <a:pt x="10173876" y="1790521"/>
                  <a:pt x="10366788" y="1555169"/>
                  <a:pt x="10384150" y="1366116"/>
                </a:cubicBezTo>
                <a:cubicBezTo>
                  <a:pt x="10401512" y="1177063"/>
                  <a:pt x="10258758" y="1030450"/>
                  <a:pt x="10279978" y="903129"/>
                </a:cubicBezTo>
                <a:cubicBezTo>
                  <a:pt x="10301198" y="775808"/>
                  <a:pt x="10488322" y="696714"/>
                  <a:pt x="10511471" y="602187"/>
                </a:cubicBezTo>
                <a:cubicBezTo>
                  <a:pt x="10534620" y="507660"/>
                  <a:pt x="10524975" y="388055"/>
                  <a:pt x="10418874" y="335969"/>
                </a:cubicBezTo>
                <a:cubicBezTo>
                  <a:pt x="10312773" y="283883"/>
                  <a:pt x="10087067" y="281955"/>
                  <a:pt x="9874864" y="289671"/>
                </a:cubicBezTo>
                <a:cubicBezTo>
                  <a:pt x="9662661" y="297388"/>
                  <a:pt x="9433096" y="405417"/>
                  <a:pt x="9145658" y="382268"/>
                </a:cubicBezTo>
                <a:cubicBezTo>
                  <a:pt x="8858220" y="359119"/>
                  <a:pt x="8522555" y="166207"/>
                  <a:pt x="8150236" y="150774"/>
                </a:cubicBezTo>
                <a:cubicBezTo>
                  <a:pt x="7777917" y="135341"/>
                  <a:pt x="7270560" y="301246"/>
                  <a:pt x="6911745" y="289671"/>
                </a:cubicBezTo>
                <a:cubicBezTo>
                  <a:pt x="6552930" y="278096"/>
                  <a:pt x="6311791" y="63964"/>
                  <a:pt x="5997345" y="81326"/>
                </a:cubicBezTo>
                <a:cubicBezTo>
                  <a:pt x="5682899" y="98688"/>
                  <a:pt x="5393532" y="389985"/>
                  <a:pt x="5025071" y="393843"/>
                </a:cubicBezTo>
                <a:cubicBezTo>
                  <a:pt x="4656610" y="397701"/>
                  <a:pt x="4156970" y="104476"/>
                  <a:pt x="3786580" y="104476"/>
                </a:cubicBezTo>
                <a:cubicBezTo>
                  <a:pt x="3416190" y="104476"/>
                  <a:pt x="3122965" y="409276"/>
                  <a:pt x="2802732" y="393843"/>
                </a:cubicBezTo>
                <a:cubicBezTo>
                  <a:pt x="2482499" y="378410"/>
                  <a:pt x="2144904" y="25382"/>
                  <a:pt x="1865183" y="11878"/>
                </a:cubicBezTo>
                <a:cubicBezTo>
                  <a:pt x="1585462" y="-1626"/>
                  <a:pt x="1346251" y="314749"/>
                  <a:pt x="1124403" y="312820"/>
                </a:cubicBezTo>
                <a:cubicBezTo>
                  <a:pt x="902555" y="310891"/>
                  <a:pt x="703856" y="-11271"/>
                  <a:pt x="534094" y="304"/>
                </a:cubicBezTo>
                <a:cubicBezTo>
                  <a:pt x="364332" y="11879"/>
                  <a:pt x="163704" y="253018"/>
                  <a:pt x="105831" y="382268"/>
                </a:cubicBezTo>
                <a:cubicBezTo>
                  <a:pt x="47958" y="511518"/>
                  <a:pt x="204215" y="627265"/>
                  <a:pt x="186853" y="775807"/>
                </a:cubicBezTo>
                <a:close/>
              </a:path>
            </a:pathLst>
          </a:custGeom>
          <a:noFill/>
          <a:ln w="76200">
            <a:solidFill>
              <a:schemeClr val="tx1"/>
            </a:solidFill>
          </a:ln>
          <a:effectLst>
            <a:outerShdw blurRad="50800" dist="38100" dir="18900000" algn="bl" rotWithShape="0">
              <a:prstClr val="black">
                <a:alpha val="40000"/>
              </a:prstClr>
            </a:outerShdw>
            <a:softEdge rad="1270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tr-TR"/>
          </a:p>
        </p:txBody>
      </p:sp>
      <p:sp>
        <p:nvSpPr>
          <p:cNvPr id="8" name="Serbest Form: Şekil 7">
            <a:extLst>
              <a:ext uri="{FF2B5EF4-FFF2-40B4-BE49-F238E27FC236}">
                <a16:creationId xmlns:a16="http://schemas.microsoft.com/office/drawing/2014/main" id="{1CB8C7A4-CDC4-E509-F9F4-9C01F624F3D3}"/>
              </a:ext>
            </a:extLst>
          </p:cNvPr>
          <p:cNvSpPr/>
          <p:nvPr/>
        </p:nvSpPr>
        <p:spPr>
          <a:xfrm>
            <a:off x="5196228" y="6017259"/>
            <a:ext cx="6727444" cy="273280"/>
          </a:xfrm>
          <a:custGeom>
            <a:avLst/>
            <a:gdLst>
              <a:gd name="connsiteX0" fmla="*/ 805 w 6727444"/>
              <a:gd name="connsiteY0" fmla="*/ 319579 h 375520"/>
              <a:gd name="connsiteX1" fmla="*/ 845757 w 6727444"/>
              <a:gd name="connsiteY1" fmla="*/ 180682 h 375520"/>
              <a:gd name="connsiteX2" fmla="*/ 2327316 w 6727444"/>
              <a:gd name="connsiteY2" fmla="*/ 296429 h 375520"/>
              <a:gd name="connsiteX3" fmla="*/ 4005645 w 6727444"/>
              <a:gd name="connsiteY3" fmla="*/ 203832 h 375520"/>
              <a:gd name="connsiteX4" fmla="*/ 5579802 w 6727444"/>
              <a:gd name="connsiteY4" fmla="*/ 319579 h 375520"/>
              <a:gd name="connsiteX5" fmla="*/ 6667823 w 6727444"/>
              <a:gd name="connsiteY5" fmla="*/ 7062 h 375520"/>
              <a:gd name="connsiteX6" fmla="*/ 6494202 w 6727444"/>
              <a:gd name="connsiteY6" fmla="*/ 122809 h 375520"/>
              <a:gd name="connsiteX7" fmla="*/ 5730273 w 6727444"/>
              <a:gd name="connsiteY7" fmla="*/ 365877 h 375520"/>
              <a:gd name="connsiteX8" fmla="*/ 4781149 w 6727444"/>
              <a:gd name="connsiteY8" fmla="*/ 319579 h 375520"/>
              <a:gd name="connsiteX9" fmla="*/ 4167691 w 6727444"/>
              <a:gd name="connsiteY9" fmla="*/ 250130 h 375520"/>
              <a:gd name="connsiteX10" fmla="*/ 3276440 w 6727444"/>
              <a:gd name="connsiteY10" fmla="*/ 284855 h 375520"/>
              <a:gd name="connsiteX11" fmla="*/ 2709281 w 6727444"/>
              <a:gd name="connsiteY11" fmla="*/ 331153 h 375520"/>
              <a:gd name="connsiteX12" fmla="*/ 2327316 w 6727444"/>
              <a:gd name="connsiteY12" fmla="*/ 354303 h 375520"/>
              <a:gd name="connsiteX13" fmla="*/ 984653 w 6727444"/>
              <a:gd name="connsiteY13" fmla="*/ 250130 h 375520"/>
              <a:gd name="connsiteX14" fmla="*/ 805 w 6727444"/>
              <a:gd name="connsiteY14" fmla="*/ 319579 h 375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727444" h="375520">
                <a:moveTo>
                  <a:pt x="805" y="319579"/>
                </a:moveTo>
                <a:cubicBezTo>
                  <a:pt x="-22344" y="308004"/>
                  <a:pt x="458005" y="184540"/>
                  <a:pt x="845757" y="180682"/>
                </a:cubicBezTo>
                <a:cubicBezTo>
                  <a:pt x="1233509" y="176824"/>
                  <a:pt x="1800668" y="292571"/>
                  <a:pt x="2327316" y="296429"/>
                </a:cubicBezTo>
                <a:cubicBezTo>
                  <a:pt x="2853964" y="300287"/>
                  <a:pt x="3463564" y="199974"/>
                  <a:pt x="4005645" y="203832"/>
                </a:cubicBezTo>
                <a:cubicBezTo>
                  <a:pt x="4547726" y="207690"/>
                  <a:pt x="5136106" y="352374"/>
                  <a:pt x="5579802" y="319579"/>
                </a:cubicBezTo>
                <a:cubicBezTo>
                  <a:pt x="6023498" y="286784"/>
                  <a:pt x="6515423" y="39857"/>
                  <a:pt x="6667823" y="7062"/>
                </a:cubicBezTo>
                <a:cubicBezTo>
                  <a:pt x="6820223" y="-25733"/>
                  <a:pt x="6650460" y="63007"/>
                  <a:pt x="6494202" y="122809"/>
                </a:cubicBezTo>
                <a:cubicBezTo>
                  <a:pt x="6337944" y="182611"/>
                  <a:pt x="6015782" y="333082"/>
                  <a:pt x="5730273" y="365877"/>
                </a:cubicBezTo>
                <a:cubicBezTo>
                  <a:pt x="5444764" y="398672"/>
                  <a:pt x="5041579" y="338870"/>
                  <a:pt x="4781149" y="319579"/>
                </a:cubicBezTo>
                <a:cubicBezTo>
                  <a:pt x="4520719" y="300288"/>
                  <a:pt x="4418476" y="255917"/>
                  <a:pt x="4167691" y="250130"/>
                </a:cubicBezTo>
                <a:cubicBezTo>
                  <a:pt x="3916906" y="244343"/>
                  <a:pt x="3519508" y="271351"/>
                  <a:pt x="3276440" y="284855"/>
                </a:cubicBezTo>
                <a:cubicBezTo>
                  <a:pt x="3033372" y="298359"/>
                  <a:pt x="2867468" y="319578"/>
                  <a:pt x="2709281" y="331153"/>
                </a:cubicBezTo>
                <a:cubicBezTo>
                  <a:pt x="2551094" y="342728"/>
                  <a:pt x="2614754" y="367807"/>
                  <a:pt x="2327316" y="354303"/>
                </a:cubicBezTo>
                <a:cubicBezTo>
                  <a:pt x="2039878" y="340799"/>
                  <a:pt x="1370476" y="257846"/>
                  <a:pt x="984653" y="250130"/>
                </a:cubicBezTo>
                <a:cubicBezTo>
                  <a:pt x="598830" y="242414"/>
                  <a:pt x="23954" y="331154"/>
                  <a:pt x="805" y="319579"/>
                </a:cubicBezTo>
                <a:close/>
              </a:path>
            </a:pathLst>
          </a:cu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942660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102193-429E-2596-00E4-D7990C834D6C}"/>
              </a:ext>
            </a:extLst>
          </p:cNvPr>
          <p:cNvSpPr>
            <a:spLocks noGrp="1"/>
          </p:cNvSpPr>
          <p:nvPr>
            <p:ph type="title"/>
          </p:nvPr>
        </p:nvSpPr>
        <p:spPr>
          <a:xfrm>
            <a:off x="588844" y="556843"/>
            <a:ext cx="10670117" cy="738664"/>
          </a:xfrm>
        </p:spPr>
        <p:txBody>
          <a:bodyPr/>
          <a:lstStyle/>
          <a:p>
            <a:pPr algn="ctr"/>
            <a:r>
              <a:rPr lang="tr-TR" sz="4800" b="1" dirty="0" err="1">
                <a:latin typeface="Bahnschrift" panose="020B0502040204020203" pitchFamily="34" charset="0"/>
              </a:rPr>
              <a:t>Performance</a:t>
            </a:r>
            <a:r>
              <a:rPr lang="tr-TR" sz="4800" b="1" dirty="0">
                <a:latin typeface="Bahnschrift" panose="020B0502040204020203" pitchFamily="34" charset="0"/>
              </a:rPr>
              <a:t> </a:t>
            </a:r>
            <a:r>
              <a:rPr lang="tr-TR" sz="4800" b="1" dirty="0" err="1">
                <a:latin typeface="Bahnschrift" panose="020B0502040204020203" pitchFamily="34" charset="0"/>
              </a:rPr>
              <a:t>for</a:t>
            </a:r>
            <a:r>
              <a:rPr lang="tr-TR" sz="4800" b="1" dirty="0">
                <a:latin typeface="Bahnschrift" panose="020B0502040204020203" pitchFamily="34" charset="0"/>
              </a:rPr>
              <a:t> VGG16</a:t>
            </a:r>
          </a:p>
        </p:txBody>
      </p:sp>
      <p:sp>
        <p:nvSpPr>
          <p:cNvPr id="3" name="İçerik Yer Tutucusu 2">
            <a:extLst>
              <a:ext uri="{FF2B5EF4-FFF2-40B4-BE49-F238E27FC236}">
                <a16:creationId xmlns:a16="http://schemas.microsoft.com/office/drawing/2014/main" id="{0DC6D410-D26D-4F00-434E-3F441C2BEC9F}"/>
              </a:ext>
            </a:extLst>
          </p:cNvPr>
          <p:cNvSpPr>
            <a:spLocks noGrp="1"/>
          </p:cNvSpPr>
          <p:nvPr>
            <p:ph type="body" idx="1"/>
          </p:nvPr>
        </p:nvSpPr>
        <p:spPr>
          <a:xfrm>
            <a:off x="1414754" y="2105706"/>
            <a:ext cx="9563100" cy="282065"/>
          </a:xfrm>
        </p:spPr>
        <p:txBody>
          <a:bodyPr>
            <a:noAutofit/>
          </a:bodyPr>
          <a:lstStyle/>
          <a:p>
            <a:pPr marL="0" indent="0" algn="just">
              <a:buNone/>
            </a:pPr>
            <a:r>
              <a:rPr lang="tr-TR" sz="2400" dirty="0">
                <a:latin typeface="Bahnschrift" panose="020B0502040204020203" pitchFamily="34" charset="0"/>
                <a:cs typeface="Arial" panose="020B0604020202020204" pitchFamily="34" charset="0"/>
              </a:rPr>
              <a:t>     </a:t>
            </a:r>
            <a:r>
              <a:rPr lang="en-US" sz="2400" dirty="0">
                <a:latin typeface="Bahnschrift" panose="020B0502040204020203" pitchFamily="34" charset="0"/>
                <a:cs typeface="Arial" panose="020B0604020202020204" pitchFamily="34" charset="0"/>
              </a:rPr>
              <a:t>The VGG16 model demonstrated promising performance in classifying mammograms from the MIAS dataset, with high accuracy and effective generalization. This study reinforces the applicability of transfer learning in medical imaging tasks and underscores the importance of combining pre-trained models with domain-specific adaptations for optimal results</a:t>
            </a:r>
            <a:endParaRPr lang="tr-TR" sz="2400" dirty="0">
              <a:latin typeface="Bahnschrift" panose="020B0502040204020203" pitchFamily="34" charset="0"/>
            </a:endParaRPr>
          </a:p>
        </p:txBody>
      </p:sp>
      <p:sp>
        <p:nvSpPr>
          <p:cNvPr id="4" name="Serbest Form: Şekil 3">
            <a:extLst>
              <a:ext uri="{FF2B5EF4-FFF2-40B4-BE49-F238E27FC236}">
                <a16:creationId xmlns:a16="http://schemas.microsoft.com/office/drawing/2014/main" id="{225EF022-48AA-7D92-1307-87BE11811044}"/>
              </a:ext>
            </a:extLst>
          </p:cNvPr>
          <p:cNvSpPr/>
          <p:nvPr/>
        </p:nvSpPr>
        <p:spPr>
          <a:xfrm>
            <a:off x="1993032" y="1132141"/>
            <a:ext cx="8205935" cy="494400"/>
          </a:xfrm>
          <a:custGeom>
            <a:avLst/>
            <a:gdLst>
              <a:gd name="connsiteX0" fmla="*/ 12982 w 8066533"/>
              <a:gd name="connsiteY0" fmla="*/ 110618 h 581508"/>
              <a:gd name="connsiteX1" fmla="*/ 1506116 w 8066533"/>
              <a:gd name="connsiteY1" fmla="*/ 527307 h 581508"/>
              <a:gd name="connsiteX2" fmla="*/ 3936800 w 8066533"/>
              <a:gd name="connsiteY2" fmla="*/ 284238 h 581508"/>
              <a:gd name="connsiteX3" fmla="*/ 6147564 w 8066533"/>
              <a:gd name="connsiteY3" fmla="*/ 457859 h 581508"/>
              <a:gd name="connsiteX4" fmla="*/ 7895342 w 8066533"/>
              <a:gd name="connsiteY4" fmla="*/ 29595 h 581508"/>
              <a:gd name="connsiteX5" fmla="*/ 7930066 w 8066533"/>
              <a:gd name="connsiteY5" fmla="*/ 64319 h 581508"/>
              <a:gd name="connsiteX6" fmla="*/ 7270309 w 8066533"/>
              <a:gd name="connsiteY6" fmla="*/ 284238 h 581508"/>
              <a:gd name="connsiteX7" fmla="*/ 6448506 w 8066533"/>
              <a:gd name="connsiteY7" fmla="*/ 492583 h 581508"/>
              <a:gd name="connsiteX8" fmla="*/ 5568830 w 8066533"/>
              <a:gd name="connsiteY8" fmla="*/ 504157 h 581508"/>
              <a:gd name="connsiteX9" fmla="*/ 4191443 w 8066533"/>
              <a:gd name="connsiteY9" fmla="*/ 342112 h 581508"/>
              <a:gd name="connsiteX10" fmla="*/ 1969104 w 8066533"/>
              <a:gd name="connsiteY10" fmla="*/ 573606 h 581508"/>
              <a:gd name="connsiteX11" fmla="*/ 846359 w 8066533"/>
              <a:gd name="connsiteY11" fmla="*/ 492583 h 581508"/>
              <a:gd name="connsiteX12" fmla="*/ 12982 w 8066533"/>
              <a:gd name="connsiteY12" fmla="*/ 110618 h 58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66533" h="581508">
                <a:moveTo>
                  <a:pt x="12982" y="110618"/>
                </a:moveTo>
                <a:cubicBezTo>
                  <a:pt x="122941" y="116405"/>
                  <a:pt x="852147" y="498370"/>
                  <a:pt x="1506116" y="527307"/>
                </a:cubicBezTo>
                <a:cubicBezTo>
                  <a:pt x="2160085" y="556244"/>
                  <a:pt x="3163225" y="295813"/>
                  <a:pt x="3936800" y="284238"/>
                </a:cubicBezTo>
                <a:cubicBezTo>
                  <a:pt x="4710375" y="272663"/>
                  <a:pt x="5487807" y="500299"/>
                  <a:pt x="6147564" y="457859"/>
                </a:cubicBezTo>
                <a:cubicBezTo>
                  <a:pt x="6807321" y="415419"/>
                  <a:pt x="7598258" y="95185"/>
                  <a:pt x="7895342" y="29595"/>
                </a:cubicBezTo>
                <a:cubicBezTo>
                  <a:pt x="8192426" y="-35995"/>
                  <a:pt x="8034238" y="21878"/>
                  <a:pt x="7930066" y="64319"/>
                </a:cubicBezTo>
                <a:cubicBezTo>
                  <a:pt x="7825894" y="106760"/>
                  <a:pt x="7517236" y="212861"/>
                  <a:pt x="7270309" y="284238"/>
                </a:cubicBezTo>
                <a:cubicBezTo>
                  <a:pt x="7023382" y="355615"/>
                  <a:pt x="6732086" y="455930"/>
                  <a:pt x="6448506" y="492583"/>
                </a:cubicBezTo>
                <a:cubicBezTo>
                  <a:pt x="6164926" y="529236"/>
                  <a:pt x="5945007" y="529235"/>
                  <a:pt x="5568830" y="504157"/>
                </a:cubicBezTo>
                <a:cubicBezTo>
                  <a:pt x="5192653" y="479079"/>
                  <a:pt x="4791397" y="330537"/>
                  <a:pt x="4191443" y="342112"/>
                </a:cubicBezTo>
                <a:cubicBezTo>
                  <a:pt x="3591489" y="353687"/>
                  <a:pt x="2526618" y="548528"/>
                  <a:pt x="1969104" y="573606"/>
                </a:cubicBezTo>
                <a:cubicBezTo>
                  <a:pt x="1411590" y="598684"/>
                  <a:pt x="1174309" y="562031"/>
                  <a:pt x="846359" y="492583"/>
                </a:cubicBezTo>
                <a:cubicBezTo>
                  <a:pt x="518410" y="423135"/>
                  <a:pt x="-96977" y="104831"/>
                  <a:pt x="12982" y="110618"/>
                </a:cubicBezTo>
                <a:close/>
              </a:path>
            </a:pathLst>
          </a:cu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897618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42F5BD-D3B0-5D74-7135-39A0908DFCA8}"/>
              </a:ext>
            </a:extLst>
          </p:cNvPr>
          <p:cNvSpPr>
            <a:spLocks noGrp="1"/>
          </p:cNvSpPr>
          <p:nvPr>
            <p:ph type="title"/>
          </p:nvPr>
        </p:nvSpPr>
        <p:spPr/>
        <p:txBody>
          <a:bodyPr/>
          <a:lstStyle/>
          <a:p>
            <a:endParaRPr lang="tr-TR"/>
          </a:p>
        </p:txBody>
      </p:sp>
      <p:pic>
        <p:nvPicPr>
          <p:cNvPr id="4" name="İçerik Yer Tutucusu 3">
            <a:extLst>
              <a:ext uri="{FF2B5EF4-FFF2-40B4-BE49-F238E27FC236}">
                <a16:creationId xmlns:a16="http://schemas.microsoft.com/office/drawing/2014/main" id="{EF939442-AF2D-4B38-9249-E9C7F5667D71}"/>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128619" y="1147573"/>
            <a:ext cx="9719375" cy="4859688"/>
          </a:xfrm>
          <a:prstGeom prst="rect">
            <a:avLst/>
          </a:prstGeom>
        </p:spPr>
      </p:pic>
    </p:spTree>
    <p:extLst>
      <p:ext uri="{BB962C8B-B14F-4D97-AF65-F5344CB8AC3E}">
        <p14:creationId xmlns:p14="http://schemas.microsoft.com/office/powerpoint/2010/main" val="3176348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1718C8-ABA9-A22B-3D1F-564A230D179B}"/>
              </a:ext>
            </a:extLst>
          </p:cNvPr>
          <p:cNvSpPr>
            <a:spLocks noGrp="1"/>
          </p:cNvSpPr>
          <p:nvPr>
            <p:ph type="title"/>
          </p:nvPr>
        </p:nvSpPr>
        <p:spPr>
          <a:xfrm>
            <a:off x="677333" y="635502"/>
            <a:ext cx="10670117" cy="543867"/>
          </a:xfrm>
        </p:spPr>
        <p:txBody>
          <a:bodyPr>
            <a:noAutofit/>
          </a:bodyPr>
          <a:lstStyle/>
          <a:p>
            <a:pPr algn="ctr"/>
            <a:r>
              <a:rPr lang="tr-TR" altLang="tr-TR" sz="4800" b="1" dirty="0" err="1">
                <a:latin typeface="Bahnschrift" panose="020B0502040204020203" pitchFamily="34" charset="0"/>
              </a:rPr>
              <a:t>Review</a:t>
            </a:r>
            <a:r>
              <a:rPr lang="tr-TR" altLang="tr-TR" sz="4800" b="1" dirty="0">
                <a:latin typeface="Bahnschrift" panose="020B0502040204020203" pitchFamily="34" charset="0"/>
              </a:rPr>
              <a:t> &amp; </a:t>
            </a:r>
            <a:r>
              <a:rPr lang="tr-TR" altLang="tr-TR" sz="4800" b="1" dirty="0" err="1">
                <a:latin typeface="Bahnschrift" panose="020B0502040204020203" pitchFamily="34" charset="0"/>
              </a:rPr>
              <a:t>Future</a:t>
            </a:r>
            <a:r>
              <a:rPr lang="tr-TR" altLang="tr-TR" sz="4800" b="1" dirty="0">
                <a:latin typeface="Bahnschrift" panose="020B0502040204020203" pitchFamily="34" charset="0"/>
              </a:rPr>
              <a:t> </a:t>
            </a:r>
            <a:r>
              <a:rPr lang="tr-TR" altLang="tr-TR" sz="4800" b="1" dirty="0" err="1">
                <a:latin typeface="Bahnschrift" panose="020B0502040204020203" pitchFamily="34" charset="0"/>
              </a:rPr>
              <a:t>Work</a:t>
            </a:r>
            <a:r>
              <a:rPr lang="en-US" altLang="tr-TR" sz="4800" b="1" dirty="0">
                <a:latin typeface="Bahnschrift" panose="020B0502040204020203" pitchFamily="34" charset="0"/>
              </a:rPr>
              <a:t/>
            </a:r>
            <a:br>
              <a:rPr lang="en-US" altLang="tr-TR" sz="4800" b="1" dirty="0">
                <a:latin typeface="Bahnschrift" panose="020B0502040204020203" pitchFamily="34" charset="0"/>
              </a:rPr>
            </a:br>
            <a:endParaRPr lang="tr-TR" sz="4800" dirty="0">
              <a:latin typeface="Bahnschrift" panose="020B0502040204020203" pitchFamily="34" charset="0"/>
            </a:endParaRPr>
          </a:p>
        </p:txBody>
      </p:sp>
      <p:sp>
        <p:nvSpPr>
          <p:cNvPr id="3" name="İçerik Yer Tutucusu 2">
            <a:extLst>
              <a:ext uri="{FF2B5EF4-FFF2-40B4-BE49-F238E27FC236}">
                <a16:creationId xmlns:a16="http://schemas.microsoft.com/office/drawing/2014/main" id="{1A450038-BF5B-7459-FF78-8CB817DDBA6E}"/>
              </a:ext>
            </a:extLst>
          </p:cNvPr>
          <p:cNvSpPr>
            <a:spLocks noGrp="1"/>
          </p:cNvSpPr>
          <p:nvPr>
            <p:ph type="body" idx="1"/>
          </p:nvPr>
        </p:nvSpPr>
        <p:spPr>
          <a:xfrm>
            <a:off x="1314450" y="2341681"/>
            <a:ext cx="9563100" cy="282065"/>
          </a:xfrm>
        </p:spPr>
        <p:txBody>
          <a:bodyPr>
            <a:noAutofit/>
          </a:bodyPr>
          <a:lstStyle/>
          <a:p>
            <a:pPr algn="just"/>
            <a:r>
              <a:rPr lang="tr-TR" sz="2400" dirty="0">
                <a:latin typeface="Bahnschrift" panose="020B0502040204020203" pitchFamily="34" charset="0"/>
                <a:cs typeface="Arial" panose="020B0604020202020204" pitchFamily="34" charset="0"/>
              </a:rPr>
              <a:t>     </a:t>
            </a:r>
            <a:r>
              <a:rPr lang="en-US" sz="2400" dirty="0">
                <a:latin typeface="Bahnschrift" panose="020B0502040204020203" pitchFamily="34" charset="0"/>
                <a:cs typeface="Arial" panose="020B0604020202020204" pitchFamily="34" charset="0"/>
              </a:rPr>
              <a:t>The main challenge encountered was the limited size and diversity of the dataset, which significantly constrained the model's ability to generalize effectively to unseen data. This limitation resulted in lower test accuracy, as the model struggled to learn and recognize patterns that were insufficiently represented during training.</a:t>
            </a:r>
            <a:endParaRPr lang="tr-TR" sz="2400" dirty="0">
              <a:latin typeface="Bahnschrift" panose="020B0502040204020203" pitchFamily="34" charset="0"/>
              <a:cs typeface="Arial" panose="020B0604020202020204" pitchFamily="34" charset="0"/>
            </a:endParaRPr>
          </a:p>
          <a:p>
            <a:endParaRPr lang="tr-TR" sz="2400" dirty="0">
              <a:latin typeface="Arial" panose="020B0604020202020204" pitchFamily="34" charset="0"/>
              <a:cs typeface="Arial" panose="020B0604020202020204" pitchFamily="34" charset="0"/>
            </a:endParaRPr>
          </a:p>
          <a:p>
            <a:pPr marL="0" indent="0">
              <a:buNone/>
            </a:pPr>
            <a:endParaRPr lang="tr-TR" sz="2400" dirty="0"/>
          </a:p>
        </p:txBody>
      </p:sp>
      <p:sp>
        <p:nvSpPr>
          <p:cNvPr id="4" name="Serbest Form: Şekil 3">
            <a:extLst>
              <a:ext uri="{FF2B5EF4-FFF2-40B4-BE49-F238E27FC236}">
                <a16:creationId xmlns:a16="http://schemas.microsoft.com/office/drawing/2014/main" id="{A31A529A-8F6F-2703-F035-4F42D5D7FFF2}"/>
              </a:ext>
            </a:extLst>
          </p:cNvPr>
          <p:cNvSpPr/>
          <p:nvPr/>
        </p:nvSpPr>
        <p:spPr>
          <a:xfrm>
            <a:off x="1993032" y="1132141"/>
            <a:ext cx="8205935" cy="494400"/>
          </a:xfrm>
          <a:custGeom>
            <a:avLst/>
            <a:gdLst>
              <a:gd name="connsiteX0" fmla="*/ 12982 w 8066533"/>
              <a:gd name="connsiteY0" fmla="*/ 110618 h 581508"/>
              <a:gd name="connsiteX1" fmla="*/ 1506116 w 8066533"/>
              <a:gd name="connsiteY1" fmla="*/ 527307 h 581508"/>
              <a:gd name="connsiteX2" fmla="*/ 3936800 w 8066533"/>
              <a:gd name="connsiteY2" fmla="*/ 284238 h 581508"/>
              <a:gd name="connsiteX3" fmla="*/ 6147564 w 8066533"/>
              <a:gd name="connsiteY3" fmla="*/ 457859 h 581508"/>
              <a:gd name="connsiteX4" fmla="*/ 7895342 w 8066533"/>
              <a:gd name="connsiteY4" fmla="*/ 29595 h 581508"/>
              <a:gd name="connsiteX5" fmla="*/ 7930066 w 8066533"/>
              <a:gd name="connsiteY5" fmla="*/ 64319 h 581508"/>
              <a:gd name="connsiteX6" fmla="*/ 7270309 w 8066533"/>
              <a:gd name="connsiteY6" fmla="*/ 284238 h 581508"/>
              <a:gd name="connsiteX7" fmla="*/ 6448506 w 8066533"/>
              <a:gd name="connsiteY7" fmla="*/ 492583 h 581508"/>
              <a:gd name="connsiteX8" fmla="*/ 5568830 w 8066533"/>
              <a:gd name="connsiteY8" fmla="*/ 504157 h 581508"/>
              <a:gd name="connsiteX9" fmla="*/ 4191443 w 8066533"/>
              <a:gd name="connsiteY9" fmla="*/ 342112 h 581508"/>
              <a:gd name="connsiteX10" fmla="*/ 1969104 w 8066533"/>
              <a:gd name="connsiteY10" fmla="*/ 573606 h 581508"/>
              <a:gd name="connsiteX11" fmla="*/ 846359 w 8066533"/>
              <a:gd name="connsiteY11" fmla="*/ 492583 h 581508"/>
              <a:gd name="connsiteX12" fmla="*/ 12982 w 8066533"/>
              <a:gd name="connsiteY12" fmla="*/ 110618 h 58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66533" h="581508">
                <a:moveTo>
                  <a:pt x="12982" y="110618"/>
                </a:moveTo>
                <a:cubicBezTo>
                  <a:pt x="122941" y="116405"/>
                  <a:pt x="852147" y="498370"/>
                  <a:pt x="1506116" y="527307"/>
                </a:cubicBezTo>
                <a:cubicBezTo>
                  <a:pt x="2160085" y="556244"/>
                  <a:pt x="3163225" y="295813"/>
                  <a:pt x="3936800" y="284238"/>
                </a:cubicBezTo>
                <a:cubicBezTo>
                  <a:pt x="4710375" y="272663"/>
                  <a:pt x="5487807" y="500299"/>
                  <a:pt x="6147564" y="457859"/>
                </a:cubicBezTo>
                <a:cubicBezTo>
                  <a:pt x="6807321" y="415419"/>
                  <a:pt x="7598258" y="95185"/>
                  <a:pt x="7895342" y="29595"/>
                </a:cubicBezTo>
                <a:cubicBezTo>
                  <a:pt x="8192426" y="-35995"/>
                  <a:pt x="8034238" y="21878"/>
                  <a:pt x="7930066" y="64319"/>
                </a:cubicBezTo>
                <a:cubicBezTo>
                  <a:pt x="7825894" y="106760"/>
                  <a:pt x="7517236" y="212861"/>
                  <a:pt x="7270309" y="284238"/>
                </a:cubicBezTo>
                <a:cubicBezTo>
                  <a:pt x="7023382" y="355615"/>
                  <a:pt x="6732086" y="455930"/>
                  <a:pt x="6448506" y="492583"/>
                </a:cubicBezTo>
                <a:cubicBezTo>
                  <a:pt x="6164926" y="529236"/>
                  <a:pt x="5945007" y="529235"/>
                  <a:pt x="5568830" y="504157"/>
                </a:cubicBezTo>
                <a:cubicBezTo>
                  <a:pt x="5192653" y="479079"/>
                  <a:pt x="4791397" y="330537"/>
                  <a:pt x="4191443" y="342112"/>
                </a:cubicBezTo>
                <a:cubicBezTo>
                  <a:pt x="3591489" y="353687"/>
                  <a:pt x="2526618" y="548528"/>
                  <a:pt x="1969104" y="573606"/>
                </a:cubicBezTo>
                <a:cubicBezTo>
                  <a:pt x="1411590" y="598684"/>
                  <a:pt x="1174309" y="562031"/>
                  <a:pt x="846359" y="492583"/>
                </a:cubicBezTo>
                <a:cubicBezTo>
                  <a:pt x="518410" y="423135"/>
                  <a:pt x="-96977" y="104831"/>
                  <a:pt x="12982" y="110618"/>
                </a:cubicBezTo>
                <a:close/>
              </a:path>
            </a:pathLst>
          </a:cu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372089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10E156-FFB6-C743-1DA4-098DBF63E90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C78223A6-0D77-B4EC-D33D-1F87A860ED3E}"/>
              </a:ext>
            </a:extLst>
          </p:cNvPr>
          <p:cNvSpPr>
            <a:spLocks noGrp="1"/>
          </p:cNvSpPr>
          <p:nvPr>
            <p:ph type="body" idx="1"/>
          </p:nvPr>
        </p:nvSpPr>
        <p:spPr/>
        <p:txBody>
          <a:bodyPr>
            <a:noAutofit/>
          </a:bodyPr>
          <a:lstStyle/>
          <a:p>
            <a:pPr marL="0" indent="0" algn="just">
              <a:buNone/>
            </a:pPr>
            <a:r>
              <a:rPr lang="en-US" sz="2400" dirty="0">
                <a:latin typeface="Bahnschrift" panose="020B0502040204020203" pitchFamily="34" charset="0"/>
                <a:cs typeface="Arial" panose="020B0604020202020204" pitchFamily="34" charset="0"/>
              </a:rPr>
              <a:t>Areas for Improvement:  </a:t>
            </a:r>
            <a:endParaRPr lang="tr-TR" sz="2400" dirty="0">
              <a:latin typeface="Bahnschrift" panose="020B0502040204020203" pitchFamily="34" charset="0"/>
              <a:cs typeface="Arial" panose="020B0604020202020204" pitchFamily="34" charset="0"/>
            </a:endParaRPr>
          </a:p>
          <a:p>
            <a:pPr marL="285750" indent="-285750" algn="just">
              <a:buFontTx/>
              <a:buChar char="-"/>
            </a:pPr>
            <a:r>
              <a:rPr lang="en-US" sz="2400" dirty="0">
                <a:latin typeface="Bahnschrift" panose="020B0502040204020203" pitchFamily="34" charset="0"/>
                <a:cs typeface="Arial" panose="020B0604020202020204" pitchFamily="34" charset="0"/>
              </a:rPr>
              <a:t>Enhancing Test Accuracy: Improving the model's performance on the test set through optimized training strategies.  </a:t>
            </a:r>
            <a:endParaRPr lang="tr-TR" sz="2400" dirty="0">
              <a:latin typeface="Bahnschrift" panose="020B0502040204020203" pitchFamily="34" charset="0"/>
              <a:cs typeface="Arial" panose="020B0604020202020204" pitchFamily="34" charset="0"/>
            </a:endParaRPr>
          </a:p>
          <a:p>
            <a:pPr marL="285750" indent="-285750" algn="just">
              <a:buFontTx/>
              <a:buChar char="-"/>
            </a:pPr>
            <a:r>
              <a:rPr lang="en-US" sz="2400" dirty="0">
                <a:latin typeface="Bahnschrift" panose="020B0502040204020203" pitchFamily="34" charset="0"/>
                <a:cs typeface="Arial" panose="020B0604020202020204" pitchFamily="34" charset="0"/>
              </a:rPr>
              <a:t>Updating the Dataset: Expanding and diversifying the dataset, especially by adding more examples from underrepresented classes.  </a:t>
            </a:r>
            <a:endParaRPr lang="tr-TR" sz="2400" dirty="0">
              <a:latin typeface="Bahnschrift" panose="020B0502040204020203" pitchFamily="34" charset="0"/>
              <a:cs typeface="Arial" panose="020B0604020202020204" pitchFamily="34" charset="0"/>
            </a:endParaRPr>
          </a:p>
          <a:p>
            <a:pPr marL="285750" indent="-285750" algn="just">
              <a:buFontTx/>
              <a:buChar char="-"/>
            </a:pPr>
            <a:r>
              <a:rPr lang="en-US" sz="2400" dirty="0">
                <a:latin typeface="Bahnschrift" panose="020B0502040204020203" pitchFamily="34" charset="0"/>
                <a:cs typeface="Arial" panose="020B0604020202020204" pitchFamily="34" charset="0"/>
              </a:rPr>
              <a:t>Advanced Data Augmentation: Employing more robust data augmentation techniques to create greater variability in the training data. Focusing on these areas can significantly enhance the model's overall performance.</a:t>
            </a:r>
            <a:endParaRPr lang="tr-TR" sz="2400" dirty="0">
              <a:latin typeface="Bahnschrift" panose="020B0502040204020203" pitchFamily="34" charset="0"/>
              <a:cs typeface="Arial" panose="020B0604020202020204" pitchFamily="34" charset="0"/>
            </a:endParaRPr>
          </a:p>
          <a:p>
            <a:pPr algn="just"/>
            <a:endParaRPr lang="tr-TR" sz="2400" dirty="0">
              <a:latin typeface="Bahnschrift" panose="020B0502040204020203" pitchFamily="34" charset="0"/>
            </a:endParaRPr>
          </a:p>
        </p:txBody>
      </p:sp>
    </p:spTree>
    <p:extLst>
      <p:ext uri="{BB962C8B-B14F-4D97-AF65-F5344CB8AC3E}">
        <p14:creationId xmlns:p14="http://schemas.microsoft.com/office/powerpoint/2010/main" val="1052334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7CF3F2B2-0A3D-75D1-9E6F-2F0B1ABD73EA}"/>
              </a:ext>
            </a:extLst>
          </p:cNvPr>
          <p:cNvPicPr>
            <a:picLocks noChangeAspect="1"/>
          </p:cNvPicPr>
          <p:nvPr/>
        </p:nvPicPr>
        <p:blipFill>
          <a:blip r:embed="rId2"/>
          <a:stretch>
            <a:fillRect/>
          </a:stretch>
        </p:blipFill>
        <p:spPr>
          <a:xfrm>
            <a:off x="804880" y="591138"/>
            <a:ext cx="1810998" cy="1740256"/>
          </a:xfrm>
          <a:prstGeom prst="rect">
            <a:avLst/>
          </a:prstGeom>
        </p:spPr>
      </p:pic>
      <p:pic>
        <p:nvPicPr>
          <p:cNvPr id="9" name="Resim 8">
            <a:extLst>
              <a:ext uri="{FF2B5EF4-FFF2-40B4-BE49-F238E27FC236}">
                <a16:creationId xmlns:a16="http://schemas.microsoft.com/office/drawing/2014/main" id="{5528C13A-81B0-1BCC-113B-66E7A3506C1B}"/>
              </a:ext>
            </a:extLst>
          </p:cNvPr>
          <p:cNvPicPr>
            <a:picLocks noChangeAspect="1"/>
          </p:cNvPicPr>
          <p:nvPr/>
        </p:nvPicPr>
        <p:blipFill>
          <a:blip r:embed="rId3"/>
          <a:stretch>
            <a:fillRect/>
          </a:stretch>
        </p:blipFill>
        <p:spPr>
          <a:xfrm rot="1458500">
            <a:off x="1288989" y="4576599"/>
            <a:ext cx="1501233" cy="1497219"/>
          </a:xfrm>
          <a:prstGeom prst="rect">
            <a:avLst/>
          </a:prstGeom>
        </p:spPr>
      </p:pic>
      <p:sp>
        <p:nvSpPr>
          <p:cNvPr id="10" name="object 3">
            <a:extLst>
              <a:ext uri="{FF2B5EF4-FFF2-40B4-BE49-F238E27FC236}">
                <a16:creationId xmlns:a16="http://schemas.microsoft.com/office/drawing/2014/main" id="{30A6C4A5-520F-5DF6-AFA4-87FFAD100A45}"/>
              </a:ext>
            </a:extLst>
          </p:cNvPr>
          <p:cNvSpPr/>
          <p:nvPr/>
        </p:nvSpPr>
        <p:spPr>
          <a:xfrm>
            <a:off x="8171726" y="4542566"/>
            <a:ext cx="2422967" cy="1576450"/>
          </a:xfrm>
          <a:custGeom>
            <a:avLst/>
            <a:gdLst/>
            <a:ahLst/>
            <a:cxnLst/>
            <a:rect l="l" t="t" r="r" b="b"/>
            <a:pathLst>
              <a:path w="2515234" h="1683384">
                <a:moveTo>
                  <a:pt x="1495132" y="1524787"/>
                </a:moveTo>
                <a:lnTo>
                  <a:pt x="1492580" y="1512189"/>
                </a:lnTo>
                <a:lnTo>
                  <a:pt x="1485633" y="1501889"/>
                </a:lnTo>
                <a:lnTo>
                  <a:pt x="1475320" y="1494955"/>
                </a:lnTo>
                <a:lnTo>
                  <a:pt x="1462709" y="1492402"/>
                </a:lnTo>
                <a:lnTo>
                  <a:pt x="1043279" y="1492402"/>
                </a:lnTo>
                <a:lnTo>
                  <a:pt x="1035164" y="1495755"/>
                </a:lnTo>
                <a:lnTo>
                  <a:pt x="1022870" y="1508010"/>
                </a:lnTo>
                <a:lnTo>
                  <a:pt x="1019517" y="1516113"/>
                </a:lnTo>
                <a:lnTo>
                  <a:pt x="1019517" y="1524787"/>
                </a:lnTo>
                <a:lnTo>
                  <a:pt x="1022070" y="1537385"/>
                </a:lnTo>
                <a:lnTo>
                  <a:pt x="1029030" y="1547698"/>
                </a:lnTo>
                <a:lnTo>
                  <a:pt x="1039342" y="1554657"/>
                </a:lnTo>
                <a:lnTo>
                  <a:pt x="1051953" y="1557210"/>
                </a:lnTo>
                <a:lnTo>
                  <a:pt x="1471383" y="1557210"/>
                </a:lnTo>
                <a:lnTo>
                  <a:pt x="1479499" y="1553819"/>
                </a:lnTo>
                <a:lnTo>
                  <a:pt x="1485646" y="1547723"/>
                </a:lnTo>
                <a:lnTo>
                  <a:pt x="1491729" y="1541589"/>
                </a:lnTo>
                <a:lnTo>
                  <a:pt x="1495132" y="1533436"/>
                </a:lnTo>
                <a:lnTo>
                  <a:pt x="1495132" y="1524787"/>
                </a:lnTo>
                <a:close/>
              </a:path>
              <a:path w="2515234" h="1683384">
                <a:moveTo>
                  <a:pt x="2514676" y="119341"/>
                </a:moveTo>
                <a:lnTo>
                  <a:pt x="2512682" y="109537"/>
                </a:lnTo>
                <a:lnTo>
                  <a:pt x="2505252" y="72948"/>
                </a:lnTo>
                <a:lnTo>
                  <a:pt x="2479598" y="35001"/>
                </a:lnTo>
                <a:lnTo>
                  <a:pt x="2441575" y="9398"/>
                </a:lnTo>
                <a:lnTo>
                  <a:pt x="2404910" y="1993"/>
                </a:lnTo>
                <a:lnTo>
                  <a:pt x="2404910" y="113906"/>
                </a:lnTo>
                <a:lnTo>
                  <a:pt x="2404910" y="1335341"/>
                </a:lnTo>
                <a:lnTo>
                  <a:pt x="1528076" y="1335341"/>
                </a:lnTo>
                <a:lnTo>
                  <a:pt x="1528076" y="1524787"/>
                </a:lnTo>
                <a:lnTo>
                  <a:pt x="1526755" y="1537931"/>
                </a:lnTo>
                <a:lnTo>
                  <a:pt x="1499260" y="1578902"/>
                </a:lnTo>
                <a:lnTo>
                  <a:pt x="1462709" y="1590052"/>
                </a:lnTo>
                <a:lnTo>
                  <a:pt x="1051953" y="1590052"/>
                </a:lnTo>
                <a:lnTo>
                  <a:pt x="1026490" y="1584909"/>
                </a:lnTo>
                <a:lnTo>
                  <a:pt x="1005725" y="1570926"/>
                </a:lnTo>
                <a:lnTo>
                  <a:pt x="991730" y="1550174"/>
                </a:lnTo>
                <a:lnTo>
                  <a:pt x="986586" y="1524787"/>
                </a:lnTo>
                <a:lnTo>
                  <a:pt x="987920" y="1511630"/>
                </a:lnTo>
                <a:lnTo>
                  <a:pt x="1015403" y="1470685"/>
                </a:lnTo>
                <a:lnTo>
                  <a:pt x="1051953" y="1459560"/>
                </a:lnTo>
                <a:lnTo>
                  <a:pt x="1462709" y="1459560"/>
                </a:lnTo>
                <a:lnTo>
                  <a:pt x="1488122" y="1464678"/>
                </a:lnTo>
                <a:lnTo>
                  <a:pt x="1508937" y="1478661"/>
                </a:lnTo>
                <a:lnTo>
                  <a:pt x="1522933" y="1499387"/>
                </a:lnTo>
                <a:lnTo>
                  <a:pt x="1528076" y="1524787"/>
                </a:lnTo>
                <a:lnTo>
                  <a:pt x="1528076" y="1335341"/>
                </a:lnTo>
                <a:lnTo>
                  <a:pt x="109766" y="1335341"/>
                </a:lnTo>
                <a:lnTo>
                  <a:pt x="109766" y="113906"/>
                </a:lnTo>
                <a:lnTo>
                  <a:pt x="114211" y="109537"/>
                </a:lnTo>
                <a:lnTo>
                  <a:pt x="2400439" y="109537"/>
                </a:lnTo>
                <a:lnTo>
                  <a:pt x="2404910" y="113906"/>
                </a:lnTo>
                <a:lnTo>
                  <a:pt x="2404910" y="1993"/>
                </a:lnTo>
                <a:lnTo>
                  <a:pt x="2395080" y="0"/>
                </a:lnTo>
                <a:lnTo>
                  <a:pt x="119646" y="0"/>
                </a:lnTo>
                <a:lnTo>
                  <a:pt x="73113" y="9398"/>
                </a:lnTo>
                <a:lnTo>
                  <a:pt x="35077" y="35001"/>
                </a:lnTo>
                <a:lnTo>
                  <a:pt x="9410" y="72948"/>
                </a:lnTo>
                <a:lnTo>
                  <a:pt x="0" y="119341"/>
                </a:lnTo>
                <a:lnTo>
                  <a:pt x="0" y="1563878"/>
                </a:lnTo>
                <a:lnTo>
                  <a:pt x="9410" y="1610271"/>
                </a:lnTo>
                <a:lnTo>
                  <a:pt x="35077" y="1648206"/>
                </a:lnTo>
                <a:lnTo>
                  <a:pt x="73113" y="1673821"/>
                </a:lnTo>
                <a:lnTo>
                  <a:pt x="119646" y="1683219"/>
                </a:lnTo>
                <a:lnTo>
                  <a:pt x="2395080" y="1683219"/>
                </a:lnTo>
                <a:lnTo>
                  <a:pt x="2441575" y="1673821"/>
                </a:lnTo>
                <a:lnTo>
                  <a:pt x="2479598" y="1648206"/>
                </a:lnTo>
                <a:lnTo>
                  <a:pt x="2505252" y="1610271"/>
                </a:lnTo>
                <a:lnTo>
                  <a:pt x="2509355" y="1590052"/>
                </a:lnTo>
                <a:lnTo>
                  <a:pt x="2514676" y="1563878"/>
                </a:lnTo>
                <a:lnTo>
                  <a:pt x="2514676" y="1459560"/>
                </a:lnTo>
                <a:lnTo>
                  <a:pt x="2514676" y="1335341"/>
                </a:lnTo>
                <a:lnTo>
                  <a:pt x="2514676" y="119341"/>
                </a:lnTo>
                <a:close/>
              </a:path>
            </a:pathLst>
          </a:custGeom>
          <a:solidFill>
            <a:srgbClr val="1B1818"/>
          </a:solidFill>
        </p:spPr>
        <p:txBody>
          <a:bodyPr wrap="square" lIns="0" tIns="0" rIns="0" bIns="0" rtlCol="0"/>
          <a:lstStyle/>
          <a:p>
            <a:endParaRPr/>
          </a:p>
        </p:txBody>
      </p:sp>
      <p:pic>
        <p:nvPicPr>
          <p:cNvPr id="11" name="Resim 10">
            <a:extLst>
              <a:ext uri="{FF2B5EF4-FFF2-40B4-BE49-F238E27FC236}">
                <a16:creationId xmlns:a16="http://schemas.microsoft.com/office/drawing/2014/main" id="{A89CD904-C150-7A4B-0263-430AFBB88F96}"/>
              </a:ext>
            </a:extLst>
          </p:cNvPr>
          <p:cNvPicPr>
            <a:picLocks noChangeAspect="1"/>
          </p:cNvPicPr>
          <p:nvPr/>
        </p:nvPicPr>
        <p:blipFill>
          <a:blip r:embed="rId4"/>
          <a:stretch>
            <a:fillRect/>
          </a:stretch>
        </p:blipFill>
        <p:spPr>
          <a:xfrm>
            <a:off x="8642482" y="6119016"/>
            <a:ext cx="1481456" cy="347502"/>
          </a:xfrm>
          <a:prstGeom prst="rect">
            <a:avLst/>
          </a:prstGeom>
        </p:spPr>
      </p:pic>
      <p:pic>
        <p:nvPicPr>
          <p:cNvPr id="12" name="Resim 11">
            <a:extLst>
              <a:ext uri="{FF2B5EF4-FFF2-40B4-BE49-F238E27FC236}">
                <a16:creationId xmlns:a16="http://schemas.microsoft.com/office/drawing/2014/main" id="{245C2FF0-1D10-7A30-DB4D-4E9189485EAB}"/>
              </a:ext>
            </a:extLst>
          </p:cNvPr>
          <p:cNvPicPr>
            <a:picLocks noChangeAspect="1"/>
          </p:cNvPicPr>
          <p:nvPr/>
        </p:nvPicPr>
        <p:blipFill>
          <a:blip r:embed="rId5"/>
          <a:stretch>
            <a:fillRect/>
          </a:stretch>
        </p:blipFill>
        <p:spPr>
          <a:xfrm>
            <a:off x="9856960" y="335810"/>
            <a:ext cx="1530160" cy="1728180"/>
          </a:xfrm>
          <a:prstGeom prst="rect">
            <a:avLst/>
          </a:prstGeom>
        </p:spPr>
      </p:pic>
      <p:pic>
        <p:nvPicPr>
          <p:cNvPr id="13" name="Resim 12">
            <a:extLst>
              <a:ext uri="{FF2B5EF4-FFF2-40B4-BE49-F238E27FC236}">
                <a16:creationId xmlns:a16="http://schemas.microsoft.com/office/drawing/2014/main" id="{78849316-1540-2A2E-6224-8400AB4F587F}"/>
              </a:ext>
            </a:extLst>
          </p:cNvPr>
          <p:cNvPicPr>
            <a:picLocks noChangeAspect="1"/>
          </p:cNvPicPr>
          <p:nvPr/>
        </p:nvPicPr>
        <p:blipFill>
          <a:blip r:embed="rId6"/>
          <a:stretch>
            <a:fillRect/>
          </a:stretch>
        </p:blipFill>
        <p:spPr>
          <a:xfrm>
            <a:off x="4472961" y="139041"/>
            <a:ext cx="2181207" cy="2058753"/>
          </a:xfrm>
          <a:prstGeom prst="rect">
            <a:avLst/>
          </a:prstGeom>
        </p:spPr>
      </p:pic>
      <p:sp>
        <p:nvSpPr>
          <p:cNvPr id="14" name="Metin kutusu 13">
            <a:extLst>
              <a:ext uri="{FF2B5EF4-FFF2-40B4-BE49-F238E27FC236}">
                <a16:creationId xmlns:a16="http://schemas.microsoft.com/office/drawing/2014/main" id="{2764E848-4A6F-30FF-4D10-BC8EE112785E}"/>
              </a:ext>
            </a:extLst>
          </p:cNvPr>
          <p:cNvSpPr txBox="1"/>
          <p:nvPr/>
        </p:nvSpPr>
        <p:spPr>
          <a:xfrm>
            <a:off x="1992658" y="2597616"/>
            <a:ext cx="8602035" cy="1446550"/>
          </a:xfrm>
          <a:prstGeom prst="rect">
            <a:avLst/>
          </a:prstGeom>
          <a:noFill/>
        </p:spPr>
        <p:txBody>
          <a:bodyPr wrap="none" rtlCol="0">
            <a:spAutoFit/>
          </a:bodyPr>
          <a:lstStyle/>
          <a:p>
            <a:r>
              <a:rPr lang="tr-TR" sz="8800" dirty="0">
                <a:latin typeface="Bahnschrift" panose="020B0502040204020203" pitchFamily="34" charset="0"/>
                <a:ea typeface="Cambria" panose="02040503050406030204" pitchFamily="18" charset="0"/>
              </a:rPr>
              <a:t>TEŞEKKÜRLER</a:t>
            </a:r>
            <a:r>
              <a:rPr lang="tr-TR" sz="8800"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207718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DD1257-F461-55D2-3022-C77079C2C354}"/>
              </a:ext>
            </a:extLst>
          </p:cNvPr>
          <p:cNvSpPr>
            <a:spLocks noGrp="1"/>
          </p:cNvSpPr>
          <p:nvPr>
            <p:ph type="title"/>
          </p:nvPr>
        </p:nvSpPr>
        <p:spPr>
          <a:xfrm>
            <a:off x="698090" y="2565984"/>
            <a:ext cx="3527425" cy="4366936"/>
          </a:xfrm>
        </p:spPr>
        <p:txBody>
          <a:bodyPr anchor="t">
            <a:normAutofit/>
          </a:bodyPr>
          <a:lstStyle/>
          <a:p>
            <a:r>
              <a:rPr lang="tr-TR" sz="4800" b="1" dirty="0" err="1">
                <a:solidFill>
                  <a:schemeClr val="bg1"/>
                </a:solidFill>
                <a:latin typeface="Bahnschrift" panose="020B0502040204020203" pitchFamily="34" charset="0"/>
              </a:rPr>
              <a:t>Overview</a:t>
            </a:r>
            <a:endParaRPr lang="tr-TR" sz="4800" b="1" dirty="0">
              <a:solidFill>
                <a:schemeClr val="bg1"/>
              </a:solidFill>
              <a:latin typeface="Bahnschrift" panose="020B0502040204020203" pitchFamily="34" charset="0"/>
            </a:endParaRPr>
          </a:p>
        </p:txBody>
      </p:sp>
      <p:sp>
        <p:nvSpPr>
          <p:cNvPr id="3" name="İçerik Yer Tutucusu 2">
            <a:extLst>
              <a:ext uri="{FF2B5EF4-FFF2-40B4-BE49-F238E27FC236}">
                <a16:creationId xmlns:a16="http://schemas.microsoft.com/office/drawing/2014/main" id="{69D3105A-A7FB-5062-22CA-AE0213153B2A}"/>
              </a:ext>
            </a:extLst>
          </p:cNvPr>
          <p:cNvSpPr>
            <a:spLocks noGrp="1"/>
          </p:cNvSpPr>
          <p:nvPr>
            <p:ph type="body" idx="1"/>
          </p:nvPr>
        </p:nvSpPr>
        <p:spPr>
          <a:xfrm>
            <a:off x="5133591" y="914163"/>
            <a:ext cx="6360319" cy="4366935"/>
          </a:xfrm>
        </p:spPr>
        <p:txBody>
          <a:bodyPr>
            <a:noAutofit/>
          </a:bodyPr>
          <a:lstStyle/>
          <a:p>
            <a:pPr marL="0" indent="0" algn="just">
              <a:buNone/>
            </a:pPr>
            <a:r>
              <a:rPr lang="tr-TR" altLang="tr-TR" sz="2400" dirty="0">
                <a:solidFill>
                  <a:schemeClr val="bg1">
                    <a:alpha val="80000"/>
                  </a:schemeClr>
                </a:solidFill>
                <a:latin typeface="Bahnschrift" panose="020B0502040204020203" pitchFamily="34" charset="0"/>
              </a:rPr>
              <a:t>       </a:t>
            </a:r>
            <a:r>
              <a:rPr lang="en-US" altLang="tr-TR" sz="2400" dirty="0">
                <a:solidFill>
                  <a:schemeClr val="bg1">
                    <a:alpha val="80000"/>
                  </a:schemeClr>
                </a:solidFill>
                <a:latin typeface="Bahnschrift" panose="020B0502040204020203" pitchFamily="34" charset="0"/>
              </a:rPr>
              <a:t>This project aims to develop a robust medical image classification system for breast cancer diagnosis using the MIAS dataset. It employs a Convolutional Neural Network (CNN) and incorporates transfer learning through the VGG16 architecture to classify medical images into seven predefined categories.</a:t>
            </a:r>
            <a:r>
              <a:rPr lang="tr-TR" altLang="tr-TR" sz="2400" dirty="0">
                <a:solidFill>
                  <a:schemeClr val="bg1">
                    <a:alpha val="80000"/>
                  </a:schemeClr>
                </a:solidFill>
                <a:latin typeface="Bahnschrift" panose="020B0502040204020203" pitchFamily="34" charset="0"/>
              </a:rPr>
              <a:t> </a:t>
            </a:r>
            <a:r>
              <a:rPr lang="en-US" altLang="tr-TR" sz="2400" dirty="0">
                <a:solidFill>
                  <a:schemeClr val="bg1">
                    <a:alpha val="80000"/>
                  </a:schemeClr>
                </a:solidFill>
                <a:latin typeface="Bahnschrift" panose="020B0502040204020203" pitchFamily="34" charset="0"/>
              </a:rPr>
              <a:t>Key steps include data preprocessing, augmentation, model training, and evaluation using metrics like accuracy and confusion matrices. The model provides a reliable foundation for diagnostic assistance in medical imaging analysis.</a:t>
            </a:r>
            <a:endParaRPr lang="tr-TR" altLang="tr-TR" sz="2400" dirty="0">
              <a:solidFill>
                <a:schemeClr val="bg1">
                  <a:alpha val="80000"/>
                </a:schemeClr>
              </a:solidFill>
              <a:latin typeface="Bahnschrift" panose="020B0502040204020203" pitchFamily="34" charset="0"/>
            </a:endParaRPr>
          </a:p>
          <a:p>
            <a:endParaRPr lang="tr-TR" sz="2400" dirty="0">
              <a:solidFill>
                <a:schemeClr val="tx1">
                  <a:alpha val="80000"/>
                </a:schemeClr>
              </a:solidFill>
            </a:endParaRPr>
          </a:p>
        </p:txBody>
      </p:sp>
      <p:sp>
        <p:nvSpPr>
          <p:cNvPr id="6" name="Serbest Form: Şekil 5">
            <a:extLst>
              <a:ext uri="{FF2B5EF4-FFF2-40B4-BE49-F238E27FC236}">
                <a16:creationId xmlns:a16="http://schemas.microsoft.com/office/drawing/2014/main" id="{4875BDD8-27A3-4F3F-C5C8-E5A521277BF4}"/>
              </a:ext>
            </a:extLst>
          </p:cNvPr>
          <p:cNvSpPr/>
          <p:nvPr/>
        </p:nvSpPr>
        <p:spPr>
          <a:xfrm>
            <a:off x="13634278" y="0"/>
            <a:ext cx="803127" cy="7262103"/>
          </a:xfrm>
          <a:custGeom>
            <a:avLst/>
            <a:gdLst>
              <a:gd name="connsiteX0" fmla="*/ 232447 w 803127"/>
              <a:gd name="connsiteY0" fmla="*/ 139935 h 7081641"/>
              <a:gd name="connsiteX1" fmla="*/ 453511 w 803127"/>
              <a:gd name="connsiteY1" fmla="*/ 2018977 h 7081641"/>
              <a:gd name="connsiteX2" fmla="*/ 242496 w 803127"/>
              <a:gd name="connsiteY2" fmla="*/ 3405650 h 7081641"/>
              <a:gd name="connsiteX3" fmla="*/ 463559 w 803127"/>
              <a:gd name="connsiteY3" fmla="*/ 4822467 h 7081641"/>
              <a:gd name="connsiteX4" fmla="*/ 11384 w 803127"/>
              <a:gd name="connsiteY4" fmla="*/ 6440252 h 7081641"/>
              <a:gd name="connsiteX5" fmla="*/ 192254 w 803127"/>
              <a:gd name="connsiteY5" fmla="*/ 7002960 h 7081641"/>
              <a:gd name="connsiteX6" fmla="*/ 795155 w 803127"/>
              <a:gd name="connsiteY6" fmla="*/ 4842564 h 7081641"/>
              <a:gd name="connsiteX7" fmla="*/ 553995 w 803127"/>
              <a:gd name="connsiteY7" fmla="*/ 3315214 h 7081641"/>
              <a:gd name="connsiteX8" fmla="*/ 795155 w 803127"/>
              <a:gd name="connsiteY8" fmla="*/ 1838107 h 7081641"/>
              <a:gd name="connsiteX9" fmla="*/ 523849 w 803127"/>
              <a:gd name="connsiteY9" fmla="*/ 441386 h 7081641"/>
              <a:gd name="connsiteX10" fmla="*/ 483656 w 803127"/>
              <a:gd name="connsiteY10" fmla="*/ 170080 h 7081641"/>
              <a:gd name="connsiteX11" fmla="*/ 182206 w 803127"/>
              <a:gd name="connsiteY11" fmla="*/ 139935 h 7081641"/>
              <a:gd name="connsiteX12" fmla="*/ 232447 w 803127"/>
              <a:gd name="connsiteY12" fmla="*/ 139935 h 7081641"/>
              <a:gd name="connsiteX0" fmla="*/ 220873 w 803127"/>
              <a:gd name="connsiteY0" fmla="*/ 151080 h 7048474"/>
              <a:gd name="connsiteX1" fmla="*/ 453511 w 803127"/>
              <a:gd name="connsiteY1" fmla="*/ 1985810 h 7048474"/>
              <a:gd name="connsiteX2" fmla="*/ 242496 w 803127"/>
              <a:gd name="connsiteY2" fmla="*/ 3372483 h 7048474"/>
              <a:gd name="connsiteX3" fmla="*/ 463559 w 803127"/>
              <a:gd name="connsiteY3" fmla="*/ 4789300 h 7048474"/>
              <a:gd name="connsiteX4" fmla="*/ 11384 w 803127"/>
              <a:gd name="connsiteY4" fmla="*/ 6407085 h 7048474"/>
              <a:gd name="connsiteX5" fmla="*/ 192254 w 803127"/>
              <a:gd name="connsiteY5" fmla="*/ 6969793 h 7048474"/>
              <a:gd name="connsiteX6" fmla="*/ 795155 w 803127"/>
              <a:gd name="connsiteY6" fmla="*/ 4809397 h 7048474"/>
              <a:gd name="connsiteX7" fmla="*/ 553995 w 803127"/>
              <a:gd name="connsiteY7" fmla="*/ 3282047 h 7048474"/>
              <a:gd name="connsiteX8" fmla="*/ 795155 w 803127"/>
              <a:gd name="connsiteY8" fmla="*/ 1804940 h 7048474"/>
              <a:gd name="connsiteX9" fmla="*/ 523849 w 803127"/>
              <a:gd name="connsiteY9" fmla="*/ 408219 h 7048474"/>
              <a:gd name="connsiteX10" fmla="*/ 483656 w 803127"/>
              <a:gd name="connsiteY10" fmla="*/ 136913 h 7048474"/>
              <a:gd name="connsiteX11" fmla="*/ 182206 w 803127"/>
              <a:gd name="connsiteY11" fmla="*/ 106768 h 7048474"/>
              <a:gd name="connsiteX12" fmla="*/ 220873 w 803127"/>
              <a:gd name="connsiteY12" fmla="*/ 151080 h 7048474"/>
              <a:gd name="connsiteX0" fmla="*/ 267172 w 803127"/>
              <a:gd name="connsiteY0" fmla="*/ 167192 h 7009196"/>
              <a:gd name="connsiteX1" fmla="*/ 453511 w 803127"/>
              <a:gd name="connsiteY1" fmla="*/ 1946532 h 7009196"/>
              <a:gd name="connsiteX2" fmla="*/ 242496 w 803127"/>
              <a:gd name="connsiteY2" fmla="*/ 3333205 h 7009196"/>
              <a:gd name="connsiteX3" fmla="*/ 463559 w 803127"/>
              <a:gd name="connsiteY3" fmla="*/ 4750022 h 7009196"/>
              <a:gd name="connsiteX4" fmla="*/ 11384 w 803127"/>
              <a:gd name="connsiteY4" fmla="*/ 6367807 h 7009196"/>
              <a:gd name="connsiteX5" fmla="*/ 192254 w 803127"/>
              <a:gd name="connsiteY5" fmla="*/ 6930515 h 7009196"/>
              <a:gd name="connsiteX6" fmla="*/ 795155 w 803127"/>
              <a:gd name="connsiteY6" fmla="*/ 4770119 h 7009196"/>
              <a:gd name="connsiteX7" fmla="*/ 553995 w 803127"/>
              <a:gd name="connsiteY7" fmla="*/ 3242769 h 7009196"/>
              <a:gd name="connsiteX8" fmla="*/ 795155 w 803127"/>
              <a:gd name="connsiteY8" fmla="*/ 1765662 h 7009196"/>
              <a:gd name="connsiteX9" fmla="*/ 523849 w 803127"/>
              <a:gd name="connsiteY9" fmla="*/ 368941 h 7009196"/>
              <a:gd name="connsiteX10" fmla="*/ 483656 w 803127"/>
              <a:gd name="connsiteY10" fmla="*/ 97635 h 7009196"/>
              <a:gd name="connsiteX11" fmla="*/ 182206 w 803127"/>
              <a:gd name="connsiteY11" fmla="*/ 67490 h 7009196"/>
              <a:gd name="connsiteX12" fmla="*/ 267172 w 803127"/>
              <a:gd name="connsiteY12" fmla="*/ 167192 h 7009196"/>
              <a:gd name="connsiteX0" fmla="*/ 267172 w 803127"/>
              <a:gd name="connsiteY0" fmla="*/ 108571 h 6950575"/>
              <a:gd name="connsiteX1" fmla="*/ 453511 w 803127"/>
              <a:gd name="connsiteY1" fmla="*/ 1887911 h 6950575"/>
              <a:gd name="connsiteX2" fmla="*/ 242496 w 803127"/>
              <a:gd name="connsiteY2" fmla="*/ 3274584 h 6950575"/>
              <a:gd name="connsiteX3" fmla="*/ 463559 w 803127"/>
              <a:gd name="connsiteY3" fmla="*/ 4691401 h 6950575"/>
              <a:gd name="connsiteX4" fmla="*/ 11384 w 803127"/>
              <a:gd name="connsiteY4" fmla="*/ 6309186 h 6950575"/>
              <a:gd name="connsiteX5" fmla="*/ 192254 w 803127"/>
              <a:gd name="connsiteY5" fmla="*/ 6871894 h 6950575"/>
              <a:gd name="connsiteX6" fmla="*/ 795155 w 803127"/>
              <a:gd name="connsiteY6" fmla="*/ 4711498 h 6950575"/>
              <a:gd name="connsiteX7" fmla="*/ 553995 w 803127"/>
              <a:gd name="connsiteY7" fmla="*/ 3184148 h 6950575"/>
              <a:gd name="connsiteX8" fmla="*/ 795155 w 803127"/>
              <a:gd name="connsiteY8" fmla="*/ 1707041 h 6950575"/>
              <a:gd name="connsiteX9" fmla="*/ 523849 w 803127"/>
              <a:gd name="connsiteY9" fmla="*/ 310320 h 6950575"/>
              <a:gd name="connsiteX10" fmla="*/ 483656 w 803127"/>
              <a:gd name="connsiteY10" fmla="*/ 39014 h 6950575"/>
              <a:gd name="connsiteX11" fmla="*/ 182206 w 803127"/>
              <a:gd name="connsiteY11" fmla="*/ 8869 h 6950575"/>
              <a:gd name="connsiteX12" fmla="*/ 267172 w 803127"/>
              <a:gd name="connsiteY12" fmla="*/ 108571 h 695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3127" h="6950575">
                <a:moveTo>
                  <a:pt x="267172" y="108571"/>
                </a:moveTo>
                <a:cubicBezTo>
                  <a:pt x="150344" y="266651"/>
                  <a:pt x="457624" y="1360242"/>
                  <a:pt x="453511" y="1887911"/>
                </a:cubicBezTo>
                <a:cubicBezTo>
                  <a:pt x="449398" y="2415580"/>
                  <a:pt x="240821" y="2807336"/>
                  <a:pt x="242496" y="3274584"/>
                </a:cubicBezTo>
                <a:cubicBezTo>
                  <a:pt x="244171" y="3741832"/>
                  <a:pt x="502078" y="4185634"/>
                  <a:pt x="463559" y="4691401"/>
                </a:cubicBezTo>
                <a:cubicBezTo>
                  <a:pt x="425040" y="5197168"/>
                  <a:pt x="56602" y="5945770"/>
                  <a:pt x="11384" y="6309186"/>
                </a:cubicBezTo>
                <a:cubicBezTo>
                  <a:pt x="-33834" y="6672602"/>
                  <a:pt x="61625" y="7138175"/>
                  <a:pt x="192254" y="6871894"/>
                </a:cubicBezTo>
                <a:cubicBezTo>
                  <a:pt x="322883" y="6605613"/>
                  <a:pt x="734865" y="5326122"/>
                  <a:pt x="795155" y="4711498"/>
                </a:cubicBezTo>
                <a:cubicBezTo>
                  <a:pt x="855445" y="4096874"/>
                  <a:pt x="553995" y="3684891"/>
                  <a:pt x="553995" y="3184148"/>
                </a:cubicBezTo>
                <a:cubicBezTo>
                  <a:pt x="553995" y="2683405"/>
                  <a:pt x="800179" y="2186012"/>
                  <a:pt x="795155" y="1707041"/>
                </a:cubicBezTo>
                <a:cubicBezTo>
                  <a:pt x="790131" y="1228070"/>
                  <a:pt x="575765" y="588324"/>
                  <a:pt x="523849" y="310320"/>
                </a:cubicBezTo>
                <a:cubicBezTo>
                  <a:pt x="471933" y="32316"/>
                  <a:pt x="540596" y="89256"/>
                  <a:pt x="483656" y="39014"/>
                </a:cubicBezTo>
                <a:cubicBezTo>
                  <a:pt x="426716" y="-11228"/>
                  <a:pt x="218287" y="-2724"/>
                  <a:pt x="182206" y="8869"/>
                </a:cubicBezTo>
                <a:cubicBezTo>
                  <a:pt x="146125" y="20462"/>
                  <a:pt x="384000" y="-49509"/>
                  <a:pt x="267172" y="108571"/>
                </a:cubicBezTo>
                <a:close/>
              </a:path>
            </a:pathLst>
          </a:cu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tr-TR"/>
          </a:p>
        </p:txBody>
      </p:sp>
      <p:pic>
        <p:nvPicPr>
          <p:cNvPr id="7" name="Resim 6">
            <a:extLst>
              <a:ext uri="{FF2B5EF4-FFF2-40B4-BE49-F238E27FC236}">
                <a16:creationId xmlns:a16="http://schemas.microsoft.com/office/drawing/2014/main" id="{444AFEC0-72AF-21B4-BCAA-92C9AF2FE388}"/>
              </a:ext>
            </a:extLst>
          </p:cNvPr>
          <p:cNvPicPr>
            <a:picLocks noChangeAspect="1"/>
          </p:cNvPicPr>
          <p:nvPr/>
        </p:nvPicPr>
        <p:blipFill>
          <a:blip r:embed="rId2"/>
          <a:stretch>
            <a:fillRect/>
          </a:stretch>
        </p:blipFill>
        <p:spPr>
          <a:xfrm rot="16200000">
            <a:off x="293688" y="2781926"/>
            <a:ext cx="6994043" cy="1307941"/>
          </a:xfrm>
          <a:prstGeom prst="rect">
            <a:avLst/>
          </a:prstGeom>
        </p:spPr>
      </p:pic>
    </p:spTree>
    <p:extLst>
      <p:ext uri="{BB962C8B-B14F-4D97-AF65-F5344CB8AC3E}">
        <p14:creationId xmlns:p14="http://schemas.microsoft.com/office/powerpoint/2010/main" val="133628880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295186-9698-FA8C-2E0D-F351FF6025E9}"/>
              </a:ext>
            </a:extLst>
          </p:cNvPr>
          <p:cNvSpPr>
            <a:spLocks noGrp="1"/>
          </p:cNvSpPr>
          <p:nvPr>
            <p:ph type="title"/>
          </p:nvPr>
        </p:nvSpPr>
        <p:spPr>
          <a:xfrm>
            <a:off x="666421" y="541501"/>
            <a:ext cx="10670117" cy="738664"/>
          </a:xfrm>
        </p:spPr>
        <p:txBody>
          <a:bodyPr/>
          <a:lstStyle/>
          <a:p>
            <a:pPr algn="ctr"/>
            <a:r>
              <a:rPr lang="tr-TR" sz="4800" b="1" dirty="0" err="1">
                <a:latin typeface="Bahnschrift" panose="020B0502040204020203" pitchFamily="34" charset="0"/>
              </a:rPr>
              <a:t>Dataset</a:t>
            </a:r>
            <a:r>
              <a:rPr lang="tr-TR" sz="4800" b="1" dirty="0">
                <a:latin typeface="Bahnschrift" panose="020B0502040204020203" pitchFamily="34" charset="0"/>
              </a:rPr>
              <a:t> </a:t>
            </a:r>
            <a:r>
              <a:rPr lang="tr-TR" sz="4800" b="1" dirty="0" err="1">
                <a:latin typeface="Bahnschrift" panose="020B0502040204020203" pitchFamily="34" charset="0"/>
              </a:rPr>
              <a:t>and</a:t>
            </a:r>
            <a:r>
              <a:rPr lang="tr-TR" sz="4800" b="1" dirty="0">
                <a:latin typeface="Bahnschrift" panose="020B0502040204020203" pitchFamily="34" charset="0"/>
              </a:rPr>
              <a:t> Model</a:t>
            </a:r>
          </a:p>
        </p:txBody>
      </p:sp>
      <p:sp>
        <p:nvSpPr>
          <p:cNvPr id="3" name="İçerik Yer Tutucusu 2">
            <a:extLst>
              <a:ext uri="{FF2B5EF4-FFF2-40B4-BE49-F238E27FC236}">
                <a16:creationId xmlns:a16="http://schemas.microsoft.com/office/drawing/2014/main" id="{41332B35-7B19-2B8E-2A3F-243DD690D9C4}"/>
              </a:ext>
            </a:extLst>
          </p:cNvPr>
          <p:cNvSpPr>
            <a:spLocks noGrp="1"/>
          </p:cNvSpPr>
          <p:nvPr>
            <p:ph type="body" idx="1"/>
          </p:nvPr>
        </p:nvSpPr>
        <p:spPr>
          <a:xfrm>
            <a:off x="1219929" y="2076148"/>
            <a:ext cx="9563100" cy="282065"/>
          </a:xfrm>
        </p:spPr>
        <p:txBody>
          <a:bodyPr>
            <a:noAutofit/>
          </a:bodyPr>
          <a:lstStyle/>
          <a:p>
            <a:pPr algn="just" eaLnBrk="1" hangingPunct="1">
              <a:spcBef>
                <a:spcPts val="600"/>
              </a:spcBef>
            </a:pPr>
            <a:r>
              <a:rPr lang="tr-TR" altLang="tr-TR" sz="2400" dirty="0">
                <a:latin typeface="Bahnschrift" panose="020B0502040204020203" pitchFamily="34" charset="0"/>
              </a:rPr>
              <a:t>     D</a:t>
            </a:r>
            <a:r>
              <a:rPr lang="en-US" altLang="tr-TR" sz="2400" dirty="0" err="1">
                <a:latin typeface="Bahnschrift" panose="020B0502040204020203" pitchFamily="34" charset="0"/>
              </a:rPr>
              <a:t>ataset</a:t>
            </a:r>
            <a:r>
              <a:rPr lang="en-US" altLang="tr-TR" sz="2400" dirty="0">
                <a:latin typeface="Bahnschrift" panose="020B0502040204020203" pitchFamily="34" charset="0"/>
              </a:rPr>
              <a:t> used in this project is the MIAS (Mammographic Image Analysis Society) dataset, containing mammographic images labeled into categories such as CALC, CIRC, SPIC, MISC, ARCH, ASYM, and NORM. Images are grayscale and resized to 512x512 pixels, normalized to a 0-1 range, and split into **80% training and 20% testing subsets.</a:t>
            </a:r>
            <a:endParaRPr lang="tr-TR" altLang="tr-TR" sz="2400" dirty="0">
              <a:latin typeface="Bahnschrift" panose="020B0502040204020203" pitchFamily="34" charset="0"/>
            </a:endParaRPr>
          </a:p>
          <a:p>
            <a:pPr algn="just" eaLnBrk="1" hangingPunct="1">
              <a:spcBef>
                <a:spcPts val="600"/>
              </a:spcBef>
            </a:pPr>
            <a:endParaRPr lang="tr-TR" altLang="tr-TR" sz="2400" dirty="0">
              <a:latin typeface="Bahnschrift" panose="020B0502040204020203" pitchFamily="34" charset="0"/>
            </a:endParaRPr>
          </a:p>
          <a:p>
            <a:pPr algn="just" eaLnBrk="1" hangingPunct="1">
              <a:spcBef>
                <a:spcPts val="600"/>
              </a:spcBef>
            </a:pPr>
            <a:r>
              <a:rPr lang="tr-TR" altLang="tr-TR" sz="2400" dirty="0">
                <a:latin typeface="Bahnschrift" panose="020B0502040204020203" pitchFamily="34" charset="0"/>
              </a:rPr>
              <a:t>     </a:t>
            </a:r>
            <a:r>
              <a:rPr lang="en-US" altLang="tr-TR" sz="2400" dirty="0">
                <a:latin typeface="Bahnschrift" panose="020B0502040204020203" pitchFamily="34" charset="0"/>
              </a:rPr>
              <a:t>Data augmentation techniques like random flips, rotations, zooms, and contrast adjustments were applied during training to increase data diversity and reduce overfitting.  </a:t>
            </a:r>
            <a:endParaRPr lang="tr-TR" altLang="tr-TR" sz="2400" dirty="0">
              <a:latin typeface="Bahnschrift" panose="020B0502040204020203" pitchFamily="34" charset="0"/>
            </a:endParaRPr>
          </a:p>
          <a:p>
            <a:pPr algn="just" eaLnBrk="1" hangingPunct="1">
              <a:spcBef>
                <a:spcPts val="600"/>
              </a:spcBef>
            </a:pPr>
            <a:endParaRPr lang="tr-TR" altLang="tr-TR" sz="2400" dirty="0">
              <a:latin typeface="Bahnschrift" panose="020B0502040204020203" pitchFamily="34" charset="0"/>
            </a:endParaRPr>
          </a:p>
          <a:p>
            <a:endParaRPr lang="tr-TR" sz="2400" dirty="0">
              <a:latin typeface="Bahnschrift" panose="020B0502040204020203" pitchFamily="34" charset="0"/>
            </a:endParaRPr>
          </a:p>
        </p:txBody>
      </p:sp>
      <p:sp>
        <p:nvSpPr>
          <p:cNvPr id="4" name="Serbest Form: Şekil 3">
            <a:extLst>
              <a:ext uri="{FF2B5EF4-FFF2-40B4-BE49-F238E27FC236}">
                <a16:creationId xmlns:a16="http://schemas.microsoft.com/office/drawing/2014/main" id="{D3306BE8-DEBD-0BB6-9F61-540B92D9BBAD}"/>
              </a:ext>
            </a:extLst>
          </p:cNvPr>
          <p:cNvSpPr/>
          <p:nvPr/>
        </p:nvSpPr>
        <p:spPr>
          <a:xfrm>
            <a:off x="1993032" y="1132141"/>
            <a:ext cx="8205935" cy="494400"/>
          </a:xfrm>
          <a:custGeom>
            <a:avLst/>
            <a:gdLst>
              <a:gd name="connsiteX0" fmla="*/ 12982 w 8066533"/>
              <a:gd name="connsiteY0" fmla="*/ 110618 h 581508"/>
              <a:gd name="connsiteX1" fmla="*/ 1506116 w 8066533"/>
              <a:gd name="connsiteY1" fmla="*/ 527307 h 581508"/>
              <a:gd name="connsiteX2" fmla="*/ 3936800 w 8066533"/>
              <a:gd name="connsiteY2" fmla="*/ 284238 h 581508"/>
              <a:gd name="connsiteX3" fmla="*/ 6147564 w 8066533"/>
              <a:gd name="connsiteY3" fmla="*/ 457859 h 581508"/>
              <a:gd name="connsiteX4" fmla="*/ 7895342 w 8066533"/>
              <a:gd name="connsiteY4" fmla="*/ 29595 h 581508"/>
              <a:gd name="connsiteX5" fmla="*/ 7930066 w 8066533"/>
              <a:gd name="connsiteY5" fmla="*/ 64319 h 581508"/>
              <a:gd name="connsiteX6" fmla="*/ 7270309 w 8066533"/>
              <a:gd name="connsiteY6" fmla="*/ 284238 h 581508"/>
              <a:gd name="connsiteX7" fmla="*/ 6448506 w 8066533"/>
              <a:gd name="connsiteY7" fmla="*/ 492583 h 581508"/>
              <a:gd name="connsiteX8" fmla="*/ 5568830 w 8066533"/>
              <a:gd name="connsiteY8" fmla="*/ 504157 h 581508"/>
              <a:gd name="connsiteX9" fmla="*/ 4191443 w 8066533"/>
              <a:gd name="connsiteY9" fmla="*/ 342112 h 581508"/>
              <a:gd name="connsiteX10" fmla="*/ 1969104 w 8066533"/>
              <a:gd name="connsiteY10" fmla="*/ 573606 h 581508"/>
              <a:gd name="connsiteX11" fmla="*/ 846359 w 8066533"/>
              <a:gd name="connsiteY11" fmla="*/ 492583 h 581508"/>
              <a:gd name="connsiteX12" fmla="*/ 12982 w 8066533"/>
              <a:gd name="connsiteY12" fmla="*/ 110618 h 58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66533" h="581508">
                <a:moveTo>
                  <a:pt x="12982" y="110618"/>
                </a:moveTo>
                <a:cubicBezTo>
                  <a:pt x="122941" y="116405"/>
                  <a:pt x="852147" y="498370"/>
                  <a:pt x="1506116" y="527307"/>
                </a:cubicBezTo>
                <a:cubicBezTo>
                  <a:pt x="2160085" y="556244"/>
                  <a:pt x="3163225" y="295813"/>
                  <a:pt x="3936800" y="284238"/>
                </a:cubicBezTo>
                <a:cubicBezTo>
                  <a:pt x="4710375" y="272663"/>
                  <a:pt x="5487807" y="500299"/>
                  <a:pt x="6147564" y="457859"/>
                </a:cubicBezTo>
                <a:cubicBezTo>
                  <a:pt x="6807321" y="415419"/>
                  <a:pt x="7598258" y="95185"/>
                  <a:pt x="7895342" y="29595"/>
                </a:cubicBezTo>
                <a:cubicBezTo>
                  <a:pt x="8192426" y="-35995"/>
                  <a:pt x="8034238" y="21878"/>
                  <a:pt x="7930066" y="64319"/>
                </a:cubicBezTo>
                <a:cubicBezTo>
                  <a:pt x="7825894" y="106760"/>
                  <a:pt x="7517236" y="212861"/>
                  <a:pt x="7270309" y="284238"/>
                </a:cubicBezTo>
                <a:cubicBezTo>
                  <a:pt x="7023382" y="355615"/>
                  <a:pt x="6732086" y="455930"/>
                  <a:pt x="6448506" y="492583"/>
                </a:cubicBezTo>
                <a:cubicBezTo>
                  <a:pt x="6164926" y="529236"/>
                  <a:pt x="5945007" y="529235"/>
                  <a:pt x="5568830" y="504157"/>
                </a:cubicBezTo>
                <a:cubicBezTo>
                  <a:pt x="5192653" y="479079"/>
                  <a:pt x="4791397" y="330537"/>
                  <a:pt x="4191443" y="342112"/>
                </a:cubicBezTo>
                <a:cubicBezTo>
                  <a:pt x="3591489" y="353687"/>
                  <a:pt x="2526618" y="548528"/>
                  <a:pt x="1969104" y="573606"/>
                </a:cubicBezTo>
                <a:cubicBezTo>
                  <a:pt x="1411590" y="598684"/>
                  <a:pt x="1174309" y="562031"/>
                  <a:pt x="846359" y="492583"/>
                </a:cubicBezTo>
                <a:cubicBezTo>
                  <a:pt x="518410" y="423135"/>
                  <a:pt x="-96977" y="104831"/>
                  <a:pt x="12982" y="110618"/>
                </a:cubicBezTo>
                <a:close/>
              </a:path>
            </a:pathLst>
          </a:cu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029334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965776-33F4-06AC-4DFA-29C8F425AB43}"/>
              </a:ext>
            </a:extLst>
          </p:cNvPr>
          <p:cNvSpPr>
            <a:spLocks noGrp="1"/>
          </p:cNvSpPr>
          <p:nvPr>
            <p:ph type="title"/>
          </p:nvPr>
        </p:nvSpPr>
        <p:spPr/>
        <p:txBody>
          <a:bodyPr/>
          <a:lstStyle/>
          <a:p>
            <a:endParaRPr lang="tr-TR"/>
          </a:p>
        </p:txBody>
      </p:sp>
      <p:sp>
        <p:nvSpPr>
          <p:cNvPr id="3" name="Metin Yer Tutucusu 2">
            <a:extLst>
              <a:ext uri="{FF2B5EF4-FFF2-40B4-BE49-F238E27FC236}">
                <a16:creationId xmlns:a16="http://schemas.microsoft.com/office/drawing/2014/main" id="{60DEED33-CB43-1B21-8B07-CAC79BA8C183}"/>
              </a:ext>
            </a:extLst>
          </p:cNvPr>
          <p:cNvSpPr>
            <a:spLocks noGrp="1"/>
          </p:cNvSpPr>
          <p:nvPr>
            <p:ph type="body" idx="1"/>
          </p:nvPr>
        </p:nvSpPr>
        <p:spPr>
          <a:xfrm>
            <a:off x="812573" y="994039"/>
            <a:ext cx="10399638" cy="5391156"/>
          </a:xfrm>
        </p:spPr>
        <p:txBody>
          <a:bodyPr/>
          <a:lstStyle/>
          <a:p>
            <a:pPr algn="just">
              <a:spcBef>
                <a:spcPts val="600"/>
              </a:spcBef>
            </a:pPr>
            <a:r>
              <a:rPr lang="tr-TR" altLang="tr-TR" sz="2400" dirty="0">
                <a:latin typeface="Bahnschrift" panose="020B0502040204020203" pitchFamily="34" charset="0"/>
              </a:rPr>
              <a:t>     </a:t>
            </a:r>
            <a:r>
              <a:rPr lang="en-US" altLang="tr-TR" sz="2400" dirty="0">
                <a:latin typeface="Bahnschrift" panose="020B0502040204020203" pitchFamily="34" charset="0"/>
              </a:rPr>
              <a:t>The model is built using the VGG16 architecture with pre-trained weights as a backbone for feature extraction. The fully connected layers were customized to include two dense layers with 4096 neurons each, followed by a </a:t>
            </a:r>
            <a:r>
              <a:rPr lang="en-US" altLang="tr-TR" sz="2400" dirty="0" err="1">
                <a:latin typeface="Bahnschrift" panose="020B0502040204020203" pitchFamily="34" charset="0"/>
              </a:rPr>
              <a:t>softmax</a:t>
            </a:r>
            <a:r>
              <a:rPr lang="en-US" altLang="tr-TR" sz="2400" dirty="0">
                <a:latin typeface="Bahnschrift" panose="020B0502040204020203" pitchFamily="34" charset="0"/>
              </a:rPr>
              <a:t> output layer for multi-class classification. The training process used the **Adam optimizer with a learning rate of 0.0001 and the sparse categorical cross-entropy loss function.</a:t>
            </a:r>
            <a:endParaRPr lang="tr-TR" altLang="tr-TR" sz="2400" dirty="0">
              <a:latin typeface="Bahnschrift" panose="020B0502040204020203" pitchFamily="34" charset="0"/>
            </a:endParaRPr>
          </a:p>
          <a:p>
            <a:pPr algn="just">
              <a:spcBef>
                <a:spcPts val="600"/>
              </a:spcBef>
            </a:pPr>
            <a:endParaRPr lang="tr-TR" altLang="tr-TR" sz="2400" dirty="0">
              <a:latin typeface="Bahnschrift" panose="020B0502040204020203" pitchFamily="34" charset="0"/>
            </a:endParaRPr>
          </a:p>
          <a:p>
            <a:pPr algn="just" eaLnBrk="1" hangingPunct="1">
              <a:spcBef>
                <a:spcPts val="600"/>
              </a:spcBef>
            </a:pPr>
            <a:r>
              <a:rPr lang="en-US" altLang="tr-TR" sz="2400" dirty="0">
                <a:latin typeface="Bahnschrift" panose="020B0502040204020203" pitchFamily="34" charset="0"/>
              </a:rPr>
              <a:t>Key layers of the model include:  </a:t>
            </a:r>
            <a:endParaRPr lang="tr-TR" altLang="tr-TR" sz="2400" dirty="0">
              <a:latin typeface="Bahnschrift" panose="020B0502040204020203" pitchFamily="34" charset="0"/>
            </a:endParaRPr>
          </a:p>
          <a:p>
            <a:pPr marL="285750" indent="-285750" algn="just" eaLnBrk="1" hangingPunct="1">
              <a:spcBef>
                <a:spcPts val="600"/>
              </a:spcBef>
              <a:buFontTx/>
              <a:buChar char="-"/>
            </a:pPr>
            <a:r>
              <a:rPr lang="en-US" altLang="tr-TR" sz="2400" dirty="0">
                <a:latin typeface="Bahnschrift" panose="020B0502040204020203" pitchFamily="34" charset="0"/>
              </a:rPr>
              <a:t>Convolutional Layers: Sequential layers with 32, 64</a:t>
            </a:r>
            <a:r>
              <a:rPr lang="tr-TR" altLang="tr-TR" sz="2400" dirty="0">
                <a:latin typeface="Bahnschrift" panose="020B0502040204020203" pitchFamily="34" charset="0"/>
              </a:rPr>
              <a:t> </a:t>
            </a:r>
            <a:r>
              <a:rPr lang="tr-TR" altLang="tr-TR" sz="2400" dirty="0" err="1">
                <a:latin typeface="Bahnschrift" panose="020B0502040204020203" pitchFamily="34" charset="0"/>
              </a:rPr>
              <a:t>and</a:t>
            </a:r>
            <a:r>
              <a:rPr lang="en-US" altLang="tr-TR" sz="2400" dirty="0">
                <a:latin typeface="Bahnschrift" panose="020B0502040204020203" pitchFamily="34" charset="0"/>
              </a:rPr>
              <a:t> 128 filters, each using </a:t>
            </a:r>
            <a:r>
              <a:rPr lang="en-US" altLang="tr-TR" sz="2400" dirty="0" err="1">
                <a:latin typeface="Bahnschrift" panose="020B0502040204020203" pitchFamily="34" charset="0"/>
              </a:rPr>
              <a:t>ReLU</a:t>
            </a:r>
            <a:r>
              <a:rPr lang="en-US" altLang="tr-TR" sz="2400" dirty="0">
                <a:latin typeface="Bahnschrift" panose="020B0502040204020203" pitchFamily="34" charset="0"/>
              </a:rPr>
              <a:t> activation and max pooling.  </a:t>
            </a:r>
            <a:endParaRPr lang="tr-TR" altLang="tr-TR" sz="2400" dirty="0">
              <a:latin typeface="Bahnschrift" panose="020B0502040204020203" pitchFamily="34" charset="0"/>
            </a:endParaRPr>
          </a:p>
          <a:p>
            <a:pPr marL="285750" indent="-285750" algn="just" eaLnBrk="1" hangingPunct="1">
              <a:spcBef>
                <a:spcPts val="600"/>
              </a:spcBef>
              <a:buFontTx/>
              <a:buChar char="-"/>
            </a:pPr>
            <a:r>
              <a:rPr lang="en-US" altLang="tr-TR" sz="2400" dirty="0">
                <a:latin typeface="Bahnschrift" panose="020B0502040204020203" pitchFamily="34" charset="0"/>
              </a:rPr>
              <a:t>Fully Connected Layers: Data flows through dense layers and concludes with a </a:t>
            </a:r>
            <a:r>
              <a:rPr lang="en-US" altLang="tr-TR" sz="2400" dirty="0" err="1">
                <a:latin typeface="Bahnschrift" panose="020B0502040204020203" pitchFamily="34" charset="0"/>
              </a:rPr>
              <a:t>softmax</a:t>
            </a:r>
            <a:r>
              <a:rPr lang="en-US" altLang="tr-TR" sz="2400" dirty="0">
                <a:latin typeface="Bahnschrift" panose="020B0502040204020203" pitchFamily="34" charset="0"/>
              </a:rPr>
              <a:t> output layer. </a:t>
            </a:r>
            <a:endParaRPr lang="tr-TR" altLang="tr-TR" sz="2400" dirty="0">
              <a:latin typeface="Bahnschrift" panose="020B0502040204020203" pitchFamily="34" charset="0"/>
            </a:endParaRPr>
          </a:p>
          <a:p>
            <a:endParaRPr lang="tr-TR" dirty="0">
              <a:latin typeface="Bahnschrift" panose="020B0502040204020203" pitchFamily="34" charset="0"/>
            </a:endParaRPr>
          </a:p>
        </p:txBody>
      </p:sp>
    </p:spTree>
    <p:extLst>
      <p:ext uri="{BB962C8B-B14F-4D97-AF65-F5344CB8AC3E}">
        <p14:creationId xmlns:p14="http://schemas.microsoft.com/office/powerpoint/2010/main" val="387301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8BEB93-CC16-3F52-53F7-B6C5C3CDBA1A}"/>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4485FD8-3BBC-17AB-FE94-2921AF012816}"/>
              </a:ext>
            </a:extLst>
          </p:cNvPr>
          <p:cNvSpPr>
            <a:spLocks noGrp="1"/>
          </p:cNvSpPr>
          <p:nvPr>
            <p:ph type="body" idx="1"/>
          </p:nvPr>
        </p:nvSpPr>
        <p:spPr>
          <a:xfrm>
            <a:off x="1070623" y="1555100"/>
            <a:ext cx="9563100" cy="282065"/>
          </a:xfrm>
        </p:spPr>
        <p:txBody>
          <a:bodyPr>
            <a:noAutofit/>
          </a:bodyPr>
          <a:lstStyle/>
          <a:p>
            <a:pPr algn="just" eaLnBrk="1" hangingPunct="1">
              <a:spcBef>
                <a:spcPts val="600"/>
              </a:spcBef>
            </a:pPr>
            <a:endParaRPr lang="tr-TR" altLang="tr-TR" sz="2400" dirty="0">
              <a:latin typeface="Arial" panose="020B0604020202020204" pitchFamily="34" charset="0"/>
            </a:endParaRPr>
          </a:p>
          <a:p>
            <a:pPr algn="just" eaLnBrk="1" hangingPunct="1">
              <a:spcBef>
                <a:spcPts val="600"/>
              </a:spcBef>
            </a:pPr>
            <a:r>
              <a:rPr lang="tr-TR" altLang="tr-TR" sz="2400" dirty="0">
                <a:latin typeface="Bahnschrift" panose="020B0502040204020203" pitchFamily="34" charset="0"/>
              </a:rPr>
              <a:t>     </a:t>
            </a:r>
            <a:r>
              <a:rPr lang="en-US" altLang="tr-TR" sz="2400" dirty="0">
                <a:latin typeface="Bahnschrift" panose="020B0502040204020203" pitchFamily="34" charset="0"/>
              </a:rPr>
              <a:t>Performance evaluation was based on metrics like accuracy and confusion matrices, with detailed classification analysis visualized and results stored in Excel format. This approach ensures effective feature extraction, improved generalization, and a strong foundation for breast cancer detection and medical image classification tasks.</a:t>
            </a:r>
            <a:endParaRPr lang="tr-TR" altLang="tr-TR" sz="2400" dirty="0">
              <a:latin typeface="Bahnschrift" panose="020B0502040204020203" pitchFamily="34" charset="0"/>
            </a:endParaRPr>
          </a:p>
          <a:p>
            <a:endParaRPr lang="tr-TR" sz="2400" dirty="0"/>
          </a:p>
        </p:txBody>
      </p:sp>
    </p:spTree>
    <p:extLst>
      <p:ext uri="{BB962C8B-B14F-4D97-AF65-F5344CB8AC3E}">
        <p14:creationId xmlns:p14="http://schemas.microsoft.com/office/powerpoint/2010/main" val="778747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F18AF4-CCC4-E461-A0CE-4F93B345598B}"/>
              </a:ext>
            </a:extLst>
          </p:cNvPr>
          <p:cNvSpPr>
            <a:spLocks noGrp="1"/>
          </p:cNvSpPr>
          <p:nvPr>
            <p:ph type="title"/>
          </p:nvPr>
        </p:nvSpPr>
        <p:spPr/>
        <p:txBody>
          <a:bodyPr/>
          <a:lstStyle/>
          <a:p>
            <a:endParaRPr lang="tr-TR"/>
          </a:p>
        </p:txBody>
      </p:sp>
      <p:pic>
        <p:nvPicPr>
          <p:cNvPr id="4" name="İçerik Yer Tutucusu 3">
            <a:extLst>
              <a:ext uri="{FF2B5EF4-FFF2-40B4-BE49-F238E27FC236}">
                <a16:creationId xmlns:a16="http://schemas.microsoft.com/office/drawing/2014/main" id="{6E67963E-EF4F-4223-B6B2-B0B96CB85090}"/>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94203" y="1097765"/>
            <a:ext cx="5579293" cy="4864135"/>
          </a:xfrm>
          <a:prstGeom prst="rect">
            <a:avLst/>
          </a:prstGeom>
        </p:spPr>
      </p:pic>
      <p:pic>
        <p:nvPicPr>
          <p:cNvPr id="5" name="Resim 4">
            <a:extLst>
              <a:ext uri="{FF2B5EF4-FFF2-40B4-BE49-F238E27FC236}">
                <a16:creationId xmlns:a16="http://schemas.microsoft.com/office/drawing/2014/main" id="{671F17D3-28C0-4361-9423-3AA2AE704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85744"/>
            <a:ext cx="5636360" cy="4864134"/>
          </a:xfrm>
          <a:prstGeom prst="rect">
            <a:avLst/>
          </a:prstGeom>
        </p:spPr>
      </p:pic>
    </p:spTree>
    <p:extLst>
      <p:ext uri="{BB962C8B-B14F-4D97-AF65-F5344CB8AC3E}">
        <p14:creationId xmlns:p14="http://schemas.microsoft.com/office/powerpoint/2010/main" val="2336490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21E8F4-5CDD-30CA-4B50-F9AC2DFA84C5}"/>
              </a:ext>
            </a:extLst>
          </p:cNvPr>
          <p:cNvSpPr>
            <a:spLocks noGrp="1"/>
          </p:cNvSpPr>
          <p:nvPr>
            <p:ph type="title"/>
          </p:nvPr>
        </p:nvSpPr>
        <p:spPr>
          <a:xfrm>
            <a:off x="677334" y="576508"/>
            <a:ext cx="10670117" cy="738664"/>
          </a:xfrm>
        </p:spPr>
        <p:txBody>
          <a:bodyPr/>
          <a:lstStyle/>
          <a:p>
            <a:pPr algn="ctr"/>
            <a:r>
              <a:rPr lang="tr-TR" sz="4800" b="1" dirty="0" err="1">
                <a:latin typeface="Bahnschrift" panose="020B0502040204020203" pitchFamily="34" charset="0"/>
              </a:rPr>
              <a:t>Performance</a:t>
            </a:r>
            <a:r>
              <a:rPr lang="tr-TR" sz="4800" b="1" dirty="0">
                <a:latin typeface="Bahnschrift" panose="020B0502040204020203" pitchFamily="34" charset="0"/>
              </a:rPr>
              <a:t> </a:t>
            </a:r>
            <a:r>
              <a:rPr lang="tr-TR" sz="4800" b="1" dirty="0" err="1">
                <a:latin typeface="Bahnschrift" panose="020B0502040204020203" pitchFamily="34" charset="0"/>
              </a:rPr>
              <a:t>for</a:t>
            </a:r>
            <a:r>
              <a:rPr lang="tr-TR" sz="4800" b="1" dirty="0">
                <a:latin typeface="Bahnschrift" panose="020B0502040204020203" pitchFamily="34" charset="0"/>
              </a:rPr>
              <a:t> CNN</a:t>
            </a:r>
          </a:p>
        </p:txBody>
      </p:sp>
      <p:sp>
        <p:nvSpPr>
          <p:cNvPr id="3" name="İçerik Yer Tutucusu 2">
            <a:extLst>
              <a:ext uri="{FF2B5EF4-FFF2-40B4-BE49-F238E27FC236}">
                <a16:creationId xmlns:a16="http://schemas.microsoft.com/office/drawing/2014/main" id="{EBC3674F-17F4-01C5-B17D-B478D45EB521}"/>
              </a:ext>
            </a:extLst>
          </p:cNvPr>
          <p:cNvSpPr>
            <a:spLocks noGrp="1"/>
          </p:cNvSpPr>
          <p:nvPr>
            <p:ph type="body" idx="1"/>
          </p:nvPr>
        </p:nvSpPr>
        <p:spPr>
          <a:xfrm>
            <a:off x="1454083" y="2095875"/>
            <a:ext cx="9563100" cy="282065"/>
          </a:xfrm>
        </p:spPr>
        <p:txBody>
          <a:bodyPr>
            <a:normAutofit fontScale="25000" lnSpcReduction="20000"/>
          </a:bodyPr>
          <a:lstStyle/>
          <a:p>
            <a:pPr marL="0" indent="0" algn="just">
              <a:buNone/>
            </a:pPr>
            <a:r>
              <a:rPr lang="tr-TR" altLang="tr-TR" sz="9600" dirty="0">
                <a:latin typeface="Bahnschrift" panose="020B0502040204020203" pitchFamily="34" charset="0"/>
              </a:rPr>
              <a:t>     </a:t>
            </a:r>
            <a:r>
              <a:rPr lang="en-US" altLang="tr-TR" sz="9600" dirty="0">
                <a:latin typeface="Bahnschrift" panose="020B0502040204020203" pitchFamily="34" charset="0"/>
              </a:rPr>
              <a:t>The results demonstrate that the CNN model effectively learns to classify the categories in the training data while also exhibiting a high capacity for generalization to new data. The alignment of training, validation, and test accuracies serves as evidence of the model's consistent performance across various datasets. These findings once again confirm the effectiveness of the CNN architecture in the task of classifying mammographic images.</a:t>
            </a:r>
          </a:p>
          <a:p>
            <a:endParaRPr lang="tr-TR" dirty="0"/>
          </a:p>
        </p:txBody>
      </p:sp>
      <p:sp>
        <p:nvSpPr>
          <p:cNvPr id="4" name="Serbest Form: Şekil 3">
            <a:extLst>
              <a:ext uri="{FF2B5EF4-FFF2-40B4-BE49-F238E27FC236}">
                <a16:creationId xmlns:a16="http://schemas.microsoft.com/office/drawing/2014/main" id="{FFFA066A-C82D-C770-A0C5-43A7B92FBA73}"/>
              </a:ext>
            </a:extLst>
          </p:cNvPr>
          <p:cNvSpPr/>
          <p:nvPr/>
        </p:nvSpPr>
        <p:spPr>
          <a:xfrm>
            <a:off x="1993032" y="1132141"/>
            <a:ext cx="8205935" cy="494400"/>
          </a:xfrm>
          <a:custGeom>
            <a:avLst/>
            <a:gdLst>
              <a:gd name="connsiteX0" fmla="*/ 12982 w 8066533"/>
              <a:gd name="connsiteY0" fmla="*/ 110618 h 581508"/>
              <a:gd name="connsiteX1" fmla="*/ 1506116 w 8066533"/>
              <a:gd name="connsiteY1" fmla="*/ 527307 h 581508"/>
              <a:gd name="connsiteX2" fmla="*/ 3936800 w 8066533"/>
              <a:gd name="connsiteY2" fmla="*/ 284238 h 581508"/>
              <a:gd name="connsiteX3" fmla="*/ 6147564 w 8066533"/>
              <a:gd name="connsiteY3" fmla="*/ 457859 h 581508"/>
              <a:gd name="connsiteX4" fmla="*/ 7895342 w 8066533"/>
              <a:gd name="connsiteY4" fmla="*/ 29595 h 581508"/>
              <a:gd name="connsiteX5" fmla="*/ 7930066 w 8066533"/>
              <a:gd name="connsiteY5" fmla="*/ 64319 h 581508"/>
              <a:gd name="connsiteX6" fmla="*/ 7270309 w 8066533"/>
              <a:gd name="connsiteY6" fmla="*/ 284238 h 581508"/>
              <a:gd name="connsiteX7" fmla="*/ 6448506 w 8066533"/>
              <a:gd name="connsiteY7" fmla="*/ 492583 h 581508"/>
              <a:gd name="connsiteX8" fmla="*/ 5568830 w 8066533"/>
              <a:gd name="connsiteY8" fmla="*/ 504157 h 581508"/>
              <a:gd name="connsiteX9" fmla="*/ 4191443 w 8066533"/>
              <a:gd name="connsiteY9" fmla="*/ 342112 h 581508"/>
              <a:gd name="connsiteX10" fmla="*/ 1969104 w 8066533"/>
              <a:gd name="connsiteY10" fmla="*/ 573606 h 581508"/>
              <a:gd name="connsiteX11" fmla="*/ 846359 w 8066533"/>
              <a:gd name="connsiteY11" fmla="*/ 492583 h 581508"/>
              <a:gd name="connsiteX12" fmla="*/ 12982 w 8066533"/>
              <a:gd name="connsiteY12" fmla="*/ 110618 h 58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66533" h="581508">
                <a:moveTo>
                  <a:pt x="12982" y="110618"/>
                </a:moveTo>
                <a:cubicBezTo>
                  <a:pt x="122941" y="116405"/>
                  <a:pt x="852147" y="498370"/>
                  <a:pt x="1506116" y="527307"/>
                </a:cubicBezTo>
                <a:cubicBezTo>
                  <a:pt x="2160085" y="556244"/>
                  <a:pt x="3163225" y="295813"/>
                  <a:pt x="3936800" y="284238"/>
                </a:cubicBezTo>
                <a:cubicBezTo>
                  <a:pt x="4710375" y="272663"/>
                  <a:pt x="5487807" y="500299"/>
                  <a:pt x="6147564" y="457859"/>
                </a:cubicBezTo>
                <a:cubicBezTo>
                  <a:pt x="6807321" y="415419"/>
                  <a:pt x="7598258" y="95185"/>
                  <a:pt x="7895342" y="29595"/>
                </a:cubicBezTo>
                <a:cubicBezTo>
                  <a:pt x="8192426" y="-35995"/>
                  <a:pt x="8034238" y="21878"/>
                  <a:pt x="7930066" y="64319"/>
                </a:cubicBezTo>
                <a:cubicBezTo>
                  <a:pt x="7825894" y="106760"/>
                  <a:pt x="7517236" y="212861"/>
                  <a:pt x="7270309" y="284238"/>
                </a:cubicBezTo>
                <a:cubicBezTo>
                  <a:pt x="7023382" y="355615"/>
                  <a:pt x="6732086" y="455930"/>
                  <a:pt x="6448506" y="492583"/>
                </a:cubicBezTo>
                <a:cubicBezTo>
                  <a:pt x="6164926" y="529236"/>
                  <a:pt x="5945007" y="529235"/>
                  <a:pt x="5568830" y="504157"/>
                </a:cubicBezTo>
                <a:cubicBezTo>
                  <a:pt x="5192653" y="479079"/>
                  <a:pt x="4791397" y="330537"/>
                  <a:pt x="4191443" y="342112"/>
                </a:cubicBezTo>
                <a:cubicBezTo>
                  <a:pt x="3591489" y="353687"/>
                  <a:pt x="2526618" y="548528"/>
                  <a:pt x="1969104" y="573606"/>
                </a:cubicBezTo>
                <a:cubicBezTo>
                  <a:pt x="1411590" y="598684"/>
                  <a:pt x="1174309" y="562031"/>
                  <a:pt x="846359" y="492583"/>
                </a:cubicBezTo>
                <a:cubicBezTo>
                  <a:pt x="518410" y="423135"/>
                  <a:pt x="-96977" y="104831"/>
                  <a:pt x="12982" y="110618"/>
                </a:cubicBezTo>
                <a:close/>
              </a:path>
            </a:pathLst>
          </a:cu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205927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E61363-EEA3-772F-9871-59F6595E0559}"/>
              </a:ext>
            </a:extLst>
          </p:cNvPr>
          <p:cNvSpPr>
            <a:spLocks noGrp="1"/>
          </p:cNvSpPr>
          <p:nvPr>
            <p:ph type="title"/>
          </p:nvPr>
        </p:nvSpPr>
        <p:spPr/>
        <p:txBody>
          <a:bodyPr/>
          <a:lstStyle/>
          <a:p>
            <a:endParaRPr lang="tr-TR"/>
          </a:p>
        </p:txBody>
      </p:sp>
      <p:pic>
        <p:nvPicPr>
          <p:cNvPr id="4" name="İçerik Yer Tutucusu 3">
            <a:extLst>
              <a:ext uri="{FF2B5EF4-FFF2-40B4-BE49-F238E27FC236}">
                <a16:creationId xmlns:a16="http://schemas.microsoft.com/office/drawing/2014/main" id="{C050830C-379B-47DF-BBB6-3BE1B1AE498F}"/>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93687" y="1253330"/>
            <a:ext cx="5802313" cy="4351337"/>
          </a:xfrm>
          <a:prstGeom prst="rect">
            <a:avLst/>
          </a:prstGeom>
        </p:spPr>
      </p:pic>
      <p:pic>
        <p:nvPicPr>
          <p:cNvPr id="5" name="Resim 4">
            <a:extLst>
              <a:ext uri="{FF2B5EF4-FFF2-40B4-BE49-F238E27FC236}">
                <a16:creationId xmlns:a16="http://schemas.microsoft.com/office/drawing/2014/main" id="{A8930663-6912-4D1A-A907-FAFF28DA0D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5503" y="1253331"/>
            <a:ext cx="5459380" cy="4351337"/>
          </a:xfrm>
          <a:prstGeom prst="rect">
            <a:avLst/>
          </a:prstGeom>
        </p:spPr>
      </p:pic>
    </p:spTree>
    <p:extLst>
      <p:ext uri="{BB962C8B-B14F-4D97-AF65-F5344CB8AC3E}">
        <p14:creationId xmlns:p14="http://schemas.microsoft.com/office/powerpoint/2010/main" val="1073629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D5BEB9-3E32-AE3C-E359-4A6530B83359}"/>
              </a:ext>
            </a:extLst>
          </p:cNvPr>
          <p:cNvSpPr>
            <a:spLocks noGrp="1"/>
          </p:cNvSpPr>
          <p:nvPr>
            <p:ph type="title"/>
          </p:nvPr>
        </p:nvSpPr>
        <p:spPr/>
        <p:txBody>
          <a:bodyPr/>
          <a:lstStyle/>
          <a:p>
            <a:endParaRPr lang="tr-TR"/>
          </a:p>
        </p:txBody>
      </p:sp>
      <p:pic>
        <p:nvPicPr>
          <p:cNvPr id="4" name="İçerik Yer Tutucusu 3">
            <a:extLst>
              <a:ext uri="{FF2B5EF4-FFF2-40B4-BE49-F238E27FC236}">
                <a16:creationId xmlns:a16="http://schemas.microsoft.com/office/drawing/2014/main" id="{DDD6AD55-ACD1-4C7B-983A-BEED550661B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280114" y="998686"/>
            <a:ext cx="9286731" cy="5182193"/>
          </a:xfrm>
          <a:prstGeom prst="rect">
            <a:avLst/>
          </a:prstGeom>
        </p:spPr>
      </p:pic>
    </p:spTree>
    <p:extLst>
      <p:ext uri="{BB962C8B-B14F-4D97-AF65-F5344CB8AC3E}">
        <p14:creationId xmlns:p14="http://schemas.microsoft.com/office/powerpoint/2010/main" val="3331473218"/>
      </p:ext>
    </p:extLst>
  </p:cSld>
  <p:clrMapOvr>
    <a:masterClrMapping/>
  </p:clrMapOvr>
</p:sld>
</file>

<file path=ppt/theme/theme1.xml><?xml version="1.0" encoding="utf-8"?>
<a:theme xmlns:a="http://schemas.openxmlformats.org/drawingml/2006/main" name="Tema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a1" id="{D0AB7743-919B-413D-9F19-7D877397F06C}" vid="{7B99611F-8484-4FD5-A7AE-A543B8E98EF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7db81059-cbeb-4d1f-a539-4b044ada446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Belge" ma:contentTypeID="0x0101000BA1E7074F2809408597494F91D78065" ma:contentTypeVersion="12" ma:contentTypeDescription="Yeni belge oluşturun." ma:contentTypeScope="" ma:versionID="0658f3cbc25635390cc0ea9eb6368a9d">
  <xsd:schema xmlns:xsd="http://www.w3.org/2001/XMLSchema" xmlns:xs="http://www.w3.org/2001/XMLSchema" xmlns:p="http://schemas.microsoft.com/office/2006/metadata/properties" xmlns:ns3="7db81059-cbeb-4d1f-a539-4b044ada4469" targetNamespace="http://schemas.microsoft.com/office/2006/metadata/properties" ma:root="true" ma:fieldsID="7bb77a82f7359fb453569c6fba22d8cd" ns3:_="">
    <xsd:import namespace="7db81059-cbeb-4d1f-a539-4b044ada446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_activity" minOccurs="0"/>
                <xsd:element ref="ns3:MediaServiceObjectDetectorVersions" minOccurs="0"/>
                <xsd:element ref="ns3:MediaServiceSearchProperties"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b81059-cbeb-4d1f-a539-4b044ada44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2" nillable="true" ma:displayName="_activity" ma:hidden="true" ma:internalName="_activity">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2091E8-0F1D-4C68-9961-0208F4BEC517}">
  <ds:schemaRefs>
    <ds:schemaRef ds:uri="http://schemas.microsoft.com/office/2006/documentManagement/types"/>
    <ds:schemaRef ds:uri="http://www.w3.org/XML/1998/namespace"/>
    <ds:schemaRef ds:uri="http://purl.org/dc/terms/"/>
    <ds:schemaRef ds:uri="http://schemas.microsoft.com/office/infopath/2007/PartnerControls"/>
    <ds:schemaRef ds:uri="http://schemas.microsoft.com/office/2006/metadata/properties"/>
    <ds:schemaRef ds:uri="http://purl.org/dc/dcmitype/"/>
    <ds:schemaRef ds:uri="http://schemas.openxmlformats.org/package/2006/metadata/core-properties"/>
    <ds:schemaRef ds:uri="7db81059-cbeb-4d1f-a539-4b044ada4469"/>
    <ds:schemaRef ds:uri="http://purl.org/dc/elements/1.1/"/>
  </ds:schemaRefs>
</ds:datastoreItem>
</file>

<file path=customXml/itemProps2.xml><?xml version="1.0" encoding="utf-8"?>
<ds:datastoreItem xmlns:ds="http://schemas.openxmlformats.org/officeDocument/2006/customXml" ds:itemID="{4ED7A4CB-ADAA-49AE-9232-EAEEB472833B}">
  <ds:schemaRefs>
    <ds:schemaRef ds:uri="http://schemas.microsoft.com/sharepoint/v3/contenttype/forms"/>
  </ds:schemaRefs>
</ds:datastoreItem>
</file>

<file path=customXml/itemProps3.xml><?xml version="1.0" encoding="utf-8"?>
<ds:datastoreItem xmlns:ds="http://schemas.openxmlformats.org/officeDocument/2006/customXml" ds:itemID="{E18FB260-CCDC-433C-9489-64861C8EB7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db81059-cbeb-4d1f-a539-4b044ada44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Tema1</Template>
  <TotalTime>85</TotalTime>
  <Words>617</Words>
  <Application>Microsoft Office PowerPoint</Application>
  <PresentationFormat>Geniş ekran</PresentationFormat>
  <Paragraphs>26</Paragraphs>
  <Slides>14</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14</vt:i4>
      </vt:variant>
    </vt:vector>
  </HeadingPairs>
  <TitlesOfParts>
    <vt:vector size="20" baseType="lpstr">
      <vt:lpstr>Arial</vt:lpstr>
      <vt:lpstr>Bahnschrift</vt:lpstr>
      <vt:lpstr>Calibri</vt:lpstr>
      <vt:lpstr>Cambria</vt:lpstr>
      <vt:lpstr>Georgia</vt:lpstr>
      <vt:lpstr>Tema1</vt:lpstr>
      <vt:lpstr>Breast Cancer  Classification  Using BI-RADS Images</vt:lpstr>
      <vt:lpstr>Overview</vt:lpstr>
      <vt:lpstr>Dataset and Model</vt:lpstr>
      <vt:lpstr>PowerPoint Sunusu</vt:lpstr>
      <vt:lpstr>PowerPoint Sunusu</vt:lpstr>
      <vt:lpstr>PowerPoint Sunusu</vt:lpstr>
      <vt:lpstr>Performance for CNN</vt:lpstr>
      <vt:lpstr>PowerPoint Sunusu</vt:lpstr>
      <vt:lpstr>PowerPoint Sunusu</vt:lpstr>
      <vt:lpstr>Performance for VGG16</vt:lpstr>
      <vt:lpstr>PowerPoint Sunusu</vt:lpstr>
      <vt:lpstr>Review &amp; Future Work </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Classification  Using BI-RADS Images</dc:title>
  <dc:creator>Özge Sersan</dc:creator>
  <cp:lastModifiedBy>Emre</cp:lastModifiedBy>
  <cp:revision>2</cp:revision>
  <dcterms:created xsi:type="dcterms:W3CDTF">2025-01-15T23:02:56Z</dcterms:created>
  <dcterms:modified xsi:type="dcterms:W3CDTF">2025-01-17T12:03:35Z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0x0101000BA1E7074F2809408597494F91D78065</vt:lpwstr>
  </property>
</Properties>
</file>