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F47933-F365-4C65-8719-49688B305953}">
  <a:tblStyle styleId="{8EF47933-F365-4C65-8719-49688B3059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fbfe3cec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fbfe3cec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тут выводы из исследования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bfe3cec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fbfe3cec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тут выводы из исследования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fbfe3cec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fbfe3ce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bfe3ce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fbfe3ce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bfe3ce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fbfe3ce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bfe3ce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fbfe3ce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b830a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30b830a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bfe3cec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fbfe3cec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тут пару слов о swap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fbfe3cec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2fbfe3cec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bfe3cec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fbfe3cec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fbfe3cec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2fbfe3cec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тут я скажу, что такое энтропия, и что сжатие зависит от неё 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bfe3cec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fbfe3cec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метода сжатия страниц оперативной памяти в ядре Linux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Студент: Романов Алексей Васильевич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Научный руководитель: Оленев Антон Александрович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497350" y="4343100"/>
            <a:ext cx="414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Москва </a:t>
            </a:r>
            <a:b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07850" y="120750"/>
            <a:ext cx="806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Схема алгоритмов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0" y="950550"/>
            <a:ext cx="4776994" cy="38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125" y="950550"/>
            <a:ext cx="2628576" cy="39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407850" y="550350"/>
            <a:ext cx="28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Вычисление энтропии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697125" y="550350"/>
            <a:ext cx="34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Запись страницы в блочное устройство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2575" y="312550"/>
            <a:ext cx="806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Результаты сравнения коэффициентов и времени сжатия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882578"/>
            <a:ext cx="4363598" cy="2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00" y="2148550"/>
            <a:ext cx="4472175" cy="24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5712138" y="1686850"/>
            <a:ext cx="21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Затраченное время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1480250" y="3451200"/>
            <a:ext cx="17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Сжатый размер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выполнены задачи: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проанализированы методы работы с подсистемой памяти и описана работа модуля сжатия оперативной памяти в ядре Linux;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разработан алгоритм, позволяющий оптимизировать метод сжатия страниц оперативной памяти;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спроектирована структура программного обеспечения, реализующего оптимизацию модуля сжатия страниц оперативной памяти;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исследована производительность разработанного ПО: сравнить время работы и коэффициент сжатия метода с оптимизацией и без.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8472458" y="4634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вычисление порогового значения динамически, а не статически;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интеграция разработанной оптимизации в качестве опции модуля zram в ядре Linux.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80450" y="20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80450" y="947200"/>
            <a:ext cx="85206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разработка оптимизации метода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сжатия страниц оперативной памяти в ядре Linux</a:t>
            </a: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методы работы с подсистемой памяти и описать работу модуля сжатия оперативной памяти в ядре Linux;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разработать алгоритм, позволяющий оптимизировать метод сжатия страниц оперативной памяти;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структуру программного обеспечения, реализующего оптимизацию модуля сжатия страниц оперативной памяти;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производительность разработанного ПО: сравнить время работы и коэффициент сжатия метода с оптимизацией и без.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99975" y="347925"/>
            <a:ext cx="844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70"/>
              <a:buNone/>
            </a:pPr>
            <a:r>
              <a:rPr lang="ru" sz="3620">
                <a:latin typeface="Times New Roman"/>
                <a:ea typeface="Times New Roman"/>
                <a:cs typeface="Times New Roman"/>
                <a:sym typeface="Times New Roman"/>
              </a:rPr>
              <a:t>Введение в предметную область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399975" y="1072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В мире 8 миллиардов активных мобильных устройств;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Физическое увеличение ОЗУ невозможно;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Подкачка страниц – трудозатратно, уменьшает производительность;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ОС: Android (использует ядро Linux) – 71%, iOS – 25%, 4% – другие ОС.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99975" y="347925"/>
            <a:ext cx="8331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Существующие способы повышения свободной оперативной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491775" y="10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{8EF47933-F365-4C65-8719-49688B305953}</a:tableStyleId>
              </a:tblPr>
              <a:tblGrid>
                <a:gridCol w="3449725"/>
                <a:gridCol w="2108175"/>
                <a:gridCol w="23326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Ограничение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планок ОЗУ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ГБ/с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1-2 ТБ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Использование вторичной памяти (подкачка страниц)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МБ/с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 МБ/с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1-2 ПБ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Сжатие данных в памяти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ГБ/с</a:t>
                      </a:r>
                      <a:endParaRPr sz="1800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Ограничено количеством текущего RAM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296025" y="2768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70"/>
              <a:buNone/>
            </a:pPr>
            <a:r>
              <a:rPr lang="ru" sz="3620">
                <a:latin typeface="Times New Roman"/>
                <a:ea typeface="Times New Roman"/>
                <a:cs typeface="Times New Roman"/>
                <a:sym typeface="Times New Roman"/>
              </a:rPr>
              <a:t>Подкачка страниц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88" y="2091875"/>
            <a:ext cx="6832825" cy="3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296025" y="450025"/>
            <a:ext cx="856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Виртуальная память – специальный механизм организации памяти, при котором процессы работают не с физическими адресами напрямую, а с виртуальными.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99975" y="34791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Модуль ядра Linux – zram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276325" y="1194775"/>
            <a:ext cx="85206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zram – блочное устройство в оперативной памяти;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идентификатор страницы формируется из номера блочного устройства и смещения;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использоваться как и для системы подкачки, так и для ФС хранящихся в RAM;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несжимаемые страницы хранятся в несжатом виде;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выбора алгоритма из пространства пользователя.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428300" y="7750"/>
            <a:ext cx="806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Схема взаимодействия zram, ядра и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79" y="437350"/>
            <a:ext cx="6818496" cy="47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99975" y="347925"/>
            <a:ext cx="826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предел сжатия страницы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74175" y="1231475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 txBox="1"/>
          <p:nvPr/>
        </p:nvSpPr>
        <p:spPr>
          <a:xfrm>
            <a:off x="146250" y="1076700"/>
            <a:ext cx="86682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энтропия – мера неупорядоченности или неопределенности состояния некоторой системы, описываемой данными.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5" y="3886475"/>
            <a:ext cx="7554283" cy="67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600" y="2367300"/>
            <a:ext cx="5164824" cy="1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428300" y="312550"/>
            <a:ext cx="806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Зависимость степени сжатия и времени вычислений от порогового значения энтропии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9" y="897850"/>
            <a:ext cx="3784123" cy="31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250" y="897860"/>
            <a:ext cx="2729850" cy="195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sz="1000">
              <a:solidFill>
                <a:schemeClr val="dk1"/>
              </a:solidFill>
            </a:endParaRPr>
          </a:p>
        </p:txBody>
      </p:sp>
      <p:cxnSp>
        <p:nvCxnSpPr>
          <p:cNvPr id="163" name="Google Shape;163;p33"/>
          <p:cNvCxnSpPr/>
          <p:nvPr/>
        </p:nvCxnSpPr>
        <p:spPr>
          <a:xfrm rot="10800000">
            <a:off x="3233981" y="1169997"/>
            <a:ext cx="0" cy="26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3"/>
          <p:cNvCxnSpPr/>
          <p:nvPr/>
        </p:nvCxnSpPr>
        <p:spPr>
          <a:xfrm>
            <a:off x="391020" y="1844025"/>
            <a:ext cx="43476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3"/>
          <p:cNvCxnSpPr/>
          <p:nvPr/>
        </p:nvCxnSpPr>
        <p:spPr>
          <a:xfrm flipH="1" rot="10800000">
            <a:off x="482827" y="1202120"/>
            <a:ext cx="4270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3"/>
          <p:cNvCxnSpPr/>
          <p:nvPr/>
        </p:nvCxnSpPr>
        <p:spPr>
          <a:xfrm flipH="1" rot="10800000">
            <a:off x="3218906" y="2166699"/>
            <a:ext cx="1441500" cy="13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3"/>
          <p:cNvCxnSpPr/>
          <p:nvPr/>
        </p:nvCxnSpPr>
        <p:spPr>
          <a:xfrm>
            <a:off x="3760426" y="1666604"/>
            <a:ext cx="0" cy="10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3"/>
          <p:cNvCxnSpPr/>
          <p:nvPr/>
        </p:nvCxnSpPr>
        <p:spPr>
          <a:xfrm flipH="1" rot="10800000">
            <a:off x="8051825" y="651850"/>
            <a:ext cx="21600" cy="23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3"/>
          <p:cNvCxnSpPr/>
          <p:nvPr/>
        </p:nvCxnSpPr>
        <p:spPr>
          <a:xfrm flipH="1">
            <a:off x="5321250" y="1626875"/>
            <a:ext cx="37083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3"/>
          <p:cNvCxnSpPr/>
          <p:nvPr/>
        </p:nvCxnSpPr>
        <p:spPr>
          <a:xfrm flipH="1" rot="10800000">
            <a:off x="8084375" y="1427950"/>
            <a:ext cx="9309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3"/>
          <p:cNvCxnSpPr/>
          <p:nvPr/>
        </p:nvCxnSpPr>
        <p:spPr>
          <a:xfrm flipH="1" rot="10800000">
            <a:off x="8411475" y="1715325"/>
            <a:ext cx="9600" cy="47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3"/>
          <p:cNvCxnSpPr/>
          <p:nvPr/>
        </p:nvCxnSpPr>
        <p:spPr>
          <a:xfrm flipH="1">
            <a:off x="5335325" y="1491900"/>
            <a:ext cx="36729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3"/>
          <p:cNvCxnSpPr/>
          <p:nvPr/>
        </p:nvCxnSpPr>
        <p:spPr>
          <a:xfrm rot="10800000">
            <a:off x="5328200" y="1065550"/>
            <a:ext cx="36516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3"/>
          <p:cNvCxnSpPr/>
          <p:nvPr/>
        </p:nvCxnSpPr>
        <p:spPr>
          <a:xfrm>
            <a:off x="5690525" y="1065650"/>
            <a:ext cx="6600" cy="4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75" name="Google Shape;175;p33"/>
          <p:cNvCxnSpPr/>
          <p:nvPr/>
        </p:nvCxnSpPr>
        <p:spPr>
          <a:xfrm rot="10800000">
            <a:off x="391025" y="3476500"/>
            <a:ext cx="44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3"/>
          <p:cNvCxnSpPr/>
          <p:nvPr/>
        </p:nvCxnSpPr>
        <p:spPr>
          <a:xfrm rot="10800000">
            <a:off x="428375" y="2571850"/>
            <a:ext cx="435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3"/>
          <p:cNvCxnSpPr/>
          <p:nvPr/>
        </p:nvCxnSpPr>
        <p:spPr>
          <a:xfrm flipH="1">
            <a:off x="4454300" y="2614375"/>
            <a:ext cx="7200" cy="8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78" name="Google Shape;178;p33"/>
          <p:cNvSpPr txBox="1"/>
          <p:nvPr/>
        </p:nvSpPr>
        <p:spPr>
          <a:xfrm>
            <a:off x="1653638" y="4127600"/>
            <a:ext cx="151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Times New Roman"/>
                <a:ea typeface="Times New Roman"/>
                <a:cs typeface="Times New Roman"/>
                <a:sym typeface="Times New Roman"/>
              </a:rPr>
              <a:t>Количество страниц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945525" y="2801500"/>
            <a:ext cx="118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Times New Roman"/>
                <a:ea typeface="Times New Roman"/>
                <a:cs typeface="Times New Roman"/>
                <a:sym typeface="Times New Roman"/>
              </a:rPr>
              <a:t>Количество страниц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 rot="-5400000">
            <a:off x="-501200" y="2317738"/>
            <a:ext cx="14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Times New Roman"/>
                <a:ea typeface="Times New Roman"/>
                <a:cs typeface="Times New Roman"/>
                <a:sym typeface="Times New Roman"/>
              </a:rPr>
              <a:t>Размер страни (байт)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 rot="-5400000">
            <a:off x="5083813" y="1797813"/>
            <a:ext cx="147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Times New Roman"/>
                <a:ea typeface="Times New Roman"/>
                <a:cs typeface="Times New Roman"/>
                <a:sym typeface="Times New Roman"/>
              </a:rPr>
              <a:t>Время </a:t>
            </a:r>
            <a:r>
              <a:rPr lang="ru" sz="800">
                <a:latin typeface="Times New Roman"/>
                <a:ea typeface="Times New Roman"/>
                <a:cs typeface="Times New Roman"/>
                <a:sym typeface="Times New Roman"/>
              </a:rPr>
              <a:t>(в тиках)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250" y="3109308"/>
            <a:ext cx="2729849" cy="168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k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