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73A0A0-FD19-4EDD-B913-2078E9C5F376}">
  <a:tblStyle styleId="{7973A0A0-FD19-4EDD-B913-2078E9C5F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579bb30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579bb30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79bb30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579bb30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c59d03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c59d03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c59d033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c59d033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579bb30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579bb30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c59d033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c59d033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79bb30f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579bb30f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4ccd08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4ccd08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79bb30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579bb30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579bb30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579bb30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579bb30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579bb30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544bb80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544bb80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79bb30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579bb30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79bb30f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79bb30f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579bb30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579bb30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2c7067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2c7067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100" y="577400"/>
            <a:ext cx="8520600" cy="13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Метод программной реализации доверенной среды исполнения с помощью виртуализации процессоров архитектуры ARM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100" y="1996050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Квалификационная работа магистра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07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Студент группы ИУ7-42М: Романов Алексей Васильевич</a:t>
            </a:r>
            <a:br>
              <a:rPr lang="ru" sz="1200">
                <a:solidFill>
                  <a:srgbClr val="000000"/>
                </a:solidFill>
              </a:rPr>
            </a:br>
            <a:r>
              <a:rPr lang="ru" sz="1200">
                <a:solidFill>
                  <a:srgbClr val="000000"/>
                </a:solidFill>
              </a:rPr>
              <a:t>Научный руководитель: Бекасов Денис Евгеньевич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85400" y="16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A3. Виртуализация контроллеров разделения аппаратных ресурсов </a:t>
            </a:r>
            <a:endParaRPr sz="24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75" y="1185100"/>
            <a:ext cx="8729052" cy="32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7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Структура программного обеспечения</a:t>
            </a:r>
            <a:endParaRPr sz="24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7650"/>
            <a:ext cx="5962772" cy="3904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6274475" y="1592100"/>
            <a:ext cx="28695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Средства реализации: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Гостевая ОС – Linux v6.9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Доверенная ОС – OP-TEE v4.2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Гипервизор – KVM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Язык программирования – С (C11)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0925" y="26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Подготовка исследования</a:t>
            </a:r>
            <a:endParaRPr sz="2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08800" y="802075"/>
            <a:ext cx="87264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 качестве платформы выбран Raspberry Pi 4 Model B (ARMv8)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Проведено сравнение быстродействия разработанного метода с аппаратной реализацией: проведено сравнение количества используемых машинных инструкций и скорости обработки операций ввода-вывода.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Для точного подсчёта используемых машинных инструкций используется  аппаратное расширение ARM Performance Unit.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Проверена корректность разработанного метода.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49150" y="8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11"/>
              <a:t>Сравнение количества используемых машинных инструкций</a:t>
            </a:r>
            <a:endParaRPr sz="2511"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557625" y="68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{7973A0A0-FD19-4EDD-B913-2078E9C5F376}</a:tableStyleId>
              </a:tblPr>
              <a:tblGrid>
                <a:gridCol w="2634550"/>
                <a:gridCol w="2634550"/>
                <a:gridCol w="2634550"/>
              </a:tblGrid>
              <a:tr h="3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Выполняемая операция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Аппаратная реализация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Разработанный метод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Смена контекста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1525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7625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Разделение участков памяти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2208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7800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Разделение прерываний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986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3421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25"/>
          <p:cNvGraphicFramePr/>
          <p:nvPr/>
        </p:nvGraphicFramePr>
        <p:xfrm>
          <a:off x="1281038" y="266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{7973A0A0-FD19-4EDD-B913-2078E9C5F376}</a:tableStyleId>
              </a:tblPr>
              <a:tblGrid>
                <a:gridCol w="2152275"/>
                <a:gridCol w="2152275"/>
                <a:gridCol w="2152275"/>
              </a:tblGrid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Размер образа ОС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Аппаратная реализация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Разработанный метод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325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16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4450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4800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32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10200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11223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64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22254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23507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128 Кб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50700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51998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5"/>
          <p:cNvSpPr txBox="1"/>
          <p:nvPr/>
        </p:nvSpPr>
        <p:spPr>
          <a:xfrm>
            <a:off x="2365050" y="2273525"/>
            <a:ext cx="4288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целостности загружаемых образов ОС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196050" y="146350"/>
            <a:ext cx="88701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Сравнение количества используемых машинных инструкций при использовании пользовательских приложений</a:t>
            </a:r>
            <a:endParaRPr sz="2400"/>
          </a:p>
        </p:txBody>
      </p:sp>
      <p:sp>
        <p:nvSpPr>
          <p:cNvPr id="152" name="Google Shape;152;p26"/>
          <p:cNvSpPr txBox="1"/>
          <p:nvPr/>
        </p:nvSpPr>
        <p:spPr>
          <a:xfrm>
            <a:off x="736300" y="1210800"/>
            <a:ext cx="7636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Шифрование файла размером 1Мб с помощью ccrypt и передача его по сети с помощью GoHttp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54" name="Google Shape;154;p26"/>
          <p:cNvGraphicFramePr/>
          <p:nvPr/>
        </p:nvGraphicFramePr>
        <p:xfrm>
          <a:off x="355425" y="16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{7973A0A0-FD19-4EDD-B913-2078E9C5F376}</a:tableStyleId>
              </a:tblPr>
              <a:tblGrid>
                <a:gridCol w="2697550"/>
                <a:gridCol w="2697550"/>
                <a:gridCol w="3038050"/>
              </a:tblGrid>
              <a:tr h="50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Количество пар одновременно работающих ВМ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Аппаратная реализация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Разработанный метод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12764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15061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15732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22024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16854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24438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17542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26488 инструкций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6"/>
          <p:cNvSpPr txBox="1"/>
          <p:nvPr/>
        </p:nvSpPr>
        <p:spPr>
          <a:xfrm>
            <a:off x="320800" y="3987175"/>
            <a:ext cx="8467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Значительный рост (45-50%) используемых машинных инструкций при использовании более одной пары одновременно </a:t>
            </a:r>
            <a:r>
              <a:rPr lang="ru" sz="1600">
                <a:solidFill>
                  <a:schemeClr val="dk1"/>
                </a:solidFill>
              </a:rPr>
              <a:t>работающих</a:t>
            </a:r>
            <a:r>
              <a:rPr lang="ru" sz="1600">
                <a:solidFill>
                  <a:schemeClr val="dk1"/>
                </a:solidFill>
              </a:rPr>
              <a:t> виртуальных машин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919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Сравнение скорости записи и чтения при использовании серверных приложений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1" name="Google Shape;161;p27"/>
          <p:cNvSpPr txBox="1"/>
          <p:nvPr/>
        </p:nvSpPr>
        <p:spPr>
          <a:xfrm>
            <a:off x="723350" y="4104975"/>
            <a:ext cx="33852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Зависимость скорости записи </a:t>
            </a:r>
            <a:r>
              <a:rPr lang="ru" sz="1300">
                <a:solidFill>
                  <a:schemeClr val="dk1"/>
                </a:solidFill>
              </a:rPr>
              <a:t>данных в СУБД MongoDB от размера объекта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2" y="803000"/>
            <a:ext cx="4520054" cy="32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375" y="775875"/>
            <a:ext cx="4535777" cy="3284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5042750" y="4104975"/>
            <a:ext cx="33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Зависимость скорость</a:t>
            </a:r>
            <a:r>
              <a:rPr lang="ru" sz="1300">
                <a:solidFill>
                  <a:schemeClr val="dk1"/>
                </a:solidFill>
              </a:rPr>
              <a:t> чтения данных с сервера Apache от размера TCP буфера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76625" y="2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Заключение</a:t>
            </a:r>
            <a:endParaRPr sz="2400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6625" y="786175"/>
            <a:ext cx="87921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результате выполнения выпускной квалификационной работы был разработан метод, реализующий программную реализацию доверенной среды исполнения с помощью виртуализации процессоров архитектуры ARM.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В процессе выполнения ВКР были выполнены следующие задачи: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проведен анализ существующих реализаций доверенных сред исполнения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спроектирован метод для платформ с архитектурой ARM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спроектированы, реализованы и протестированы программные модули реализующие метод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проведено сравнение скорости работы разработанного программного обеспечения с аппаратной реализацией.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27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Дальнейшее развитие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0476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Работа над улучшением</a:t>
            </a:r>
            <a:r>
              <a:rPr lang="ru">
                <a:solidFill>
                  <a:schemeClr val="dk1"/>
                </a:solidFill>
              </a:rPr>
              <a:t> производительности метода при использовании нескольких пар виртуальных машин одновременно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92550" y="11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Цель и задачи работы</a:t>
            </a:r>
            <a:endParaRPr sz="24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98275"/>
            <a:ext cx="8520600" cy="4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dk1"/>
                </a:solidFill>
              </a:rPr>
              <a:t>Цель работы</a:t>
            </a:r>
            <a:r>
              <a:rPr lang="ru" sz="4000">
                <a:solidFill>
                  <a:schemeClr val="dk1"/>
                </a:solidFill>
              </a:rPr>
              <a:t>: разработка метода программной реализации доверенной среды исполнения с помощью виртуализации процессоров архитектуры ARM.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ru" sz="4000">
                <a:solidFill>
                  <a:schemeClr val="dk1"/>
                </a:solidFill>
              </a:rPr>
            </a:br>
            <a:r>
              <a:rPr b="1" lang="ru" sz="4000">
                <a:solidFill>
                  <a:schemeClr val="dk1"/>
                </a:solidFill>
              </a:rPr>
              <a:t>Задачи</a:t>
            </a:r>
            <a:r>
              <a:rPr lang="ru" sz="4000">
                <a:solidFill>
                  <a:schemeClr val="dk1"/>
                </a:solidFill>
              </a:rPr>
              <a:t>:</a:t>
            </a:r>
            <a:endParaRPr sz="40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4000">
                <a:solidFill>
                  <a:schemeClr val="dk1"/>
                </a:solidFill>
              </a:rPr>
              <a:t>провести анализ существующих реализаций доверенных сред исполнения</a:t>
            </a:r>
            <a:endParaRPr sz="40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4000">
                <a:solidFill>
                  <a:schemeClr val="dk1"/>
                </a:solidFill>
              </a:rPr>
              <a:t>спроектировать метод для платформ с архитектурой ARM</a:t>
            </a:r>
            <a:endParaRPr sz="40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4000">
                <a:solidFill>
                  <a:schemeClr val="dk1"/>
                </a:solidFill>
              </a:rPr>
              <a:t>спроектировать, реализовать и протестировать программные модули реализующие метод</a:t>
            </a:r>
            <a:endParaRPr sz="40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4000">
                <a:solidFill>
                  <a:schemeClr val="dk1"/>
                </a:solidFill>
              </a:rPr>
              <a:t>провести сравнение скорости работы разработанного программного обеспечения с аппаратной реализацией.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13" y="10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Сравнение реализаций доверенных сред исполнения</a:t>
            </a:r>
            <a:endParaRPr sz="2400"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11688" y="8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{7973A0A0-FD19-4EDD-B913-2078E9C5F376}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142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Доверенная среда исполнения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Производитель-ность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Проприетарное</a:t>
                      </a:r>
                      <a:br>
                        <a:rPr b="1" lang="ru"/>
                      </a:br>
                      <a:r>
                        <a:rPr b="1" lang="ru"/>
                        <a:t>решение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Аппаратное решение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Поддержка в</a:t>
                      </a:r>
                      <a:r>
                        <a:rPr b="1" lang="ru"/>
                        <a:t>иртуализации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highlight>
                            <a:schemeClr val="lt1"/>
                          </a:highlight>
                        </a:rPr>
                        <a:t>ARM TrustZone</a:t>
                      </a:r>
                      <a:endParaRPr b="1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lt1"/>
                          </a:highlight>
                        </a:rPr>
                        <a:t>Средняя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lt1"/>
                          </a:highlight>
                        </a:rPr>
                        <a:t>Да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lt1"/>
                          </a:highlight>
                        </a:rPr>
                        <a:t>Да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chemeClr val="lt1"/>
                          </a:highlight>
                        </a:rPr>
                        <a:t>Нет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5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Intel SGX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Высокая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Keystone (RISC-V)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Низкая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364700" y="4129650"/>
            <a:ext cx="83151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ARM TrustZone – аппаратно реализованная доверенная среда исполнения не поддерживающая виртуализацию.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7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Постановка задачи</a:t>
            </a:r>
            <a:endParaRPr sz="2400"/>
          </a:p>
        </p:txBody>
      </p:sp>
      <p:sp>
        <p:nvSpPr>
          <p:cNvPr id="78" name="Google Shape;78;p16"/>
          <p:cNvSpPr txBox="1"/>
          <p:nvPr/>
        </p:nvSpPr>
        <p:spPr>
          <a:xfrm>
            <a:off x="359975" y="3345925"/>
            <a:ext cx="87366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Дополнительные условия: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Архитектура ARMv8 и новее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Использовать механизмы аппаратной виртуализации ARM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Должны поддерживаться все свойства безопасности предоставляемые аппаратной технологий ARM TrustZone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63" y="1040712"/>
            <a:ext cx="7743274" cy="212111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35350" y="147350"/>
            <a:ext cx="89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Детализированная IDEF0-диаграмма </a:t>
            </a:r>
            <a:r>
              <a:rPr lang="ru" sz="2220"/>
              <a:t>разрабатываемого</a:t>
            </a:r>
            <a:r>
              <a:rPr lang="ru" sz="2220"/>
              <a:t> метода</a:t>
            </a:r>
            <a:endParaRPr sz="222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0" y="797250"/>
            <a:ext cx="8167658" cy="378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3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A1. Виртуализация доверенной загрузки</a:t>
            </a:r>
            <a:endParaRPr sz="2400"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0" y="1404075"/>
            <a:ext cx="8697900" cy="26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0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A12. Регистрация виртуальных машин</a:t>
            </a:r>
            <a:endParaRPr sz="24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25" y="753700"/>
            <a:ext cx="5762298" cy="41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7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A2. Виртуализация переключения контекста</a:t>
            </a:r>
            <a:endParaRPr sz="2400"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323750"/>
            <a:ext cx="8839200" cy="263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2625" y="31900"/>
            <a:ext cx="86739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A21. Алгоритм сохранения контекста выполнения гостевой виртуальной машины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25" y="980725"/>
            <a:ext cx="6189801" cy="3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