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20ddfd5c_0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b420ddfd5c_0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20ddfd5c_0_14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b420ddfd5c_0_14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20ddfd5c_0_3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b420ddfd5c_0_3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8200" y="31800"/>
            <a:ext cx="10762800" cy="3462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25280" y="3109560"/>
            <a:ext cx="3057600" cy="36156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Project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848360" y="56520"/>
            <a:ext cx="3273900" cy="64398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 Book/Folder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9425" y="260400"/>
            <a:ext cx="2799300" cy="17211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Book/Folder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83650" y="482475"/>
            <a:ext cx="2513400" cy="107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from TUMOnline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(DataSources/input.xlsx)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122249" y="305075"/>
            <a:ext cx="2726100" cy="1641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master_sheet_timestamp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 flipH="1" rot="-10413418">
            <a:off x="3081943" y="903720"/>
            <a:ext cx="2033144" cy="2323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69" name="Google Shape;69;p14"/>
          <p:cNvSpPr/>
          <p:nvPr/>
        </p:nvSpPr>
        <p:spPr>
          <a:xfrm>
            <a:off x="3097045" y="1063053"/>
            <a:ext cx="19344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ConfirmedStudents.py</a:t>
            </a:r>
            <a:r>
              <a:rPr b="0" i="0" lang="de-D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input.xls </a:t>
            </a:r>
            <a:r>
              <a:rPr lang="de-D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[-HS] [--update=&lt;manually_updated_file&gt;]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75520" y="3554280"/>
            <a:ext cx="1557000" cy="145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151560" y="4038480"/>
            <a:ext cx="930000" cy="159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6540120" y="2093040"/>
            <a:ext cx="9720" cy="1487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73" name="Google Shape;73;p14"/>
          <p:cNvSpPr/>
          <p:nvPr/>
        </p:nvSpPr>
        <p:spPr>
          <a:xfrm>
            <a:off x="6004377" y="3554275"/>
            <a:ext cx="1081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Script_3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44600" y="4029960"/>
            <a:ext cx="1557000" cy="145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(manually worked on)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601960" y="4376520"/>
            <a:ext cx="473040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76" name="Google Shape;76;p14"/>
          <p:cNvSpPr/>
          <p:nvPr/>
        </p:nvSpPr>
        <p:spPr>
          <a:xfrm>
            <a:off x="9281160" y="31800"/>
            <a:ext cx="1320000" cy="1163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Foik_GradingSheetseminar.xlsx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320985" y="1752955"/>
            <a:ext cx="1320000" cy="1163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Stahl_GradingSheet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seminar.xlsx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flipH="1" rot="10800000">
            <a:off x="7966810" y="185217"/>
            <a:ext cx="1009422" cy="6645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79" name="Google Shape;79;p14"/>
          <p:cNvSpPr/>
          <p:nvPr/>
        </p:nvSpPr>
        <p:spPr>
          <a:xfrm>
            <a:off x="8058523" y="1981490"/>
            <a:ext cx="1009422" cy="820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0" name="Google Shape;80;p14"/>
          <p:cNvSpPr/>
          <p:nvPr/>
        </p:nvSpPr>
        <p:spPr>
          <a:xfrm>
            <a:off x="10765922" y="848513"/>
            <a:ext cx="1145700" cy="132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 Grades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0587452" y="198377"/>
            <a:ext cx="645300" cy="63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2" name="Google Shape;82;p14"/>
          <p:cNvSpPr/>
          <p:nvPr/>
        </p:nvSpPr>
        <p:spPr>
          <a:xfrm flipH="1" rot="10800000">
            <a:off x="10821065" y="2249830"/>
            <a:ext cx="837702" cy="7135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3" name="Google Shape;83;p14"/>
          <p:cNvSpPr/>
          <p:nvPr/>
        </p:nvSpPr>
        <p:spPr>
          <a:xfrm>
            <a:off x="11199590" y="2853605"/>
            <a:ext cx="992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Script_4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33320" y="5471640"/>
            <a:ext cx="1841700" cy="4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GradingKey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890995" y="916628"/>
            <a:ext cx="19344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GraderSheets.py master_sheet_manually_updated.xlsx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9055800" y="4184875"/>
            <a:ext cx="2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This part is done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5166689">
            <a:off x="9111343" y="3516720"/>
            <a:ext cx="837686" cy="71352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8" name="Google Shape;88;p14"/>
          <p:cNvSpPr txBox="1"/>
          <p:nvPr/>
        </p:nvSpPr>
        <p:spPr>
          <a:xfrm>
            <a:off x="8669225" y="5577575"/>
            <a:ext cx="55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2200"/>
              <a:t>Entire Project Structure</a:t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412750" y="202425"/>
            <a:ext cx="3057600" cy="6578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625575" y="76560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parse arguments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10700" y="220400"/>
            <a:ext cx="5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chemeClr val="dk1"/>
                </a:solidFill>
              </a:rPr>
              <a:t>Script1(aka ConfirmedStudents.py)</a:t>
            </a:r>
            <a:endParaRPr b="1" i="1" sz="1800"/>
          </a:p>
        </p:txBody>
      </p:sp>
      <p:sp>
        <p:nvSpPr>
          <p:cNvPr id="96" name="Google Shape;96;p15"/>
          <p:cNvSpPr/>
          <p:nvPr/>
        </p:nvSpPr>
        <p:spPr>
          <a:xfrm>
            <a:off x="4625575" y="1186900"/>
            <a:ext cx="2522100" cy="2467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Check if input xlsx provided</a:t>
            </a:r>
            <a:endParaRPr sz="1200"/>
          </a:p>
        </p:txBody>
      </p:sp>
      <p:sp>
        <p:nvSpPr>
          <p:cNvPr id="97" name="Google Shape;97;p15"/>
          <p:cNvSpPr/>
          <p:nvPr/>
        </p:nvSpPr>
        <p:spPr>
          <a:xfrm>
            <a:off x="4733675" y="14560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read src file and get as pandas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701775" y="19997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replace the header to handle dataframes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701775" y="25331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Choose students who has fixed place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701775" y="30665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Add columns for project description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601625" y="3746600"/>
            <a:ext cx="2522100" cy="2018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Check if --update key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4733675" y="40468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read destination file and get as pandas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777975" y="45905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replace the header to handle dataframes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777975" y="51239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incorporated the new entries from src file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91700" y="675800"/>
            <a:ext cx="3057600" cy="26928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create_arg_parser()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59450" y="1329150"/>
            <a:ext cx="2522100" cy="1854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parser for</a:t>
            </a:r>
            <a:endParaRPr sz="1200"/>
          </a:p>
        </p:txBody>
      </p:sp>
      <p:sp>
        <p:nvSpPr>
          <p:cNvPr id="107" name="Google Shape;107;p15"/>
          <p:cNvSpPr/>
          <p:nvPr/>
        </p:nvSpPr>
        <p:spPr>
          <a:xfrm>
            <a:off x="967550" y="1598325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path to input file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67550" y="19793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-HS Switch to toggle Hauptseminar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967550" y="25889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--update=&lt;existing masters file&gt; for getting new entries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809700" y="65875"/>
            <a:ext cx="3057600" cy="20823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read_srcfile()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077450" y="719225"/>
            <a:ext cx="2522100" cy="1333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" name="Google Shape;112;p15"/>
          <p:cNvSpPr/>
          <p:nvPr/>
        </p:nvSpPr>
        <p:spPr>
          <a:xfrm>
            <a:off x="8185550" y="759800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load workbook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185550" y="11408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select the active(first)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185550" y="15980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Convert to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38475" y="3514700"/>
            <a:ext cx="3057600" cy="1115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replace_header()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756600" y="4168050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replace headers with first row of sheet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7809700" y="222385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choose_fixed_place()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077450" y="272480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5"/>
          <p:cNvSpPr/>
          <p:nvPr/>
        </p:nvSpPr>
        <p:spPr>
          <a:xfrm>
            <a:off x="8185550" y="27653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Choose rows with STATUS=='Fixplatz'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185550" y="33749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filter only required columns in Master file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27450" y="4734125"/>
            <a:ext cx="3057600" cy="10305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add_columns()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745575" y="5235075"/>
            <a:ext cx="2799300" cy="461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adding additional columns for TITEL, BETREUER, VORTRAG</a:t>
            </a:r>
            <a:endParaRPr sz="1200"/>
          </a:p>
        </p:txBody>
      </p:sp>
      <p:sp>
        <p:nvSpPr>
          <p:cNvPr id="123" name="Google Shape;123;p15"/>
          <p:cNvSpPr/>
          <p:nvPr/>
        </p:nvSpPr>
        <p:spPr>
          <a:xfrm>
            <a:off x="638475" y="5840825"/>
            <a:ext cx="3057600" cy="9396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add_columns_HS()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756600" y="6341775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adding additional columns for HS</a:t>
            </a:r>
            <a:endParaRPr sz="1200"/>
          </a:p>
        </p:txBody>
      </p:sp>
      <p:sp>
        <p:nvSpPr>
          <p:cNvPr id="125" name="Google Shape;125;p15"/>
          <p:cNvSpPr/>
          <p:nvPr/>
        </p:nvSpPr>
        <p:spPr>
          <a:xfrm>
            <a:off x="7837375" y="4157925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shuffle_review()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8105125" y="4658875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15"/>
          <p:cNvSpPr/>
          <p:nvPr/>
        </p:nvSpPr>
        <p:spPr>
          <a:xfrm>
            <a:off x="8213225" y="46994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assign REVIEW_FÜR to next student on list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8213225" y="53090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assign the Matik. number of previous to REVIEW_VON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837375" y="6092000"/>
            <a:ext cx="3057600" cy="9396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write_masterfile()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7955500" y="6592950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write master sheet with timestamp</a:t>
            </a:r>
            <a:endParaRPr sz="1200"/>
          </a:p>
        </p:txBody>
      </p:sp>
      <p:cxnSp>
        <p:nvCxnSpPr>
          <p:cNvPr id="131" name="Google Shape;131;p15"/>
          <p:cNvCxnSpPr>
            <a:stCxn id="94" idx="1"/>
            <a:endCxn id="105" idx="3"/>
          </p:cNvCxnSpPr>
          <p:nvPr/>
        </p:nvCxnSpPr>
        <p:spPr>
          <a:xfrm flipH="1">
            <a:off x="3649375" y="921150"/>
            <a:ext cx="976200" cy="11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97" idx="3"/>
            <a:endCxn id="110" idx="1"/>
          </p:cNvCxnSpPr>
          <p:nvPr/>
        </p:nvCxnSpPr>
        <p:spPr>
          <a:xfrm flipH="1" rot="10800000">
            <a:off x="6985475" y="1107175"/>
            <a:ext cx="8241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98" idx="1"/>
            <a:endCxn id="115" idx="3"/>
          </p:cNvCxnSpPr>
          <p:nvPr/>
        </p:nvCxnSpPr>
        <p:spPr>
          <a:xfrm flipH="1">
            <a:off x="3696175" y="2259250"/>
            <a:ext cx="1005600" cy="18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99" idx="3"/>
            <a:endCxn id="117" idx="1"/>
          </p:cNvCxnSpPr>
          <p:nvPr/>
        </p:nvCxnSpPr>
        <p:spPr>
          <a:xfrm>
            <a:off x="6953575" y="2792650"/>
            <a:ext cx="8562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00" idx="1"/>
            <a:endCxn id="121" idx="3"/>
          </p:cNvCxnSpPr>
          <p:nvPr/>
        </p:nvCxnSpPr>
        <p:spPr>
          <a:xfrm flipH="1">
            <a:off x="3685075" y="3326050"/>
            <a:ext cx="10167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3" idx="1"/>
            <a:endCxn id="115" idx="3"/>
          </p:cNvCxnSpPr>
          <p:nvPr/>
        </p:nvCxnSpPr>
        <p:spPr>
          <a:xfrm rot="10800000">
            <a:off x="3696175" y="4072150"/>
            <a:ext cx="1081800" cy="7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/>
          <p:nvPr/>
        </p:nvSpPr>
        <p:spPr>
          <a:xfrm>
            <a:off x="4680500" y="586395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if -HS key, add columns and shuffle reviews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5"/>
          <p:cNvCxnSpPr>
            <a:stCxn id="137" idx="1"/>
            <a:endCxn id="123" idx="3"/>
          </p:cNvCxnSpPr>
          <p:nvPr/>
        </p:nvCxnSpPr>
        <p:spPr>
          <a:xfrm flipH="1">
            <a:off x="3696200" y="6019500"/>
            <a:ext cx="9843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>
            <a:stCxn id="137" idx="3"/>
            <a:endCxn id="125" idx="1"/>
          </p:cNvCxnSpPr>
          <p:nvPr/>
        </p:nvCxnSpPr>
        <p:spPr>
          <a:xfrm flipH="1" rot="10800000">
            <a:off x="7202600" y="5085000"/>
            <a:ext cx="6348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/>
          <p:nvPr/>
        </p:nvSpPr>
        <p:spPr>
          <a:xfrm>
            <a:off x="4680500" y="632115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write to Master Sheet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5"/>
          <p:cNvCxnSpPr>
            <a:stCxn id="140" idx="3"/>
            <a:endCxn id="129" idx="1"/>
          </p:cNvCxnSpPr>
          <p:nvPr/>
        </p:nvCxnSpPr>
        <p:spPr>
          <a:xfrm>
            <a:off x="7202600" y="6476700"/>
            <a:ext cx="6348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>
            <a:stCxn id="102" idx="3"/>
            <a:endCxn id="110" idx="1"/>
          </p:cNvCxnSpPr>
          <p:nvPr/>
        </p:nvCxnSpPr>
        <p:spPr>
          <a:xfrm flipH="1" rot="10800000">
            <a:off x="6985475" y="1106875"/>
            <a:ext cx="824100" cy="3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955550" y="202425"/>
            <a:ext cx="3057600" cy="35904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168375" y="76560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parse arguments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8300" y="220400"/>
            <a:ext cx="5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de-DE" sz="1800">
                <a:solidFill>
                  <a:schemeClr val="dk1"/>
                </a:solidFill>
              </a:rPr>
              <a:t>Script2(aka GraderSheets.py)</a:t>
            </a:r>
            <a:endParaRPr b="1" i="1" sz="1800"/>
          </a:p>
        </p:txBody>
      </p:sp>
      <p:sp>
        <p:nvSpPr>
          <p:cNvPr id="150" name="Google Shape;150;p16"/>
          <p:cNvSpPr/>
          <p:nvPr/>
        </p:nvSpPr>
        <p:spPr>
          <a:xfrm>
            <a:off x="4168375" y="1186900"/>
            <a:ext cx="2522100" cy="2467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Check if input xlsx provided</a:t>
            </a:r>
            <a:endParaRPr sz="1200"/>
          </a:p>
        </p:txBody>
      </p:sp>
      <p:sp>
        <p:nvSpPr>
          <p:cNvPr id="151" name="Google Shape;151;p16"/>
          <p:cNvSpPr/>
          <p:nvPr/>
        </p:nvSpPr>
        <p:spPr>
          <a:xfrm>
            <a:off x="4276475" y="14560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read src file and get as pandas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244575" y="19997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replace the header to handle dataframes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244575" y="25331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reset index and eliminate null columns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244575" y="30665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Generate grading file for each supervisor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91700" y="675800"/>
            <a:ext cx="3057600" cy="16812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create_arg_parser()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859450" y="1329150"/>
            <a:ext cx="2522100" cy="87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parser for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967550" y="1598325"/>
            <a:ext cx="2251800" cy="4617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any keys that may be required later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123900" y="65875"/>
            <a:ext cx="3057600" cy="20823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read_srcfile</a:t>
            </a: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7391650" y="719225"/>
            <a:ext cx="2522100" cy="1333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16"/>
          <p:cNvSpPr/>
          <p:nvPr/>
        </p:nvSpPr>
        <p:spPr>
          <a:xfrm>
            <a:off x="7499750" y="759800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load workbook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499750" y="11408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select the active(first)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7499750" y="15980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Convert to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38475" y="2447900"/>
            <a:ext cx="3057600" cy="1115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replace_header()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56600" y="3101250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replace headers with first row of sheet</a:t>
            </a:r>
            <a:endParaRPr sz="1200"/>
          </a:p>
        </p:txBody>
      </p:sp>
      <p:sp>
        <p:nvSpPr>
          <p:cNvPr id="165" name="Google Shape;165;p16"/>
          <p:cNvSpPr/>
          <p:nvPr/>
        </p:nvSpPr>
        <p:spPr>
          <a:xfrm>
            <a:off x="3863325" y="4118825"/>
            <a:ext cx="5178300" cy="2534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generate_supervisor_files</a:t>
            </a:r>
            <a:r>
              <a:rPr lang="de-DE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4054875" y="4619775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</a:rPr>
              <a:t>Prepare Supervisor list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>
            <a:off x="7104175" y="220650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add_overview_sheet</a:t>
            </a: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295725" y="270745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16"/>
          <p:cNvSpPr/>
          <p:nvPr/>
        </p:nvSpPr>
        <p:spPr>
          <a:xfrm>
            <a:off x="7403825" y="27480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in Datasources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7403825" y="33576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Customize Supervisor name in C2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71" name="Google Shape;171;p16"/>
          <p:cNvCxnSpPr>
            <a:stCxn id="148" idx="1"/>
            <a:endCxn id="155" idx="3"/>
          </p:cNvCxnSpPr>
          <p:nvPr/>
        </p:nvCxnSpPr>
        <p:spPr>
          <a:xfrm flipH="1">
            <a:off x="3649375" y="921150"/>
            <a:ext cx="51900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>
            <a:stCxn id="152" idx="1"/>
            <a:endCxn id="163" idx="3"/>
          </p:cNvCxnSpPr>
          <p:nvPr/>
        </p:nvCxnSpPr>
        <p:spPr>
          <a:xfrm flipH="1">
            <a:off x="3696175" y="2259250"/>
            <a:ext cx="548400" cy="7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54" idx="3"/>
            <a:endCxn id="165" idx="0"/>
          </p:cNvCxnSpPr>
          <p:nvPr/>
        </p:nvCxnSpPr>
        <p:spPr>
          <a:xfrm flipH="1">
            <a:off x="6452575" y="3326050"/>
            <a:ext cx="43800" cy="792900"/>
          </a:xfrm>
          <a:prstGeom prst="bentConnector4">
            <a:avLst>
              <a:gd fmla="val -543664" name="adj1"/>
              <a:gd fmla="val 663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6"/>
          <p:cNvSpPr/>
          <p:nvPr/>
        </p:nvSpPr>
        <p:spPr>
          <a:xfrm>
            <a:off x="4007800" y="5042000"/>
            <a:ext cx="4557300" cy="1442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For every supervisor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16"/>
          <p:cNvSpPr/>
          <p:nvPr/>
        </p:nvSpPr>
        <p:spPr>
          <a:xfrm>
            <a:off x="4270425" y="5355500"/>
            <a:ext cx="19647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Create an individual file with supervisor name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282250" y="5896250"/>
            <a:ext cx="20772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2.Add Paper Grading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355275" y="5279300"/>
            <a:ext cx="17637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1.</a:t>
            </a:r>
            <a:r>
              <a:rPr lang="de-DE" sz="1200">
                <a:solidFill>
                  <a:schemeClr val="dk1"/>
                </a:solidFill>
              </a:rPr>
              <a:t>Add Overview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420175" y="5591450"/>
            <a:ext cx="20772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3.</a:t>
            </a:r>
            <a:r>
              <a:rPr lang="de-DE" sz="1200">
                <a:solidFill>
                  <a:schemeClr val="dk1"/>
                </a:solidFill>
              </a:rPr>
              <a:t>Add Review Grading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88450" y="412835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add_paper_grading_sheet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56200" y="462930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p16"/>
          <p:cNvSpPr/>
          <p:nvPr/>
        </p:nvSpPr>
        <p:spPr>
          <a:xfrm>
            <a:off x="864300" y="46698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and take hardcoded part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827425" y="526490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Fill the configurable data in the sheet using coordinates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0341750" y="1384675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add_review_grading_sheet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0609500" y="1885625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16"/>
          <p:cNvSpPr/>
          <p:nvPr/>
        </p:nvSpPr>
        <p:spPr>
          <a:xfrm>
            <a:off x="10717600" y="192620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and take hardcoded part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0717600" y="253580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Fill the configurable data in the sheet using coordinates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7" name="Google Shape;187;p16"/>
          <p:cNvCxnSpPr>
            <a:stCxn id="151" idx="3"/>
            <a:endCxn id="158" idx="1"/>
          </p:cNvCxnSpPr>
          <p:nvPr/>
        </p:nvCxnSpPr>
        <p:spPr>
          <a:xfrm flipH="1" rot="10800000">
            <a:off x="6528275" y="1107175"/>
            <a:ext cx="5955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6"/>
          <p:cNvSpPr/>
          <p:nvPr/>
        </p:nvSpPr>
        <p:spPr>
          <a:xfrm>
            <a:off x="6420175" y="5903600"/>
            <a:ext cx="20355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4. </a:t>
            </a:r>
            <a:r>
              <a:rPr lang="de-DE" sz="1200">
                <a:solidFill>
                  <a:schemeClr val="dk1"/>
                </a:solidFill>
              </a:rPr>
              <a:t>Add Presentations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117825" y="429190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add_presentations_sheet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09375" y="479285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p16"/>
          <p:cNvSpPr/>
          <p:nvPr/>
        </p:nvSpPr>
        <p:spPr>
          <a:xfrm>
            <a:off x="9417475" y="48334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and take hardcoded part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9417475" y="54430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Fill the configurable data in the sheet using coordinates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3" name="Google Shape;193;p16"/>
          <p:cNvCxnSpPr>
            <a:stCxn id="177" idx="3"/>
            <a:endCxn id="167" idx="2"/>
          </p:cNvCxnSpPr>
          <p:nvPr/>
        </p:nvCxnSpPr>
        <p:spPr>
          <a:xfrm flipH="1" rot="10800000">
            <a:off x="8118975" y="4060550"/>
            <a:ext cx="5139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6"/>
          <p:cNvCxnSpPr>
            <a:stCxn id="176" idx="1"/>
            <a:endCxn id="179" idx="3"/>
          </p:cNvCxnSpPr>
          <p:nvPr/>
        </p:nvCxnSpPr>
        <p:spPr>
          <a:xfrm rot="10800000">
            <a:off x="3546050" y="5055500"/>
            <a:ext cx="736200" cy="9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6"/>
          <p:cNvCxnSpPr>
            <a:stCxn id="178" idx="3"/>
            <a:endCxn id="183" idx="2"/>
          </p:cNvCxnSpPr>
          <p:nvPr/>
        </p:nvCxnSpPr>
        <p:spPr>
          <a:xfrm flipH="1" rot="10800000">
            <a:off x="8497375" y="3238700"/>
            <a:ext cx="3373200" cy="250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6"/>
          <p:cNvCxnSpPr>
            <a:stCxn id="188" idx="3"/>
            <a:endCxn id="189" idx="2"/>
          </p:cNvCxnSpPr>
          <p:nvPr/>
        </p:nvCxnSpPr>
        <p:spPr>
          <a:xfrm flipH="1" rot="10800000">
            <a:off x="8455675" y="6146000"/>
            <a:ext cx="2190900" cy="1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