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7556500" cy="106934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cdn.jsdelivr.net/npm/vue-router@3.0.7/dist/vue-router.min.js" TargetMode="External"/><Relationship Id="rId1" Type="http://schemas.openxmlformats.org/officeDocument/2006/relationships/hyperlink" Target="https://cdn.jsdelivr.net/npm/vue@2.6.10/dist/vue.j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cdn.jsdelivr.net/npm/rxjs@6.6.3/bundles/rxjs.umd.mi"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unpkg.com/single-sp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Iocalhost:8081/remoteEntry.js" TargetMode="External"/><Relationship Id="rId2" Type="http://schemas.openxmlformats.org/officeDocument/2006/relationships/image" Target="../media/image8.jpe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localhost:8082/vendors-node_modules_faker_indexjs.jshttp://localhost:8082/src_indexjs.js" TargetMode="External"/><Relationship Id="rId3" Type="http://schemas.openxmlformats.org/officeDocument/2006/relationships/hyperlink" Target="http://localhost:8081/vendors-node_modules_faker_indexjs.jshttp://localhost:8081/src_indexjs.js" TargetMode="External"/><Relationship Id="rId2" Type="http://schemas.openxmlformats.org/officeDocument/2006/relationships/hyperlink" Target="http://Iocalhost:8082/remoteEntry.js" TargetMode="Externa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Iocalhost:8081/remoteEntry.j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Iocalhost:8082/remoteEntry.js" TargetMode="External"/><Relationship Id="rId3" Type="http://schemas.openxmlformats.org/officeDocument/2006/relationships/hyperlink" Target="http://localhost:8081/" TargetMode="External"/><Relationship Id="rId2" Type="http://schemas.openxmlformats.org/officeDocument/2006/relationships/hyperlink" Target="http://localhost:8080/" TargetMode="External"/><Relationship Id="rId1" Type="http://schemas.openxmlformats.org/officeDocument/2006/relationships/hyperlink" Target="http://localhost:8082/"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ocalhost:808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Iocalhost:8083/remoteEntry.js"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unpkg.com/si" TargetMode="Externa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cdn.jsdelivr.net/npm/single-" TargetMode="External"/><Relationship Id="rId4" Type="http://schemas.openxmlformats.org/officeDocument/2006/relationships/hyperlink" Target="https://cdn.jsdelivr.net/npm/si" TargetMode="External"/><Relationship Id="rId3" Type="http://schemas.openxmlformats.org/officeDocument/2006/relationships/hyperlink" Target="https://cdn.jsdelivr.net/npm/zone.js@O.10.3/di" TargetMode="External"/><Relationship Id="rId2" Type="http://schemas.openxmlformats.org/officeDocument/2006/relationships/hyperlink" Target="https://cdn.jsdelivr.net/npm/systemjs@6.8.O/dist/extras/amd.min.js" TargetMode="External"/><Relationship Id="rId1" Type="http://schemas.openxmlformats.org/officeDocument/2006/relationships/hyperlink" Target="https://cdn.jsdelivr.net/npm/systemjs@6.8.O/dist/system.min.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unpkg.com/si" TargetMode="Externa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cdn.jsdelivr.net/npm/react-router-" TargetMode="External"/><Relationship Id="rId3" Type="http://schemas.openxmlformats.org/officeDocument/2006/relationships/hyperlink" Target="https://cdn.jsdelivr.net/npm/react-dom@17.0.1/umd/react-dom.production.min.js" TargetMode="External"/><Relationship Id="rId2" Type="http://schemas.openxmlformats.org/officeDocument/2006/relationships/hyperlink" Target="https://cdn.jsdelivr.net/npm/react@17.0.1/umd/react.production.min.js" TargetMode="External"/><Relationship Id="rId1" Type="http://schemas.openxmlformats.org/officeDocument/2006/relationships/hyperlink" Target="https://cdn.jsdelivr.net/npm/sing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1740" y="805036"/>
            <a:ext cx="1549316" cy="249106"/>
          </a:xfrm>
          <a:prstGeom prst="rect">
            <a:avLst/>
          </a:prstGeom>
          <a:solidFill>
            <a:srgbClr val="FFFFFF"/>
          </a:solidFill>
        </p:spPr>
        <p:txBody>
          <a:bodyPr wrap="none" lIns="0" tIns="0" rIns="0" bIns="0">
            <a:noAutofit/>
          </a:bodyPr>
          <a:p>
            <a:pPr indent="0" algn="just">
              <a:spcBef>
                <a:spcPts val="2380"/>
              </a:spcBef>
            </a:pPr>
            <a:r>
              <a:rPr lang="zh-TW" sz="1700">
                <a:solidFill>
                  <a:srgbClr val="333333"/>
                </a:solidFill>
                <a:latin typeface="微软雅黑" panose="020B0503020204020204" charset="-122"/>
                <a:ea typeface="微软雅黑" panose="020B0503020204020204" charset="-122"/>
              </a:rPr>
              <a:t>微前端实现方案</a:t>
            </a:r>
            <a:endParaRPr lang="zh-TW" sz="1700">
              <a:solidFill>
                <a:srgbClr val="333333"/>
              </a:solidFill>
              <a:latin typeface="微软雅黑" panose="020B0503020204020204" charset="-122"/>
              <a:ea typeface="微软雅黑" panose="020B0503020204020204" charset="-122"/>
            </a:endParaRPr>
          </a:p>
        </p:txBody>
      </p:sp>
      <p:sp>
        <p:nvSpPr>
          <p:cNvPr id="3" name="矩形 2"/>
          <p:cNvSpPr/>
          <p:nvPr/>
        </p:nvSpPr>
        <p:spPr>
          <a:xfrm>
            <a:off x="953892" y="1272869"/>
            <a:ext cx="1157430" cy="218727"/>
          </a:xfrm>
          <a:prstGeom prst="rect">
            <a:avLst/>
          </a:prstGeom>
          <a:solidFill>
            <a:srgbClr val="FFFFFF"/>
          </a:solidFill>
        </p:spPr>
        <p:txBody>
          <a:bodyPr wrap="none" lIns="0" tIns="0" rIns="0" bIns="0">
            <a:noAutofit/>
          </a:bodyPr>
          <a:p>
            <a:pPr indent="0" algn="just"/>
            <a:r>
              <a:rPr lang="en-US" sz="1400" b="1">
                <a:solidFill>
                  <a:srgbClr val="333333"/>
                </a:solidFill>
                <a:latin typeface="Arial" panose="020B0604020202020204"/>
              </a:rPr>
              <a:t>1.</a:t>
            </a:r>
            <a:r>
              <a:rPr lang="zh-TW" sz="1400">
                <a:solidFill>
                  <a:srgbClr val="333333"/>
                </a:solidFill>
                <a:latin typeface="微软雅黑" panose="020B0503020204020204" charset="-122"/>
                <a:ea typeface="微软雅黑" panose="020B0503020204020204" charset="-122"/>
              </a:rPr>
              <a:t>微前端概述</a:t>
            </a:r>
            <a:endParaRPr lang="zh-TW" sz="1400">
              <a:solidFill>
                <a:srgbClr val="333333"/>
              </a:solidFill>
              <a:latin typeface="微软雅黑" panose="020B0503020204020204" charset="-122"/>
              <a:ea typeface="微软雅黑" panose="020B0503020204020204" charset="-122"/>
            </a:endParaRPr>
          </a:p>
        </p:txBody>
      </p:sp>
      <p:sp>
        <p:nvSpPr>
          <p:cNvPr id="4" name="矩形 3"/>
          <p:cNvSpPr/>
          <p:nvPr/>
        </p:nvSpPr>
        <p:spPr>
          <a:xfrm>
            <a:off x="941740" y="1640451"/>
            <a:ext cx="5607915" cy="975158"/>
          </a:xfrm>
          <a:prstGeom prst="rect">
            <a:avLst/>
          </a:prstGeom>
          <a:solidFill>
            <a:srgbClr val="FFFFFF"/>
          </a:solidFill>
        </p:spPr>
        <p:txBody>
          <a:bodyPr lIns="0" tIns="0" rIns="0" bIns="0">
            <a:noAutofit/>
          </a:bodyPr>
          <a:p>
            <a:pPr indent="0" algn="just">
              <a:spcAft>
                <a:spcPts val="490"/>
              </a:spcAft>
            </a:pPr>
            <a:r>
              <a:rPr lang="en-US" sz="1200" b="1">
                <a:solidFill>
                  <a:srgbClr val="333333"/>
                </a:solidFill>
                <a:latin typeface="Arial" panose="020B0604020202020204"/>
              </a:rPr>
              <a:t>1.1</a:t>
            </a:r>
            <a:r>
              <a:rPr lang="zh-TW" sz="1200">
                <a:solidFill>
                  <a:srgbClr val="333333"/>
                </a:solidFill>
                <a:latin typeface="微软雅黑" panose="020B0503020204020204" charset="-122"/>
                <a:ea typeface="微软雅黑" panose="020B0503020204020204" charset="-122"/>
              </a:rPr>
              <a:t>什么是微前端</a:t>
            </a:r>
            <a:endParaRPr lang="zh-TW" sz="1200">
              <a:solidFill>
                <a:srgbClr val="333333"/>
              </a:solidFill>
              <a:latin typeface="微软雅黑" panose="020B0503020204020204" charset="-122"/>
              <a:ea typeface="微软雅黑" panose="020B0503020204020204" charset="-122"/>
            </a:endParaRPr>
          </a:p>
          <a:p>
            <a:pPr indent="0">
              <a:lnSpc>
                <a:spcPts val="1505"/>
              </a:lnSpc>
              <a:spcAft>
                <a:spcPts val="490"/>
              </a:spcAft>
            </a:pPr>
            <a:r>
              <a:rPr lang="zh-CN" altLang="zh-TW" sz="950">
                <a:solidFill>
                  <a:srgbClr val="333333"/>
                </a:solidFill>
                <a:latin typeface="微软雅黑" panose="020B0503020204020204" charset="-122"/>
                <a:ea typeface="微软雅黑" panose="020B0503020204020204" charset="-122"/>
              </a:rPr>
              <a:t>微</a:t>
            </a:r>
            <a:r>
              <a:rPr lang="zh-TW" sz="950">
                <a:solidFill>
                  <a:srgbClr val="333333"/>
                </a:solidFill>
                <a:latin typeface="微软雅黑" panose="020B0503020204020204" charset="-122"/>
                <a:ea typeface="微软雅黑" panose="020B0503020204020204" charset="-122"/>
              </a:rPr>
              <a:t>前端是一种软件架构,可以将前端应用拆解成一些更小的能够独立开发部署的</a:t>
            </a:r>
            <a:r>
              <a:rPr lang="zh-CN" altLang="zh-TW" sz="950">
                <a:solidFill>
                  <a:srgbClr val="333333"/>
                </a:solidFill>
                <a:latin typeface="微软雅黑" panose="020B0503020204020204" charset="-122"/>
                <a:ea typeface="微软雅黑" panose="020B0503020204020204" charset="-122"/>
              </a:rPr>
              <a:t>微</a:t>
            </a:r>
            <a:r>
              <a:rPr lang="zh-TW" sz="950">
                <a:solidFill>
                  <a:srgbClr val="333333"/>
                </a:solidFill>
                <a:latin typeface="微软雅黑" panose="020B0503020204020204" charset="-122"/>
                <a:ea typeface="微软雅黑" panose="020B0503020204020204" charset="-122"/>
              </a:rPr>
              <a:t>型应用,然后再将这 些微应用进行组合使其成为整体应用的架构模式。</a:t>
            </a:r>
            <a:endParaRPr lang="zh-TW" sz="950">
              <a:solidFill>
                <a:srgbClr val="333333"/>
              </a:solidFill>
              <a:latin typeface="微软雅黑" panose="020B0503020204020204" charset="-122"/>
              <a:ea typeface="微软雅黑" panose="020B0503020204020204" charset="-122"/>
            </a:endParaRPr>
          </a:p>
          <a:p>
            <a:pPr indent="0">
              <a:lnSpc>
                <a:spcPts val="1505"/>
              </a:lnSpc>
            </a:pPr>
            <a:r>
              <a:rPr lang="zh-TW" sz="950">
                <a:solidFill>
                  <a:srgbClr val="333333"/>
                </a:solidFill>
                <a:latin typeface="微软雅黑" panose="020B0503020204020204" charset="-122"/>
                <a:ea typeface="微软雅黑" panose="020B0503020204020204" charset="-122"/>
              </a:rPr>
              <a:t>微前端架构类</a:t>
            </a:r>
            <a:r>
              <a:rPr lang="zh-CN" altLang="zh-TW" sz="950">
                <a:solidFill>
                  <a:srgbClr val="333333"/>
                </a:solidFill>
                <a:latin typeface="微软雅黑" panose="020B0503020204020204" charset="-122"/>
                <a:ea typeface="微软雅黑" panose="020B0503020204020204" charset="-122"/>
              </a:rPr>
              <a:t>似</a:t>
            </a:r>
            <a:r>
              <a:rPr lang="zh-TW" sz="950">
                <a:solidFill>
                  <a:srgbClr val="333333"/>
                </a:solidFill>
                <a:latin typeface="微软雅黑" panose="020B0503020204020204" charset="-122"/>
                <a:ea typeface="微软雅黑" panose="020B0503020204020204" charset="-122"/>
              </a:rPr>
              <a:t>于组件架构，但不同的是，组件不能独</a:t>
            </a:r>
            <a:r>
              <a:rPr lang="zh-CN" sz="950">
                <a:solidFill>
                  <a:srgbClr val="333333"/>
                </a:solidFill>
                <a:latin typeface="微软雅黑" panose="020B0503020204020204" charset="-122"/>
                <a:ea typeface="微软雅黑" panose="020B0503020204020204" charset="-122"/>
              </a:rPr>
              <a:t>立构建</a:t>
            </a:r>
            <a:r>
              <a:rPr lang="zh-TW" sz="950">
                <a:solidFill>
                  <a:srgbClr val="333333"/>
                </a:solidFill>
                <a:latin typeface="微软雅黑" panose="020B0503020204020204" charset="-122"/>
                <a:ea typeface="微软雅黑" panose="020B0503020204020204" charset="-122"/>
              </a:rPr>
              <a:t>发布，但是微前端中的应用是可以的。</a:t>
            </a:r>
            <a:endParaRPr lang="zh-TW" sz="950">
              <a:solidFill>
                <a:srgbClr val="333333"/>
              </a:solidFill>
              <a:latin typeface="微软雅黑" panose="020B0503020204020204" charset="-122"/>
              <a:ea typeface="微软雅黑" panose="020B0503020204020204" charset="-122"/>
            </a:endParaRPr>
          </a:p>
        </p:txBody>
      </p:sp>
      <p:sp>
        <p:nvSpPr>
          <p:cNvPr id="5" name="矩形 4"/>
          <p:cNvSpPr/>
          <p:nvPr/>
        </p:nvSpPr>
        <p:spPr>
          <a:xfrm>
            <a:off x="941740" y="2749275"/>
            <a:ext cx="3296093" cy="161008"/>
          </a:xfrm>
          <a:prstGeom prst="rect">
            <a:avLst/>
          </a:prstGeom>
          <a:solidFill>
            <a:srgbClr val="FFFFFF"/>
          </a:solidFill>
        </p:spPr>
        <p:txBody>
          <a:bodyPr wrap="none" lIns="0" tIns="0" rIns="0" bIns="0">
            <a:noAutofit/>
          </a:bodyPr>
          <a:p>
            <a:pPr indent="0"/>
            <a:r>
              <a:rPr lang="zh-TW" sz="950">
                <a:solidFill>
                  <a:srgbClr val="333333"/>
                </a:solidFill>
                <a:latin typeface="微软雅黑" panose="020B0503020204020204" charset="-122"/>
                <a:ea typeface="微软雅黑" panose="020B0503020204020204" charset="-122"/>
              </a:rPr>
              <a:t>微前端架构与框架无关，每个微应用都可以使用不同的框架。</a:t>
            </a:r>
            <a:endParaRPr lang="zh-TW" sz="950">
              <a:solidFill>
                <a:srgbClr val="333333"/>
              </a:solidFill>
              <a:latin typeface="微软雅黑" panose="020B0503020204020204" charset="-122"/>
              <a:ea typeface="微软雅黑" panose="020B0503020204020204" charset="-122"/>
            </a:endParaRPr>
          </a:p>
        </p:txBody>
      </p:sp>
      <p:sp>
        <p:nvSpPr>
          <p:cNvPr id="7" name="矩形 6"/>
          <p:cNvSpPr/>
          <p:nvPr/>
        </p:nvSpPr>
        <p:spPr>
          <a:xfrm>
            <a:off x="1042294" y="5995248"/>
            <a:ext cx="1215149" cy="501249"/>
          </a:xfrm>
          <a:prstGeom prst="rect">
            <a:avLst/>
          </a:prstGeom>
          <a:solidFill>
            <a:srgbClr val="FFFFFF"/>
          </a:solidFill>
        </p:spPr>
        <p:txBody>
          <a:bodyPr lIns="0" tIns="0" rIns="0" bIns="0">
            <a:noAutofit/>
          </a:bodyPr>
          <a:p>
            <a:pPr indent="0" algn="just">
              <a:spcAft>
                <a:spcPts val="700"/>
              </a:spcAft>
            </a:pPr>
            <a:r>
              <a:rPr lang="en-US" sz="1200" b="1">
                <a:solidFill>
                  <a:srgbClr val="333333"/>
                </a:solidFill>
                <a:latin typeface="Arial" panose="020B0604020202020204"/>
              </a:rPr>
              <a:t>1.2</a:t>
            </a:r>
            <a:r>
              <a:rPr lang="zh-TW" sz="1200">
                <a:solidFill>
                  <a:srgbClr val="333333"/>
                </a:solidFill>
                <a:latin typeface="微软雅黑" panose="020B0503020204020204" charset="-122"/>
                <a:ea typeface="微软雅黑" panose="020B0503020204020204" charset="-122"/>
              </a:rPr>
              <a:t>微前端的价值</a:t>
            </a:r>
            <a:endParaRPr lang="zh-TW" sz="1200">
              <a:solidFill>
                <a:srgbClr val="333333"/>
              </a:solidFill>
              <a:latin typeface="微软雅黑" panose="020B0503020204020204" charset="-122"/>
              <a:ea typeface="微软雅黑" panose="020B0503020204020204" charset="-122"/>
            </a:endParaRPr>
          </a:p>
          <a:p>
            <a:pPr indent="152400" algn="just"/>
            <a:r>
              <a:rPr lang="zh-TW" sz="1000" b="1">
                <a:solidFill>
                  <a:srgbClr val="333333"/>
                </a:solidFill>
                <a:latin typeface="Arial" panose="020B0604020202020204"/>
                <a:ea typeface="Arial" panose="020B0604020202020204"/>
              </a:rPr>
              <a:t>1 </a:t>
            </a:r>
            <a:r>
              <a:rPr lang="zh-TW" sz="950" b="1">
                <a:solidFill>
                  <a:srgbClr val="333333"/>
                </a:solidFill>
                <a:latin typeface="微软雅黑" panose="020B0503020204020204" charset="-122"/>
                <a:ea typeface="微软雅黑" panose="020B0503020204020204" charset="-122"/>
              </a:rPr>
              <a:t>.增量迁移</a:t>
            </a:r>
            <a:endParaRPr lang="zh-TW" sz="950" b="1">
              <a:solidFill>
                <a:srgbClr val="333333"/>
              </a:solidFill>
              <a:latin typeface="微软雅黑" panose="020B0503020204020204" charset="-122"/>
              <a:ea typeface="微软雅黑" panose="020B0503020204020204" charset="-122"/>
            </a:endParaRPr>
          </a:p>
        </p:txBody>
      </p:sp>
      <p:sp>
        <p:nvSpPr>
          <p:cNvPr id="8" name="矩形 7"/>
          <p:cNvSpPr/>
          <p:nvPr/>
        </p:nvSpPr>
        <p:spPr>
          <a:xfrm>
            <a:off x="1227300" y="6513201"/>
            <a:ext cx="5361848" cy="1364005"/>
          </a:xfrm>
          <a:prstGeom prst="rect">
            <a:avLst/>
          </a:prstGeom>
          <a:solidFill>
            <a:srgbClr val="FFFFFF"/>
          </a:solidFill>
        </p:spPr>
        <p:txBody>
          <a:bodyPr lIns="0" tIns="0" rIns="0" bIns="0">
            <a:noAutofit/>
          </a:bodyPr>
          <a:p>
            <a:pPr indent="12700">
              <a:lnSpc>
                <a:spcPts val="1515"/>
              </a:lnSpc>
              <a:spcAft>
                <a:spcPts val="280"/>
              </a:spcAft>
            </a:pPr>
            <a:r>
              <a:rPr lang="zh-TW" sz="950">
                <a:solidFill>
                  <a:srgbClr val="333333"/>
                </a:solidFill>
                <a:latin typeface="微软雅黑" panose="020B0503020204020204" charset="-122"/>
                <a:ea typeface="微软雅黑" panose="020B0503020204020204" charset="-122"/>
              </a:rPr>
              <a:t>迁移是一项非常耗时且艰难的任务，比如有一个管理系统使用</a:t>
            </a:r>
            <a:r>
              <a:rPr lang="en-US" sz="1000">
                <a:solidFill>
                  <a:srgbClr val="333333"/>
                </a:solidFill>
                <a:latin typeface="Arial" panose="020B0604020202020204"/>
              </a:rPr>
              <a:t>AngularJS</a:t>
            </a:r>
            <a:r>
              <a:rPr lang="zh-TW" sz="950">
                <a:solidFill>
                  <a:srgbClr val="333333"/>
                </a:solidFill>
                <a:latin typeface="微软雅黑" panose="020B0503020204020204" charset="-122"/>
                <a:ea typeface="微软雅黑" panose="020B0503020204020204" charset="-122"/>
              </a:rPr>
              <a:t>开发维护已经有三年时 间，但是随时间的推移和团队成员的变更，无论从开发成本还是用人需求上，</a:t>
            </a:r>
            <a:r>
              <a:rPr lang="en-US" sz="1000">
                <a:solidFill>
                  <a:srgbClr val="333333"/>
                </a:solidFill>
                <a:latin typeface="Arial" panose="020B0604020202020204"/>
              </a:rPr>
              <a:t>AngularJS</a:t>
            </a:r>
            <a:r>
              <a:rPr lang="zh-TW" sz="950">
                <a:solidFill>
                  <a:srgbClr val="333333"/>
                </a:solidFill>
                <a:latin typeface="微软雅黑" panose="020B0503020204020204" charset="-122"/>
                <a:ea typeface="微软雅黑" panose="020B0503020204020204" charset="-122"/>
              </a:rPr>
              <a:t>已经不能 满足要求，于是团队想要更新技术栈，想在其他框架中实现新的需求，但是现有项目怎么办？直接 迁移是不可能的，在新的框架中完全重写也不太现实。</a:t>
            </a:r>
            <a:endParaRPr lang="zh-TW" sz="950">
              <a:solidFill>
                <a:srgbClr val="333333"/>
              </a:solidFill>
              <a:latin typeface="微软雅黑" panose="020B0503020204020204" charset="-122"/>
              <a:ea typeface="微软雅黑" panose="020B0503020204020204" charset="-122"/>
            </a:endParaRPr>
          </a:p>
          <a:p>
            <a:pPr indent="12700">
              <a:lnSpc>
                <a:spcPts val="1505"/>
              </a:lnSpc>
            </a:pPr>
            <a:r>
              <a:rPr lang="zh-TW" sz="950">
                <a:solidFill>
                  <a:srgbClr val="333333"/>
                </a:solidFill>
                <a:latin typeface="微软雅黑" panose="020B0503020204020204" charset="-122"/>
                <a:ea typeface="微软雅黑" panose="020B0503020204020204" charset="-122"/>
              </a:rPr>
              <a:t>使用微前端架构就可以解决问题，在保留原有项目的同时，可以完全使用新的框架开发新的需求， 然后再使用微前端架构将旧的项目和新的项目进行整合。这样既可以使产品得到更好的用户体验， 也可以使团队成员在技术上得到进步，产品开发成本也降到的最低。</a:t>
            </a:r>
            <a:endParaRPr lang="zh-TW" sz="950">
              <a:solidFill>
                <a:srgbClr val="333333"/>
              </a:solidFill>
              <a:latin typeface="微软雅黑" panose="020B0503020204020204" charset="-122"/>
              <a:ea typeface="微软雅黑" panose="020B0503020204020204" charset="-122"/>
            </a:endParaRPr>
          </a:p>
        </p:txBody>
      </p:sp>
      <p:sp>
        <p:nvSpPr>
          <p:cNvPr id="9" name="矩形 8"/>
          <p:cNvSpPr/>
          <p:nvPr/>
        </p:nvSpPr>
        <p:spPr>
          <a:xfrm>
            <a:off x="1099710" y="7971380"/>
            <a:ext cx="5492476" cy="1485520"/>
          </a:xfrm>
          <a:prstGeom prst="rect">
            <a:avLst/>
          </a:prstGeom>
          <a:solidFill>
            <a:srgbClr val="FFFFFF"/>
          </a:solidFill>
        </p:spPr>
        <p:txBody>
          <a:bodyPr lIns="0" tIns="0" rIns="0" bIns="0">
            <a:noAutofit/>
          </a:bodyPr>
          <a:p>
            <a:pPr indent="152400" algn="just">
              <a:lnSpc>
                <a:spcPts val="1535"/>
              </a:lnSpc>
              <a:spcAft>
                <a:spcPts val="280"/>
              </a:spcAft>
            </a:pPr>
            <a:r>
              <a:rPr lang="en-US" sz="1000" b="1">
                <a:solidFill>
                  <a:srgbClr val="333333"/>
                </a:solidFill>
                <a:latin typeface="Arial" panose="020B0604020202020204"/>
              </a:rPr>
              <a:t>2. </a:t>
            </a:r>
            <a:r>
              <a:rPr lang="zh-TW" sz="950" b="1">
                <a:solidFill>
                  <a:srgbClr val="333333"/>
                </a:solidFill>
                <a:latin typeface="微软雅黑" panose="020B0503020204020204" charset="-122"/>
                <a:ea typeface="微软雅黑" panose="020B0503020204020204" charset="-122"/>
              </a:rPr>
              <a:t>独立发布</a:t>
            </a:r>
            <a:endParaRPr lang="zh-TW" sz="950" b="1">
              <a:solidFill>
                <a:srgbClr val="333333"/>
              </a:solidFill>
              <a:latin typeface="微软雅黑" panose="020B0503020204020204" charset="-122"/>
              <a:ea typeface="微软雅黑" panose="020B0503020204020204" charset="-122"/>
            </a:endParaRPr>
          </a:p>
          <a:p>
            <a:pPr marL="85725" indent="12700" algn="just">
              <a:lnSpc>
                <a:spcPts val="1555"/>
              </a:lnSpc>
              <a:spcAft>
                <a:spcPts val="280"/>
              </a:spcAft>
            </a:pPr>
            <a:r>
              <a:rPr lang="zh-TW" sz="950">
                <a:solidFill>
                  <a:srgbClr val="333333"/>
                </a:solidFill>
                <a:latin typeface="微软雅黑" panose="020B0503020204020204" charset="-122"/>
                <a:ea typeface="微软雅黑" panose="020B0503020204020204" charset="-122"/>
              </a:rPr>
              <a:t>在目前的单页应用架构中，使用组件构建用户界面，应用中的每个组件或功能开发完成或者</a:t>
            </a:r>
            <a:r>
              <a:rPr lang="en-US" sz="1000">
                <a:solidFill>
                  <a:srgbClr val="333333"/>
                </a:solidFill>
                <a:latin typeface="Arial" panose="020B0604020202020204"/>
              </a:rPr>
              <a:t>bug</a:t>
            </a:r>
            <a:r>
              <a:rPr lang="zh-TW" sz="950">
                <a:solidFill>
                  <a:srgbClr val="333333"/>
                </a:solidFill>
                <a:latin typeface="微软雅黑" panose="020B0503020204020204" charset="-122"/>
                <a:ea typeface="微软雅黑" panose="020B0503020204020204" charset="-122"/>
              </a:rPr>
              <a:t>修 复完成后，每次都需要对整个产品重新进行构建和发布，任务耗日福作上也比较繁琐。</a:t>
            </a:r>
            <a:endParaRPr lang="zh-TW" sz="950">
              <a:solidFill>
                <a:srgbClr val="333333"/>
              </a:solidFill>
              <a:latin typeface="微软雅黑" panose="020B0503020204020204" charset="-122"/>
              <a:ea typeface="微软雅黑" panose="020B0503020204020204" charset="-122"/>
            </a:endParaRPr>
          </a:p>
          <a:p>
            <a:pPr marL="85725" indent="12700" algn="just">
              <a:lnSpc>
                <a:spcPts val="1520"/>
              </a:lnSpc>
              <a:spcAft>
                <a:spcPts val="280"/>
              </a:spcAft>
            </a:pPr>
            <a:r>
              <a:rPr lang="zh-TW" sz="950">
                <a:solidFill>
                  <a:srgbClr val="333333"/>
                </a:solidFill>
                <a:latin typeface="微软雅黑" panose="020B0503020204020204" charset="-122"/>
                <a:ea typeface="微软雅黑" panose="020B0503020204020204" charset="-122"/>
              </a:rPr>
              <a:t>在使用了微前端架构后，可以将不能的功能模块拆分成独立的应用，此时功能模块就可以单独构建 单独发布了，构建时间也会变得非常快，应用发布后不需要更改其他内容应用就会自动更新，这意 味着你可以进彳诚繁的构建发布操作了。</a:t>
            </a:r>
            <a:endParaRPr lang="zh-TW" sz="950">
              <a:solidFill>
                <a:srgbClr val="333333"/>
              </a:solidFill>
              <a:latin typeface="微软雅黑" panose="020B0503020204020204" charset="-122"/>
              <a:ea typeface="微软雅黑" panose="020B0503020204020204" charset="-122"/>
            </a:endParaRPr>
          </a:p>
          <a:p>
            <a:pPr marL="85725" indent="12700" algn="just">
              <a:lnSpc>
                <a:spcPts val="1520"/>
              </a:lnSpc>
              <a:spcAft>
                <a:spcPts val="280"/>
              </a:spcAft>
            </a:pPr>
            <a:r>
              <a:rPr lang="en-US" sz="1000" b="1">
                <a:solidFill>
                  <a:srgbClr val="333333"/>
                </a:solidFill>
                <a:latin typeface="Arial" panose="020B0604020202020204"/>
              </a:rPr>
              <a:t>3. </a:t>
            </a:r>
            <a:r>
              <a:rPr lang="zh-TW" sz="950" b="1">
                <a:solidFill>
                  <a:srgbClr val="333333"/>
                </a:solidFill>
                <a:latin typeface="微软雅黑" panose="020B0503020204020204" charset="-122"/>
                <a:ea typeface="微软雅黑" panose="020B0503020204020204" charset="-122"/>
              </a:rPr>
              <a:t>允许单个团队做出技术揄</a:t>
            </a:r>
            <a:endParaRPr lang="zh-TW" sz="950" b="1">
              <a:solidFill>
                <a:srgbClr val="333333"/>
              </a:solidFill>
              <a:latin typeface="微软雅黑" panose="020B0503020204020204" charset="-122"/>
              <a:ea typeface="微软雅黑" panose="020B0503020204020204" charset="-122"/>
            </a:endParaRPr>
          </a:p>
        </p:txBody>
      </p:sp>
      <p:sp>
        <p:nvSpPr>
          <p:cNvPr id="10" name="矩形 9"/>
          <p:cNvSpPr/>
          <p:nvPr/>
        </p:nvSpPr>
        <p:spPr>
          <a:xfrm>
            <a:off x="1166340" y="9594752"/>
            <a:ext cx="5358810" cy="352394"/>
          </a:xfrm>
          <a:prstGeom prst="rect">
            <a:avLst/>
          </a:prstGeom>
          <a:solidFill>
            <a:srgbClr val="FFFFFF"/>
          </a:solidFill>
        </p:spPr>
        <p:txBody>
          <a:bodyPr lIns="0" tIns="0" rIns="0" bIns="0">
            <a:noAutofit/>
          </a:bodyPr>
          <a:p>
            <a:pPr indent="12700" algn="just">
              <a:lnSpc>
                <a:spcPts val="1505"/>
              </a:lnSpc>
            </a:pPr>
            <a:r>
              <a:rPr lang="zh-TW" sz="950">
                <a:solidFill>
                  <a:srgbClr val="333333"/>
                </a:solidFill>
                <a:latin typeface="微软雅黑" panose="020B0503020204020204" charset="-122"/>
                <a:ea typeface="微软雅黑" panose="020B0503020204020204" charset="-122"/>
              </a:rPr>
              <a:t>因为微前端构架与框架无关，当一个应用由多个团队进行开发时，每个团队都可以使用自己擅长的 技术栈进行开发，也就是它允许适当的让团队决策使用明附技术，从而使团队协作变得不再僵硬。</a:t>
            </a:r>
            <a:endParaRPr lang="zh-TW" sz="950">
              <a:solidFill>
                <a:srgbClr val="333333"/>
              </a:solidFill>
              <a:latin typeface="微软雅黑" panose="020B0503020204020204" charset="-122"/>
              <a:ea typeface="微软雅黑" panose="020B0503020204020204" charset="-122"/>
            </a:endParaRPr>
          </a:p>
        </p:txBody>
      </p:sp>
      <p:sp>
        <p:nvSpPr>
          <p:cNvPr id="11" name="矩形 10"/>
          <p:cNvSpPr/>
          <p:nvPr/>
        </p:nvSpPr>
        <p:spPr>
          <a:xfrm>
            <a:off x="969645" y="3114675"/>
            <a:ext cx="5400675" cy="26638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矩形 11"/>
          <p:cNvSpPr/>
          <p:nvPr/>
        </p:nvSpPr>
        <p:spPr>
          <a:xfrm>
            <a:off x="1329690" y="3258185"/>
            <a:ext cx="4680585" cy="576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3" name="矩形 12"/>
          <p:cNvSpPr/>
          <p:nvPr/>
        </p:nvSpPr>
        <p:spPr>
          <a:xfrm>
            <a:off x="1402080" y="4194810"/>
            <a:ext cx="1296035" cy="5035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sym typeface="+mn-ea"/>
              </a:rPr>
              <a:t>app_1</a:t>
            </a:r>
            <a:endParaRPr lang="en-US" altLang="zh-CN">
              <a:solidFill>
                <a:schemeClr val="tx1"/>
              </a:solidFill>
              <a:sym typeface="+mn-ea"/>
            </a:endParaRPr>
          </a:p>
        </p:txBody>
      </p:sp>
      <p:sp>
        <p:nvSpPr>
          <p:cNvPr id="14" name="矩形 13"/>
          <p:cNvSpPr/>
          <p:nvPr/>
        </p:nvSpPr>
        <p:spPr>
          <a:xfrm>
            <a:off x="3097530" y="4194810"/>
            <a:ext cx="1296035" cy="5035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sym typeface="+mn-ea"/>
              </a:rPr>
              <a:t>app_2</a:t>
            </a:r>
            <a:endParaRPr lang="zh-CN" altLang="en-US"/>
          </a:p>
        </p:txBody>
      </p:sp>
      <p:sp>
        <p:nvSpPr>
          <p:cNvPr id="15" name="矩形 14"/>
          <p:cNvSpPr/>
          <p:nvPr/>
        </p:nvSpPr>
        <p:spPr>
          <a:xfrm>
            <a:off x="4714240" y="4194810"/>
            <a:ext cx="1296035" cy="5035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sym typeface="+mn-ea"/>
              </a:rPr>
              <a:t>app_3</a:t>
            </a:r>
            <a:endParaRPr lang="zh-CN" altLang="en-US"/>
          </a:p>
        </p:txBody>
      </p:sp>
      <p:sp>
        <p:nvSpPr>
          <p:cNvPr id="16" name="矩形 15"/>
          <p:cNvSpPr/>
          <p:nvPr/>
        </p:nvSpPr>
        <p:spPr>
          <a:xfrm>
            <a:off x="1402080" y="5019675"/>
            <a:ext cx="4680585" cy="576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solidFill>
                  <a:schemeClr val="tx1"/>
                </a:solidFill>
                <a:sym typeface="+mn-ea"/>
              </a:rPr>
              <a:t>shared</a:t>
            </a:r>
            <a:endParaRPr lang="en-US" altLang="zh-CN">
              <a:solidFill>
                <a:schemeClr val="tx1"/>
              </a:solidFill>
              <a:sym typeface="+mn-ea"/>
            </a:endParaRPr>
          </a:p>
        </p:txBody>
      </p:sp>
      <p:sp>
        <p:nvSpPr>
          <p:cNvPr id="17" name="文本框 16"/>
          <p:cNvSpPr txBox="1"/>
          <p:nvPr/>
        </p:nvSpPr>
        <p:spPr>
          <a:xfrm>
            <a:off x="3336290" y="3368040"/>
            <a:ext cx="812165" cy="368300"/>
          </a:xfrm>
          <a:prstGeom prst="rect">
            <a:avLst/>
          </a:prstGeom>
          <a:noFill/>
        </p:spPr>
        <p:txBody>
          <a:bodyPr wrap="none" rtlCol="0">
            <a:spAutoFit/>
          </a:bodyPr>
          <a:p>
            <a:r>
              <a:rPr lang="en-US" altLang="zh-CN">
                <a:solidFill>
                  <a:schemeClr val="tx1"/>
                </a:solidFill>
              </a:rPr>
              <a:t>shared</a:t>
            </a:r>
            <a:endParaRPr lang="en-US" altLang="zh-CN">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359408" y="374904"/>
            <a:ext cx="3712464" cy="146304"/>
          </a:xfrm>
          <a:prstGeom prst="rect">
            <a:avLst/>
          </a:prstGeom>
          <a:solidFill>
            <a:srgbClr val="FFFFFF"/>
          </a:solidFill>
        </p:spPr>
        <p:txBody>
          <a:bodyPr wrap="none" lIns="0" tIns="0" rIns="0" bIns="0">
            <a:noAutofit/>
          </a:bodyPr>
          <a:p>
            <a:pPr indent="254000"/>
            <a:r>
              <a:rPr lang="en-US" sz="950">
                <a:solidFill>
                  <a:srgbClr val="750087"/>
                </a:solidFill>
                <a:latin typeface="Arial" panose="020B0604020202020204"/>
              </a:rPr>
              <a:t>export const </a:t>
            </a:r>
            <a:r>
              <a:rPr lang="en-US" sz="950">
                <a:solidFill>
                  <a:srgbClr val="333333"/>
                </a:solidFill>
                <a:latin typeface="Arial" panose="020B0604020202020204"/>
              </a:rPr>
              <a:t>( </a:t>
            </a:r>
            <a:r>
              <a:rPr lang="en-US" sz="950">
                <a:solidFill>
                  <a:srgbClr val="0101FA"/>
                </a:solidFill>
                <a:latin typeface="Arial" panose="020B0604020202020204"/>
              </a:rPr>
              <a:t>bootstrap, mount, unmount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11fecycles</a:t>
            </a:r>
            <a:endParaRPr lang="en-US" sz="950">
              <a:latin typeface="Arial" panose="020B0604020202020204"/>
            </a:endParaRPr>
          </a:p>
        </p:txBody>
      </p:sp>
      <p:sp>
        <p:nvSpPr>
          <p:cNvPr id="3" name="矩形 2"/>
          <p:cNvSpPr/>
          <p:nvPr/>
        </p:nvSpPr>
        <p:spPr>
          <a:xfrm>
            <a:off x="1100328" y="768096"/>
            <a:ext cx="5178552" cy="5605272"/>
          </a:xfrm>
          <a:prstGeom prst="rect">
            <a:avLst/>
          </a:prstGeom>
          <a:solidFill>
            <a:srgbClr val="FFFFFF"/>
          </a:solidFill>
        </p:spPr>
        <p:txBody>
          <a:bodyPr lIns="0" tIns="0" rIns="0" bIns="0">
            <a:noAutofit/>
          </a:bodyPr>
          <a:p>
            <a:pPr indent="0">
              <a:lnSpc>
                <a:spcPts val="1390"/>
              </a:lnSpc>
              <a:spcAft>
                <a:spcPts val="1330"/>
              </a:spcAft>
            </a:pPr>
            <a:r>
              <a:rPr lang="en-US" sz="950">
                <a:solidFill>
                  <a:srgbClr val="333333"/>
                </a:solidFill>
                <a:latin typeface="Arial" panose="020B0604020202020204"/>
              </a:rPr>
              <a:t>7. </a:t>
            </a:r>
            <a:r>
              <a:rPr lang="zh-TW" sz="950">
                <a:solidFill>
                  <a:srgbClr val="333333"/>
                </a:solidFill>
                <a:latin typeface="微软雅黑" panose="020B0503020204020204" charset="-122"/>
                <a:ea typeface="微软雅黑" panose="020B0503020204020204" charset="-122"/>
              </a:rPr>
              <a:t>路由配置</a:t>
            </a:r>
            <a:endParaRPr lang="zh-TW" sz="950">
              <a:solidFill>
                <a:srgbClr val="333333"/>
              </a:solidFill>
              <a:latin typeface="微软雅黑" panose="020B0503020204020204" charset="-122"/>
              <a:ea typeface="微软雅黑" panose="020B0503020204020204" charset="-122"/>
            </a:endParaRPr>
          </a:p>
          <a:p>
            <a:pPr indent="254000">
              <a:lnSpc>
                <a:spcPct val="127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marL="215265" indent="12700">
              <a:lnSpc>
                <a:spcPct val="127000"/>
              </a:lnSpc>
            </a:pPr>
            <a:r>
              <a:rPr lang="en-US" sz="950">
                <a:solidFill>
                  <a:srgbClr val="750087"/>
                </a:solidFill>
                <a:latin typeface="Arial" panose="020B0604020202020204"/>
              </a:rPr>
              <a:t>import </a:t>
            </a:r>
            <a:r>
              <a:rPr lang="en-US" sz="950">
                <a:solidFill>
                  <a:srgbClr val="0101FA"/>
                </a:solidFill>
                <a:latin typeface="Arial" panose="020B0604020202020204"/>
              </a:rPr>
              <a:t>{BrowserRouter</a:t>
            </a:r>
            <a:r>
              <a:rPr lang="en-US" sz="950">
                <a:solidFill>
                  <a:srgbClr val="333333"/>
                </a:solidFill>
                <a:latin typeface="Arial" panose="020B0604020202020204"/>
              </a:rPr>
              <a:t>, </a:t>
            </a:r>
            <a:r>
              <a:rPr lang="en-US" sz="950">
                <a:solidFill>
                  <a:srgbClr val="0101FA"/>
                </a:solidFill>
                <a:latin typeface="Arial" panose="020B0604020202020204"/>
              </a:rPr>
              <a:t>switch, Route, Redi rect</a:t>
            </a:r>
            <a:r>
              <a:rPr lang="en-US" sz="950">
                <a:solidFill>
                  <a:srgbClr val="333333"/>
                </a:solidFill>
                <a:latin typeface="Arial" panose="020B0604020202020204"/>
              </a:rPr>
              <a:t>, </a:t>
            </a:r>
            <a:r>
              <a:rPr lang="en-US" sz="950">
                <a:solidFill>
                  <a:srgbClr val="0101FA"/>
                </a:solidFill>
                <a:latin typeface="Arial" panose="020B0604020202020204"/>
              </a:rPr>
              <a:t>Link} </a:t>
            </a:r>
            <a:r>
              <a:rPr lang="en-US" sz="950">
                <a:solidFill>
                  <a:srgbClr val="750087"/>
                </a:solidFill>
                <a:latin typeface="Arial" panose="020B0604020202020204"/>
              </a:rPr>
              <a:t>from </a:t>
            </a:r>
            <a:r>
              <a:rPr lang="en-US" sz="950">
                <a:solidFill>
                  <a:srgbClr val="A61312"/>
                </a:solidFill>
                <a:latin typeface="Arial" panose="020B0604020202020204"/>
              </a:rPr>
              <a:t>"react-router-dom"</a:t>
            </a:r>
            <a:endParaRPr lang="en-US" sz="950">
              <a:solidFill>
                <a:srgbClr val="A61312"/>
              </a:solidFill>
              <a:latin typeface="Arial" panose="020B0604020202020204"/>
            </a:endParaRPr>
          </a:p>
          <a:p>
            <a:pPr indent="254000">
              <a:lnSpc>
                <a:spcPct val="127000"/>
              </a:lnSpc>
            </a:pPr>
            <a:r>
              <a:rPr lang="en-US" sz="950">
                <a:solidFill>
                  <a:srgbClr val="750087"/>
                </a:solidFill>
                <a:latin typeface="Arial" panose="020B0604020202020204"/>
              </a:rPr>
              <a:t>import </a:t>
            </a:r>
            <a:r>
              <a:rPr lang="en-US" sz="950">
                <a:solidFill>
                  <a:srgbClr val="0101FA"/>
                </a:solidFill>
                <a:latin typeface="Arial" panose="020B0604020202020204"/>
              </a:rPr>
              <a:t>Home </a:t>
            </a:r>
            <a:r>
              <a:rPr lang="en-US" sz="950">
                <a:solidFill>
                  <a:srgbClr val="750087"/>
                </a:solidFill>
                <a:latin typeface="Arial" panose="020B0604020202020204"/>
              </a:rPr>
              <a:t>from </a:t>
            </a:r>
            <a:r>
              <a:rPr lang="en-US" sz="950">
                <a:solidFill>
                  <a:srgbClr val="A61312"/>
                </a:solidFill>
                <a:latin typeface="Arial" panose="020B0604020202020204"/>
              </a:rPr>
              <a:t>"./pages/Home"</a:t>
            </a:r>
            <a:endParaRPr lang="en-US" sz="950">
              <a:solidFill>
                <a:srgbClr val="A61312"/>
              </a:solidFill>
              <a:latin typeface="Arial" panose="020B0604020202020204"/>
            </a:endParaRPr>
          </a:p>
          <a:p>
            <a:pPr indent="254000">
              <a:lnSpc>
                <a:spcPct val="127000"/>
              </a:lnSpc>
              <a:spcAft>
                <a:spcPts val="910"/>
              </a:spcAft>
            </a:pPr>
            <a:r>
              <a:rPr lang="en-US" sz="950">
                <a:solidFill>
                  <a:srgbClr val="750087"/>
                </a:solidFill>
                <a:latin typeface="Arial" panose="020B0604020202020204"/>
              </a:rPr>
              <a:t>import </a:t>
            </a:r>
            <a:r>
              <a:rPr lang="en-US" sz="950">
                <a:solidFill>
                  <a:srgbClr val="0101FA"/>
                </a:solidFill>
                <a:latin typeface="Arial" panose="020B0604020202020204"/>
              </a:rPr>
              <a:t>About </a:t>
            </a:r>
            <a:r>
              <a:rPr lang="en-US" sz="950">
                <a:solidFill>
                  <a:srgbClr val="750087"/>
                </a:solidFill>
                <a:latin typeface="Arial" panose="020B0604020202020204"/>
              </a:rPr>
              <a:t>from </a:t>
            </a:r>
            <a:r>
              <a:rPr lang="en-US" sz="950">
                <a:solidFill>
                  <a:srgbClr val="A61312"/>
                </a:solidFill>
                <a:latin typeface="Arial" panose="020B0604020202020204"/>
              </a:rPr>
              <a:t>"./pages/About"</a:t>
            </a:r>
            <a:endParaRPr lang="en-US" sz="950">
              <a:solidFill>
                <a:srgbClr val="A61312"/>
              </a:solidFill>
              <a:latin typeface="Arial" panose="020B0604020202020204"/>
            </a:endParaRPr>
          </a:p>
          <a:p>
            <a:pPr indent="254000">
              <a:lnSpc>
                <a:spcPct val="127000"/>
              </a:lnSpc>
            </a:pPr>
            <a:r>
              <a:rPr lang="en-US" sz="950">
                <a:solidFill>
                  <a:srgbClr val="750087"/>
                </a:solidFill>
                <a:latin typeface="Arial" panose="020B0604020202020204"/>
              </a:rPr>
              <a:t>export default function </a:t>
            </a:r>
            <a:r>
              <a:rPr lang="en-US" sz="950">
                <a:solidFill>
                  <a:srgbClr val="0101FA"/>
                </a:solidFill>
                <a:latin typeface="Arial" panose="020B0604020202020204"/>
              </a:rPr>
              <a:t>Root(props)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27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lnSpc>
                <a:spcPct val="127000"/>
              </a:lnSpc>
            </a:pPr>
            <a:r>
              <a:rPr lang="en-US" sz="950">
                <a:solidFill>
                  <a:srgbClr val="127602"/>
                </a:solidFill>
                <a:latin typeface="Arial" panose="020B0604020202020204"/>
              </a:rPr>
              <a:t>&lt;BrowserRouter </a:t>
            </a:r>
            <a:r>
              <a:rPr lang="en-US" sz="950">
                <a:solidFill>
                  <a:srgbClr val="320C8A"/>
                </a:solidFill>
                <a:latin typeface="Arial" panose="020B0604020202020204"/>
              </a:rPr>
              <a:t>basename="/todos"&gt;</a:t>
            </a:r>
            <a:endParaRPr lang="en-US" sz="950">
              <a:solidFill>
                <a:srgbClr val="320C8A"/>
              </a:solidFill>
              <a:latin typeface="Arial" panose="020B0604020202020204"/>
            </a:endParaRPr>
          </a:p>
          <a:p>
            <a:pPr marL="621665" indent="0">
              <a:lnSpc>
                <a:spcPct val="127000"/>
              </a:lnSpc>
            </a:pPr>
            <a:r>
              <a:rPr lang="en-US" sz="950">
                <a:solidFill>
                  <a:srgbClr val="127602"/>
                </a:solidFill>
                <a:latin typeface="Arial" panose="020B0604020202020204"/>
              </a:rPr>
              <a:t>&lt;di</a:t>
            </a:r>
            <a:r>
              <a:rPr lang="en-US" sz="950">
                <a:latin typeface="Arial" panose="020B0604020202020204"/>
              </a:rPr>
              <a:t>v&gt;(props</a:t>
            </a:r>
            <a:r>
              <a:rPr lang="en-US" sz="950">
                <a:solidFill>
                  <a:srgbClr val="333333"/>
                </a:solidFill>
                <a:latin typeface="Arial" panose="020B0604020202020204"/>
              </a:rPr>
              <a:t>.</a:t>
            </a:r>
            <a:r>
              <a:rPr lang="en-US" sz="950">
                <a:solidFill>
                  <a:srgbClr val="092E03"/>
                </a:solidFill>
                <a:latin typeface="Arial" panose="020B0604020202020204"/>
              </a:rPr>
              <a:t>name}&lt;/di</a:t>
            </a:r>
            <a:r>
              <a:rPr lang="en-US" sz="950">
                <a:solidFill>
                  <a:srgbClr val="127602"/>
                </a:solidFill>
                <a:latin typeface="Arial" panose="020B0604020202020204"/>
              </a:rPr>
              <a:t>v&gt;</a:t>
            </a:r>
            <a:endParaRPr lang="en-US" sz="950">
              <a:solidFill>
                <a:srgbClr val="127602"/>
              </a:solidFill>
              <a:latin typeface="Arial" panose="020B0604020202020204"/>
            </a:endParaRPr>
          </a:p>
          <a:p>
            <a:pPr marL="621665" indent="0">
              <a:lnSpc>
                <a:spcPct val="127000"/>
              </a:lnSpc>
            </a:pPr>
            <a:r>
              <a:rPr lang="en-US" sz="950">
                <a:solidFill>
                  <a:srgbClr val="127602"/>
                </a:solidFill>
                <a:latin typeface="Arial" panose="020B0604020202020204"/>
              </a:rPr>
              <a:t>&lt;di v&gt;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&lt;Li nk </a:t>
            </a:r>
            <a:r>
              <a:rPr lang="en-US" sz="950">
                <a:solidFill>
                  <a:srgbClr val="333333"/>
                </a:solidFill>
                <a:latin typeface="Arial" panose="020B0604020202020204"/>
              </a:rPr>
              <a:t>to=</a:t>
            </a:r>
            <a:r>
              <a:rPr lang="en-US" sz="950" baseline="30000">
                <a:solidFill>
                  <a:srgbClr val="333333"/>
                </a:solidFill>
                <a:latin typeface="Arial" panose="020B0604020202020204"/>
              </a:rPr>
              <a:t>n</a:t>
            </a:r>
            <a:r>
              <a:rPr lang="en-US" sz="950">
                <a:solidFill>
                  <a:srgbClr val="333333"/>
                </a:solidFill>
                <a:latin typeface="Arial" panose="020B0604020202020204"/>
              </a:rPr>
              <a:t>/home"&gt;Home&lt;/Li </a:t>
            </a:r>
            <a:r>
              <a:rPr lang="en-US" sz="950">
                <a:solidFill>
                  <a:srgbClr val="127602"/>
                </a:solidFill>
                <a:latin typeface="Arial" panose="020B0604020202020204"/>
              </a:rPr>
              <a:t>nk&gt;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&lt;Li nk </a:t>
            </a:r>
            <a:r>
              <a:rPr lang="en-US" sz="950">
                <a:solidFill>
                  <a:srgbClr val="333333"/>
                </a:solidFill>
                <a:latin typeface="Arial" panose="020B0604020202020204"/>
              </a:rPr>
              <a:t>to=</a:t>
            </a:r>
            <a:r>
              <a:rPr lang="en-US" sz="950" baseline="30000">
                <a:solidFill>
                  <a:srgbClr val="333333"/>
                </a:solidFill>
                <a:latin typeface="Arial" panose="020B0604020202020204"/>
              </a:rPr>
              <a:t>n</a:t>
            </a:r>
            <a:r>
              <a:rPr lang="en-US" sz="950">
                <a:solidFill>
                  <a:srgbClr val="333333"/>
                </a:solidFill>
                <a:latin typeface="Arial" panose="020B0604020202020204"/>
              </a:rPr>
              <a:t>/about"&gt;About&lt;/Li </a:t>
            </a:r>
            <a:r>
              <a:rPr lang="en-US" sz="950">
                <a:solidFill>
                  <a:srgbClr val="127602"/>
                </a:solidFill>
                <a:latin typeface="Arial" panose="020B0604020202020204"/>
              </a:rPr>
              <a:t>nk&gt;</a:t>
            </a:r>
            <a:endParaRPr lang="en-US" sz="950">
              <a:solidFill>
                <a:srgbClr val="127602"/>
              </a:solidFill>
              <a:latin typeface="Arial" panose="020B0604020202020204"/>
            </a:endParaRPr>
          </a:p>
          <a:p>
            <a:pPr marL="621665" indent="0">
              <a:lnSpc>
                <a:spcPct val="127000"/>
              </a:lnSpc>
            </a:pPr>
            <a:r>
              <a:rPr lang="en-US" sz="950">
                <a:solidFill>
                  <a:srgbClr val="127602"/>
                </a:solidFill>
                <a:latin typeface="Arial" panose="020B0604020202020204"/>
              </a:rPr>
              <a:t>&lt;/div&gt;</a:t>
            </a:r>
            <a:endParaRPr lang="en-US" sz="950">
              <a:solidFill>
                <a:srgbClr val="127602"/>
              </a:solidFill>
              <a:latin typeface="Arial" panose="020B0604020202020204"/>
            </a:endParaRPr>
          </a:p>
          <a:p>
            <a:pPr marL="621665" indent="0">
              <a:lnSpc>
                <a:spcPct val="127000"/>
              </a:lnSpc>
            </a:pPr>
            <a:r>
              <a:rPr lang="en-US" sz="950">
                <a:solidFill>
                  <a:srgbClr val="127602"/>
                </a:solidFill>
                <a:latin typeface="Arial" panose="020B0604020202020204"/>
              </a:rPr>
              <a:t>&lt;swi tch&gt;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&lt;Route </a:t>
            </a:r>
            <a:r>
              <a:rPr lang="en-US" sz="950">
                <a:solidFill>
                  <a:srgbClr val="320C8A"/>
                </a:solidFill>
                <a:latin typeface="Arial" panose="020B0604020202020204"/>
              </a:rPr>
              <a:t>path="/home</a:t>
            </a:r>
            <a:r>
              <a:rPr lang="en-US" sz="950" baseline="30000">
                <a:solidFill>
                  <a:srgbClr val="320C8A"/>
                </a:solidFill>
                <a:latin typeface="Arial" panose="020B0604020202020204"/>
              </a:rPr>
              <a:t>H</a:t>
            </a:r>
            <a:r>
              <a:rPr lang="en-US" sz="950">
                <a:solidFill>
                  <a:srgbClr val="320C8A"/>
                </a:solidFill>
                <a:latin typeface="Arial" panose="020B0604020202020204"/>
              </a:rPr>
              <a:t>&gt;</a:t>
            </a:r>
            <a:endParaRPr lang="en-US" sz="950">
              <a:solidFill>
                <a:srgbClr val="320C8A"/>
              </a:solidFill>
              <a:latin typeface="Arial" panose="020B0604020202020204"/>
            </a:endParaRPr>
          </a:p>
          <a:p>
            <a:pPr marL="888365" indent="0">
              <a:lnSpc>
                <a:spcPct val="127000"/>
              </a:lnSpc>
            </a:pPr>
            <a:r>
              <a:rPr lang="en-US" sz="950">
                <a:solidFill>
                  <a:srgbClr val="127602"/>
                </a:solidFill>
                <a:latin typeface="Arial" panose="020B0604020202020204"/>
              </a:rPr>
              <a:t>&lt;Home /&gt;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&lt;Route </a:t>
            </a:r>
            <a:r>
              <a:rPr lang="en-US" sz="950">
                <a:solidFill>
                  <a:srgbClr val="320C8A"/>
                </a:solidFill>
                <a:latin typeface="Arial" panose="020B0604020202020204"/>
              </a:rPr>
              <a:t>path="/about"&gt;</a:t>
            </a:r>
            <a:endParaRPr lang="en-US" sz="950">
              <a:solidFill>
                <a:srgbClr val="320C8A"/>
              </a:solidFill>
              <a:latin typeface="Arial" panose="020B0604020202020204"/>
            </a:endParaRPr>
          </a:p>
          <a:p>
            <a:pPr marL="888365" indent="0">
              <a:lnSpc>
                <a:spcPct val="127000"/>
              </a:lnSpc>
            </a:pPr>
            <a:r>
              <a:rPr lang="en-US" sz="950">
                <a:solidFill>
                  <a:srgbClr val="127602"/>
                </a:solidFill>
                <a:latin typeface="Arial" panose="020B0604020202020204"/>
              </a:rPr>
              <a:t>&lt;About /&gt;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&lt;Route </a:t>
            </a:r>
            <a:r>
              <a:rPr lang="en-US" sz="950">
                <a:solidFill>
                  <a:srgbClr val="320C8A"/>
                </a:solidFill>
                <a:latin typeface="Arial" panose="020B0604020202020204"/>
              </a:rPr>
              <a:t>path="/"&gt;</a:t>
            </a:r>
            <a:endParaRPr lang="en-US" sz="950">
              <a:solidFill>
                <a:srgbClr val="320C8A"/>
              </a:solidFill>
              <a:latin typeface="Arial" panose="020B0604020202020204"/>
            </a:endParaRPr>
          </a:p>
          <a:p>
            <a:pPr marL="888365" indent="0">
              <a:lnSpc>
                <a:spcPct val="127000"/>
              </a:lnSpc>
            </a:pPr>
            <a:r>
              <a:rPr lang="en-US" sz="950">
                <a:solidFill>
                  <a:srgbClr val="127602"/>
                </a:solidFill>
                <a:latin typeface="Arial" panose="020B0604020202020204"/>
              </a:rPr>
              <a:t>&lt;Redi rect </a:t>
            </a:r>
            <a:r>
              <a:rPr lang="en-US" sz="950">
                <a:solidFill>
                  <a:srgbClr val="7C102F"/>
                </a:solidFill>
                <a:latin typeface="Arial" panose="020B0604020202020204"/>
              </a:rPr>
              <a:t>to="/home</a:t>
            </a:r>
            <a:r>
              <a:rPr lang="en-US" sz="950" baseline="30000">
                <a:solidFill>
                  <a:srgbClr val="7C102F"/>
                </a:solidFill>
                <a:latin typeface="Arial" panose="020B0604020202020204"/>
              </a:rPr>
              <a:t>H</a:t>
            </a:r>
            <a:r>
              <a:rPr lang="en-US" sz="950">
                <a:solidFill>
                  <a:srgbClr val="7C102F"/>
                </a:solidFill>
                <a:latin typeface="Arial" panose="020B0604020202020204"/>
              </a:rPr>
              <a:t> </a:t>
            </a:r>
            <a:r>
              <a:rPr lang="en-US" sz="950">
                <a:solidFill>
                  <a:srgbClr val="127602"/>
                </a:solidFill>
                <a:latin typeface="Arial" panose="020B0604020202020204"/>
              </a:rPr>
              <a:t>/&gt;</a:t>
            </a:r>
            <a:endParaRPr lang="en-US" sz="950">
              <a:solidFill>
                <a:srgbClr val="127602"/>
              </a:solidFill>
              <a:latin typeface="Arial" panose="020B0604020202020204"/>
            </a:endParaRPr>
          </a:p>
          <a:p>
            <a:pPr marL="76136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621665" indent="0">
              <a:lnSpc>
                <a:spcPct val="127000"/>
              </a:lnSpc>
            </a:pPr>
            <a:r>
              <a:rPr lang="en-US" sz="950">
                <a:solidFill>
                  <a:srgbClr val="127602"/>
                </a:solidFill>
                <a:latin typeface="Arial" panose="020B0604020202020204"/>
              </a:rPr>
              <a:t>&lt;/swi tch&gt;</a:t>
            </a:r>
            <a:endParaRPr lang="en-US" sz="950">
              <a:solidFill>
                <a:srgbClr val="127602"/>
              </a:solidFill>
              <a:latin typeface="Arial" panose="020B0604020202020204"/>
            </a:endParaRPr>
          </a:p>
          <a:p>
            <a:pPr indent="520700">
              <a:lnSpc>
                <a:spcPct val="127000"/>
              </a:lnSpc>
              <a:spcAft>
                <a:spcPts val="140"/>
              </a:spcAft>
            </a:pPr>
            <a:r>
              <a:rPr lang="en-US" sz="950">
                <a:solidFill>
                  <a:srgbClr val="127602"/>
                </a:solidFill>
                <a:latin typeface="Arial" panose="020B0604020202020204"/>
              </a:rPr>
              <a:t>&lt;/BrowserRouter&gt;</a:t>
            </a:r>
            <a:endParaRPr lang="en-US" sz="950">
              <a:solidFill>
                <a:srgbClr val="127602"/>
              </a:solidFill>
              <a:latin typeface="Arial" panose="020B0604020202020204"/>
            </a:endParaRPr>
          </a:p>
          <a:p>
            <a:pPr indent="393700">
              <a:lnSpc>
                <a:spcPct val="127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27000"/>
              </a:lnSpc>
              <a:spcAft>
                <a:spcPts val="91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lnSpc>
                <a:spcPts val="1390"/>
              </a:lnSpc>
            </a:pPr>
            <a:r>
              <a:rPr lang="en-US" sz="950">
                <a:solidFill>
                  <a:srgbClr val="333333"/>
                </a:solidFill>
                <a:latin typeface="Arial" panose="020B0604020202020204"/>
              </a:rPr>
              <a:t>8</a:t>
            </a:r>
            <a:r>
              <a:rPr lang="zh-TW" sz="95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修改</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配置</a:t>
            </a:r>
            <a:endParaRPr lang="zh-TW" sz="950">
              <a:solidFill>
                <a:srgbClr val="333333"/>
              </a:solidFill>
              <a:latin typeface="微软雅黑" panose="020B0503020204020204" charset="-122"/>
              <a:ea typeface="微软雅黑" panose="020B0503020204020204" charset="-122"/>
            </a:endParaRPr>
          </a:p>
        </p:txBody>
      </p:sp>
      <p:sp>
        <p:nvSpPr>
          <p:cNvPr id="4" name="矩形 3"/>
          <p:cNvSpPr/>
          <p:nvPr/>
        </p:nvSpPr>
        <p:spPr>
          <a:xfrm>
            <a:off x="1356360" y="6608064"/>
            <a:ext cx="4581144" cy="2371344"/>
          </a:xfrm>
          <a:prstGeom prst="rect">
            <a:avLst/>
          </a:prstGeom>
          <a:solidFill>
            <a:srgbClr val="FFFFFF"/>
          </a:solidFill>
        </p:spPr>
        <p:txBody>
          <a:bodyPr lIns="0" tIns="0" rIns="0" bIns="0">
            <a:noAutofit/>
          </a:bodyPr>
          <a:p>
            <a:pPr indent="254000">
              <a:spcAft>
                <a:spcPts val="140"/>
              </a:spcAft>
            </a:pPr>
            <a:r>
              <a:rPr lang="en-US" sz="950">
                <a:solidFill>
                  <a:srgbClr val="750087"/>
                </a:solidFill>
                <a:latin typeface="Arial" panose="020B0604020202020204"/>
              </a:rPr>
              <a:t>const </a:t>
            </a:r>
            <a:r>
              <a:rPr lang="en-US" sz="950">
                <a:solidFill>
                  <a:srgbClr val="333333"/>
                </a:solidFill>
                <a:latin typeface="Arial" panose="020B0604020202020204"/>
              </a:rPr>
              <a:t>( </a:t>
            </a:r>
            <a:r>
              <a:rPr lang="en-US" sz="950">
                <a:solidFill>
                  <a:srgbClr val="0101FA"/>
                </a:solidFill>
                <a:latin typeface="Arial" panose="020B0604020202020204"/>
              </a:rPr>
              <a:t>merge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requi </a:t>
            </a:r>
            <a:r>
              <a:rPr lang="en-US" sz="950">
                <a:solidFill>
                  <a:srgbClr val="A61312"/>
                </a:solidFill>
                <a:latin typeface="Arial" panose="020B0604020202020204"/>
              </a:rPr>
              <a:t>re("webpack-merge</a:t>
            </a:r>
            <a:r>
              <a:rPr lang="en-US" sz="950" baseline="30000">
                <a:solidFill>
                  <a:srgbClr val="A61312"/>
                </a:solidFill>
                <a:latin typeface="Arial" panose="020B0604020202020204"/>
              </a:rPr>
              <a:t>H</a:t>
            </a:r>
            <a:r>
              <a:rPr lang="en-US" sz="950">
                <a:solidFill>
                  <a:srgbClr val="A61312"/>
                </a:solidFill>
                <a:latin typeface="Arial" panose="020B0604020202020204"/>
              </a:rPr>
              <a:t>)</a:t>
            </a:r>
            <a:endParaRPr lang="en-US" sz="950">
              <a:solidFill>
                <a:srgbClr val="A61312"/>
              </a:solidFill>
              <a:latin typeface="Arial" panose="020B0604020202020204"/>
            </a:endParaRPr>
          </a:p>
          <a:p>
            <a:pPr indent="12700">
              <a:lnSpc>
                <a:spcPct val="248000"/>
              </a:lnSpc>
            </a:pPr>
            <a:r>
              <a:rPr lang="en-US" sz="950">
                <a:solidFill>
                  <a:srgbClr val="750087"/>
                </a:solidFill>
                <a:latin typeface="Arial" panose="020B0604020202020204"/>
              </a:rPr>
              <a:t>const </a:t>
            </a:r>
            <a:r>
              <a:rPr lang="en-US" sz="950">
                <a:solidFill>
                  <a:srgbClr val="0101FA"/>
                </a:solidFill>
                <a:latin typeface="Arial" panose="020B0604020202020204"/>
              </a:rPr>
              <a:t>si ngleSpaDefaults </a:t>
            </a:r>
            <a:r>
              <a:rPr lang="en-US" sz="950">
                <a:solidFill>
                  <a:srgbClr val="A61312"/>
                </a:solidFill>
                <a:latin typeface="Arial" panose="020B0604020202020204"/>
              </a:rPr>
              <a:t>= </a:t>
            </a:r>
            <a:r>
              <a:rPr lang="en-US" sz="950">
                <a:latin typeface="Arial" panose="020B0604020202020204"/>
              </a:rPr>
              <a:t>requi re</a:t>
            </a:r>
            <a:r>
              <a:rPr lang="en-US" sz="950">
                <a:solidFill>
                  <a:srgbClr val="A61312"/>
                </a:solidFill>
                <a:latin typeface="Arial" panose="020B0604020202020204"/>
              </a:rPr>
              <a:t>("webpack-conf1g-si ngle-spa-react") </a:t>
            </a: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0101FA"/>
                </a:solidFill>
                <a:latin typeface="Arial" panose="020B0604020202020204"/>
              </a:rPr>
              <a:t>(webpackconf1gEnv</a:t>
            </a:r>
            <a:r>
              <a:rPr lang="en-US" sz="950">
                <a:solidFill>
                  <a:srgbClr val="333333"/>
                </a:solidFill>
                <a:latin typeface="Arial" panose="020B0604020202020204"/>
              </a:rPr>
              <a:t>, </a:t>
            </a:r>
            <a:r>
              <a:rPr lang="en-US" sz="950">
                <a:solidFill>
                  <a:srgbClr val="0101FA"/>
                </a:solidFill>
                <a:latin typeface="Arial" panose="020B0604020202020204"/>
              </a:rPr>
              <a:t>argv)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defaultconfig </a:t>
            </a:r>
            <a:r>
              <a:rPr lang="en-US" sz="950">
                <a:solidFill>
                  <a:srgbClr val="A61312"/>
                </a:solidFill>
                <a:latin typeface="Arial" panose="020B0604020202020204"/>
              </a:rPr>
              <a:t>= </a:t>
            </a:r>
            <a:r>
              <a:rPr lang="en-US" sz="950">
                <a:latin typeface="Arial" panose="020B0604020202020204"/>
              </a:rPr>
              <a:t>singleSpaDefaults((</a:t>
            </a:r>
            <a:endParaRPr lang="en-US" sz="950">
              <a:latin typeface="Arial" panose="020B0604020202020204"/>
            </a:endParaRPr>
          </a:p>
          <a:p>
            <a:pPr indent="520700">
              <a:spcAft>
                <a:spcPts val="140"/>
              </a:spcAft>
            </a:pPr>
            <a:r>
              <a:rPr lang="en-US" sz="950">
                <a:latin typeface="Arial" panose="020B0604020202020204"/>
              </a:rPr>
              <a:t>orgName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"study"</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latin typeface="Arial" panose="020B0604020202020204"/>
              </a:rPr>
              <a:t>projectName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"todos"</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latin typeface="Arial" panose="020B0604020202020204"/>
              </a:rPr>
              <a:t>webpackconfi gEnv</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latin typeface="Arial" panose="020B0604020202020204"/>
              </a:rPr>
              <a:t>argv</a:t>
            </a:r>
            <a:endParaRPr lang="en-US" sz="950">
              <a:latin typeface="Arial" panose="020B0604020202020204"/>
            </a:endParaRPr>
          </a:p>
          <a:p>
            <a:pPr indent="3937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spcAft>
                <a:spcPts val="140"/>
              </a:spcAft>
            </a:pPr>
            <a:r>
              <a:rPr lang="en-US" sz="950">
                <a:solidFill>
                  <a:srgbClr val="750087"/>
                </a:solidFill>
                <a:latin typeface="Arial" panose="020B0604020202020204"/>
              </a:rPr>
              <a:t>return </a:t>
            </a:r>
            <a:r>
              <a:rPr lang="en-US" sz="950">
                <a:solidFill>
                  <a:srgbClr val="043262"/>
                </a:solidFill>
                <a:latin typeface="Arial" panose="020B0604020202020204"/>
              </a:rPr>
              <a:t>merge(defaultconfig, </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latin typeface="Arial" panose="020B0604020202020204"/>
              </a:rPr>
              <a:t>externals</a:t>
            </a:r>
            <a:r>
              <a:rPr lang="en-US" sz="950">
                <a:solidFill>
                  <a:srgbClr val="333333"/>
                </a:solidFill>
                <a:latin typeface="Arial" panose="020B0604020202020204"/>
              </a:rPr>
              <a:t>: [" </a:t>
            </a:r>
            <a:r>
              <a:rPr lang="en-US" sz="950">
                <a:solidFill>
                  <a:srgbClr val="A61312"/>
                </a:solidFill>
                <a:latin typeface="Arial" panose="020B0604020202020204"/>
              </a:rPr>
              <a:t>react- router</a:t>
            </a:r>
            <a:r>
              <a:rPr lang="zh-TW" sz="950">
                <a:solidFill>
                  <a:srgbClr val="A61312"/>
                </a:solidFill>
                <a:latin typeface="Arial" panose="020B0604020202020204"/>
                <a:ea typeface="Arial" panose="020B0604020202020204"/>
              </a:rPr>
              <a:t>-</a:t>
            </a:r>
            <a:r>
              <a:rPr lang="en-US" sz="950">
                <a:solidFill>
                  <a:srgbClr val="A61312"/>
                </a:solidFill>
                <a:latin typeface="Arial" panose="020B0604020202020204"/>
              </a:rPr>
              <a:t>do"]</a:t>
            </a:r>
            <a:endParaRPr lang="en-US" sz="950">
              <a:solidFill>
                <a:srgbClr val="A61312"/>
              </a:solidFill>
              <a:latin typeface="Arial" panose="020B0604020202020204"/>
            </a:endParaRPr>
          </a:p>
          <a:p>
            <a:pPr indent="3937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947928" y="384048"/>
            <a:ext cx="2039112" cy="502920"/>
          </a:xfrm>
          <a:prstGeom prst="rect">
            <a:avLst/>
          </a:prstGeom>
          <a:solidFill>
            <a:srgbClr val="FFFFFF"/>
          </a:solidFill>
        </p:spPr>
        <p:txBody>
          <a:bodyPr lIns="0" tIns="0" rIns="0" bIns="0">
            <a:noAutofit/>
          </a:bodyPr>
          <a:p>
            <a:pPr indent="0">
              <a:spcAft>
                <a:spcPts val="840"/>
              </a:spcAft>
            </a:pPr>
            <a:r>
              <a:rPr lang="en-US" sz="1200" b="1">
                <a:solidFill>
                  <a:srgbClr val="333333"/>
                </a:solidFill>
                <a:latin typeface="Arial" panose="020B0604020202020204"/>
              </a:rPr>
              <a:t>3.5</a:t>
            </a:r>
            <a:r>
              <a:rPr lang="zh-TW" sz="1200">
                <a:solidFill>
                  <a:srgbClr val="333333"/>
                </a:solidFill>
                <a:latin typeface="微软雅黑" panose="020B0503020204020204" charset="-122"/>
                <a:ea typeface="微软雅黑" panose="020B0503020204020204" charset="-122"/>
              </a:rPr>
              <a:t>创建基于</a:t>
            </a:r>
            <a:r>
              <a:rPr lang="en-US" sz="1200" b="1">
                <a:solidFill>
                  <a:srgbClr val="333333"/>
                </a:solidFill>
                <a:latin typeface="Arial" panose="020B0604020202020204"/>
              </a:rPr>
              <a:t>Vue</a:t>
            </a:r>
            <a:r>
              <a:rPr lang="zh-TW" sz="1200">
                <a:solidFill>
                  <a:srgbClr val="333333"/>
                </a:solidFill>
                <a:latin typeface="微软雅黑" panose="020B0503020204020204" charset="-122"/>
                <a:ea typeface="微软雅黑" panose="020B0503020204020204" charset="-122"/>
              </a:rPr>
              <a:t>的微应用</a:t>
            </a:r>
            <a:endParaRPr lang="zh-TW" sz="1200">
              <a:solidFill>
                <a:srgbClr val="333333"/>
              </a:solidFill>
              <a:latin typeface="微软雅黑" panose="020B0503020204020204" charset="-122"/>
              <a:ea typeface="微软雅黑" panose="020B0503020204020204" charset="-122"/>
            </a:endParaRPr>
          </a:p>
          <a:p>
            <a:pPr indent="152400"/>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.创建应用：</a:t>
            </a:r>
            <a:r>
              <a:rPr lang="en-US" sz="950">
                <a:solidFill>
                  <a:srgbClr val="333333"/>
                </a:solidFill>
                <a:latin typeface="Arial" panose="020B0604020202020204"/>
              </a:rPr>
              <a:t>create-si ngl e-spa</a:t>
            </a:r>
            <a:endParaRPr lang="en-US" sz="950">
              <a:solidFill>
                <a:srgbClr val="333333"/>
              </a:solidFill>
              <a:latin typeface="Arial" panose="020B0604020202020204"/>
            </a:endParaRPr>
          </a:p>
        </p:txBody>
      </p:sp>
      <p:sp>
        <p:nvSpPr>
          <p:cNvPr id="3" name="矩形 2"/>
          <p:cNvSpPr/>
          <p:nvPr/>
        </p:nvSpPr>
        <p:spPr>
          <a:xfrm>
            <a:off x="1097280" y="990600"/>
            <a:ext cx="5315712" cy="9015984"/>
          </a:xfrm>
          <a:prstGeom prst="rect">
            <a:avLst/>
          </a:prstGeom>
          <a:solidFill>
            <a:srgbClr val="FFFFFF"/>
          </a:solidFill>
        </p:spPr>
        <p:txBody>
          <a:bodyPr lIns="0" tIns="0" rIns="0" bIns="0">
            <a:noAutofit/>
          </a:bodyPr>
          <a:p>
            <a:pPr indent="406400">
              <a:lnSpc>
                <a:spcPts val="1370"/>
              </a:lnSpc>
            </a:pPr>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.项目文件夹填写</a:t>
            </a:r>
            <a:r>
              <a:rPr lang="en-US" sz="1000">
                <a:solidFill>
                  <a:srgbClr val="333333"/>
                </a:solidFill>
                <a:latin typeface="Arial" panose="020B0604020202020204"/>
              </a:rPr>
              <a:t>realworld</a:t>
            </a:r>
            <a:endParaRPr lang="en-US" sz="1000">
              <a:solidFill>
                <a:srgbClr val="333333"/>
              </a:solidFill>
              <a:latin typeface="Arial" panose="020B0604020202020204"/>
            </a:endParaRPr>
          </a:p>
          <a:p>
            <a:pPr indent="406400" algn="just">
              <a:lnSpc>
                <a:spcPct val="119000"/>
              </a:lnSpc>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框架趙举</a:t>
            </a:r>
            <a:r>
              <a:rPr lang="en-US" sz="1000">
                <a:solidFill>
                  <a:srgbClr val="333333"/>
                </a:solidFill>
                <a:latin typeface="Arial" panose="020B0604020202020204"/>
              </a:rPr>
              <a:t>Vue</a:t>
            </a:r>
            <a:endParaRPr lang="en-US" sz="1000">
              <a:solidFill>
                <a:srgbClr val="333333"/>
              </a:solidFill>
              <a:latin typeface="Arial" panose="020B0604020202020204"/>
            </a:endParaRPr>
          </a:p>
          <a:p>
            <a:pPr indent="406400" algn="just">
              <a:lnSpc>
                <a:spcPts val="1370"/>
              </a:lnSpc>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生成</a:t>
            </a:r>
            <a:r>
              <a:rPr lang="en-US" sz="1000">
                <a:solidFill>
                  <a:srgbClr val="333333"/>
                </a:solidFill>
                <a:latin typeface="Arial" panose="020B0604020202020204"/>
              </a:rPr>
              <a:t>Vue </a:t>
            </a:r>
            <a:r>
              <a:rPr lang="zh-TW" sz="1000">
                <a:solidFill>
                  <a:srgbClr val="333333"/>
                </a:solidFill>
                <a:latin typeface="Arial" panose="020B0604020202020204"/>
                <a:ea typeface="Arial" panose="020B0604020202020204"/>
              </a:rPr>
              <a:t>2</a:t>
            </a:r>
            <a:r>
              <a:rPr lang="zh-TW" sz="950">
                <a:solidFill>
                  <a:srgbClr val="333333"/>
                </a:solidFill>
                <a:latin typeface="微软雅黑" panose="020B0503020204020204" charset="-122"/>
                <a:ea typeface="微软雅黑" panose="020B0503020204020204" charset="-122"/>
              </a:rPr>
              <a:t>项目</a:t>
            </a:r>
            <a:endParaRPr lang="zh-TW" sz="950">
              <a:solidFill>
                <a:srgbClr val="333333"/>
              </a:solidFill>
              <a:latin typeface="微软雅黑" panose="020B0503020204020204" charset="-122"/>
              <a:ea typeface="微软雅黑" panose="020B0503020204020204" charset="-122"/>
            </a:endParaRPr>
          </a:p>
          <a:p>
            <a:pPr indent="152400">
              <a:lnSpc>
                <a:spcPct val="119000"/>
              </a:lnSpc>
              <a:spcAft>
                <a:spcPts val="126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提取 </a:t>
            </a:r>
            <a:r>
              <a:rPr lang="en-US" sz="1000">
                <a:solidFill>
                  <a:srgbClr val="333333"/>
                </a:solidFill>
                <a:latin typeface="Arial" panose="020B0604020202020204"/>
              </a:rPr>
              <a:t>vue </a:t>
            </a:r>
            <a:r>
              <a:rPr lang="zh-TW" sz="1000">
                <a:solidFill>
                  <a:srgbClr val="333333"/>
                </a:solidFill>
                <a:latin typeface="Arial" panose="020B0604020202020204"/>
                <a:ea typeface="Arial" panose="020B0604020202020204"/>
              </a:rPr>
              <a:t>&amp;&amp; </a:t>
            </a:r>
            <a:r>
              <a:rPr lang="en-US" sz="1000">
                <a:solidFill>
                  <a:srgbClr val="333333"/>
                </a:solidFill>
                <a:latin typeface="Arial" panose="020B0604020202020204"/>
              </a:rPr>
              <a:t>vue-router</a:t>
            </a:r>
            <a:endParaRPr lang="en-US" sz="1000">
              <a:solidFill>
                <a:srgbClr val="333333"/>
              </a:solidFill>
              <a:latin typeface="Arial" panose="020B0604020202020204"/>
            </a:endParaRPr>
          </a:p>
          <a:p>
            <a:pPr indent="406400">
              <a:lnSpc>
                <a:spcPct val="125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vue;2tonfig. js</a:t>
            </a:r>
            <a:endParaRPr lang="en-US" sz="950">
              <a:solidFill>
                <a:srgbClr val="A85601"/>
              </a:solidFill>
              <a:latin typeface="Arial" panose="020B0604020202020204"/>
            </a:endParaRPr>
          </a:p>
          <a:p>
            <a:pPr indent="406400">
              <a:lnSpc>
                <a:spcPct val="125000"/>
              </a:lnSpc>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latin typeface="Arial" panose="020B0604020202020204"/>
              </a:rPr>
              <a:t>chainwebpack: </a:t>
            </a:r>
            <a:r>
              <a:rPr lang="en-US" sz="950">
                <a:solidFill>
                  <a:srgbClr val="0101FA"/>
                </a:solidFill>
                <a:latin typeface="Arial" panose="020B0604020202020204"/>
              </a:rPr>
              <a:t>config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marL="497205" indent="0">
              <a:lnSpc>
                <a:spcPct val="125000"/>
              </a:lnSpc>
            </a:pPr>
            <a:r>
              <a:rPr lang="en-US" sz="950">
                <a:solidFill>
                  <a:srgbClr val="0253A6"/>
                </a:solidFill>
                <a:latin typeface="Arial" panose="020B0604020202020204"/>
              </a:rPr>
              <a:t>config.</a:t>
            </a:r>
            <a:r>
              <a:rPr lang="en-US" sz="950">
                <a:latin typeface="Arial" panose="020B0604020202020204"/>
              </a:rPr>
              <a:t>externals]</a:t>
            </a:r>
            <a:r>
              <a:rPr lang="en-US" sz="950">
                <a:solidFill>
                  <a:srgbClr val="A61312"/>
                </a:solidFill>
                <a:latin typeface="Arial" panose="020B0604020202020204"/>
              </a:rPr>
              <a:t>["vue"</a:t>
            </a:r>
            <a:r>
              <a:rPr lang="en-US" sz="950">
                <a:solidFill>
                  <a:srgbClr val="333333"/>
                </a:solidFill>
                <a:latin typeface="Arial" panose="020B0604020202020204"/>
              </a:rPr>
              <a:t>, </a:t>
            </a:r>
            <a:r>
              <a:rPr lang="en-US" sz="950">
                <a:solidFill>
                  <a:srgbClr val="A61312"/>
                </a:solidFill>
                <a:latin typeface="Arial" panose="020B0604020202020204"/>
              </a:rPr>
              <a:t>"vue-router"]</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147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lnSpc>
                <a:spcPct val="125000"/>
              </a:lnSpc>
            </a:pPr>
            <a:r>
              <a:rPr lang="en-US" sz="950">
                <a:solidFill>
                  <a:srgbClr val="127602"/>
                </a:solidFill>
                <a:latin typeface="Arial" panose="020B0604020202020204"/>
              </a:rPr>
              <a:t>&lt;script </a:t>
            </a:r>
            <a:r>
              <a:rPr lang="en-US" sz="950">
                <a:solidFill>
                  <a:srgbClr val="0303C3"/>
                </a:solidFill>
                <a:latin typeface="Arial" panose="020B0604020202020204"/>
              </a:rPr>
              <a:t>type="</a:t>
            </a:r>
            <a:r>
              <a:rPr lang="en-US" sz="950">
                <a:solidFill>
                  <a:srgbClr val="A61312"/>
                </a:solidFill>
                <a:latin typeface="Arial" panose="020B0604020202020204"/>
              </a:rPr>
              <a:t>systemjs-importmap"&gt;</a:t>
            </a:r>
            <a:endParaRPr lang="en-US" sz="950">
              <a:solidFill>
                <a:srgbClr val="A61312"/>
              </a:solidFill>
              <a:latin typeface="Arial" panose="020B0604020202020204"/>
            </a:endParaRPr>
          </a:p>
          <a:p>
            <a:pPr indent="4064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560705" indent="0">
              <a:lnSpc>
                <a:spcPct val="125000"/>
              </a:lnSpc>
            </a:pPr>
            <a:r>
              <a:rPr lang="en-US" sz="950">
                <a:solidFill>
                  <a:srgbClr val="333333"/>
                </a:solidFill>
                <a:latin typeface="Arial" panose="020B0604020202020204"/>
              </a:rPr>
              <a:t>"vue"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1"/>
              </a:rPr>
              <a:t>https://cdn.jsdelivr.net/npm/vue@2.6.10/dist/vue.js</a:t>
            </a:r>
            <a:r>
              <a:rPr lang="en-US" sz="950">
                <a:solidFill>
                  <a:srgbClr val="333333"/>
                </a:solidFill>
                <a:latin typeface="Arial" panose="020B0604020202020204"/>
              </a:rPr>
              <a:t>",</a:t>
            </a:r>
            <a:endParaRPr lang="en-US" sz="950">
              <a:solidFill>
                <a:srgbClr val="333333"/>
              </a:solidFill>
              <a:latin typeface="Arial" panose="020B0604020202020204"/>
            </a:endParaRPr>
          </a:p>
          <a:p>
            <a:pPr marL="217805" indent="342900">
              <a:lnSpc>
                <a:spcPct val="125000"/>
              </a:lnSpc>
            </a:pPr>
            <a:r>
              <a:rPr lang="en-US" sz="950">
                <a:solidFill>
                  <a:srgbClr val="333333"/>
                </a:solidFill>
                <a:latin typeface="Arial" panose="020B0604020202020204"/>
              </a:rPr>
              <a:t>"vue-router"</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2"/>
              </a:rPr>
              <a:t>https://cdn.jsdelivr.net/npm/vue-router@3.0.7/dist/vue-router.min.js</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spcAft>
                <a:spcPts val="126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152400">
              <a:lnSpc>
                <a:spcPts val="1370"/>
              </a:lnSpc>
              <a:spcAft>
                <a:spcPts val="1260"/>
              </a:spcAft>
            </a:pPr>
            <a:r>
              <a:rPr lang="en-US" sz="1000">
                <a:solidFill>
                  <a:srgbClr val="333333"/>
                </a:solidFill>
                <a:latin typeface="Arial" panose="020B0604020202020204"/>
              </a:rPr>
              <a:t>3</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修改启动命令</a:t>
            </a:r>
            <a:r>
              <a:rPr lang="en-US" sz="950">
                <a:solidFill>
                  <a:srgbClr val="333333"/>
                </a:solidFill>
                <a:latin typeface="微软雅黑" panose="020B0503020204020204" charset="-122"/>
              </a:rPr>
              <a:t>&amp;&amp;</a:t>
            </a:r>
            <a:r>
              <a:rPr lang="zh-TW" sz="950">
                <a:solidFill>
                  <a:srgbClr val="333333"/>
                </a:solidFill>
                <a:latin typeface="微软雅黑" panose="020B0503020204020204" charset="-122"/>
                <a:ea typeface="微软雅黑" panose="020B0503020204020204" charset="-122"/>
              </a:rPr>
              <a:t>启动应用</a:t>
            </a:r>
            <a:endParaRPr lang="zh-TW" sz="950">
              <a:solidFill>
                <a:srgbClr val="333333"/>
              </a:solidFill>
              <a:latin typeface="微软雅黑" panose="020B0503020204020204" charset="-122"/>
              <a:ea typeface="微软雅黑" panose="020B0503020204020204" charset="-122"/>
            </a:endParaRPr>
          </a:p>
          <a:p>
            <a:pPr indent="406400" algn="just">
              <a:lnSpc>
                <a:spcPct val="125000"/>
              </a:lnSpc>
            </a:pPr>
            <a:r>
              <a:rPr lang="en-US" sz="950">
                <a:solidFill>
                  <a:srgbClr val="A61312"/>
                </a:solidFill>
                <a:latin typeface="Arial" panose="020B0604020202020204"/>
              </a:rPr>
              <a:t>"scripts":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A61312"/>
                </a:solidFill>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"vue-cli-service serve --port 9003",</a:t>
            </a:r>
            <a:endParaRPr lang="en-US" sz="950">
              <a:solidFill>
                <a:srgbClr val="A61312"/>
              </a:solidFill>
              <a:latin typeface="Arial" panose="020B0604020202020204"/>
            </a:endParaRPr>
          </a:p>
          <a:p>
            <a:pPr indent="406400">
              <a:lnSpc>
                <a:spcPct val="125000"/>
              </a:lnSpc>
              <a:spcAft>
                <a:spcPts val="105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ts val="1370"/>
              </a:lnSpc>
              <a:spcAft>
                <a:spcPts val="1260"/>
              </a:spcAft>
            </a:pPr>
            <a:r>
              <a:rPr lang="en-US" sz="1000">
                <a:solidFill>
                  <a:srgbClr val="333333"/>
                </a:solidFill>
                <a:latin typeface="Arial" panose="020B0604020202020204"/>
              </a:rPr>
              <a:t>4. Vue</a:t>
            </a:r>
            <a:r>
              <a:rPr lang="zh-TW" sz="950">
                <a:solidFill>
                  <a:srgbClr val="333333"/>
                </a:solidFill>
                <a:latin typeface="微软雅黑" panose="020B0503020204020204" charset="-122"/>
                <a:ea typeface="微软雅黑" panose="020B0503020204020204" charset="-122"/>
              </a:rPr>
              <a:t>应用配置路由</a:t>
            </a:r>
            <a:endParaRPr lang="zh-TW" sz="950">
              <a:solidFill>
                <a:srgbClr val="333333"/>
              </a:solidFill>
              <a:latin typeface="微软雅黑" panose="020B0503020204020204" charset="-122"/>
              <a:ea typeface="微软雅黑" panose="020B0503020204020204" charset="-122"/>
            </a:endParaRPr>
          </a:p>
          <a:p>
            <a:pPr indent="406400" algn="just">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Vue </a:t>
            </a:r>
            <a:r>
              <a:rPr lang="en-US" sz="950">
                <a:solidFill>
                  <a:srgbClr val="750087"/>
                </a:solidFill>
                <a:latin typeface="Arial" panose="020B0604020202020204"/>
              </a:rPr>
              <a:t>from </a:t>
            </a:r>
            <a:r>
              <a:rPr lang="en-US" sz="950">
                <a:solidFill>
                  <a:srgbClr val="A61312"/>
                </a:solidFill>
                <a:latin typeface="Arial" panose="020B0604020202020204"/>
              </a:rPr>
              <a:t>"vue"</a:t>
            </a:r>
            <a:endParaRPr lang="en-US" sz="950">
              <a:solidFill>
                <a:srgbClr val="A61312"/>
              </a:solidFill>
              <a:latin typeface="Arial" panose="020B0604020202020204"/>
            </a:endParaRPr>
          </a:p>
          <a:p>
            <a:pPr indent="406400" algn="just">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VueRouter </a:t>
            </a:r>
            <a:r>
              <a:rPr lang="en-US" sz="950">
                <a:solidFill>
                  <a:srgbClr val="750087"/>
                </a:solidFill>
                <a:latin typeface="Arial" panose="020B0604020202020204"/>
              </a:rPr>
              <a:t>from </a:t>
            </a:r>
            <a:r>
              <a:rPr lang="en-US" sz="950">
                <a:solidFill>
                  <a:srgbClr val="A61312"/>
                </a:solidFill>
                <a:latin typeface="Arial" panose="020B0604020202020204"/>
              </a:rPr>
              <a:t>"vue-router"</a:t>
            </a:r>
            <a:endParaRPr lang="en-US" sz="950">
              <a:solidFill>
                <a:srgbClr val="A61312"/>
              </a:solidFill>
              <a:latin typeface="Arial" panose="020B0604020202020204"/>
            </a:endParaRPr>
          </a:p>
          <a:p>
            <a:pPr indent="406400" algn="just">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singlespavue </a:t>
            </a:r>
            <a:r>
              <a:rPr lang="en-US" sz="950">
                <a:solidFill>
                  <a:srgbClr val="750087"/>
                </a:solidFill>
                <a:latin typeface="Arial" panose="020B0604020202020204"/>
              </a:rPr>
              <a:t>from </a:t>
            </a:r>
            <a:r>
              <a:rPr lang="en-US" sz="950">
                <a:solidFill>
                  <a:srgbClr val="A61312"/>
                </a:solidFill>
                <a:latin typeface="Arial" panose="020B0604020202020204"/>
              </a:rPr>
              <a:t>"single-spa-vue"</a:t>
            </a:r>
            <a:endParaRPr lang="en-US" sz="950">
              <a:solidFill>
                <a:srgbClr val="A61312"/>
              </a:solidFill>
              <a:latin typeface="Arial" panose="020B0604020202020204"/>
            </a:endParaRPr>
          </a:p>
          <a:p>
            <a:pPr indent="406400" algn="just">
              <a:lnSpc>
                <a:spcPct val="125000"/>
              </a:lnSpc>
              <a:spcAft>
                <a:spcPts val="840"/>
              </a:spcAft>
            </a:pPr>
            <a:r>
              <a:rPr lang="en-US" sz="950">
                <a:solidFill>
                  <a:srgbClr val="750087"/>
                </a:solidFill>
                <a:latin typeface="Arial" panose="020B0604020202020204"/>
              </a:rPr>
              <a:t>import </a:t>
            </a:r>
            <a:r>
              <a:rPr lang="en-US" sz="950">
                <a:solidFill>
                  <a:srgbClr val="0101FA"/>
                </a:solidFill>
                <a:latin typeface="Arial" panose="020B0604020202020204"/>
              </a:rPr>
              <a:t>App </a:t>
            </a:r>
            <a:r>
              <a:rPr lang="en-US" sz="950">
                <a:solidFill>
                  <a:srgbClr val="750087"/>
                </a:solidFill>
                <a:latin typeface="Arial" panose="020B0604020202020204"/>
              </a:rPr>
              <a:t>from </a:t>
            </a:r>
            <a:r>
              <a:rPr lang="en-US" sz="950">
                <a:solidFill>
                  <a:srgbClr val="A61312"/>
                </a:solidFill>
                <a:latin typeface="Arial" panose="020B0604020202020204"/>
              </a:rPr>
              <a:t>"./App.vue</a:t>
            </a:r>
            <a:r>
              <a:rPr lang="en-US" sz="950" baseline="30000">
                <a:solidFill>
                  <a:srgbClr val="A61312"/>
                </a:solidFill>
                <a:latin typeface="Arial" panose="020B0604020202020204"/>
              </a:rPr>
              <a:t>H</a:t>
            </a:r>
            <a:endParaRPr lang="en-US" sz="950" baseline="30000">
              <a:solidFill>
                <a:srgbClr val="A61312"/>
              </a:solidFill>
              <a:latin typeface="Arial" panose="020B0604020202020204"/>
            </a:endParaRPr>
          </a:p>
          <a:p>
            <a:pPr indent="406400" algn="just">
              <a:lnSpc>
                <a:spcPct val="125000"/>
              </a:lnSpc>
              <a:spcAft>
                <a:spcPts val="840"/>
              </a:spcAft>
            </a:pPr>
            <a:r>
              <a:rPr lang="en-US" sz="950">
                <a:latin typeface="Arial" panose="020B0604020202020204"/>
              </a:rPr>
              <a:t>Vue</a:t>
            </a:r>
            <a:r>
              <a:rPr lang="en-US" sz="950">
                <a:solidFill>
                  <a:srgbClr val="333333"/>
                </a:solidFill>
                <a:latin typeface="Arial" panose="020B0604020202020204"/>
              </a:rPr>
              <a:t>.</a:t>
            </a:r>
            <a:r>
              <a:rPr lang="en-US" sz="950">
                <a:latin typeface="Arial" panose="020B0604020202020204"/>
              </a:rPr>
              <a:t>use(VueRouter)</a:t>
            </a:r>
            <a:endParaRPr lang="en-US" sz="950">
              <a:latin typeface="Arial" panose="020B0604020202020204"/>
            </a:endParaRPr>
          </a:p>
          <a:p>
            <a:pPr indent="406400" algn="just">
              <a:lnSpc>
                <a:spcPct val="125000"/>
              </a:lnSpc>
              <a:spcAft>
                <a:spcPts val="1050"/>
              </a:spcAft>
            </a:pPr>
            <a:r>
              <a:rPr lang="en-US" sz="950">
                <a:latin typeface="Arial" panose="020B0604020202020204"/>
              </a:rPr>
              <a:t>Vue</a:t>
            </a:r>
            <a:r>
              <a:rPr lang="en-US" sz="950">
                <a:solidFill>
                  <a:srgbClr val="333333"/>
                </a:solidFill>
                <a:latin typeface="Arial" panose="020B0604020202020204"/>
              </a:rPr>
              <a:t>.</a:t>
            </a:r>
            <a:r>
              <a:rPr lang="en-US" sz="950">
                <a:latin typeface="Arial" panose="020B0604020202020204"/>
              </a:rPr>
              <a:t>confi g</a:t>
            </a:r>
            <a:r>
              <a:rPr lang="en-US" sz="950">
                <a:solidFill>
                  <a:srgbClr val="333333"/>
                </a:solidFill>
                <a:latin typeface="Arial" panose="020B0604020202020204"/>
              </a:rPr>
              <a:t>.</a:t>
            </a:r>
            <a:r>
              <a:rPr lang="en-US" sz="950">
                <a:latin typeface="Arial" panose="020B0604020202020204"/>
              </a:rPr>
              <a:t>product!onTi p </a:t>
            </a:r>
            <a:r>
              <a:rPr lang="en-US" sz="950">
                <a:solidFill>
                  <a:srgbClr val="A61312"/>
                </a:solidFill>
                <a:latin typeface="Arial" panose="020B0604020202020204"/>
              </a:rPr>
              <a:t>= </a:t>
            </a:r>
            <a:r>
              <a:rPr lang="en-US" sz="950">
                <a:solidFill>
                  <a:srgbClr val="0303C3"/>
                </a:solidFill>
                <a:latin typeface="Arial" panose="020B0604020202020204"/>
              </a:rPr>
              <a:t>false</a:t>
            </a:r>
            <a:endParaRPr lang="en-US" sz="950">
              <a:solidFill>
                <a:srgbClr val="0303C3"/>
              </a:solidFill>
              <a:latin typeface="Arial" panose="020B0604020202020204"/>
            </a:endParaRPr>
          </a:p>
          <a:p>
            <a:pPr indent="406400" algn="just"/>
            <a:r>
              <a:rPr lang="en-US" sz="850">
                <a:solidFill>
                  <a:srgbClr val="A85601"/>
                </a:solidFill>
                <a:latin typeface="MingLiU"/>
              </a:rPr>
              <a:t>//</a:t>
            </a:r>
            <a:r>
              <a:rPr lang="zh-TW" sz="850">
                <a:solidFill>
                  <a:srgbClr val="A85601"/>
                </a:solidFill>
                <a:latin typeface="MingLiU"/>
                <a:ea typeface="MingLiU"/>
              </a:rPr>
              <a:t>路由组件</a:t>
            </a:r>
            <a:endParaRPr lang="zh-TW" sz="850">
              <a:solidFill>
                <a:srgbClr val="A85601"/>
              </a:solidFill>
              <a:latin typeface="MingLiU"/>
              <a:ea typeface="MingLiU"/>
            </a:endParaRPr>
          </a:p>
          <a:p>
            <a:pPr indent="406400" algn="just">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Foo </a:t>
            </a:r>
            <a:r>
              <a:rPr lang="en-US" sz="950">
                <a:solidFill>
                  <a:srgbClr val="A61312"/>
                </a:solidFill>
                <a:latin typeface="Arial" panose="020B0604020202020204"/>
              </a:rPr>
              <a:t>= </a:t>
            </a:r>
            <a:r>
              <a:rPr lang="en-US" sz="950">
                <a:solidFill>
                  <a:srgbClr val="333333"/>
                </a:solidFill>
                <a:latin typeface="Arial" panose="020B0604020202020204"/>
              </a:rPr>
              <a:t>( </a:t>
            </a:r>
            <a:r>
              <a:rPr lang="en-US" sz="950">
                <a:latin typeface="Arial" panose="020B0604020202020204"/>
              </a:rPr>
              <a:t>template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"&lt;div&gt;foo&lt;/div&gt;" </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lnSpc>
                <a:spcPct val="125000"/>
              </a:lnSpc>
              <a:spcAft>
                <a:spcPts val="840"/>
              </a:spcAft>
            </a:pPr>
            <a:r>
              <a:rPr lang="en-US" sz="950">
                <a:solidFill>
                  <a:srgbClr val="750087"/>
                </a:solidFill>
                <a:latin typeface="Arial" panose="020B0604020202020204"/>
              </a:rPr>
              <a:t>const </a:t>
            </a:r>
            <a:r>
              <a:rPr lang="en-US" sz="950">
                <a:solidFill>
                  <a:srgbClr val="0101FA"/>
                </a:solidFill>
                <a:latin typeface="Arial" panose="020B0604020202020204"/>
              </a:rPr>
              <a:t>Bar </a:t>
            </a:r>
            <a:r>
              <a:rPr lang="en-US" sz="950">
                <a:solidFill>
                  <a:srgbClr val="A61312"/>
                </a:solidFill>
                <a:latin typeface="Arial" panose="020B0604020202020204"/>
              </a:rPr>
              <a:t>= </a:t>
            </a:r>
            <a:r>
              <a:rPr lang="en-US" sz="950">
                <a:solidFill>
                  <a:srgbClr val="333333"/>
                </a:solidFill>
                <a:latin typeface="Arial" panose="020B0604020202020204"/>
              </a:rPr>
              <a:t>( </a:t>
            </a:r>
            <a:r>
              <a:rPr lang="en-US" sz="950">
                <a:latin typeface="Arial" panose="020B0604020202020204"/>
              </a:rPr>
              <a:t>template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"&lt;div&gt;bar&lt;/div&gt;" </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r>
              <a:rPr lang="en-US" sz="850">
                <a:solidFill>
                  <a:srgbClr val="A85601"/>
                </a:solidFill>
                <a:latin typeface="MingLiU"/>
              </a:rPr>
              <a:t>//</a:t>
            </a:r>
            <a:r>
              <a:rPr lang="zh-TW" sz="850">
                <a:solidFill>
                  <a:srgbClr val="A85601"/>
                </a:solidFill>
                <a:latin typeface="MingLiU"/>
                <a:ea typeface="MingLiU"/>
              </a:rPr>
              <a:t>路由知则</a:t>
            </a:r>
            <a:endParaRPr lang="zh-TW" sz="850">
              <a:solidFill>
                <a:srgbClr val="A85601"/>
              </a:solidFill>
              <a:latin typeface="MingLiU"/>
              <a:ea typeface="MingLiU"/>
            </a:endParaRPr>
          </a:p>
          <a:p>
            <a:pPr indent="406400">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routes </a:t>
            </a:r>
            <a:r>
              <a:rPr lang="en-US" sz="950">
                <a:solidFill>
                  <a:srgbClr val="A61312"/>
                </a:solidFill>
                <a:latin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333333"/>
                </a:solidFill>
                <a:latin typeface="Arial" panose="020B0604020202020204"/>
              </a:rPr>
              <a:t>( </a:t>
            </a:r>
            <a:r>
              <a:rPr lang="en-US" sz="950">
                <a:latin typeface="Arial" panose="020B0604020202020204"/>
              </a:rPr>
              <a:t>path</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"/foo</a:t>
            </a:r>
            <a:r>
              <a:rPr lang="en-US" sz="950" baseline="30000">
                <a:solidFill>
                  <a:srgbClr val="A61312"/>
                </a:solidFill>
                <a:latin typeface="Arial" panose="020B0604020202020204"/>
              </a:rPr>
              <a:t>n</a:t>
            </a:r>
            <a:r>
              <a:rPr lang="en-US" sz="950">
                <a:solidFill>
                  <a:srgbClr val="333333"/>
                </a:solidFill>
                <a:latin typeface="Arial" panose="020B0604020202020204"/>
              </a:rPr>
              <a:t>, </a:t>
            </a:r>
            <a:r>
              <a:rPr lang="en-US" sz="950">
                <a:latin typeface="Arial" panose="020B0604020202020204"/>
              </a:rPr>
              <a:t>component</a:t>
            </a:r>
            <a:r>
              <a:rPr lang="zh-TW" sz="950">
                <a:solidFill>
                  <a:srgbClr val="333333"/>
                </a:solidFill>
                <a:latin typeface="Arial" panose="020B0604020202020204"/>
                <a:ea typeface="Arial" panose="020B0604020202020204"/>
              </a:rPr>
              <a:t>: </a:t>
            </a:r>
            <a:r>
              <a:rPr lang="en-US" sz="950">
                <a:latin typeface="Arial" panose="020B0604020202020204"/>
              </a:rPr>
              <a:t>Foo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333333"/>
                </a:solidFill>
                <a:latin typeface="Arial" panose="020B0604020202020204"/>
              </a:rPr>
              <a:t>( </a:t>
            </a:r>
            <a:r>
              <a:rPr lang="en-US" sz="950">
                <a:latin typeface="Arial" panose="020B0604020202020204"/>
              </a:rPr>
              <a:t>path</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"/bar"</a:t>
            </a:r>
            <a:r>
              <a:rPr lang="en-US" sz="950">
                <a:solidFill>
                  <a:srgbClr val="333333"/>
                </a:solidFill>
                <a:latin typeface="Arial" panose="020B0604020202020204"/>
              </a:rPr>
              <a:t>, </a:t>
            </a:r>
            <a:r>
              <a:rPr lang="en-US" sz="950">
                <a:latin typeface="Arial" panose="020B0604020202020204"/>
              </a:rPr>
              <a:t>component</a:t>
            </a:r>
            <a:r>
              <a:rPr lang="zh-TW" sz="950">
                <a:solidFill>
                  <a:srgbClr val="333333"/>
                </a:solidFill>
                <a:latin typeface="Arial" panose="020B0604020202020204"/>
                <a:ea typeface="Arial" panose="020B0604020202020204"/>
              </a:rPr>
              <a:t>: </a:t>
            </a:r>
            <a:r>
              <a:rPr lang="en-US" sz="950">
                <a:latin typeface="Arial" panose="020B0604020202020204"/>
              </a:rPr>
              <a:t>Bar </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r>
              <a:rPr lang="en-US" sz="850">
                <a:solidFill>
                  <a:srgbClr val="A85601"/>
                </a:solidFill>
                <a:latin typeface="MingLiU"/>
              </a:rPr>
              <a:t>//</a:t>
            </a:r>
            <a:r>
              <a:rPr lang="zh-TW" sz="850">
                <a:solidFill>
                  <a:srgbClr val="A85601"/>
                </a:solidFill>
                <a:latin typeface="MingLiU"/>
                <a:ea typeface="MingLiU"/>
              </a:rPr>
              <a:t>路由玄倾-</a:t>
            </a:r>
            <a:endParaRPr lang="zh-TW" sz="850">
              <a:solidFill>
                <a:srgbClr val="A85601"/>
              </a:solidFill>
              <a:latin typeface="MingLiU"/>
              <a:ea typeface="MingLiU"/>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944880" y="374904"/>
            <a:ext cx="5672328" cy="9345168"/>
          </a:xfrm>
          <a:prstGeom prst="rect">
            <a:avLst/>
          </a:prstGeom>
          <a:solidFill>
            <a:srgbClr val="FFFFFF"/>
          </a:solidFill>
        </p:spPr>
        <p:txBody>
          <a:bodyPr lIns="0" tIns="0" rIns="0" bIns="0">
            <a:noAutofit/>
          </a:bodyPr>
          <a:p>
            <a:pPr indent="406400" algn="just">
              <a:lnSpc>
                <a:spcPct val="146000"/>
              </a:lnSpc>
            </a:pPr>
            <a:r>
              <a:rPr lang="en-US" sz="950">
                <a:solidFill>
                  <a:srgbClr val="750087"/>
                </a:solidFill>
                <a:latin typeface="Arial" panose="020B0604020202020204"/>
              </a:rPr>
              <a:t>const </a:t>
            </a:r>
            <a:r>
              <a:rPr lang="en-US" sz="950">
                <a:solidFill>
                  <a:srgbClr val="0101FA"/>
                </a:solidFill>
                <a:latin typeface="Arial" panose="020B0604020202020204"/>
              </a:rPr>
              <a:t>router </a:t>
            </a:r>
            <a:r>
              <a:rPr lang="en-US" sz="950">
                <a:solidFill>
                  <a:srgbClr val="A61312"/>
                </a:solidFill>
                <a:latin typeface="Arial" panose="020B0604020202020204"/>
              </a:rPr>
              <a:t>= </a:t>
            </a:r>
            <a:r>
              <a:rPr lang="en-US" sz="950">
                <a:solidFill>
                  <a:srgbClr val="750087"/>
                </a:solidFill>
                <a:latin typeface="Arial" panose="020B0604020202020204"/>
              </a:rPr>
              <a:t>new </a:t>
            </a:r>
            <a:r>
              <a:rPr lang="en-US" sz="950">
                <a:latin typeface="Arial" panose="020B0604020202020204"/>
              </a:rPr>
              <a:t>VueRouter(( routes</a:t>
            </a:r>
            <a:r>
              <a:rPr lang="en-US" sz="950">
                <a:solidFill>
                  <a:srgbClr val="333333"/>
                </a:solidFill>
                <a:latin typeface="Arial" panose="020B0604020202020204"/>
              </a:rPr>
              <a:t>, </a:t>
            </a:r>
            <a:r>
              <a:rPr lang="en-US" sz="950">
                <a:latin typeface="Arial" panose="020B0604020202020204"/>
              </a:rPr>
              <a:t>mode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"history"</a:t>
            </a:r>
            <a:r>
              <a:rPr lang="en-US" sz="950">
                <a:solidFill>
                  <a:srgbClr val="333333"/>
                </a:solidFill>
                <a:latin typeface="Arial" panose="020B0604020202020204"/>
              </a:rPr>
              <a:t>, </a:t>
            </a:r>
            <a:r>
              <a:rPr lang="en-US" sz="950">
                <a:latin typeface="Arial" panose="020B0604020202020204"/>
              </a:rPr>
              <a:t>base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"/realworld</a:t>
            </a:r>
            <a:r>
              <a:rPr lang="en-US" sz="950" baseline="30000">
                <a:solidFill>
                  <a:srgbClr val="A61312"/>
                </a:solidFill>
                <a:latin typeface="Arial" panose="020B0604020202020204"/>
              </a:rPr>
              <a:t>H</a:t>
            </a:r>
            <a:endParaRPr lang="en-US" sz="950" baseline="30000">
              <a:solidFill>
                <a:srgbClr val="A61312"/>
              </a:solidFill>
              <a:latin typeface="Arial" panose="020B0604020202020204"/>
            </a:endParaRPr>
          </a:p>
          <a:p>
            <a:pPr indent="406400">
              <a:lnSpc>
                <a:spcPct val="146000"/>
              </a:lnSpc>
              <a:spcAft>
                <a:spcPts val="6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vueLi fecycles </a:t>
            </a:r>
            <a:r>
              <a:rPr lang="en-US" sz="950">
                <a:solidFill>
                  <a:srgbClr val="A61312"/>
                </a:solidFill>
                <a:latin typeface="Arial" panose="020B0604020202020204"/>
              </a:rPr>
              <a:t>= </a:t>
            </a:r>
            <a:r>
              <a:rPr lang="en-US" sz="950">
                <a:latin typeface="Arial" panose="020B0604020202020204"/>
              </a:rPr>
              <a:t>singlespavue((</a:t>
            </a:r>
            <a:endParaRPr lang="en-US" sz="950">
              <a:latin typeface="Arial" panose="020B0604020202020204"/>
            </a:endParaRPr>
          </a:p>
          <a:p>
            <a:pPr indent="546100">
              <a:spcAft>
                <a:spcPts val="140"/>
              </a:spcAft>
            </a:pPr>
            <a:r>
              <a:rPr lang="en-US" sz="950">
                <a:latin typeface="Arial" panose="020B0604020202020204"/>
              </a:rPr>
              <a:t>Vue,</a:t>
            </a:r>
            <a:endParaRPr lang="en-US" sz="950">
              <a:latin typeface="Arial" panose="020B0604020202020204"/>
            </a:endParaRPr>
          </a:p>
          <a:p>
            <a:pPr indent="546100">
              <a:spcAft>
                <a:spcPts val="140"/>
              </a:spcAft>
            </a:pPr>
            <a:r>
              <a:rPr lang="en-US" sz="850">
                <a:solidFill>
                  <a:srgbClr val="A85601"/>
                </a:solidFill>
                <a:latin typeface="MingLiU"/>
              </a:rPr>
              <a:t>//</a:t>
            </a:r>
            <a:r>
              <a:rPr lang="zh-TW" sz="850">
                <a:solidFill>
                  <a:srgbClr val="A85601"/>
                </a:solidFill>
                <a:latin typeface="MingLiU"/>
                <a:ea typeface="MingLiU"/>
              </a:rPr>
              <a:t>应用配置</a:t>
            </a:r>
            <a:endParaRPr lang="zh-TW" sz="850">
              <a:solidFill>
                <a:srgbClr val="A85601"/>
              </a:solidFill>
              <a:latin typeface="MingLiU"/>
              <a:ea typeface="MingLiU"/>
            </a:endParaRPr>
          </a:p>
          <a:p>
            <a:pPr indent="546100">
              <a:spcAft>
                <a:spcPts val="140"/>
              </a:spcAft>
            </a:pPr>
            <a:r>
              <a:rPr lang="en-US" sz="950">
                <a:latin typeface="Arial" panose="020B0604020202020204"/>
              </a:rPr>
              <a:t>appopti ons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spcAft>
                <a:spcPts val="140"/>
              </a:spcAft>
            </a:pPr>
            <a:r>
              <a:rPr lang="en-US" sz="850">
                <a:solidFill>
                  <a:srgbClr val="A85601"/>
                </a:solidFill>
                <a:latin typeface="MingLiU"/>
              </a:rPr>
              <a:t>//</a:t>
            </a:r>
            <a:r>
              <a:rPr lang="zh-TW" sz="850">
                <a:solidFill>
                  <a:srgbClr val="A85601"/>
                </a:solidFill>
                <a:latin typeface="MingLiU"/>
                <a:ea typeface="MingLiU"/>
              </a:rPr>
              <a:t>路由</a:t>
            </a:r>
            <a:r>
              <a:rPr lang="en-US" sz="850">
                <a:solidFill>
                  <a:srgbClr val="A85601"/>
                </a:solidFill>
                <a:latin typeface="MingLiU"/>
              </a:rPr>
              <a:t>...</a:t>
            </a:r>
            <a:endParaRPr lang="en-US" sz="850">
              <a:solidFill>
                <a:srgbClr val="A85601"/>
              </a:solidFill>
              <a:latin typeface="MingLiU"/>
            </a:endParaRPr>
          </a:p>
          <a:p>
            <a:pPr marL="636905" indent="0">
              <a:spcAft>
                <a:spcPts val="140"/>
              </a:spcAft>
            </a:pPr>
            <a:r>
              <a:rPr lang="en-US" sz="950">
                <a:latin typeface="Arial" panose="020B0604020202020204"/>
              </a:rPr>
              <a:t>router,</a:t>
            </a:r>
            <a:endParaRPr lang="en-US" sz="950">
              <a:latin typeface="Arial" panose="020B0604020202020204"/>
            </a:endParaRPr>
          </a:p>
          <a:p>
            <a:pPr marL="1043305" indent="0">
              <a:spcAft>
                <a:spcPts val="140"/>
              </a:spcAft>
            </a:pPr>
            <a:r>
              <a:rPr lang="zh-TW" sz="850">
                <a:solidFill>
                  <a:srgbClr val="A85601"/>
                </a:solidFill>
                <a:latin typeface="MingLiU"/>
                <a:ea typeface="MingLiU"/>
              </a:rPr>
              <a:t>组件</a:t>
            </a:r>
            <a:endParaRPr lang="zh-TW" sz="850">
              <a:solidFill>
                <a:srgbClr val="A85601"/>
              </a:solidFill>
              <a:latin typeface="MingLiU"/>
              <a:ea typeface="MingLiU"/>
            </a:endParaRPr>
          </a:p>
          <a:p>
            <a:pPr marL="636905" indent="0">
              <a:spcAft>
                <a:spcPts val="140"/>
              </a:spcAft>
            </a:pPr>
            <a:r>
              <a:rPr lang="en-US" sz="950">
                <a:solidFill>
                  <a:srgbClr val="070E30"/>
                </a:solidFill>
                <a:latin typeface="Arial" panose="020B0604020202020204"/>
              </a:rPr>
              <a:t>render(h) </a:t>
            </a: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0">
              <a:spcAft>
                <a:spcPts val="140"/>
              </a:spcAft>
            </a:pPr>
            <a:r>
              <a:rPr lang="en-US" sz="950">
                <a:solidFill>
                  <a:srgbClr val="750087"/>
                </a:solidFill>
                <a:latin typeface="Arial" panose="020B0604020202020204"/>
              </a:rPr>
              <a:t>return </a:t>
            </a:r>
            <a:r>
              <a:rPr lang="en-US" sz="950">
                <a:solidFill>
                  <a:srgbClr val="070E30"/>
                </a:solidFill>
                <a:latin typeface="Arial" panose="020B0604020202020204"/>
              </a:rPr>
              <a:t>h</a:t>
            </a:r>
            <a:r>
              <a:rPr lang="en-US" sz="1100">
                <a:solidFill>
                  <a:srgbClr val="070E30"/>
                </a:solidFill>
                <a:latin typeface="宋体" panose="02010600030101010101" pitchFamily="2" charset="-122"/>
              </a:rPr>
              <a:t>(</a:t>
            </a:r>
            <a:r>
              <a:rPr lang="en-US" sz="950">
                <a:solidFill>
                  <a:srgbClr val="070E30"/>
                </a:solidFill>
                <a:latin typeface="Arial" panose="020B0604020202020204"/>
              </a:rPr>
              <a:t>App</a:t>
            </a:r>
            <a:r>
              <a:rPr lang="en-US" sz="950">
                <a:solidFill>
                  <a:srgbClr val="333333"/>
                </a:solidFill>
                <a:latin typeface="Arial" panose="020B0604020202020204"/>
              </a:rPr>
              <a:t>, (</a:t>
            </a:r>
            <a:endParaRPr lang="en-US" sz="950">
              <a:solidFill>
                <a:srgbClr val="333333"/>
              </a:solidFill>
              <a:latin typeface="Arial" panose="020B0604020202020204"/>
            </a:endParaRPr>
          </a:p>
          <a:p>
            <a:pPr marL="903605" indent="0">
              <a:spcAft>
                <a:spcPts val="140"/>
              </a:spcAft>
            </a:pPr>
            <a:r>
              <a:rPr lang="en-US" sz="850">
                <a:solidFill>
                  <a:srgbClr val="A85601"/>
                </a:solidFill>
                <a:latin typeface="MingLiU"/>
              </a:rPr>
              <a:t>//</a:t>
            </a:r>
            <a:r>
              <a:rPr lang="zh-TW" sz="850">
                <a:solidFill>
                  <a:srgbClr val="A85601"/>
                </a:solidFill>
                <a:latin typeface="MingLiU"/>
                <a:ea typeface="MingLiU"/>
              </a:rPr>
              <a:t>向组件中传递的数据</a:t>
            </a:r>
            <a:endParaRPr lang="zh-TW" sz="850">
              <a:solidFill>
                <a:srgbClr val="A85601"/>
              </a:solidFill>
              <a:latin typeface="MingLiU"/>
              <a:ea typeface="MingLiU"/>
            </a:endParaRPr>
          </a:p>
          <a:p>
            <a:pPr marL="903605" indent="0">
              <a:spcAft>
                <a:spcPts val="140"/>
              </a:spcAft>
            </a:pPr>
            <a:r>
              <a:rPr lang="en-US" sz="950">
                <a:latin typeface="Arial" panose="020B0604020202020204"/>
              </a:rPr>
              <a:t>props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1043305" indent="0">
              <a:spcAft>
                <a:spcPts val="140"/>
              </a:spcAft>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750087"/>
                </a:solidFill>
                <a:latin typeface="Arial" panose="020B0604020202020204"/>
              </a:rPr>
              <a:t>this</a:t>
            </a:r>
            <a:r>
              <a:rPr lang="en-US" sz="950">
                <a:solidFill>
                  <a:srgbClr val="333333"/>
                </a:solidFill>
                <a:latin typeface="Arial" panose="020B0604020202020204"/>
              </a:rPr>
              <a:t>.</a:t>
            </a:r>
            <a:r>
              <a:rPr lang="en-US" sz="950">
                <a:latin typeface="Arial" panose="020B0604020202020204"/>
              </a:rPr>
              <a:t>name,</a:t>
            </a:r>
            <a:endParaRPr lang="en-US" sz="950">
              <a:latin typeface="Arial" panose="020B0604020202020204"/>
            </a:endParaRPr>
          </a:p>
          <a:p>
            <a:pPr marL="1043305" indent="0">
              <a:spcAft>
                <a:spcPts val="140"/>
              </a:spcAft>
            </a:pPr>
            <a:r>
              <a:rPr lang="en-US" sz="950">
                <a:latin typeface="Arial" panose="020B0604020202020204"/>
              </a:rPr>
              <a:t>mountparcel</a:t>
            </a:r>
            <a:r>
              <a:rPr lang="zh-TW" sz="950">
                <a:solidFill>
                  <a:srgbClr val="333333"/>
                </a:solidFill>
                <a:latin typeface="Arial" panose="020B0604020202020204"/>
                <a:ea typeface="Arial" panose="020B0604020202020204"/>
              </a:rPr>
              <a:t>: </a:t>
            </a:r>
            <a:r>
              <a:rPr lang="en-US" sz="950">
                <a:solidFill>
                  <a:srgbClr val="750087"/>
                </a:solidFill>
                <a:latin typeface="Arial" panose="020B0604020202020204"/>
              </a:rPr>
              <a:t>thi s</a:t>
            </a:r>
            <a:r>
              <a:rPr lang="en-US" sz="950">
                <a:solidFill>
                  <a:srgbClr val="333333"/>
                </a:solidFill>
                <a:latin typeface="Arial" panose="020B0604020202020204"/>
              </a:rPr>
              <a:t>.</a:t>
            </a:r>
            <a:r>
              <a:rPr lang="en-US" sz="950">
                <a:latin typeface="Arial" panose="020B0604020202020204"/>
              </a:rPr>
              <a:t>mountparcel</a:t>
            </a:r>
            <a:r>
              <a:rPr lang="en-US" sz="950">
                <a:solidFill>
                  <a:srgbClr val="333333"/>
                </a:solidFill>
                <a:latin typeface="Arial" panose="020B0604020202020204"/>
              </a:rPr>
              <a:t>,</a:t>
            </a:r>
            <a:endParaRPr lang="en-US" sz="950">
              <a:solidFill>
                <a:srgbClr val="333333"/>
              </a:solidFill>
              <a:latin typeface="Arial" panose="020B0604020202020204"/>
            </a:endParaRPr>
          </a:p>
          <a:p>
            <a:pPr marL="1043305" indent="0">
              <a:spcAft>
                <a:spcPts val="140"/>
              </a:spcAft>
            </a:pPr>
            <a:r>
              <a:rPr lang="en-US" sz="950">
                <a:latin typeface="Arial" panose="020B0604020202020204"/>
              </a:rPr>
              <a:t>singlespa: </a:t>
            </a:r>
            <a:r>
              <a:rPr lang="en-US" sz="950">
                <a:solidFill>
                  <a:srgbClr val="750087"/>
                </a:solidFill>
                <a:latin typeface="Arial" panose="020B0604020202020204"/>
              </a:rPr>
              <a:t>this</a:t>
            </a:r>
            <a:r>
              <a:rPr lang="en-US" sz="950">
                <a:solidFill>
                  <a:srgbClr val="333333"/>
                </a:solidFill>
                <a:latin typeface="Arial" panose="020B0604020202020204"/>
              </a:rPr>
              <a:t>.</a:t>
            </a:r>
            <a:r>
              <a:rPr lang="en-US" sz="950">
                <a:latin typeface="Arial" panose="020B0604020202020204"/>
              </a:rPr>
              <a:t>singlespa</a:t>
            </a:r>
            <a:endParaRPr lang="en-US" sz="950">
              <a:latin typeface="Arial" panose="020B0604020202020204"/>
            </a:endParaRPr>
          </a:p>
          <a:p>
            <a:pPr marL="903605" indent="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spcAft>
                <a:spcPts val="140"/>
              </a:spcAft>
            </a:pPr>
            <a:r>
              <a:rPr lang="en-US" sz="850">
                <a:solidFill>
                  <a:srgbClr val="A85601"/>
                </a:solidFill>
                <a:latin typeface="MingLiU"/>
              </a:rPr>
              <a:t>//</a:t>
            </a:r>
            <a:r>
              <a:rPr lang="zh-TW" sz="850">
                <a:solidFill>
                  <a:srgbClr val="A85601"/>
                </a:solidFill>
                <a:latin typeface="MingLiU"/>
                <a:ea typeface="MingLiU"/>
              </a:rPr>
              <a:t>导出生命周期函数</a:t>
            </a:r>
            <a:endParaRPr lang="zh-TW" sz="850">
              <a:solidFill>
                <a:srgbClr val="A85601"/>
              </a:solidFill>
              <a:latin typeface="MingLiU"/>
              <a:ea typeface="MingLiU"/>
            </a:endParaRPr>
          </a:p>
          <a:p>
            <a:pPr indent="406400" algn="just">
              <a:spcAft>
                <a:spcPts val="140"/>
              </a:spcAft>
            </a:pPr>
            <a:r>
              <a:rPr lang="en-US" sz="950">
                <a:solidFill>
                  <a:srgbClr val="750087"/>
                </a:solidFill>
                <a:latin typeface="Arial" panose="020B0604020202020204"/>
              </a:rPr>
              <a:t>export const </a:t>
            </a:r>
            <a:r>
              <a:rPr lang="en-US" sz="950">
                <a:solidFill>
                  <a:srgbClr val="0101FA"/>
                </a:solidFill>
                <a:latin typeface="Arial" panose="020B0604020202020204"/>
              </a:rPr>
              <a:t>bootstrap </a:t>
            </a:r>
            <a:r>
              <a:rPr lang="en-US" sz="950">
                <a:solidFill>
                  <a:srgbClr val="A61312"/>
                </a:solidFill>
                <a:latin typeface="Arial" panose="020B0604020202020204"/>
              </a:rPr>
              <a:t>= </a:t>
            </a:r>
            <a:r>
              <a:rPr lang="en-US" sz="950">
                <a:latin typeface="Arial" panose="020B0604020202020204"/>
              </a:rPr>
              <a:t>vueLifecycles</a:t>
            </a:r>
            <a:r>
              <a:rPr lang="en-US" sz="950">
                <a:solidFill>
                  <a:srgbClr val="333333"/>
                </a:solidFill>
                <a:latin typeface="Arial" panose="020B0604020202020204"/>
              </a:rPr>
              <a:t>.</a:t>
            </a:r>
            <a:r>
              <a:rPr lang="en-US" sz="950">
                <a:latin typeface="Arial" panose="020B0604020202020204"/>
              </a:rPr>
              <a:t>bootstrap</a:t>
            </a:r>
            <a:endParaRPr lang="en-US" sz="950">
              <a:latin typeface="Arial" panose="020B0604020202020204"/>
            </a:endParaRPr>
          </a:p>
          <a:p>
            <a:pPr indent="406400" algn="just">
              <a:spcAft>
                <a:spcPts val="140"/>
              </a:spcAft>
            </a:pPr>
            <a:r>
              <a:rPr lang="en-US" sz="950">
                <a:solidFill>
                  <a:srgbClr val="750087"/>
                </a:solidFill>
                <a:latin typeface="Arial" panose="020B0604020202020204"/>
              </a:rPr>
              <a:t>export const </a:t>
            </a:r>
            <a:r>
              <a:rPr lang="en-US" sz="950">
                <a:solidFill>
                  <a:srgbClr val="0101FA"/>
                </a:solidFill>
                <a:latin typeface="Arial" panose="020B0604020202020204"/>
              </a:rPr>
              <a:t>mount </a:t>
            </a:r>
            <a:r>
              <a:rPr lang="en-US" sz="950">
                <a:solidFill>
                  <a:srgbClr val="A61312"/>
                </a:solidFill>
                <a:latin typeface="Arial" panose="020B0604020202020204"/>
              </a:rPr>
              <a:t>= </a:t>
            </a:r>
            <a:r>
              <a:rPr lang="en-US" sz="950">
                <a:latin typeface="Arial" panose="020B0604020202020204"/>
              </a:rPr>
              <a:t>vueLifecycles</a:t>
            </a:r>
            <a:r>
              <a:rPr lang="en-US" sz="950">
                <a:solidFill>
                  <a:srgbClr val="333333"/>
                </a:solidFill>
                <a:latin typeface="Arial" panose="020B0604020202020204"/>
              </a:rPr>
              <a:t>.</a:t>
            </a:r>
            <a:r>
              <a:rPr lang="en-US" sz="950">
                <a:latin typeface="Arial" panose="020B0604020202020204"/>
              </a:rPr>
              <a:t>mount</a:t>
            </a:r>
            <a:endParaRPr lang="en-US" sz="950">
              <a:latin typeface="Arial" panose="020B0604020202020204"/>
            </a:endParaRPr>
          </a:p>
          <a:p>
            <a:pPr indent="406400" algn="just">
              <a:spcAft>
                <a:spcPts val="1820"/>
              </a:spcAft>
            </a:pPr>
            <a:r>
              <a:rPr lang="en-US" sz="950">
                <a:solidFill>
                  <a:srgbClr val="750087"/>
                </a:solidFill>
                <a:latin typeface="Arial" panose="020B0604020202020204"/>
              </a:rPr>
              <a:t>export const </a:t>
            </a:r>
            <a:r>
              <a:rPr lang="en-US" sz="950">
                <a:solidFill>
                  <a:srgbClr val="0101FA"/>
                </a:solidFill>
                <a:latin typeface="Arial" panose="020B0604020202020204"/>
              </a:rPr>
              <a:t>unmount </a:t>
            </a:r>
            <a:r>
              <a:rPr lang="en-US" sz="950">
                <a:solidFill>
                  <a:srgbClr val="A61312"/>
                </a:solidFill>
                <a:latin typeface="Arial" panose="020B0604020202020204"/>
              </a:rPr>
              <a:t>= </a:t>
            </a:r>
            <a:r>
              <a:rPr lang="en-US" sz="950">
                <a:latin typeface="Arial" panose="020B0604020202020204"/>
              </a:rPr>
              <a:t>vueLifecycles</a:t>
            </a:r>
            <a:r>
              <a:rPr lang="en-US" sz="950">
                <a:solidFill>
                  <a:srgbClr val="333333"/>
                </a:solidFill>
                <a:latin typeface="Arial" panose="020B0604020202020204"/>
              </a:rPr>
              <a:t>.</a:t>
            </a:r>
            <a:r>
              <a:rPr lang="en-US" sz="950">
                <a:latin typeface="Arial" panose="020B0604020202020204"/>
              </a:rPr>
              <a:t>unmount</a:t>
            </a:r>
            <a:endParaRPr lang="en-US" sz="950">
              <a:latin typeface="Arial" panose="020B0604020202020204"/>
            </a:endParaRPr>
          </a:p>
          <a:p>
            <a:pPr indent="406400" algn="just">
              <a:spcAft>
                <a:spcPts val="140"/>
              </a:spcAft>
            </a:pPr>
            <a:r>
              <a:rPr lang="en-US" sz="950">
                <a:solidFill>
                  <a:srgbClr val="127602"/>
                </a:solidFill>
                <a:latin typeface="Arial" panose="020B0604020202020204"/>
              </a:rPr>
              <a:t>&lt;template&gt;</a:t>
            </a:r>
            <a:endParaRPr lang="en-US" sz="950">
              <a:solidFill>
                <a:srgbClr val="127602"/>
              </a:solidFill>
              <a:latin typeface="Arial" panose="020B0604020202020204"/>
            </a:endParaRPr>
          </a:p>
          <a:p>
            <a:pPr indent="546100">
              <a:spcAft>
                <a:spcPts val="140"/>
              </a:spcAft>
            </a:pPr>
            <a:r>
              <a:rPr lang="en-US" sz="950">
                <a:solidFill>
                  <a:srgbClr val="127602"/>
                </a:solidFill>
                <a:latin typeface="Arial" panose="020B0604020202020204"/>
              </a:rPr>
              <a:t>&lt;div </a:t>
            </a:r>
            <a:r>
              <a:rPr lang="en-US" sz="950" i="1">
                <a:solidFill>
                  <a:srgbClr val="0303C3"/>
                </a:solidFill>
                <a:latin typeface="Arial" panose="020B0604020202020204"/>
              </a:rPr>
              <a:t>i</a:t>
            </a:r>
            <a:r>
              <a:rPr lang="en-US" sz="950">
                <a:solidFill>
                  <a:srgbClr val="7C102F"/>
                </a:solidFill>
                <a:latin typeface="Arial" panose="020B0604020202020204"/>
              </a:rPr>
              <a:t>d="app"&gt;</a:t>
            </a:r>
            <a:endParaRPr lang="en-US" sz="950">
              <a:solidFill>
                <a:srgbClr val="7C102F"/>
              </a:solidFill>
              <a:latin typeface="Arial" panose="020B0604020202020204"/>
            </a:endParaRPr>
          </a:p>
          <a:p>
            <a:pPr marL="636905" indent="0">
              <a:spcAft>
                <a:spcPts val="140"/>
              </a:spcAft>
            </a:pPr>
            <a:r>
              <a:rPr lang="en-US" sz="950">
                <a:solidFill>
                  <a:srgbClr val="127602"/>
                </a:solidFill>
                <a:latin typeface="Arial" panose="020B0604020202020204"/>
              </a:rPr>
              <a:t>&lt;hl&gt;{{ </a:t>
            </a:r>
            <a:r>
              <a:rPr lang="en-US" sz="950">
                <a:solidFill>
                  <a:srgbClr val="555555"/>
                </a:solidFill>
                <a:latin typeface="Arial" panose="020B0604020202020204"/>
              </a:rPr>
              <a:t>name </a:t>
            </a:r>
            <a:r>
              <a:rPr lang="en-US" sz="950">
                <a:solidFill>
                  <a:srgbClr val="127602"/>
                </a:solidFill>
                <a:latin typeface="Arial" panose="020B0604020202020204"/>
              </a:rPr>
              <a:t>}}&lt;/hl&gt;</a:t>
            </a:r>
            <a:endParaRPr lang="en-US" sz="950">
              <a:solidFill>
                <a:srgbClr val="127602"/>
              </a:solidFill>
              <a:latin typeface="Arial" panose="020B0604020202020204"/>
            </a:endParaRPr>
          </a:p>
          <a:p>
            <a:pPr marL="636905" indent="0"/>
            <a:r>
              <a:rPr lang="en-US" sz="1000">
                <a:solidFill>
                  <a:srgbClr val="127602"/>
                </a:solidFill>
                <a:latin typeface="Arial" panose="020B0604020202020204"/>
              </a:rPr>
              <a:t>&lt;P&gt; </a:t>
            </a:r>
            <a:r>
              <a:rPr lang="zh-TW" sz="950">
                <a:solidFill>
                  <a:srgbClr val="D0CECD"/>
                </a:solidFill>
                <a:latin typeface="微软雅黑" panose="020B0503020204020204" charset="-122"/>
                <a:ea typeface="微软雅黑" panose="020B0503020204020204" charset="-122"/>
              </a:rPr>
              <a:t>揚</a:t>
            </a:r>
            <a:endParaRPr lang="zh-TW" sz="950">
              <a:solidFill>
                <a:srgbClr val="D0CECD"/>
              </a:solidFill>
              <a:latin typeface="微软雅黑" panose="020B0503020204020204" charset="-122"/>
              <a:ea typeface="微软雅黑" panose="020B0503020204020204" charset="-122"/>
            </a:endParaRPr>
          </a:p>
          <a:p>
            <a:pPr marL="776605" indent="0">
              <a:spcAft>
                <a:spcPts val="140"/>
              </a:spcAft>
            </a:pPr>
            <a:r>
              <a:rPr lang="en-US" sz="950">
                <a:solidFill>
                  <a:srgbClr val="127602"/>
                </a:solidFill>
                <a:latin typeface="Arial" panose="020B0604020202020204"/>
              </a:rPr>
              <a:t>&lt;router-link </a:t>
            </a:r>
            <a:r>
              <a:rPr lang="en-US" sz="950">
                <a:solidFill>
                  <a:srgbClr val="7C102F"/>
                </a:solidFill>
                <a:latin typeface="Arial" panose="020B0604020202020204"/>
              </a:rPr>
              <a:t>to=</a:t>
            </a:r>
            <a:r>
              <a:rPr lang="en-US" sz="950" baseline="30000">
                <a:solidFill>
                  <a:srgbClr val="7C102F"/>
                </a:solidFill>
                <a:latin typeface="Arial" panose="020B0604020202020204"/>
              </a:rPr>
              <a:t>n</a:t>
            </a:r>
            <a:r>
              <a:rPr lang="en-US" sz="950">
                <a:solidFill>
                  <a:srgbClr val="7C102F"/>
                </a:solidFill>
                <a:latin typeface="Arial" panose="020B0604020202020204"/>
              </a:rPr>
              <a:t>/foo"&gt;Go </a:t>
            </a:r>
            <a:r>
              <a:rPr lang="en-US" sz="950">
                <a:solidFill>
                  <a:srgbClr val="333333"/>
                </a:solidFill>
                <a:latin typeface="Arial" panose="020B0604020202020204"/>
              </a:rPr>
              <a:t>to Foo&lt;/</a:t>
            </a:r>
            <a:r>
              <a:rPr lang="en-US" sz="950">
                <a:solidFill>
                  <a:srgbClr val="127602"/>
                </a:solidFill>
                <a:latin typeface="Arial" panose="020B0604020202020204"/>
              </a:rPr>
              <a:t>router-1ink&gt;</a:t>
            </a:r>
            <a:endParaRPr lang="en-US" sz="950">
              <a:solidFill>
                <a:srgbClr val="127602"/>
              </a:solidFill>
              <a:latin typeface="Arial" panose="020B0604020202020204"/>
            </a:endParaRPr>
          </a:p>
          <a:p>
            <a:pPr marL="776605" indent="0">
              <a:spcAft>
                <a:spcPts val="140"/>
              </a:spcAft>
            </a:pPr>
            <a:r>
              <a:rPr lang="en-US" sz="950">
                <a:solidFill>
                  <a:srgbClr val="127602"/>
                </a:solidFill>
                <a:latin typeface="Arial" panose="020B0604020202020204"/>
              </a:rPr>
              <a:t>&lt;router-link </a:t>
            </a:r>
            <a:r>
              <a:rPr lang="en-US" sz="950">
                <a:solidFill>
                  <a:srgbClr val="7C102F"/>
                </a:solidFill>
                <a:latin typeface="Arial" panose="020B0604020202020204"/>
              </a:rPr>
              <a:t>to=</a:t>
            </a:r>
            <a:r>
              <a:rPr lang="en-US" sz="950" baseline="30000">
                <a:solidFill>
                  <a:srgbClr val="7C102F"/>
                </a:solidFill>
                <a:latin typeface="Arial" panose="020B0604020202020204"/>
              </a:rPr>
              <a:t>n</a:t>
            </a:r>
            <a:r>
              <a:rPr lang="en-US" sz="950">
                <a:solidFill>
                  <a:srgbClr val="7C102F"/>
                </a:solidFill>
                <a:latin typeface="Arial" panose="020B0604020202020204"/>
              </a:rPr>
              <a:t>/bar"&gt;Go </a:t>
            </a:r>
            <a:r>
              <a:rPr lang="en-US" sz="950">
                <a:solidFill>
                  <a:srgbClr val="333333"/>
                </a:solidFill>
                <a:latin typeface="Arial" panose="020B0604020202020204"/>
              </a:rPr>
              <a:t>to Bar&lt;/</a:t>
            </a:r>
            <a:r>
              <a:rPr lang="en-US" sz="950">
                <a:solidFill>
                  <a:srgbClr val="127602"/>
                </a:solidFill>
                <a:latin typeface="Arial" panose="020B0604020202020204"/>
              </a:rPr>
              <a:t>router-1ink&gt;</a:t>
            </a:r>
            <a:endParaRPr lang="en-US" sz="950">
              <a:solidFill>
                <a:srgbClr val="127602"/>
              </a:solidFill>
              <a:latin typeface="Arial" panose="020B0604020202020204"/>
            </a:endParaRPr>
          </a:p>
          <a:p>
            <a:pPr marL="636905" indent="0">
              <a:spcAft>
                <a:spcPts val="140"/>
              </a:spcAft>
            </a:pPr>
            <a:r>
              <a:rPr lang="en-US" sz="950">
                <a:solidFill>
                  <a:srgbClr val="127602"/>
                </a:solidFill>
                <a:latin typeface="Arial" panose="020B0604020202020204"/>
              </a:rPr>
              <a:t>&lt;/p&gt;</a:t>
            </a:r>
            <a:endParaRPr lang="en-US" sz="950">
              <a:solidFill>
                <a:srgbClr val="127602"/>
              </a:solidFill>
              <a:latin typeface="Arial" panose="020B0604020202020204"/>
            </a:endParaRPr>
          </a:p>
          <a:p>
            <a:pPr marL="636905" indent="0">
              <a:spcAft>
                <a:spcPts val="140"/>
              </a:spcAft>
            </a:pPr>
            <a:r>
              <a:rPr lang="en-US" sz="950">
                <a:solidFill>
                  <a:srgbClr val="127602"/>
                </a:solidFill>
                <a:latin typeface="Arial" panose="020B0604020202020204"/>
              </a:rPr>
              <a:t>&lt;router-vi ewx/ router-vi ew&gt;</a:t>
            </a:r>
            <a:endParaRPr lang="en-US" sz="950">
              <a:solidFill>
                <a:srgbClr val="127602"/>
              </a:solidFill>
              <a:latin typeface="Arial" panose="020B0604020202020204"/>
            </a:endParaRPr>
          </a:p>
          <a:p>
            <a:pPr indent="546100">
              <a:spcAft>
                <a:spcPts val="140"/>
              </a:spcAft>
            </a:pPr>
            <a:r>
              <a:rPr lang="en-US" sz="950">
                <a:solidFill>
                  <a:srgbClr val="127602"/>
                </a:solidFill>
                <a:latin typeface="Arial" panose="020B0604020202020204"/>
              </a:rPr>
              <a:t>&lt;/div&gt;</a:t>
            </a:r>
            <a:endParaRPr lang="en-US" sz="950">
              <a:solidFill>
                <a:srgbClr val="127602"/>
              </a:solidFill>
              <a:latin typeface="Arial" panose="020B0604020202020204"/>
            </a:endParaRPr>
          </a:p>
          <a:p>
            <a:pPr indent="406400" algn="just">
              <a:spcAft>
                <a:spcPts val="1120"/>
              </a:spcAft>
            </a:pPr>
            <a:r>
              <a:rPr lang="en-US" sz="950">
                <a:solidFill>
                  <a:srgbClr val="127602"/>
                </a:solidFill>
                <a:latin typeface="Arial" panose="020B0604020202020204"/>
              </a:rPr>
              <a:t>&lt;/template&gt;</a:t>
            </a:r>
            <a:endParaRPr lang="en-US" sz="950">
              <a:solidFill>
                <a:srgbClr val="127602"/>
              </a:solidFill>
              <a:latin typeface="Arial" panose="020B0604020202020204"/>
            </a:endParaRPr>
          </a:p>
          <a:p>
            <a:pPr indent="406400" algn="just">
              <a:spcAft>
                <a:spcPts val="14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406400" algn="just">
              <a:spcAft>
                <a:spcPts val="140"/>
              </a:spcAft>
            </a:pPr>
            <a:r>
              <a:rPr lang="en-US" sz="950">
                <a:solidFill>
                  <a:srgbClr val="750087"/>
                </a:solidFill>
                <a:latin typeface="Arial" panose="020B0604020202020204"/>
              </a:rPr>
              <a:t>export default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baseline="30000">
                <a:solidFill>
                  <a:srgbClr val="A61312"/>
                </a:solidFill>
                <a:latin typeface="Arial" panose="020B0604020202020204"/>
              </a:rPr>
              <a:t>n</a:t>
            </a:r>
            <a:r>
              <a:rPr lang="en-US" sz="950">
                <a:solidFill>
                  <a:srgbClr val="A61312"/>
                </a:solidFill>
                <a:latin typeface="Arial" panose="020B0604020202020204"/>
              </a:rPr>
              <a:t>App"</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latin typeface="Arial" panose="020B0604020202020204"/>
              </a:rPr>
              <a:t>props</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["name"]</a:t>
            </a:r>
            <a:endParaRPr lang="en-US" sz="950">
              <a:solidFill>
                <a:srgbClr val="A61312"/>
              </a:solidFill>
              <a:latin typeface="Arial" panose="020B0604020202020204"/>
            </a:endParaRPr>
          </a:p>
          <a:p>
            <a:pPr indent="4064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spcAft>
                <a:spcPts val="140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0">
              <a:spcAft>
                <a:spcPts val="840"/>
              </a:spcAft>
            </a:pPr>
            <a:r>
              <a:rPr lang="en-US" sz="1200" b="1">
                <a:solidFill>
                  <a:srgbClr val="333333"/>
                </a:solidFill>
                <a:latin typeface="Arial" panose="020B0604020202020204"/>
              </a:rPr>
              <a:t>3.6</a:t>
            </a:r>
            <a:r>
              <a:rPr lang="zh-TW" sz="1200">
                <a:solidFill>
                  <a:srgbClr val="333333"/>
                </a:solidFill>
                <a:latin typeface="微软雅黑" panose="020B0503020204020204" charset="-122"/>
                <a:ea typeface="微软雅黑" panose="020B0503020204020204" charset="-122"/>
              </a:rPr>
              <a:t>创建</a:t>
            </a:r>
            <a:r>
              <a:rPr lang="en-US" sz="1200" b="1">
                <a:solidFill>
                  <a:srgbClr val="333333"/>
                </a:solidFill>
                <a:latin typeface="Arial" panose="020B0604020202020204"/>
              </a:rPr>
              <a:t>Parcel</a:t>
            </a:r>
            <a:r>
              <a:rPr lang="zh-TW" sz="1200">
                <a:solidFill>
                  <a:srgbClr val="333333"/>
                </a:solidFill>
                <a:latin typeface="微软雅黑" panose="020B0503020204020204" charset="-122"/>
                <a:ea typeface="微软雅黑" panose="020B0503020204020204" charset="-122"/>
              </a:rPr>
              <a:t>应用</a:t>
            </a:r>
            <a:endParaRPr lang="zh-TW" sz="1200">
              <a:solidFill>
                <a:srgbClr val="333333"/>
              </a:solidFill>
              <a:latin typeface="微软雅黑" panose="020B0503020204020204" charset="-122"/>
              <a:ea typeface="微软雅黑" panose="020B0503020204020204" charset="-122"/>
            </a:endParaRPr>
          </a:p>
          <a:p>
            <a:pPr indent="0">
              <a:lnSpc>
                <a:spcPct val="139000"/>
              </a:lnSpc>
              <a:spcAft>
                <a:spcPts val="140"/>
              </a:spcAft>
            </a:pPr>
            <a:r>
              <a:rPr lang="en-US" sz="1000">
                <a:solidFill>
                  <a:srgbClr val="333333"/>
                </a:solidFill>
                <a:latin typeface="Arial" panose="020B0604020202020204"/>
              </a:rPr>
              <a:t>Parcel</a:t>
            </a:r>
            <a:r>
              <a:rPr lang="zh-TW" sz="950">
                <a:solidFill>
                  <a:srgbClr val="333333"/>
                </a:solidFill>
                <a:latin typeface="微软雅黑" panose="020B0503020204020204" charset="-122"/>
                <a:ea typeface="微软雅黑" panose="020B0503020204020204" charset="-122"/>
              </a:rPr>
              <a:t>用来创建公共</a:t>
            </a:r>
            <a:r>
              <a:rPr lang="en-US" sz="1000">
                <a:solidFill>
                  <a:srgbClr val="333333"/>
                </a:solidFill>
                <a:latin typeface="Arial" panose="020B0604020202020204"/>
              </a:rPr>
              <a:t>Ul,</a:t>
            </a:r>
            <a:r>
              <a:rPr lang="zh-TW" sz="950">
                <a:solidFill>
                  <a:srgbClr val="333333"/>
                </a:solidFill>
                <a:latin typeface="微软雅黑" panose="020B0503020204020204" charset="-122"/>
                <a:ea typeface="微软雅黑" panose="020B0503020204020204" charset="-122"/>
              </a:rPr>
              <a:t>涉及至</a:t>
            </a:r>
            <a:r>
              <a:rPr lang="en-US" sz="1000">
                <a:solidFill>
                  <a:srgbClr val="333333"/>
                </a:solidFill>
                <a:latin typeface="Arial" panose="020B0604020202020204"/>
              </a:rPr>
              <a:t>U</a:t>
            </a:r>
            <a:r>
              <a:rPr lang="zh-TW" sz="950">
                <a:solidFill>
                  <a:srgbClr val="333333"/>
                </a:solidFill>
                <a:latin typeface="微软雅黑" panose="020B0503020204020204" charset="-122"/>
                <a:ea typeface="微软雅黑" panose="020B0503020204020204" charset="-122"/>
              </a:rPr>
              <a:t>跨框架共享</a:t>
            </a:r>
            <a:r>
              <a:rPr lang="en-US" sz="1000">
                <a:solidFill>
                  <a:srgbClr val="333333"/>
                </a:solidFill>
                <a:latin typeface="Arial" panose="020B0604020202020204"/>
              </a:rPr>
              <a:t>UI</a:t>
            </a:r>
            <a:r>
              <a:rPr lang="zh-TW" sz="950">
                <a:solidFill>
                  <a:srgbClr val="333333"/>
                </a:solidFill>
                <a:latin typeface="微软雅黑" panose="020B0503020204020204" charset="-122"/>
                <a:ea typeface="微软雅黑" panose="020B0503020204020204" charset="-122"/>
              </a:rPr>
              <a:t>时需要使用</a:t>
            </a:r>
            <a:r>
              <a:rPr lang="en-US" sz="1000">
                <a:solidFill>
                  <a:srgbClr val="333333"/>
                </a:solidFill>
                <a:latin typeface="Arial" panose="020B0604020202020204"/>
              </a:rPr>
              <a:t>ParceL</a:t>
            </a:r>
            <a:endParaRPr lang="en-US" sz="1000">
              <a:solidFill>
                <a:srgbClr val="333333"/>
              </a:solidFill>
              <a:latin typeface="Arial" panose="020B0604020202020204"/>
            </a:endParaRPr>
          </a:p>
          <a:p>
            <a:pPr indent="0">
              <a:lnSpc>
                <a:spcPts val="1585"/>
              </a:lnSpc>
              <a:spcAft>
                <a:spcPts val="420"/>
              </a:spcAft>
            </a:pPr>
            <a:r>
              <a:rPr lang="en-US" sz="1000">
                <a:solidFill>
                  <a:srgbClr val="333333"/>
                </a:solidFill>
                <a:latin typeface="Arial" panose="020B0604020202020204"/>
              </a:rPr>
              <a:t>Parcel</a:t>
            </a:r>
            <a:r>
              <a:rPr lang="zh-TW" sz="950">
                <a:solidFill>
                  <a:srgbClr val="333333"/>
                </a:solidFill>
                <a:latin typeface="微软雅黑" panose="020B0503020204020204" charset="-122"/>
                <a:ea typeface="微软雅黑" panose="020B0503020204020204" charset="-122"/>
              </a:rPr>
              <a:t>的定义可以使用缶可</a:t>
            </a:r>
            <a:r>
              <a:rPr lang="en-US" sz="1000">
                <a:solidFill>
                  <a:srgbClr val="333333"/>
                </a:solidFill>
                <a:latin typeface="Arial" panose="020B0604020202020204"/>
              </a:rPr>
              <a:t>single-spa</a:t>
            </a:r>
            <a:r>
              <a:rPr lang="zh-TW" sz="950">
                <a:solidFill>
                  <a:srgbClr val="333333"/>
                </a:solidFill>
                <a:latin typeface="微软雅黑" panose="020B0503020204020204" charset="-122"/>
                <a:ea typeface="微软雅黑" panose="020B0503020204020204" charset="-122"/>
              </a:rPr>
              <a:t>支持的框架，它也是单独的应用，需要单独启动，但是它不关联 路由。</a:t>
            </a:r>
            <a:endParaRPr lang="zh-TW" sz="950">
              <a:solidFill>
                <a:srgbClr val="333333"/>
              </a:solidFill>
              <a:latin typeface="微软雅黑" panose="020B0503020204020204" charset="-122"/>
              <a:ea typeface="微软雅黑" panose="020B0503020204020204" charset="-122"/>
            </a:endParaRPr>
          </a:p>
          <a:p>
            <a:pPr indent="0">
              <a:lnSpc>
                <a:spcPts val="1610"/>
              </a:lnSpc>
            </a:pPr>
            <a:r>
              <a:rPr lang="en-US" sz="1000">
                <a:solidFill>
                  <a:srgbClr val="333333"/>
                </a:solidFill>
                <a:latin typeface="Arial" panose="020B0604020202020204"/>
              </a:rPr>
              <a:t>Parcel</a:t>
            </a:r>
            <a:r>
              <a:rPr lang="zh-TW" sz="950">
                <a:solidFill>
                  <a:srgbClr val="333333"/>
                </a:solidFill>
                <a:latin typeface="微软雅黑" panose="020B0503020204020204" charset="-122"/>
                <a:ea typeface="微软雅黑" panose="020B0503020204020204" charset="-122"/>
              </a:rPr>
              <a:t>应用的模块访问地址也需要被添加到</a:t>
            </a:r>
            <a:r>
              <a:rPr lang="en-US" sz="1000">
                <a:solidFill>
                  <a:srgbClr val="333333"/>
                </a:solidFill>
                <a:latin typeface="Arial" panose="020B0604020202020204"/>
              </a:rPr>
              <a:t>import-map</a:t>
            </a:r>
            <a:r>
              <a:rPr lang="zh-TW" sz="950">
                <a:solidFill>
                  <a:srgbClr val="333333"/>
                </a:solidFill>
                <a:latin typeface="微软雅黑" panose="020B0503020204020204" charset="-122"/>
                <a:ea typeface="微软雅黑" panose="020B0503020204020204" charset="-122"/>
              </a:rPr>
              <a:t>中，其他微</a:t>
            </a:r>
            <a:r>
              <a:rPr lang="en-US" sz="1000">
                <a:solidFill>
                  <a:srgbClr val="333333"/>
                </a:solidFill>
                <a:latin typeface="Arial" panose="020B0604020202020204"/>
              </a:rPr>
              <a:t>S</a:t>
            </a:r>
            <a:r>
              <a:rPr lang="zh-TW" sz="950">
                <a:solidFill>
                  <a:srgbClr val="333333"/>
                </a:solidFill>
                <a:latin typeface="微软雅黑" panose="020B0503020204020204" charset="-122"/>
                <a:ea typeface="微软雅黑" panose="020B0503020204020204" charset="-122"/>
              </a:rPr>
              <a:t>用通过</a:t>
            </a:r>
            <a:r>
              <a:rPr lang="en-US" sz="1000">
                <a:solidFill>
                  <a:srgbClr val="333333"/>
                </a:solidFill>
                <a:latin typeface="Arial" panose="020B0604020202020204"/>
              </a:rPr>
              <a:t>System.import</a:t>
            </a:r>
            <a:r>
              <a:rPr lang="zh-TW" sz="950">
                <a:solidFill>
                  <a:srgbClr val="333333"/>
                </a:solidFill>
                <a:latin typeface="微软雅黑" panose="020B0503020204020204" charset="-122"/>
                <a:ea typeface="微软雅黑" panose="020B0503020204020204" charset="-122"/>
              </a:rPr>
              <a:t>方法进行 引用。</a:t>
            </a:r>
            <a:endParaRPr lang="zh-TW" sz="950">
              <a:solidFill>
                <a:srgbClr val="333333"/>
              </a:solidFill>
              <a:latin typeface="微软雅黑" panose="020B0503020204020204" charset="-122"/>
              <a:ea typeface="微软雅黑" panose="020B0503020204020204" charset="-122"/>
            </a:endParaRPr>
          </a:p>
        </p:txBody>
      </p:sp>
      <p:sp>
        <p:nvSpPr>
          <p:cNvPr id="3" name="矩形 2"/>
          <p:cNvSpPr/>
          <p:nvPr/>
        </p:nvSpPr>
        <p:spPr>
          <a:xfrm>
            <a:off x="944880" y="9848088"/>
            <a:ext cx="2999232" cy="463296"/>
          </a:xfrm>
          <a:prstGeom prst="rect">
            <a:avLst/>
          </a:prstGeom>
          <a:solidFill>
            <a:srgbClr val="FFFFFF"/>
          </a:solidFill>
        </p:spPr>
        <p:txBody>
          <a:bodyPr lIns="0" tIns="0" rIns="0" bIns="0">
            <a:noAutofit/>
          </a:bodyPr>
          <a:p>
            <a:pPr indent="0">
              <a:spcAft>
                <a:spcPts val="630"/>
              </a:spcAft>
            </a:pPr>
            <a:r>
              <a:rPr lang="zh-TW" sz="950">
                <a:solidFill>
                  <a:srgbClr val="333333"/>
                </a:solidFill>
                <a:latin typeface="微软雅黑" panose="020B0503020204020204" charset="-122"/>
                <a:ea typeface="微软雅黑" panose="020B0503020204020204" charset="-122"/>
              </a:rPr>
              <a:t>需求：创建</a:t>
            </a:r>
            <a:r>
              <a:rPr lang="en-US" sz="1000">
                <a:solidFill>
                  <a:srgbClr val="333333"/>
                </a:solidFill>
                <a:latin typeface="Arial" panose="020B0604020202020204"/>
              </a:rPr>
              <a:t>navbar parcel,</a:t>
            </a:r>
            <a:r>
              <a:rPr lang="zh-TW" sz="950">
                <a:solidFill>
                  <a:srgbClr val="333333"/>
                </a:solidFill>
                <a:latin typeface="微软雅黑" panose="020B0503020204020204" charset="-122"/>
                <a:ea typeface="微软雅黑" panose="020B0503020204020204" charset="-122"/>
              </a:rPr>
              <a:t>在不同的应用中使用它。</a:t>
            </a:r>
            <a:endParaRPr lang="zh-TW" sz="950">
              <a:solidFill>
                <a:srgbClr val="333333"/>
              </a:solidFill>
              <a:latin typeface="微软雅黑" panose="020B0503020204020204" charset="-122"/>
              <a:ea typeface="微软雅黑" panose="020B0503020204020204" charset="-122"/>
            </a:endParaRPr>
          </a:p>
          <a:p>
            <a:pPr indent="165100"/>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.使用 </a:t>
            </a:r>
            <a:r>
              <a:rPr lang="en-US" sz="1000">
                <a:solidFill>
                  <a:srgbClr val="333333"/>
                </a:solidFill>
                <a:latin typeface="Arial" panose="020B0604020202020204"/>
              </a:rPr>
              <a:t>React </a:t>
            </a:r>
            <a:r>
              <a:rPr lang="zh-TW" sz="950">
                <a:solidFill>
                  <a:srgbClr val="333333"/>
                </a:solidFill>
                <a:latin typeface="微软雅黑" panose="020B0503020204020204" charset="-122"/>
                <a:ea typeface="微软雅黑" panose="020B0503020204020204" charset="-122"/>
              </a:rPr>
              <a:t>创建 </a:t>
            </a:r>
            <a:r>
              <a:rPr lang="en-US" sz="1000">
                <a:solidFill>
                  <a:srgbClr val="333333"/>
                </a:solidFill>
                <a:latin typeface="Arial" panose="020B0604020202020204"/>
              </a:rPr>
              <a:t>Parcel </a:t>
            </a:r>
            <a:r>
              <a:rPr lang="zh-TW" sz="950">
                <a:solidFill>
                  <a:srgbClr val="333333"/>
                </a:solidFill>
                <a:latin typeface="微软雅黑" panose="020B0503020204020204" charset="-122"/>
                <a:ea typeface="微软雅黑" panose="020B0503020204020204" charset="-122"/>
              </a:rPr>
              <a:t>应用 </a:t>
            </a:r>
            <a:r>
              <a:rPr lang="en-US" sz="1000">
                <a:solidFill>
                  <a:srgbClr val="333333"/>
                </a:solidFill>
                <a:latin typeface="Arial" panose="020B0604020202020204"/>
              </a:rPr>
              <a:t>create-single-spa</a:t>
            </a:r>
            <a:endParaRPr lang="en-US" sz="100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1097280" y="460248"/>
            <a:ext cx="4898136" cy="9653016"/>
          </a:xfrm>
          <a:prstGeom prst="rect">
            <a:avLst/>
          </a:prstGeom>
          <a:solidFill>
            <a:srgbClr val="FFFFFF"/>
          </a:solidFill>
        </p:spPr>
        <p:txBody>
          <a:bodyPr lIns="0" tIns="0" rIns="0" bIns="0">
            <a:noAutofit/>
          </a:bodyPr>
          <a:p>
            <a:pPr indent="406400">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406400">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ReactDOM </a:t>
            </a:r>
            <a:r>
              <a:rPr lang="en-US" sz="950">
                <a:solidFill>
                  <a:srgbClr val="750087"/>
                </a:solidFill>
                <a:latin typeface="Arial" panose="020B0604020202020204"/>
              </a:rPr>
              <a:t>from </a:t>
            </a:r>
            <a:r>
              <a:rPr lang="en-US" sz="950">
                <a:solidFill>
                  <a:srgbClr val="A61312"/>
                </a:solidFill>
                <a:latin typeface="Arial" panose="020B0604020202020204"/>
              </a:rPr>
              <a:t>"react-dom"</a:t>
            </a:r>
            <a:endParaRPr lang="en-US" sz="950">
              <a:solidFill>
                <a:srgbClr val="A61312"/>
              </a:solidFill>
              <a:latin typeface="Arial" panose="020B0604020202020204"/>
            </a:endParaRPr>
          </a:p>
          <a:p>
            <a:pPr indent="406400">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singleSpaReact </a:t>
            </a:r>
            <a:r>
              <a:rPr lang="en-US" sz="950">
                <a:solidFill>
                  <a:srgbClr val="750087"/>
                </a:solidFill>
                <a:latin typeface="Arial" panose="020B0604020202020204"/>
              </a:rPr>
              <a:t>from </a:t>
            </a:r>
            <a:r>
              <a:rPr lang="en-US" sz="950">
                <a:solidFill>
                  <a:srgbClr val="A61312"/>
                </a:solidFill>
                <a:latin typeface="Arial" panose="020B0604020202020204"/>
              </a:rPr>
              <a:t>"single-spa-react"</a:t>
            </a:r>
            <a:endParaRPr lang="en-US" sz="950">
              <a:solidFill>
                <a:srgbClr val="A61312"/>
              </a:solidFill>
              <a:latin typeface="Arial" panose="020B0604020202020204"/>
            </a:endParaRPr>
          </a:p>
          <a:p>
            <a:pPr indent="406400">
              <a:lnSpc>
                <a:spcPct val="125000"/>
              </a:lnSpc>
              <a:spcAft>
                <a:spcPts val="840"/>
              </a:spcAft>
            </a:pPr>
            <a:r>
              <a:rPr lang="en-US" sz="950">
                <a:solidFill>
                  <a:srgbClr val="750087"/>
                </a:solidFill>
                <a:latin typeface="Arial" panose="020B0604020202020204"/>
              </a:rPr>
              <a:t>import </a:t>
            </a:r>
            <a:r>
              <a:rPr lang="en-US" sz="950">
                <a:solidFill>
                  <a:srgbClr val="0101FA"/>
                </a:solidFill>
                <a:latin typeface="Arial" panose="020B0604020202020204"/>
              </a:rPr>
              <a:t>Root </a:t>
            </a:r>
            <a:r>
              <a:rPr lang="en-US" sz="950">
                <a:solidFill>
                  <a:srgbClr val="750087"/>
                </a:solidFill>
                <a:latin typeface="Arial" panose="020B0604020202020204"/>
              </a:rPr>
              <a:t>from </a:t>
            </a:r>
            <a:r>
              <a:rPr lang="en-US" sz="950">
                <a:solidFill>
                  <a:srgbClr val="A61312"/>
                </a:solidFill>
                <a:latin typeface="Arial" panose="020B0604020202020204"/>
              </a:rPr>
              <a:t>"./root.component"</a:t>
            </a:r>
            <a:endParaRPr lang="en-US" sz="950">
              <a:solidFill>
                <a:srgbClr val="A61312"/>
              </a:solidFill>
              <a:latin typeface="Arial" panose="020B0604020202020204"/>
            </a:endParaRPr>
          </a:p>
          <a:p>
            <a:pPr indent="406400">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11fecycles </a:t>
            </a:r>
            <a:r>
              <a:rPr lang="en-US" sz="950">
                <a:solidFill>
                  <a:srgbClr val="A61312"/>
                </a:solidFill>
                <a:latin typeface="Arial" panose="020B0604020202020204"/>
              </a:rPr>
              <a:t>= </a:t>
            </a:r>
            <a:r>
              <a:rPr lang="en-US" sz="950">
                <a:latin typeface="Arial" panose="020B0604020202020204"/>
              </a:rPr>
              <a:t>si ngleSpaReact((</a:t>
            </a:r>
            <a:endParaRPr lang="en-US" sz="950">
              <a:latin typeface="Arial" panose="020B0604020202020204"/>
            </a:endParaRPr>
          </a:p>
          <a:p>
            <a:pPr indent="546100">
              <a:lnSpc>
                <a:spcPct val="125000"/>
              </a:lnSpc>
            </a:pPr>
            <a:r>
              <a:rPr lang="en-US" sz="950">
                <a:latin typeface="Arial" panose="020B0604020202020204"/>
              </a:rPr>
              <a:t>React,</a:t>
            </a:r>
            <a:endParaRPr lang="en-US" sz="950">
              <a:latin typeface="Arial" panose="020B0604020202020204"/>
            </a:endParaRPr>
          </a:p>
          <a:p>
            <a:pPr marL="357505" indent="0">
              <a:lnSpc>
                <a:spcPct val="125000"/>
              </a:lnSpc>
            </a:pPr>
            <a:r>
              <a:rPr lang="en-US" sz="950">
                <a:latin typeface="Arial" panose="020B0604020202020204"/>
              </a:rPr>
              <a:t>ReactDOM, rootcomponent</a:t>
            </a:r>
            <a:r>
              <a:rPr lang="zh-TW" sz="950">
                <a:solidFill>
                  <a:srgbClr val="333333"/>
                </a:solidFill>
                <a:latin typeface="Arial" panose="020B0604020202020204"/>
                <a:ea typeface="Arial" panose="020B0604020202020204"/>
              </a:rPr>
              <a:t>: </a:t>
            </a:r>
            <a:r>
              <a:rPr lang="en-US" sz="950">
                <a:latin typeface="Arial" panose="020B0604020202020204"/>
              </a:rPr>
              <a:t>Root, errorBoundary</a:t>
            </a:r>
            <a:r>
              <a:rPr lang="en-US" sz="950">
                <a:solidFill>
                  <a:srgbClr val="0303C3"/>
                </a:solidFill>
                <a:latin typeface="Arial" panose="020B0604020202020204"/>
              </a:rPr>
              <a:t>(err, </a:t>
            </a:r>
            <a:r>
              <a:rPr lang="en-US" sz="950">
                <a:solidFill>
                  <a:srgbClr val="0101FA"/>
                </a:solidFill>
                <a:latin typeface="Arial" panose="020B0604020202020204"/>
              </a:rPr>
              <a:t>info, </a:t>
            </a:r>
            <a:r>
              <a:rPr lang="en-US" sz="950">
                <a:solidFill>
                  <a:srgbClr val="0303C3"/>
                </a:solidFill>
                <a:latin typeface="Arial" panose="020B0604020202020204"/>
              </a:rPr>
              <a:t>props) </a:t>
            </a:r>
            <a:r>
              <a:rPr lang="en-US" sz="950">
                <a:solidFill>
                  <a:srgbClr val="333333"/>
                </a:solidFill>
                <a:latin typeface="Arial" panose="020B0604020202020204"/>
              </a:rPr>
              <a:t>(</a:t>
            </a:r>
            <a:endParaRPr lang="en-US" sz="950">
              <a:solidFill>
                <a:srgbClr val="333333"/>
              </a:solidFill>
              <a:latin typeface="Arial" panose="020B0604020202020204"/>
            </a:endParaRPr>
          </a:p>
          <a:p>
            <a:pPr marL="484505" indent="203200">
              <a:lnSpc>
                <a:spcPct val="125000"/>
              </a:lnSpc>
            </a:pPr>
            <a:r>
              <a:rPr lang="en-US" sz="950">
                <a:solidFill>
                  <a:srgbClr val="A85601"/>
                </a:solidFill>
                <a:latin typeface="Arial" panose="020B0604020202020204"/>
              </a:rPr>
              <a:t>Customize the root error boundary for your microfrontend here. </a:t>
            </a:r>
            <a:r>
              <a:rPr lang="en-US" sz="950">
                <a:solidFill>
                  <a:srgbClr val="750087"/>
                </a:solidFill>
                <a:latin typeface="Arial" panose="020B0604020202020204"/>
              </a:rPr>
              <a:t>return </a:t>
            </a:r>
            <a:r>
              <a:rPr lang="en-US" sz="950">
                <a:solidFill>
                  <a:srgbClr val="320C8A"/>
                </a:solidFill>
                <a:latin typeface="Arial" panose="020B0604020202020204"/>
              </a:rPr>
              <a:t>nul1</a:t>
            </a:r>
            <a:endParaRPr lang="en-US" sz="950">
              <a:solidFill>
                <a:srgbClr val="320C8A"/>
              </a:solidFill>
              <a:latin typeface="Arial" panose="020B0604020202020204"/>
            </a:endParaRPr>
          </a:p>
          <a:p>
            <a:pPr indent="5461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1610"/>
              </a:spcAft>
            </a:pPr>
            <a:r>
              <a:rPr lang="en-US" sz="950">
                <a:solidFill>
                  <a:srgbClr val="750087"/>
                </a:solidFill>
                <a:latin typeface="Arial" panose="020B0604020202020204"/>
              </a:rPr>
              <a:t>export const </a:t>
            </a:r>
            <a:r>
              <a:rPr lang="en-US" sz="950">
                <a:solidFill>
                  <a:srgbClr val="333333"/>
                </a:solidFill>
                <a:latin typeface="Arial" panose="020B0604020202020204"/>
              </a:rPr>
              <a:t>{ </a:t>
            </a:r>
            <a:r>
              <a:rPr lang="en-US" sz="950">
                <a:solidFill>
                  <a:srgbClr val="0101FA"/>
                </a:solidFill>
                <a:latin typeface="Arial" panose="020B0604020202020204"/>
              </a:rPr>
              <a:t>bootstrap, </a:t>
            </a:r>
            <a:r>
              <a:rPr lang="en-US" sz="950">
                <a:solidFill>
                  <a:srgbClr val="0303C3"/>
                </a:solidFill>
                <a:latin typeface="Arial" panose="020B0604020202020204"/>
              </a:rPr>
              <a:t>mount, </a:t>
            </a:r>
            <a:r>
              <a:rPr lang="en-US" sz="950">
                <a:solidFill>
                  <a:srgbClr val="0101FA"/>
                </a:solidFill>
                <a:latin typeface="Arial" panose="020B0604020202020204"/>
              </a:rPr>
              <a:t>unmount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11fecycles</a:t>
            </a:r>
            <a:endParaRPr lang="en-US" sz="950">
              <a:latin typeface="Arial" panose="020B0604020202020204"/>
            </a:endParaRPr>
          </a:p>
          <a:p>
            <a:pPr indent="406400">
              <a:lnSpc>
                <a:spcPct val="125000"/>
              </a:lnSpc>
            </a:pPr>
            <a:r>
              <a:rPr lang="en-US" sz="950">
                <a:solidFill>
                  <a:srgbClr val="750087"/>
                </a:solidFill>
                <a:latin typeface="Arial" panose="020B0604020202020204"/>
              </a:rPr>
              <a:t>export default function </a:t>
            </a:r>
            <a:r>
              <a:rPr lang="en-US" sz="950">
                <a:solidFill>
                  <a:srgbClr val="0303C3"/>
                </a:solidFill>
                <a:latin typeface="Arial" panose="020B0604020202020204"/>
              </a:rPr>
              <a:t>Root(props)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marL="484505" indent="0">
              <a:lnSpc>
                <a:spcPct val="125000"/>
              </a:lnSpc>
            </a:pPr>
            <a:r>
              <a:rPr lang="en-US" sz="950">
                <a:solidFill>
                  <a:srgbClr val="127602"/>
                </a:solidFill>
                <a:latin typeface="Arial" panose="020B0604020202020204"/>
              </a:rPr>
              <a:t>&lt;BrowserRouter&gt;</a:t>
            </a:r>
            <a:endParaRPr lang="en-US" sz="950">
              <a:solidFill>
                <a:srgbClr val="127602"/>
              </a:solidFill>
              <a:latin typeface="Arial" panose="020B0604020202020204"/>
            </a:endParaRPr>
          </a:p>
          <a:p>
            <a:pPr marL="624205" indent="0">
              <a:lnSpc>
                <a:spcPct val="125000"/>
              </a:lnSpc>
            </a:pPr>
            <a:r>
              <a:rPr lang="en-US" sz="950">
                <a:solidFill>
                  <a:srgbClr val="127602"/>
                </a:solidFill>
                <a:latin typeface="Arial" panose="020B0604020202020204"/>
              </a:rPr>
              <a:t>&lt;di v&gt;</a:t>
            </a:r>
            <a:endParaRPr lang="en-US" sz="950">
              <a:solidFill>
                <a:srgbClr val="127602"/>
              </a:solidFill>
              <a:latin typeface="Arial" panose="020B0604020202020204"/>
            </a:endParaRPr>
          </a:p>
          <a:p>
            <a:pPr marL="751205" indent="0">
              <a:lnSpc>
                <a:spcPct val="125000"/>
              </a:lnSpc>
            </a:pPr>
            <a:r>
              <a:rPr lang="en-US" sz="950">
                <a:solidFill>
                  <a:srgbClr val="127602"/>
                </a:solidFill>
                <a:latin typeface="Arial" panose="020B0604020202020204"/>
              </a:rPr>
              <a:t>&lt;Li nk </a:t>
            </a:r>
            <a:r>
              <a:rPr lang="en-US" sz="950">
                <a:solidFill>
                  <a:srgbClr val="320C8A"/>
                </a:solidFill>
                <a:latin typeface="Arial" panose="020B0604020202020204"/>
              </a:rPr>
              <a:t>to="/"&gt;@si</a:t>
            </a:r>
            <a:r>
              <a:rPr lang="en-US" sz="950">
                <a:solidFill>
                  <a:srgbClr val="333333"/>
                </a:solidFill>
                <a:latin typeface="Arial" panose="020B0604020202020204"/>
              </a:rPr>
              <a:t>ngle-spa/welcome&lt;/Li</a:t>
            </a:r>
            <a:r>
              <a:rPr lang="en-US" sz="950">
                <a:solidFill>
                  <a:srgbClr val="127602"/>
                </a:solidFill>
                <a:latin typeface="Arial" panose="020B0604020202020204"/>
              </a:rPr>
              <a:t>nk&gt;{" </a:t>
            </a:r>
            <a:r>
              <a:rPr lang="en-US" sz="950">
                <a:solidFill>
                  <a:srgbClr val="333333"/>
                </a:solidFill>
                <a:latin typeface="Arial" panose="020B0604020202020204"/>
              </a:rPr>
              <a:t>"}</a:t>
            </a:r>
            <a:endParaRPr lang="en-US" sz="950">
              <a:solidFill>
                <a:srgbClr val="333333"/>
              </a:solidFill>
              <a:latin typeface="Arial" panose="020B0604020202020204"/>
            </a:endParaRPr>
          </a:p>
          <a:p>
            <a:pPr marL="751205" indent="0">
              <a:lnSpc>
                <a:spcPct val="125000"/>
              </a:lnSpc>
            </a:pPr>
            <a:r>
              <a:rPr lang="en-US" sz="950">
                <a:solidFill>
                  <a:srgbClr val="127602"/>
                </a:solidFill>
                <a:latin typeface="Arial" panose="020B0604020202020204"/>
              </a:rPr>
              <a:t>&lt;Link </a:t>
            </a:r>
            <a:r>
              <a:rPr lang="en-US" sz="950">
                <a:solidFill>
                  <a:srgbClr val="333333"/>
                </a:solidFill>
                <a:latin typeface="Arial" panose="020B0604020202020204"/>
              </a:rPr>
              <a:t>to="/lagou"&gt;@study/lagou&lt;/Li</a:t>
            </a:r>
            <a:r>
              <a:rPr lang="en-US" sz="950">
                <a:solidFill>
                  <a:srgbClr val="127602"/>
                </a:solidFill>
                <a:latin typeface="Arial" panose="020B0604020202020204"/>
              </a:rPr>
              <a:t>nk&gt;{" </a:t>
            </a:r>
            <a:r>
              <a:rPr lang="en-US" sz="950">
                <a:solidFill>
                  <a:srgbClr val="333333"/>
                </a:solidFill>
                <a:latin typeface="Arial" panose="020B0604020202020204"/>
              </a:rPr>
              <a:t>")</a:t>
            </a:r>
            <a:endParaRPr lang="en-US" sz="950">
              <a:solidFill>
                <a:srgbClr val="333333"/>
              </a:solidFill>
              <a:latin typeface="Arial" panose="020B0604020202020204"/>
            </a:endParaRPr>
          </a:p>
          <a:p>
            <a:pPr marL="751205" indent="0">
              <a:lnSpc>
                <a:spcPct val="125000"/>
              </a:lnSpc>
            </a:pPr>
            <a:r>
              <a:rPr lang="en-US" sz="950">
                <a:solidFill>
                  <a:srgbClr val="127602"/>
                </a:solidFill>
                <a:latin typeface="Arial" panose="020B0604020202020204"/>
              </a:rPr>
              <a:t>&lt;Li nk </a:t>
            </a:r>
            <a:r>
              <a:rPr lang="en-US" sz="950">
                <a:solidFill>
                  <a:srgbClr val="333333"/>
                </a:solidFill>
                <a:latin typeface="Arial" panose="020B0604020202020204"/>
              </a:rPr>
              <a:t>to=</a:t>
            </a:r>
            <a:r>
              <a:rPr lang="en-US" sz="950" baseline="30000">
                <a:solidFill>
                  <a:srgbClr val="333333"/>
                </a:solidFill>
                <a:latin typeface="Arial" panose="020B0604020202020204"/>
              </a:rPr>
              <a:t>n</a:t>
            </a:r>
            <a:r>
              <a:rPr lang="en-US" sz="950">
                <a:solidFill>
                  <a:srgbClr val="333333"/>
                </a:solidFill>
                <a:latin typeface="Arial" panose="020B0604020202020204"/>
              </a:rPr>
              <a:t>/todos"&gt;@study/todos&lt;/Li</a:t>
            </a:r>
            <a:r>
              <a:rPr lang="en-US" sz="950">
                <a:solidFill>
                  <a:srgbClr val="127602"/>
                </a:solidFill>
                <a:latin typeface="Arial" panose="020B0604020202020204"/>
              </a:rPr>
              <a:t>nk&gt;{" </a:t>
            </a:r>
            <a:r>
              <a:rPr lang="en-US" sz="950">
                <a:solidFill>
                  <a:srgbClr val="333333"/>
                </a:solidFill>
                <a:latin typeface="Arial" panose="020B0604020202020204"/>
              </a:rPr>
              <a:t>"}</a:t>
            </a:r>
            <a:endParaRPr lang="en-US" sz="950">
              <a:solidFill>
                <a:srgbClr val="333333"/>
              </a:solidFill>
              <a:latin typeface="Arial" panose="020B0604020202020204"/>
            </a:endParaRPr>
          </a:p>
          <a:p>
            <a:pPr marL="751205" indent="0">
              <a:lnSpc>
                <a:spcPct val="125000"/>
              </a:lnSpc>
            </a:pPr>
            <a:r>
              <a:rPr lang="en-US" sz="950">
                <a:solidFill>
                  <a:srgbClr val="127602"/>
                </a:solidFill>
                <a:latin typeface="Arial" panose="020B0604020202020204"/>
              </a:rPr>
              <a:t>&lt;Li nk </a:t>
            </a:r>
            <a:r>
              <a:rPr lang="en-US" sz="950">
                <a:solidFill>
                  <a:srgbClr val="320C8A"/>
                </a:solidFill>
                <a:latin typeface="Arial" panose="020B0604020202020204"/>
              </a:rPr>
              <a:t>to=</a:t>
            </a:r>
            <a:r>
              <a:rPr lang="en-US" sz="950" baseline="30000">
                <a:solidFill>
                  <a:srgbClr val="320C8A"/>
                </a:solidFill>
                <a:latin typeface="Arial" panose="020B0604020202020204"/>
              </a:rPr>
              <a:t>n</a:t>
            </a:r>
            <a:r>
              <a:rPr lang="en-US" sz="950">
                <a:solidFill>
                  <a:srgbClr val="320C8A"/>
                </a:solidFill>
                <a:latin typeface="Arial" panose="020B0604020202020204"/>
              </a:rPr>
              <a:t>/</a:t>
            </a:r>
            <a:r>
              <a:rPr lang="en-US" sz="950">
                <a:solidFill>
                  <a:srgbClr val="333333"/>
                </a:solidFill>
                <a:latin typeface="Arial" panose="020B0604020202020204"/>
              </a:rPr>
              <a:t>realworld"&gt;@study/realworld&lt;/Li </a:t>
            </a:r>
            <a:r>
              <a:rPr lang="en-US" sz="950">
                <a:solidFill>
                  <a:srgbClr val="127602"/>
                </a:solidFill>
                <a:latin typeface="Arial" panose="020B0604020202020204"/>
              </a:rPr>
              <a:t>nk&gt;</a:t>
            </a:r>
            <a:endParaRPr lang="en-US" sz="950">
              <a:solidFill>
                <a:srgbClr val="127602"/>
              </a:solidFill>
              <a:latin typeface="Arial" panose="020B0604020202020204"/>
            </a:endParaRPr>
          </a:p>
          <a:p>
            <a:pPr marL="624205" indent="0">
              <a:lnSpc>
                <a:spcPct val="125000"/>
              </a:lnSpc>
            </a:pPr>
            <a:r>
              <a:rPr lang="en-US" sz="950">
                <a:solidFill>
                  <a:srgbClr val="127602"/>
                </a:solidFill>
                <a:latin typeface="Arial" panose="020B0604020202020204"/>
              </a:rPr>
              <a:t>&lt;/div&gt;</a:t>
            </a:r>
            <a:endParaRPr lang="en-US" sz="950">
              <a:solidFill>
                <a:srgbClr val="127602"/>
              </a:solidFill>
              <a:latin typeface="Arial" panose="020B0604020202020204"/>
            </a:endParaRPr>
          </a:p>
          <a:p>
            <a:pPr marL="484505" indent="0">
              <a:lnSpc>
                <a:spcPts val="1360"/>
              </a:lnSpc>
              <a:spcAft>
                <a:spcPts val="210"/>
              </a:spcAft>
            </a:pPr>
            <a:r>
              <a:rPr lang="en-US" sz="950">
                <a:solidFill>
                  <a:srgbClr val="127602"/>
                </a:solidFill>
                <a:latin typeface="微软雅黑" panose="020B0503020204020204" charset="-122"/>
              </a:rPr>
              <a:t>〈/</a:t>
            </a:r>
            <a:r>
              <a:rPr lang="en-US" sz="950">
                <a:solidFill>
                  <a:srgbClr val="127602"/>
                </a:solidFill>
                <a:latin typeface="Arial" panose="020B0604020202020204"/>
              </a:rPr>
              <a:t>BrowserRoute</a:t>
            </a:r>
            <a:r>
              <a:rPr lang="en-US" sz="950">
                <a:solidFill>
                  <a:srgbClr val="127602"/>
                </a:solidFill>
                <a:latin typeface="微软雅黑" panose="020B0503020204020204" charset="-122"/>
              </a:rPr>
              <a:t>「&gt;</a:t>
            </a:r>
            <a:endParaRPr lang="en-US" sz="950">
              <a:solidFill>
                <a:srgbClr val="127602"/>
              </a:solidFill>
              <a:latin typeface="微软雅黑" panose="020B0503020204020204" charset="-122"/>
            </a:endParaRPr>
          </a:p>
          <a:p>
            <a:pPr indent="5461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18000"/>
              </a:lnSpc>
              <a:spcAft>
                <a:spcPts val="119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酉己置文件中去除</a:t>
            </a:r>
            <a:r>
              <a:rPr lang="en-US" sz="1000">
                <a:solidFill>
                  <a:srgbClr val="333333"/>
                </a:solidFill>
                <a:latin typeface="Arial" panose="020B0604020202020204"/>
              </a:rPr>
              <a:t>react-router-dom</a:t>
            </a:r>
            <a:endParaRPr lang="en-US" sz="1000">
              <a:solidFill>
                <a:srgbClr val="333333"/>
              </a:solidFill>
              <a:latin typeface="Arial" panose="020B0604020202020204"/>
            </a:endParaRPr>
          </a:p>
          <a:p>
            <a:pPr indent="406400">
              <a:lnSpc>
                <a:spcPct val="125000"/>
              </a:lnSpc>
              <a:spcAft>
                <a:spcPts val="1190"/>
              </a:spcAft>
            </a:pPr>
            <a:r>
              <a:rPr lang="en-US" sz="950">
                <a:latin typeface="Arial" panose="020B0604020202020204"/>
              </a:rPr>
              <a:t>externals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A61312"/>
                </a:solidFill>
                <a:latin typeface="Arial" panose="020B0604020202020204"/>
              </a:rPr>
              <a:t>react-router-dom</a:t>
            </a:r>
            <a:r>
              <a:rPr lang="en-US" sz="950" baseline="30000">
                <a:solidFill>
                  <a:srgbClr val="A61312"/>
                </a:solidFill>
                <a:latin typeface="Arial" panose="020B0604020202020204"/>
              </a:rPr>
              <a:t>H</a:t>
            </a:r>
            <a:r>
              <a:rPr lang="en-US" sz="950">
                <a:solidFill>
                  <a:srgbClr val="A61312"/>
                </a:solidFill>
                <a:latin typeface="Arial" panose="020B0604020202020204"/>
              </a:rPr>
              <a:t>]</a:t>
            </a:r>
            <a:endParaRPr lang="en-US" sz="950">
              <a:solidFill>
                <a:srgbClr val="A61312"/>
              </a:solidFill>
              <a:latin typeface="Arial" panose="020B0604020202020204"/>
            </a:endParaRPr>
          </a:p>
          <a:p>
            <a:pPr indent="152400">
              <a:lnSpc>
                <a:spcPct val="118000"/>
              </a:lnSpc>
              <a:spcAft>
                <a:spcPts val="1190"/>
              </a:spcAft>
            </a:pPr>
            <a:r>
              <a:rPr lang="en-US" sz="1000">
                <a:solidFill>
                  <a:srgbClr val="333333"/>
                </a:solidFill>
                <a:latin typeface="Arial" panose="020B0604020202020204"/>
              </a:rPr>
              <a:t>3</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指定端口，启动应用</a:t>
            </a:r>
            <a:endParaRPr lang="zh-TW" sz="950">
              <a:solidFill>
                <a:srgbClr val="333333"/>
              </a:solidFill>
              <a:latin typeface="微软雅黑" panose="020B0503020204020204" charset="-122"/>
              <a:ea typeface="微软雅黑" panose="020B0503020204020204" charset="-122"/>
            </a:endParaRPr>
          </a:p>
          <a:p>
            <a:pPr indent="406400">
              <a:lnSpc>
                <a:spcPct val="125000"/>
              </a:lnSpc>
            </a:pPr>
            <a:r>
              <a:rPr lang="en-US" sz="950" baseline="30000">
                <a:solidFill>
                  <a:srgbClr val="A61312"/>
                </a:solidFill>
                <a:latin typeface="Arial" panose="020B0604020202020204"/>
              </a:rPr>
              <a:t>n</a:t>
            </a:r>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622300">
              <a:lnSpc>
                <a:spcPct val="125000"/>
              </a:lnSpc>
            </a:pPr>
            <a:r>
              <a:rPr lang="en-US" sz="950">
                <a:solidFill>
                  <a:srgbClr val="A61312"/>
                </a:solidFill>
                <a:latin typeface="Arial" panose="020B0604020202020204"/>
              </a:rPr>
              <a:t>"start"? "webpack serve --port 9004"</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18000"/>
              </a:lnSpc>
              <a:spcAft>
                <a:spcPts val="1190"/>
              </a:spcAft>
            </a:pPr>
            <a:r>
              <a:rPr lang="en-US" sz="1000">
                <a:solidFill>
                  <a:srgbClr val="333333"/>
                </a:solidFill>
                <a:latin typeface="Arial" panose="020B0604020202020204"/>
              </a:rPr>
              <a:t>4. </a:t>
            </a:r>
            <a:r>
              <a:rPr lang="zh-TW" sz="950">
                <a:solidFill>
                  <a:srgbClr val="333333"/>
                </a:solidFill>
                <a:latin typeface="微软雅黑" panose="020B0503020204020204" charset="-122"/>
                <a:ea typeface="微软雅黑" panose="020B0503020204020204" charset="-122"/>
              </a:rPr>
              <a:t>在模板文件中指定应用模块地址</a:t>
            </a:r>
            <a:endParaRPr lang="zh-TW" sz="950">
              <a:solidFill>
                <a:srgbClr val="333333"/>
              </a:solidFill>
              <a:latin typeface="微软雅黑" panose="020B0503020204020204" charset="-122"/>
              <a:ea typeface="微软雅黑" panose="020B0503020204020204" charset="-122"/>
            </a:endParaRPr>
          </a:p>
          <a:p>
            <a:pPr indent="4064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A61312"/>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484505" indent="0">
              <a:lnSpc>
                <a:spcPct val="125000"/>
              </a:lnSpc>
            </a:pPr>
            <a:r>
              <a:rPr lang="en-US" sz="950">
                <a:solidFill>
                  <a:srgbClr val="A61312"/>
                </a:solidFill>
                <a:latin typeface="Arial" panose="020B0604020202020204"/>
              </a:rPr>
              <a:t>"©study/navbar"</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"//localhost</a:t>
            </a:r>
            <a:r>
              <a:rPr lang="zh-TW" sz="950">
                <a:solidFill>
                  <a:srgbClr val="A61312"/>
                </a:solidFill>
                <a:latin typeface="Arial" panose="020B0604020202020204"/>
                <a:ea typeface="Arial" panose="020B0604020202020204"/>
              </a:rPr>
              <a:t>:</a:t>
            </a:r>
            <a:r>
              <a:rPr lang="en-US" sz="950">
                <a:solidFill>
                  <a:srgbClr val="A61312"/>
                </a:solidFill>
                <a:latin typeface="Arial" panose="020B0604020202020204"/>
              </a:rPr>
              <a:t>9004/study-navbar.js"</a:t>
            </a:r>
            <a:endParaRPr lang="en-US" sz="950">
              <a:solidFill>
                <a:srgbClr val="A61312"/>
              </a:solidFill>
              <a:latin typeface="Arial" panose="020B0604020202020204"/>
            </a:endParaRPr>
          </a:p>
          <a:p>
            <a:pPr indent="5461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18000"/>
              </a:lnSpc>
              <a:spcAft>
                <a:spcPts val="1190"/>
              </a:spcAft>
            </a:pPr>
            <a:r>
              <a:rPr lang="en-US" sz="1000">
                <a:solidFill>
                  <a:srgbClr val="333333"/>
                </a:solidFill>
                <a:latin typeface="Arial" panose="020B0604020202020204"/>
              </a:rPr>
              <a:t>5.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应用中使用它</a:t>
            </a:r>
            <a:endParaRPr lang="zh-TW" sz="950">
              <a:solidFill>
                <a:srgbClr val="333333"/>
              </a:solidFill>
              <a:latin typeface="微软雅黑" panose="020B0503020204020204" charset="-122"/>
              <a:ea typeface="微软雅黑" panose="020B0503020204020204" charset="-122"/>
            </a:endParaRPr>
          </a:p>
          <a:p>
            <a:pPr indent="406400">
              <a:lnSpc>
                <a:spcPct val="125000"/>
              </a:lnSpc>
              <a:spcAft>
                <a:spcPts val="840"/>
              </a:spcAft>
            </a:pPr>
            <a:r>
              <a:rPr lang="en-US" sz="950">
                <a:solidFill>
                  <a:srgbClr val="750087"/>
                </a:solidFill>
                <a:latin typeface="Arial" panose="020B0604020202020204"/>
              </a:rPr>
              <a:t>import </a:t>
            </a:r>
            <a:r>
              <a:rPr lang="en-US" sz="950">
                <a:solidFill>
                  <a:srgbClr val="0101FA"/>
                </a:solidFill>
                <a:latin typeface="Arial" panose="020B0604020202020204"/>
              </a:rPr>
              <a:t>Parcel </a:t>
            </a:r>
            <a:r>
              <a:rPr lang="en-US" sz="950">
                <a:solidFill>
                  <a:srgbClr val="750087"/>
                </a:solidFill>
                <a:latin typeface="Arial" panose="020B0604020202020204"/>
              </a:rPr>
              <a:t>from </a:t>
            </a:r>
            <a:r>
              <a:rPr lang="en-US" sz="950">
                <a:solidFill>
                  <a:srgbClr val="A61312"/>
                </a:solidFill>
                <a:latin typeface="Arial" panose="020B0604020202020204"/>
              </a:rPr>
              <a:t>"single-spa-react/parcel"</a:t>
            </a:r>
            <a:endParaRPr lang="en-US" sz="950">
              <a:solidFill>
                <a:srgbClr val="A61312"/>
              </a:solidFill>
              <a:latin typeface="Arial" panose="020B0604020202020204"/>
            </a:endParaRPr>
          </a:p>
          <a:p>
            <a:pPr indent="406400">
              <a:lnSpc>
                <a:spcPct val="125000"/>
              </a:lnSpc>
            </a:pPr>
            <a:r>
              <a:rPr lang="en-US" sz="950">
                <a:latin typeface="Arial" panose="020B0604020202020204"/>
              </a:rPr>
              <a:t>&lt;Parcel config=(system.</a:t>
            </a:r>
            <a:r>
              <a:rPr lang="en-US" sz="950">
                <a:solidFill>
                  <a:srgbClr val="7C102F"/>
                </a:solidFill>
                <a:latin typeface="Arial" panose="020B0604020202020204"/>
              </a:rPr>
              <a:t>import("@study/navbar")} </a:t>
            </a:r>
            <a:r>
              <a:rPr lang="en-US" sz="950">
                <a:solidFill>
                  <a:srgbClr val="F35404"/>
                </a:solidFill>
                <a:latin typeface="Arial" panose="020B0604020202020204"/>
              </a:rPr>
              <a:t>/&gt;</a:t>
            </a:r>
            <a:endParaRPr lang="en-US" sz="950">
              <a:solidFill>
                <a:srgbClr val="F35404"/>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p:sp>
        <p:nvSpPr>
          <p:cNvPr id="2" name="矩形 1"/>
          <p:cNvSpPr/>
          <p:nvPr/>
        </p:nvSpPr>
        <p:spPr>
          <a:xfrm>
            <a:off x="1100328" y="387096"/>
            <a:ext cx="1307592" cy="161544"/>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6.</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Vue</a:t>
            </a:r>
            <a:r>
              <a:rPr lang="zh-TW" sz="950">
                <a:solidFill>
                  <a:srgbClr val="333333"/>
                </a:solidFill>
                <a:latin typeface="微软雅黑" panose="020B0503020204020204" charset="-122"/>
                <a:ea typeface="微软雅黑" panose="020B0503020204020204" charset="-122"/>
              </a:rPr>
              <a:t>应用中使用它</a:t>
            </a:r>
            <a:endParaRPr lang="zh-TW" sz="950">
              <a:solidFill>
                <a:srgbClr val="333333"/>
              </a:solidFill>
              <a:latin typeface="微软雅黑" panose="020B0503020204020204" charset="-122"/>
              <a:ea typeface="微软雅黑" panose="020B0503020204020204" charset="-122"/>
            </a:endParaRPr>
          </a:p>
        </p:txBody>
      </p:sp>
      <p:sp>
        <p:nvSpPr>
          <p:cNvPr id="3" name="矩形 2"/>
          <p:cNvSpPr/>
          <p:nvPr/>
        </p:nvSpPr>
        <p:spPr>
          <a:xfrm>
            <a:off x="944880" y="795528"/>
            <a:ext cx="4739640" cy="8863584"/>
          </a:xfrm>
          <a:prstGeom prst="rect">
            <a:avLst/>
          </a:prstGeom>
          <a:solidFill>
            <a:srgbClr val="FFFFFF"/>
          </a:solidFill>
        </p:spPr>
        <p:txBody>
          <a:bodyPr lIns="0" tIns="0" rIns="0" bIns="0">
            <a:noAutofit/>
          </a:bodyPr>
          <a:p>
            <a:pPr indent="406400">
              <a:spcAft>
                <a:spcPts val="1120"/>
              </a:spcAft>
            </a:pPr>
            <a:r>
              <a:rPr lang="en-US" sz="850">
                <a:solidFill>
                  <a:srgbClr val="127602"/>
                </a:solidFill>
                <a:latin typeface="MingLiU"/>
              </a:rPr>
              <a:t>〈</a:t>
            </a:r>
            <a:r>
              <a:rPr lang="en-US" sz="950">
                <a:solidFill>
                  <a:srgbClr val="127602"/>
                </a:solidFill>
                <a:latin typeface="Arial" panose="020B0604020202020204"/>
              </a:rPr>
              <a:t>Parcel </a:t>
            </a:r>
            <a:r>
              <a:rPr lang="zh-TW" sz="950">
                <a:solidFill>
                  <a:srgbClr val="0303C3"/>
                </a:solidFill>
                <a:latin typeface="Arial" panose="020B0604020202020204"/>
                <a:ea typeface="Arial" panose="020B0604020202020204"/>
              </a:rPr>
              <a:t>:</a:t>
            </a:r>
            <a:r>
              <a:rPr lang="en-US" sz="950">
                <a:solidFill>
                  <a:srgbClr val="0303C3"/>
                </a:solidFill>
                <a:latin typeface="Arial" panose="020B0604020202020204"/>
              </a:rPr>
              <a:t>confi </a:t>
            </a:r>
            <a:r>
              <a:rPr lang="en-US" sz="950">
                <a:solidFill>
                  <a:srgbClr val="320C8A"/>
                </a:solidFill>
                <a:latin typeface="Arial" panose="020B0604020202020204"/>
              </a:rPr>
              <a:t>g="</a:t>
            </a:r>
            <a:r>
              <a:rPr lang="en-US" sz="950">
                <a:solidFill>
                  <a:srgbClr val="A61312"/>
                </a:solidFill>
                <a:latin typeface="Arial" panose="020B0604020202020204"/>
              </a:rPr>
              <a:t>pareel Conf</a:t>
            </a:r>
            <a:r>
              <a:rPr lang="zh-TW" sz="950">
                <a:solidFill>
                  <a:srgbClr val="A61312"/>
                </a:solidFill>
                <a:latin typeface="Arial" panose="020B0604020202020204"/>
                <a:ea typeface="Arial" panose="020B0604020202020204"/>
              </a:rPr>
              <a:t>1</a:t>
            </a:r>
            <a:r>
              <a:rPr lang="en-US" sz="950">
                <a:solidFill>
                  <a:srgbClr val="A61312"/>
                </a:solidFill>
                <a:latin typeface="Arial" panose="020B0604020202020204"/>
              </a:rPr>
              <a:t>g</a:t>
            </a:r>
            <a:r>
              <a:rPr lang="en-US" sz="950" baseline="30000">
                <a:solidFill>
                  <a:srgbClr val="A61312"/>
                </a:solidFill>
                <a:latin typeface="Arial" panose="020B0604020202020204"/>
              </a:rPr>
              <a:t>n</a:t>
            </a:r>
            <a:r>
              <a:rPr lang="en-US" sz="950">
                <a:solidFill>
                  <a:srgbClr val="A61312"/>
                </a:solidFill>
                <a:latin typeface="Arial" panose="020B0604020202020204"/>
              </a:rPr>
              <a:t> </a:t>
            </a:r>
            <a:r>
              <a:rPr lang="zh-TW" sz="950">
                <a:solidFill>
                  <a:srgbClr val="0303C3"/>
                </a:solidFill>
                <a:latin typeface="Arial" panose="020B0604020202020204"/>
                <a:ea typeface="Arial" panose="020B0604020202020204"/>
              </a:rPr>
              <a:t>:</a:t>
            </a:r>
            <a:r>
              <a:rPr lang="en-US" sz="950">
                <a:solidFill>
                  <a:srgbClr val="750087"/>
                </a:solidFill>
                <a:latin typeface="Arial" panose="020B0604020202020204"/>
              </a:rPr>
              <a:t>mountParcel=</a:t>
            </a:r>
            <a:r>
              <a:rPr lang="en-US" sz="950" baseline="30000">
                <a:solidFill>
                  <a:srgbClr val="750087"/>
                </a:solidFill>
                <a:latin typeface="Arial" panose="020B0604020202020204"/>
              </a:rPr>
              <a:t>n</a:t>
            </a:r>
            <a:r>
              <a:rPr lang="en-US" sz="950">
                <a:solidFill>
                  <a:srgbClr val="750087"/>
                </a:solidFill>
                <a:latin typeface="Arial" panose="020B0604020202020204"/>
              </a:rPr>
              <a:t>mountParcel</a:t>
            </a:r>
            <a:r>
              <a:rPr lang="en-US" sz="950">
                <a:solidFill>
                  <a:srgbClr val="A61312"/>
                </a:solidFill>
                <a:latin typeface="Arial" panose="020B0604020202020204"/>
              </a:rPr>
              <a:t>" </a:t>
            </a:r>
            <a:r>
              <a:rPr lang="en-US" sz="950">
                <a:solidFill>
                  <a:srgbClr val="127602"/>
                </a:solidFill>
                <a:latin typeface="Arial" panose="020B0604020202020204"/>
              </a:rPr>
              <a:t>/&gt;</a:t>
            </a:r>
            <a:endParaRPr lang="en-US" sz="950">
              <a:solidFill>
                <a:srgbClr val="127602"/>
              </a:solidFill>
              <a:latin typeface="Arial" panose="020B0604020202020204"/>
            </a:endParaRPr>
          </a:p>
          <a:p>
            <a:pPr indent="406400">
              <a:spcAft>
                <a:spcPts val="14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406400">
              <a:spcAft>
                <a:spcPts val="140"/>
              </a:spcAft>
            </a:pPr>
            <a:r>
              <a:rPr lang="en-US" sz="950">
                <a:solidFill>
                  <a:srgbClr val="750087"/>
                </a:solidFill>
                <a:latin typeface="Arial" panose="020B0604020202020204"/>
              </a:rPr>
              <a:t>import </a:t>
            </a:r>
            <a:r>
              <a:rPr lang="en-US" sz="950">
                <a:solidFill>
                  <a:srgbClr val="0101FA"/>
                </a:solidFill>
                <a:latin typeface="Arial" panose="020B0604020202020204"/>
              </a:rPr>
              <a:t>Parcel </a:t>
            </a:r>
            <a:r>
              <a:rPr lang="en-US" sz="950">
                <a:solidFill>
                  <a:srgbClr val="750087"/>
                </a:solidFill>
                <a:latin typeface="Arial" panose="020B0604020202020204"/>
              </a:rPr>
              <a:t>from </a:t>
            </a:r>
            <a:r>
              <a:rPr lang="en-US" sz="950">
                <a:solidFill>
                  <a:srgbClr val="A61312"/>
                </a:solidFill>
                <a:latin typeface="Arial" panose="020B0604020202020204"/>
              </a:rPr>
              <a:t>"single-spa-vue/dist/esm/parcel"</a:t>
            </a:r>
            <a:endParaRPr lang="en-US" sz="950">
              <a:solidFill>
                <a:srgbClr val="A61312"/>
              </a:solidFill>
              <a:latin typeface="Arial" panose="020B0604020202020204"/>
            </a:endParaRPr>
          </a:p>
          <a:p>
            <a:pPr indent="406400">
              <a:spcAft>
                <a:spcPts val="112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mountRootParcel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"single-spa"</a:t>
            </a:r>
            <a:endParaRPr lang="en-US" sz="950">
              <a:solidFill>
                <a:srgbClr val="A61312"/>
              </a:solidFill>
              <a:latin typeface="Arial" panose="020B0604020202020204"/>
            </a:endParaRPr>
          </a:p>
          <a:p>
            <a:pPr indent="406400">
              <a:spcAft>
                <a:spcPts val="140"/>
              </a:spcAft>
            </a:pPr>
            <a:r>
              <a:rPr lang="en-US" sz="950">
                <a:solidFill>
                  <a:srgbClr val="750087"/>
                </a:solidFill>
                <a:latin typeface="Arial" panose="020B0604020202020204"/>
              </a:rPr>
              <a:t>export default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latin typeface="Arial" panose="020B0604020202020204"/>
              </a:rPr>
              <a:t>components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spcAft>
                <a:spcPts val="140"/>
              </a:spcAft>
            </a:pPr>
            <a:r>
              <a:rPr lang="en-US" sz="950">
                <a:latin typeface="Arial" panose="020B0604020202020204"/>
              </a:rPr>
              <a:t>Parcel</a:t>
            </a:r>
            <a:endParaRPr lang="en-US" sz="950">
              <a:latin typeface="Arial" panose="020B0604020202020204"/>
            </a:endParaRPr>
          </a:p>
          <a:p>
            <a:pPr indent="5461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latin typeface="Arial" panose="020B0604020202020204"/>
              </a:rPr>
              <a:t>data() </a:t>
            </a: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spcAft>
                <a:spcPts val="140"/>
              </a:spcAft>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0">
              <a:spcAft>
                <a:spcPts val="140"/>
              </a:spcAft>
            </a:pPr>
            <a:r>
              <a:rPr lang="en-US" sz="950">
                <a:latin typeface="Arial" panose="020B0604020202020204"/>
              </a:rPr>
              <a:t>parcelconfig</a:t>
            </a:r>
            <a:r>
              <a:rPr lang="zh-TW" sz="950">
                <a:solidFill>
                  <a:srgbClr val="333333"/>
                </a:solidFill>
                <a:latin typeface="Arial" panose="020B0604020202020204"/>
                <a:ea typeface="Arial" panose="020B0604020202020204"/>
              </a:rPr>
              <a:t>: </a:t>
            </a:r>
            <a:r>
              <a:rPr lang="en-US" sz="950">
                <a:latin typeface="Arial" panose="020B0604020202020204"/>
              </a:rPr>
              <a:t>window.System.</a:t>
            </a:r>
            <a:r>
              <a:rPr lang="en-US" sz="950">
                <a:solidFill>
                  <a:srgbClr val="7C102F"/>
                </a:solidFill>
                <a:latin typeface="Arial" panose="020B0604020202020204"/>
              </a:rPr>
              <a:t>import("@study/navbar")</a:t>
            </a: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0">
              <a:spcAft>
                <a:spcPts val="140"/>
              </a:spcAft>
            </a:pPr>
            <a:r>
              <a:rPr lang="en-US" sz="950">
                <a:latin typeface="Arial" panose="020B0604020202020204"/>
              </a:rPr>
              <a:t>mountparcel</a:t>
            </a:r>
            <a:r>
              <a:rPr lang="zh-TW" sz="950">
                <a:solidFill>
                  <a:srgbClr val="333333"/>
                </a:solidFill>
                <a:latin typeface="Arial" panose="020B0604020202020204"/>
                <a:ea typeface="Arial" panose="020B0604020202020204"/>
              </a:rPr>
              <a:t>: </a:t>
            </a:r>
            <a:r>
              <a:rPr lang="en-US" sz="950">
                <a:latin typeface="Arial" panose="020B0604020202020204"/>
              </a:rPr>
              <a:t>mountRootParcel</a:t>
            </a:r>
            <a:endParaRPr lang="en-US" sz="950">
              <a:latin typeface="Arial" panose="020B0604020202020204"/>
            </a:endParaRPr>
          </a:p>
          <a:p>
            <a:pPr marL="649605" indent="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33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0">
              <a:spcAft>
                <a:spcPts val="700"/>
              </a:spcAft>
            </a:pPr>
            <a:r>
              <a:rPr lang="en-US" sz="1200" b="1">
                <a:solidFill>
                  <a:srgbClr val="333333"/>
                </a:solidFill>
                <a:latin typeface="Arial" panose="020B0604020202020204"/>
              </a:rPr>
              <a:t>3.7 </a:t>
            </a:r>
            <a:r>
              <a:rPr lang="zh-TW" sz="1200">
                <a:solidFill>
                  <a:srgbClr val="333333"/>
                </a:solidFill>
                <a:latin typeface="微软雅黑" panose="020B0503020204020204" charset="-122"/>
                <a:ea typeface="微软雅黑" panose="020B0503020204020204" charset="-122"/>
              </a:rPr>
              <a:t>创建 </a:t>
            </a:r>
            <a:r>
              <a:rPr lang="en-US" sz="1200" b="1">
                <a:solidFill>
                  <a:srgbClr val="333333"/>
                </a:solidFill>
                <a:latin typeface="Arial" panose="020B0604020202020204"/>
              </a:rPr>
              <a:t>utility modules</a:t>
            </a:r>
            <a:endParaRPr lang="en-US" sz="1200" b="1">
              <a:solidFill>
                <a:srgbClr val="333333"/>
              </a:solidFill>
              <a:latin typeface="Arial" panose="020B0604020202020204"/>
            </a:endParaRPr>
          </a:p>
          <a:p>
            <a:pPr indent="0">
              <a:spcAft>
                <a:spcPts val="700"/>
              </a:spcAft>
            </a:pPr>
            <a:r>
              <a:rPr lang="zh-TW" sz="950">
                <a:solidFill>
                  <a:srgbClr val="333333"/>
                </a:solidFill>
                <a:latin typeface="微软雅黑" panose="020B0503020204020204" charset="-122"/>
                <a:ea typeface="微软雅黑" panose="020B0503020204020204" charset="-122"/>
              </a:rPr>
              <a:t>用于放置跨应用共享的</a:t>
            </a:r>
            <a:r>
              <a:rPr lang="en-US" sz="1000">
                <a:solidFill>
                  <a:srgbClr val="333333"/>
                </a:solidFill>
                <a:latin typeface="Arial" panose="020B0604020202020204"/>
              </a:rPr>
              <a:t>JavaScript</a:t>
            </a:r>
            <a:r>
              <a:rPr lang="zh-TW" sz="950">
                <a:solidFill>
                  <a:srgbClr val="333333"/>
                </a:solidFill>
                <a:latin typeface="微软雅黑" panose="020B0503020204020204" charset="-122"/>
                <a:ea typeface="微软雅黑" panose="020B0503020204020204" charset="-122"/>
              </a:rPr>
              <a:t>逻辑，它也是独立的应用，需要单独构建单独启动。</a:t>
            </a:r>
            <a:endParaRPr lang="zh-TW" sz="950">
              <a:solidFill>
                <a:srgbClr val="333333"/>
              </a:solidFill>
              <a:latin typeface="微软雅黑" panose="020B0503020204020204" charset="-122"/>
              <a:ea typeface="微软雅黑" panose="020B0503020204020204" charset="-122"/>
            </a:endParaRPr>
          </a:p>
          <a:p>
            <a:pPr indent="152400">
              <a:spcAft>
                <a:spcPts val="700"/>
              </a:spcAft>
            </a:pPr>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.创建应用：</a:t>
            </a:r>
            <a:r>
              <a:rPr lang="en-US" sz="950">
                <a:solidFill>
                  <a:srgbClr val="333333"/>
                </a:solidFill>
                <a:latin typeface="Arial" panose="020B0604020202020204"/>
              </a:rPr>
              <a:t>create-si ngl e-spa</a:t>
            </a:r>
            <a:endParaRPr lang="en-US" sz="950">
              <a:solidFill>
                <a:srgbClr val="333333"/>
              </a:solidFill>
              <a:latin typeface="Arial" panose="020B0604020202020204"/>
            </a:endParaRPr>
          </a:p>
          <a:p>
            <a:pPr indent="444500">
              <a:spcAft>
                <a:spcPts val="140"/>
              </a:spcAft>
            </a:pPr>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.文件夹填写</a:t>
            </a:r>
            <a:r>
              <a:rPr lang="en-US" sz="1000">
                <a:solidFill>
                  <a:srgbClr val="333333"/>
                </a:solidFill>
                <a:latin typeface="Arial" panose="020B0604020202020204"/>
              </a:rPr>
              <a:t>tools</a:t>
            </a:r>
            <a:endParaRPr lang="en-US" sz="1000">
              <a:solidFill>
                <a:srgbClr val="333333"/>
              </a:solidFill>
              <a:latin typeface="Arial" panose="020B0604020202020204"/>
            </a:endParaRPr>
          </a:p>
          <a:p>
            <a:pPr indent="444500">
              <a:spcAft>
                <a:spcPts val="140"/>
              </a:spcAft>
            </a:pPr>
            <a:r>
              <a:rPr lang="zh-TW" sz="1000">
                <a:solidFill>
                  <a:srgbClr val="333333"/>
                </a:solidFill>
                <a:latin typeface="Arial" panose="020B0604020202020204"/>
                <a:ea typeface="Arial" panose="020B0604020202020204"/>
              </a:rPr>
              <a:t>2</a:t>
            </a:r>
            <a:r>
              <a:rPr lang="zh-TW" sz="950">
                <a:solidFill>
                  <a:srgbClr val="333333"/>
                </a:solidFill>
                <a:latin typeface="微软雅黑" panose="020B0503020204020204" charset="-122"/>
                <a:ea typeface="微软雅黑" panose="020B0503020204020204" charset="-122"/>
              </a:rPr>
              <a:t>.应用圈圣 </a:t>
            </a:r>
            <a:r>
              <a:rPr lang="zh-TW" sz="950">
                <a:solidFill>
                  <a:srgbClr val="333333"/>
                </a:solidFill>
                <a:latin typeface="Arial" panose="020B0604020202020204"/>
                <a:ea typeface="Arial" panose="020B0604020202020204"/>
              </a:rPr>
              <a:t>1 </a:t>
            </a:r>
            <a:r>
              <a:rPr lang="en-US" sz="950">
                <a:solidFill>
                  <a:srgbClr val="333333"/>
                </a:solidFill>
                <a:latin typeface="Arial" panose="020B0604020202020204"/>
              </a:rPr>
              <a:t>n-browser uti </a:t>
            </a:r>
            <a:r>
              <a:rPr lang="zh-TW" sz="950">
                <a:solidFill>
                  <a:srgbClr val="333333"/>
                </a:solidFill>
                <a:latin typeface="Arial" panose="020B0604020202020204"/>
                <a:ea typeface="Arial" panose="020B0604020202020204"/>
              </a:rPr>
              <a:t>11 </a:t>
            </a:r>
            <a:r>
              <a:rPr lang="en-US" sz="950">
                <a:solidFill>
                  <a:srgbClr val="333333"/>
                </a:solidFill>
                <a:latin typeface="Arial" panose="020B0604020202020204"/>
              </a:rPr>
              <a:t>ty module (styleguide, api cache, etc)</a:t>
            </a:r>
            <a:endParaRPr lang="en-US" sz="950">
              <a:solidFill>
                <a:srgbClr val="333333"/>
              </a:solidFill>
              <a:latin typeface="Arial" panose="020B0604020202020204"/>
            </a:endParaRPr>
          </a:p>
          <a:p>
            <a:pPr indent="152400">
              <a:spcAft>
                <a:spcPts val="1330"/>
              </a:spcAft>
            </a:pPr>
            <a:r>
              <a:rPr lang="en-US" sz="1000">
                <a:solidFill>
                  <a:srgbClr val="333333"/>
                </a:solidFill>
                <a:latin typeface="Arial" panose="020B0604020202020204"/>
              </a:rPr>
              <a:t>2</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修改端口，启动应用</a:t>
            </a:r>
            <a:endParaRPr lang="zh-TW" sz="950">
              <a:solidFill>
                <a:srgbClr val="333333"/>
              </a:solidFill>
              <a:latin typeface="微软雅黑" panose="020B0503020204020204" charset="-122"/>
              <a:ea typeface="微软雅黑" panose="020B0503020204020204" charset="-122"/>
            </a:endParaRPr>
          </a:p>
          <a:p>
            <a:pPr indent="406400">
              <a:spcAft>
                <a:spcPts val="140"/>
              </a:spcAft>
            </a:pPr>
            <a:r>
              <a:rPr lang="en-US" sz="950">
                <a:solidFill>
                  <a:srgbClr val="A61312"/>
                </a:solidFill>
                <a:latin typeface="Arial" panose="020B0604020202020204"/>
              </a:rPr>
              <a:t>"scri 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609600">
              <a:spcAft>
                <a:spcPts val="140"/>
              </a:spcAft>
            </a:pPr>
            <a:r>
              <a:rPr lang="en-US" sz="950">
                <a:solidFill>
                  <a:srgbClr val="A61312"/>
                </a:solidFill>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 --port 9005"</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3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spcAft>
                <a:spcPts val="133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应用中导出方法</a:t>
            </a:r>
            <a:endParaRPr lang="zh-TW" sz="950">
              <a:solidFill>
                <a:srgbClr val="333333"/>
              </a:solidFill>
              <a:latin typeface="微软雅黑" panose="020B0503020204020204" charset="-122"/>
              <a:ea typeface="微软雅黑" panose="020B0503020204020204" charset="-122"/>
            </a:endParaRPr>
          </a:p>
          <a:p>
            <a:pPr indent="406400">
              <a:spcAft>
                <a:spcPts val="140"/>
              </a:spcAft>
            </a:pPr>
            <a:r>
              <a:rPr lang="en-US" sz="950">
                <a:solidFill>
                  <a:srgbClr val="750087"/>
                </a:solidFill>
                <a:latin typeface="Arial" panose="020B0604020202020204"/>
              </a:rPr>
              <a:t>export function </a:t>
            </a:r>
            <a:r>
              <a:rPr lang="en-US" sz="950">
                <a:solidFill>
                  <a:srgbClr val="0101FA"/>
                </a:solidFill>
                <a:latin typeface="Arial" panose="020B0604020202020204"/>
              </a:rPr>
              <a:t>sayHel</a:t>
            </a:r>
            <a:r>
              <a:rPr lang="en-US" sz="950">
                <a:solidFill>
                  <a:srgbClr val="0303C3"/>
                </a:solidFill>
                <a:latin typeface="Arial" panose="020B0604020202020204"/>
              </a:rPr>
              <a:t>lo(who)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latin typeface="Arial" panose="020B0604020202020204"/>
              </a:rPr>
              <a:t>console.log(</a:t>
            </a:r>
            <a:r>
              <a:rPr lang="en-US" sz="950">
                <a:solidFill>
                  <a:srgbClr val="555555"/>
                </a:solidFill>
                <a:latin typeface="Arial" panose="020B0604020202020204"/>
              </a:rPr>
              <a:t>'%c$(who} </a:t>
            </a:r>
            <a:r>
              <a:rPr lang="en-US" sz="950">
                <a:solidFill>
                  <a:srgbClr val="F35404"/>
                </a:solidFill>
                <a:latin typeface="Arial" panose="020B0604020202020204"/>
              </a:rPr>
              <a:t>say Hello', </a:t>
            </a:r>
            <a:r>
              <a:rPr lang="en-US" sz="950">
                <a:solidFill>
                  <a:srgbClr val="A61312"/>
                </a:solidFill>
                <a:latin typeface="Arial" panose="020B0604020202020204"/>
              </a:rPr>
              <a:t>"color: skyblue")</a:t>
            </a:r>
            <a:endParaRPr lang="en-US" sz="950">
              <a:solidFill>
                <a:srgbClr val="A61312"/>
              </a:solidFill>
              <a:latin typeface="Arial" panose="020B0604020202020204"/>
            </a:endParaRPr>
          </a:p>
          <a:p>
            <a:pPr indent="406400">
              <a:spcAft>
                <a:spcPts val="13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spcAft>
                <a:spcPts val="1330"/>
              </a:spcAft>
            </a:pPr>
            <a:r>
              <a:rPr lang="en-US" sz="1000">
                <a:solidFill>
                  <a:srgbClr val="333333"/>
                </a:solidFill>
                <a:latin typeface="Arial" panose="020B0604020202020204"/>
              </a:rPr>
              <a:t>4. </a:t>
            </a:r>
            <a:r>
              <a:rPr lang="zh-TW" sz="950">
                <a:solidFill>
                  <a:srgbClr val="333333"/>
                </a:solidFill>
                <a:latin typeface="微软雅黑" panose="020B0503020204020204" charset="-122"/>
                <a:ea typeface="微软雅黑" panose="020B0503020204020204" charset="-122"/>
              </a:rPr>
              <a:t>在模板文件中声明应用模块访问地址</a:t>
            </a:r>
            <a:endParaRPr lang="zh-TW" sz="950">
              <a:solidFill>
                <a:srgbClr val="333333"/>
              </a:solidFill>
              <a:latin typeface="微软雅黑" panose="020B0503020204020204" charset="-122"/>
              <a:ea typeface="微软雅黑" panose="020B0503020204020204" charset="-122"/>
            </a:endParaRPr>
          </a:p>
          <a:p>
            <a:pPr indent="406400">
              <a:spcAft>
                <a:spcPts val="140"/>
              </a:spcAft>
            </a:pPr>
            <a:r>
              <a:rPr lang="en-US" sz="950">
                <a:solidFill>
                  <a:srgbClr val="127602"/>
                </a:solidFill>
                <a:latin typeface="Arial" panose="020B0604020202020204"/>
              </a:rPr>
              <a:t>&lt;script </a:t>
            </a:r>
            <a:r>
              <a:rPr lang="en-US" sz="950">
                <a:solidFill>
                  <a:srgbClr val="0303C3"/>
                </a:solidFill>
                <a:latin typeface="Arial" panose="020B0604020202020204"/>
              </a:rPr>
              <a:t>type="</a:t>
            </a:r>
            <a:r>
              <a:rPr lang="en-US" sz="950">
                <a:solidFill>
                  <a:srgbClr val="A61312"/>
                </a:solidFill>
                <a:latin typeface="Arial" panose="020B0604020202020204"/>
              </a:rPr>
              <a:t>systemjs-importmap"&gt;</a:t>
            </a:r>
            <a:endParaRPr lang="en-US" sz="950">
              <a:solidFill>
                <a:srgbClr val="A61312"/>
              </a:solidFill>
              <a:latin typeface="Arial" panose="020B0604020202020204"/>
            </a:endParaRPr>
          </a:p>
          <a:p>
            <a:pPr indent="4064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140"/>
              </a:spcAft>
            </a:pPr>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spcAft>
                <a:spcPts val="140"/>
              </a:spcAft>
            </a:pPr>
            <a:r>
              <a:rPr lang="en-US" sz="950">
                <a:solidFill>
                  <a:srgbClr val="333333"/>
                </a:solidFill>
                <a:latin typeface="Arial" panose="020B0604020202020204"/>
              </a:rPr>
              <a:t>"©study/tools": "//localhost</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9005/study-tools.js"</a:t>
            </a:r>
            <a:endParaRPr lang="en-US" sz="950">
              <a:solidFill>
                <a:srgbClr val="333333"/>
              </a:solidFill>
              <a:latin typeface="Arial" panose="020B0604020202020204"/>
            </a:endParaRPr>
          </a:p>
          <a:p>
            <a:pPr indent="6096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33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152400"/>
            <a:r>
              <a:rPr lang="en-US" sz="1000">
                <a:solidFill>
                  <a:srgbClr val="333333"/>
                </a:solidFill>
                <a:latin typeface="Arial" panose="020B0604020202020204"/>
              </a:rPr>
              <a:t>5.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应用中使用该方法</a:t>
            </a:r>
            <a:endParaRPr lang="zh-TW" sz="950">
              <a:solidFill>
                <a:srgbClr val="333333"/>
              </a:solidFill>
              <a:latin typeface="微软雅黑" panose="020B0503020204020204" charset="-122"/>
              <a:ea typeface="微软雅黑" panose="020B0503020204020204" charset="-122"/>
            </a:endParaRPr>
          </a:p>
        </p:txBody>
      </p:sp>
      <p:sp>
        <p:nvSpPr>
          <p:cNvPr id="4" name="矩形 3"/>
          <p:cNvSpPr/>
          <p:nvPr/>
        </p:nvSpPr>
        <p:spPr>
          <a:xfrm>
            <a:off x="1359408" y="9906000"/>
            <a:ext cx="3371088" cy="146304"/>
          </a:xfrm>
          <a:prstGeom prst="rect">
            <a:avLst/>
          </a:prstGeom>
          <a:solidFill>
            <a:srgbClr val="FFFFFF"/>
          </a:solidFill>
        </p:spPr>
        <p:txBody>
          <a:bodyPr wrap="none" lIns="0" tIns="0" rIns="0" bIns="0">
            <a:noAutofit/>
          </a:bodyPr>
          <a:p>
            <a:pPr indent="406400"/>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333333"/>
                </a:solidFill>
                <a:latin typeface="Arial" panose="020B0604020202020204"/>
              </a:rPr>
              <a:t>( </a:t>
            </a:r>
            <a:r>
              <a:rPr lang="en-US" sz="950">
                <a:solidFill>
                  <a:srgbClr val="0101FA"/>
                </a:solidFill>
                <a:latin typeface="Arial" panose="020B0604020202020204"/>
              </a:rPr>
              <a:t>useEffect</a:t>
            </a:r>
            <a:r>
              <a:rPr lang="en-US" sz="950">
                <a:solidFill>
                  <a:srgbClr val="333333"/>
                </a:solidFill>
                <a:latin typeface="Arial" panose="020B0604020202020204"/>
              </a:rPr>
              <a:t>, </a:t>
            </a:r>
            <a:r>
              <a:rPr lang="en-US" sz="950">
                <a:solidFill>
                  <a:srgbClr val="0101FA"/>
                </a:solidFill>
                <a:latin typeface="Arial" panose="020B0604020202020204"/>
              </a:rPr>
              <a:t>usestate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baseline="30000">
                <a:solidFill>
                  <a:srgbClr val="A61312"/>
                </a:solidFill>
                <a:latin typeface="Arial" panose="020B0604020202020204"/>
              </a:rPr>
              <a:t>H</a:t>
            </a:r>
            <a:r>
              <a:rPr lang="en-US" sz="950">
                <a:solidFill>
                  <a:srgbClr val="A61312"/>
                </a:solidFill>
                <a:latin typeface="Arial" panose="020B0604020202020204"/>
              </a:rPr>
              <a:t>react"</a:t>
            </a:r>
            <a:endParaRPr lang="en-US" sz="950">
              <a:solidFill>
                <a:srgbClr val="A61312"/>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1832" y="374904"/>
            <a:ext cx="4797552" cy="6431280"/>
          </a:xfrm>
          <a:prstGeom prst="rect">
            <a:avLst/>
          </a:prstGeom>
          <a:solidFill>
            <a:srgbClr val="FFFFFF"/>
          </a:solidFill>
        </p:spPr>
        <p:txBody>
          <a:bodyPr lIns="0" tIns="0" rIns="0" bIns="0">
            <a:noAutofit/>
          </a:bodyPr>
          <a:p>
            <a:pPr indent="-127000">
              <a:lnSpc>
                <a:spcPct val="123000"/>
              </a:lnSpc>
            </a:pPr>
            <a:r>
              <a:rPr lang="en-US" sz="950">
                <a:solidFill>
                  <a:srgbClr val="750087"/>
                </a:solidFill>
                <a:latin typeface="Arial" panose="020B0604020202020204"/>
              </a:rPr>
              <a:t>function </a:t>
            </a:r>
            <a:r>
              <a:rPr lang="en-US" sz="950">
                <a:solidFill>
                  <a:srgbClr val="0101FA"/>
                </a:solidFill>
                <a:latin typeface="Arial" panose="020B0604020202020204"/>
              </a:rPr>
              <a:t>useToolsModul</a:t>
            </a:r>
            <a:r>
              <a:rPr lang="en-US" sz="950">
                <a:solidFill>
                  <a:srgbClr val="320C8A"/>
                </a:solidFill>
                <a:latin typeface="Arial" panose="020B0604020202020204"/>
              </a:rPr>
              <a:t>e() </a:t>
            </a:r>
            <a:r>
              <a:rPr lang="en-US" sz="950">
                <a:solidFill>
                  <a:srgbClr val="333333"/>
                </a:solidFill>
                <a:latin typeface="Arial" panose="020B0604020202020204"/>
              </a:rPr>
              <a:t>{ </a:t>
            </a:r>
            <a:r>
              <a:rPr lang="en-US" sz="950">
                <a:solidFill>
                  <a:srgbClr val="750087"/>
                </a:solidFill>
                <a:latin typeface="Arial" panose="020B0604020202020204"/>
              </a:rPr>
              <a:t>const </a:t>
            </a:r>
            <a:r>
              <a:rPr lang="en-US" sz="950">
                <a:solidFill>
                  <a:srgbClr val="0101FA"/>
                </a:solidFill>
                <a:latin typeface="Arial" panose="020B0604020202020204"/>
              </a:rPr>
              <a:t>[toolsModul</a:t>
            </a:r>
            <a:r>
              <a:rPr lang="en-US" sz="950">
                <a:solidFill>
                  <a:srgbClr val="0303C3"/>
                </a:solidFill>
                <a:latin typeface="Arial" panose="020B0604020202020204"/>
              </a:rPr>
              <a:t>e, </a:t>
            </a:r>
            <a:r>
              <a:rPr lang="en-US" sz="950">
                <a:solidFill>
                  <a:srgbClr val="0101FA"/>
                </a:solidFill>
                <a:latin typeface="Arial" panose="020B0604020202020204"/>
              </a:rPr>
              <a:t>setToolsModul</a:t>
            </a:r>
            <a:r>
              <a:rPr lang="en-US" sz="950">
                <a:solidFill>
                  <a:srgbClr val="0303C3"/>
                </a:solidFill>
                <a:latin typeface="Arial" panose="020B0604020202020204"/>
              </a:rPr>
              <a:t>e] </a:t>
            </a:r>
            <a:r>
              <a:rPr lang="en-US" sz="950">
                <a:solidFill>
                  <a:srgbClr val="A61312"/>
                </a:solidFill>
                <a:latin typeface="Arial" panose="020B0604020202020204"/>
              </a:rPr>
              <a:t>= </a:t>
            </a:r>
            <a:r>
              <a:rPr lang="en-US" sz="950">
                <a:latin typeface="Arial" panose="020B0604020202020204"/>
              </a:rPr>
              <a:t>usestate() useEffect(()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marL="509905" indent="139700">
              <a:lnSpc>
                <a:spcPts val="1345"/>
              </a:lnSpc>
              <a:spcAft>
                <a:spcPts val="140"/>
              </a:spcAft>
            </a:pPr>
            <a:r>
              <a:rPr lang="en-US" sz="950">
                <a:latin typeface="Arial" panose="020B0604020202020204"/>
              </a:rPr>
              <a:t>System.</a:t>
            </a:r>
            <a:r>
              <a:rPr lang="en-US" sz="950">
                <a:solidFill>
                  <a:srgbClr val="7C102F"/>
                </a:solidFill>
                <a:latin typeface="Arial" panose="020B0604020202020204"/>
              </a:rPr>
              <a:t>import("@study/tools")</a:t>
            </a:r>
            <a:r>
              <a:rPr lang="en-US" sz="950">
                <a:solidFill>
                  <a:srgbClr val="333333"/>
                </a:solidFill>
                <a:latin typeface="Arial" panose="020B0604020202020204"/>
              </a:rPr>
              <a:t>.</a:t>
            </a:r>
            <a:r>
              <a:rPr lang="en-US" sz="950">
                <a:solidFill>
                  <a:srgbClr val="043262"/>
                </a:solidFill>
                <a:latin typeface="Arial" panose="020B0604020202020204"/>
              </a:rPr>
              <a:t>then(setToolsModule) </a:t>
            </a:r>
            <a:r>
              <a:rPr lang="en-US" sz="950">
                <a:solidFill>
                  <a:srgbClr val="333333"/>
                </a:solidFill>
                <a:latin typeface="微软雅黑" panose="020B0503020204020204" charset="-122"/>
              </a:rPr>
              <a:t>}, </a:t>
            </a:r>
            <a:r>
              <a:rPr lang="zh-CN" sz="950">
                <a:solidFill>
                  <a:srgbClr val="333333"/>
                </a:solidFill>
                <a:latin typeface="微软雅黑" panose="020B0503020204020204" charset="-122"/>
                <a:ea typeface="微软雅黑" panose="020B0503020204020204" charset="-122"/>
              </a:rPr>
              <a:t>口) </a:t>
            </a:r>
            <a:r>
              <a:rPr lang="en-US" sz="950">
                <a:solidFill>
                  <a:srgbClr val="750087"/>
                </a:solidFill>
                <a:latin typeface="Arial" panose="020B0604020202020204"/>
              </a:rPr>
              <a:t>return </a:t>
            </a:r>
            <a:r>
              <a:rPr lang="en-US" sz="950">
                <a:solidFill>
                  <a:srgbClr val="0253A6"/>
                </a:solidFill>
                <a:latin typeface="Arial" panose="020B0604020202020204"/>
              </a:rPr>
              <a:t>toolsModule</a:t>
            </a:r>
            <a:endParaRPr lang="en-US" sz="950">
              <a:solidFill>
                <a:srgbClr val="0253A6"/>
              </a:solidFill>
              <a:latin typeface="Arial" panose="020B0604020202020204"/>
            </a:endParaRPr>
          </a:p>
          <a:p>
            <a:pPr indent="419100">
              <a:lnSpc>
                <a:spcPts val="1370"/>
              </a:lnSpc>
              <a:spcAft>
                <a:spcPts val="98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419100">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Home </a:t>
            </a:r>
            <a:r>
              <a:rPr lang="en-US" sz="950">
                <a:solidFill>
                  <a:srgbClr val="7C102F"/>
                </a:solidFill>
                <a:latin typeface="Arial" panose="020B0604020202020204"/>
              </a:rPr>
              <a:t>=()=&gt;{</a:t>
            </a:r>
            <a:endParaRPr lang="en-US" sz="950">
              <a:solidFill>
                <a:srgbClr val="7C102F"/>
              </a:solidFill>
              <a:latin typeface="Arial" panose="020B0604020202020204"/>
            </a:endParaRPr>
          </a:p>
          <a:p>
            <a:pPr indent="546100">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toolsModule </a:t>
            </a:r>
            <a:r>
              <a:rPr lang="en-US" sz="950">
                <a:solidFill>
                  <a:srgbClr val="A61312"/>
                </a:solidFill>
                <a:latin typeface="Arial" panose="020B0604020202020204"/>
              </a:rPr>
              <a:t>= </a:t>
            </a:r>
            <a:r>
              <a:rPr lang="en-US" sz="950">
                <a:latin typeface="Arial" panose="020B0604020202020204"/>
              </a:rPr>
              <a:t>useToolsModul</a:t>
            </a:r>
            <a:r>
              <a:rPr lang="en-US" sz="950">
                <a:solidFill>
                  <a:srgbClr val="333333"/>
                </a:solidFill>
                <a:latin typeface="Arial" panose="020B0604020202020204"/>
              </a:rPr>
              <a:t>e()</a:t>
            </a:r>
            <a:endParaRPr lang="en-US" sz="950">
              <a:solidFill>
                <a:srgbClr val="333333"/>
              </a:solidFill>
              <a:latin typeface="Arial" panose="020B0604020202020204"/>
            </a:endParaRPr>
          </a:p>
          <a:p>
            <a:pPr marL="509905" marR="1087755" indent="0">
              <a:lnSpc>
                <a:spcPct val="125000"/>
              </a:lnSpc>
            </a:pPr>
            <a:r>
              <a:rPr lang="en-US" sz="950">
                <a:solidFill>
                  <a:srgbClr val="750087"/>
                </a:solidFill>
                <a:latin typeface="Arial" panose="020B0604020202020204"/>
              </a:rPr>
              <a:t>if </a:t>
            </a:r>
            <a:r>
              <a:rPr lang="en-US" sz="950">
                <a:solidFill>
                  <a:srgbClr val="0253A6"/>
                </a:solidFill>
                <a:latin typeface="Arial" panose="020B0604020202020204"/>
              </a:rPr>
              <a:t>(toolsModul</a:t>
            </a:r>
            <a:r>
              <a:rPr lang="en-US" sz="950">
                <a:solidFill>
                  <a:srgbClr val="043262"/>
                </a:solidFill>
                <a:latin typeface="Arial" panose="020B0604020202020204"/>
              </a:rPr>
              <a:t>e) </a:t>
            </a:r>
            <a:r>
              <a:rPr lang="en-US" sz="950">
                <a:solidFill>
                  <a:srgbClr val="0253A6"/>
                </a:solidFill>
                <a:latin typeface="Arial" panose="020B0604020202020204"/>
              </a:rPr>
              <a:t>toolsModule.</a:t>
            </a:r>
            <a:r>
              <a:rPr lang="en-US" sz="950">
                <a:solidFill>
                  <a:srgbClr val="7C102F"/>
                </a:solidFill>
                <a:latin typeface="Arial" panose="020B0604020202020204"/>
              </a:rPr>
              <a:t>sayHello("todos") </a:t>
            </a:r>
            <a:r>
              <a:rPr lang="en-US" sz="950">
                <a:solidFill>
                  <a:srgbClr val="750087"/>
                </a:solidFill>
                <a:latin typeface="Arial" panose="020B0604020202020204"/>
              </a:rPr>
              <a:t>return </a:t>
            </a:r>
            <a:r>
              <a:rPr lang="en-US" sz="950">
                <a:solidFill>
                  <a:srgbClr val="127602"/>
                </a:solidFill>
                <a:latin typeface="Arial" panose="020B0604020202020204"/>
              </a:rPr>
              <a:t>&lt;di</a:t>
            </a:r>
            <a:r>
              <a:rPr lang="en-US" sz="950">
                <a:solidFill>
                  <a:srgbClr val="333333"/>
                </a:solidFill>
                <a:latin typeface="Arial" panose="020B0604020202020204"/>
              </a:rPr>
              <a:t>v&gt;Todos home works&lt;/di</a:t>
            </a:r>
            <a:r>
              <a:rPr lang="en-US" sz="950">
                <a:solidFill>
                  <a:srgbClr val="127602"/>
                </a:solidFill>
                <a:latin typeface="Arial" panose="020B0604020202020204"/>
              </a:rPr>
              <a:t>v&gt;</a:t>
            </a:r>
            <a:endParaRPr lang="en-US" sz="950">
              <a:solidFill>
                <a:srgbClr val="127602"/>
              </a:solidFill>
              <a:latin typeface="Arial" panose="020B0604020202020204"/>
            </a:endParaRPr>
          </a:p>
          <a:p>
            <a:pPr indent="419100">
              <a:lnSpc>
                <a:spcPts val="1370"/>
              </a:lnSpc>
              <a:spcAft>
                <a:spcPts val="98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419100">
              <a:lnSpc>
                <a:spcPct val="125000"/>
              </a:lnSpc>
              <a:spcAft>
                <a:spcPts val="1260"/>
              </a:spcAft>
            </a:pPr>
            <a:r>
              <a:rPr lang="en-US" sz="950">
                <a:solidFill>
                  <a:srgbClr val="750087"/>
                </a:solidFill>
                <a:latin typeface="Arial" panose="020B0604020202020204"/>
              </a:rPr>
              <a:t>export default </a:t>
            </a:r>
            <a:r>
              <a:rPr lang="en-US" sz="950">
                <a:latin typeface="Arial" panose="020B0604020202020204"/>
              </a:rPr>
              <a:t>Home</a:t>
            </a:r>
            <a:endParaRPr lang="en-US" sz="950">
              <a:latin typeface="Arial" panose="020B0604020202020204"/>
            </a:endParaRPr>
          </a:p>
          <a:p>
            <a:pPr indent="152400">
              <a:lnSpc>
                <a:spcPct val="119000"/>
              </a:lnSpc>
              <a:spcAft>
                <a:spcPts val="1260"/>
              </a:spcAft>
            </a:pPr>
            <a:r>
              <a:rPr lang="en-US" sz="1000">
                <a:solidFill>
                  <a:srgbClr val="333333"/>
                </a:solidFill>
                <a:latin typeface="Arial" panose="020B0604020202020204"/>
              </a:rPr>
              <a:t>6.</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Vue</a:t>
            </a:r>
            <a:r>
              <a:rPr lang="zh-TW" sz="950">
                <a:solidFill>
                  <a:srgbClr val="333333"/>
                </a:solidFill>
                <a:latin typeface="微软雅黑" panose="020B0503020204020204" charset="-122"/>
                <a:ea typeface="微软雅黑" panose="020B0503020204020204" charset="-122"/>
              </a:rPr>
              <a:t>应用中使用该方法</a:t>
            </a:r>
            <a:endParaRPr lang="zh-TW" sz="950">
              <a:solidFill>
                <a:srgbClr val="333333"/>
              </a:solidFill>
              <a:latin typeface="微软雅黑" panose="020B0503020204020204" charset="-122"/>
              <a:ea typeface="微软雅黑" panose="020B0503020204020204" charset="-122"/>
            </a:endParaRPr>
          </a:p>
          <a:p>
            <a:pPr indent="419100">
              <a:lnSpc>
                <a:spcPct val="125000"/>
              </a:lnSpc>
              <a:spcAft>
                <a:spcPts val="1610"/>
              </a:spcAft>
            </a:pPr>
            <a:r>
              <a:rPr lang="en-US" sz="950">
                <a:solidFill>
                  <a:srgbClr val="127602"/>
                </a:solidFill>
                <a:latin typeface="Arial" panose="020B0604020202020204"/>
              </a:rPr>
              <a:t>&lt;hl </a:t>
            </a:r>
            <a:r>
              <a:rPr lang="en-US" sz="950">
                <a:solidFill>
                  <a:srgbClr val="7C102F"/>
                </a:solidFill>
                <a:latin typeface="Arial" panose="020B0604020202020204"/>
              </a:rPr>
              <a:t>@click="handleclick"&gt;{( </a:t>
            </a:r>
            <a:r>
              <a:rPr lang="en-US" sz="950">
                <a:solidFill>
                  <a:srgbClr val="333333"/>
                </a:solidFill>
                <a:latin typeface="Arial" panose="020B0604020202020204"/>
              </a:rPr>
              <a:t>name </a:t>
            </a:r>
            <a:r>
              <a:rPr lang="en-US" sz="950">
                <a:solidFill>
                  <a:srgbClr val="127602"/>
                </a:solidFill>
                <a:latin typeface="Arial" panose="020B0604020202020204"/>
              </a:rPr>
              <a:t>})&lt;/hl&gt;</a:t>
            </a:r>
            <a:endParaRPr lang="en-US" sz="950">
              <a:solidFill>
                <a:srgbClr val="127602"/>
              </a:solidFill>
              <a:latin typeface="Arial" panose="020B0604020202020204"/>
            </a:endParaRPr>
          </a:p>
          <a:p>
            <a:pPr indent="419100">
              <a:lnSpc>
                <a:spcPct val="125000"/>
              </a:lnSpc>
            </a:pPr>
            <a:r>
              <a:rPr lang="en-US" sz="950">
                <a:solidFill>
                  <a:srgbClr val="750087"/>
                </a:solidFill>
                <a:latin typeface="Arial" panose="020B0604020202020204"/>
              </a:rPr>
              <a:t>async </a:t>
            </a:r>
            <a:r>
              <a:rPr lang="en-US" sz="950">
                <a:latin typeface="Arial" panose="020B0604020202020204"/>
              </a:rPr>
              <a:t>handleclick() </a:t>
            </a:r>
            <a:r>
              <a:rPr lang="en-US" sz="950">
                <a:solidFill>
                  <a:srgbClr val="333333"/>
                </a:solidFill>
                <a:latin typeface="Arial" panose="020B0604020202020204"/>
              </a:rPr>
              <a:t>(</a:t>
            </a:r>
            <a:endParaRPr lang="en-US" sz="950">
              <a:solidFill>
                <a:srgbClr val="333333"/>
              </a:solidFill>
              <a:latin typeface="Arial" panose="020B0604020202020204"/>
            </a:endParaRPr>
          </a:p>
          <a:p>
            <a:pPr marL="509905" indent="0">
              <a:lnSpc>
                <a:spcPct val="125000"/>
              </a:lnSpc>
            </a:pPr>
            <a:r>
              <a:rPr lang="en-US" sz="950">
                <a:solidFill>
                  <a:srgbClr val="750087"/>
                </a:solidFill>
                <a:latin typeface="Arial" panose="020B0604020202020204"/>
              </a:rPr>
              <a:t>1et </a:t>
            </a:r>
            <a:r>
              <a:rPr lang="en-US" sz="950">
                <a:solidFill>
                  <a:srgbClr val="0101FA"/>
                </a:solidFill>
                <a:latin typeface="Arial" panose="020B0604020202020204"/>
              </a:rPr>
              <a:t>toolsModule </a:t>
            </a:r>
            <a:r>
              <a:rPr lang="en-US" sz="950">
                <a:solidFill>
                  <a:srgbClr val="A61312"/>
                </a:solidFill>
                <a:latin typeface="Arial" panose="020B0604020202020204"/>
              </a:rPr>
              <a:t>= </a:t>
            </a:r>
            <a:r>
              <a:rPr lang="en-US" sz="950">
                <a:solidFill>
                  <a:srgbClr val="750087"/>
                </a:solidFill>
                <a:latin typeface="Arial" panose="020B0604020202020204"/>
              </a:rPr>
              <a:t>await </a:t>
            </a:r>
            <a:r>
              <a:rPr lang="en-US" sz="950">
                <a:latin typeface="Arial" panose="020B0604020202020204"/>
              </a:rPr>
              <a:t>window.system.</a:t>
            </a:r>
            <a:r>
              <a:rPr lang="en-US" sz="950">
                <a:solidFill>
                  <a:srgbClr val="7C102F"/>
                </a:solidFill>
                <a:latin typeface="Arial" panose="020B0604020202020204"/>
              </a:rPr>
              <a:t>import("@study/tools") </a:t>
            </a:r>
            <a:r>
              <a:rPr lang="en-US" sz="950">
                <a:solidFill>
                  <a:srgbClr val="0253A6"/>
                </a:solidFill>
                <a:latin typeface="Arial" panose="020B0604020202020204"/>
              </a:rPr>
              <a:t>toolsModule.</a:t>
            </a:r>
            <a:r>
              <a:rPr lang="en-US" sz="950">
                <a:latin typeface="Arial" panose="020B0604020202020204"/>
              </a:rPr>
              <a:t>sayHello("</a:t>
            </a:r>
            <a:r>
              <a:rPr lang="en-US" sz="950">
                <a:solidFill>
                  <a:srgbClr val="A61312"/>
                </a:solidFill>
                <a:latin typeface="Arial" panose="020B0604020202020204"/>
              </a:rPr>
              <a:t>realworld")</a:t>
            </a:r>
            <a:endParaRPr lang="en-US" sz="950">
              <a:solidFill>
                <a:srgbClr val="A61312"/>
              </a:solidFill>
              <a:latin typeface="Arial" panose="020B0604020202020204"/>
            </a:endParaRPr>
          </a:p>
          <a:p>
            <a:pPr indent="419100">
              <a:lnSpc>
                <a:spcPts val="1370"/>
              </a:lnSpc>
              <a:spcAft>
                <a:spcPts val="126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0">
              <a:spcAft>
                <a:spcPts val="770"/>
              </a:spcAft>
            </a:pPr>
            <a:r>
              <a:rPr lang="en-US" sz="1200" b="1">
                <a:solidFill>
                  <a:srgbClr val="333333"/>
                </a:solidFill>
                <a:latin typeface="Arial" panose="020B0604020202020204"/>
              </a:rPr>
              <a:t>3.8</a:t>
            </a:r>
            <a:r>
              <a:rPr lang="zh-TW" sz="1200">
                <a:solidFill>
                  <a:srgbClr val="333333"/>
                </a:solidFill>
                <a:latin typeface="微软雅黑" panose="020B0503020204020204" charset="-122"/>
                <a:ea typeface="微软雅黑" panose="020B0503020204020204" charset="-122"/>
              </a:rPr>
              <a:t>实现跨应用通信</a:t>
            </a:r>
            <a:endParaRPr lang="zh-TW" sz="1200">
              <a:solidFill>
                <a:srgbClr val="333333"/>
              </a:solidFill>
              <a:latin typeface="微软雅黑" panose="020B0503020204020204" charset="-122"/>
              <a:ea typeface="微软雅黑" panose="020B0503020204020204" charset="-122"/>
            </a:endParaRPr>
          </a:p>
          <a:p>
            <a:pPr indent="0">
              <a:lnSpc>
                <a:spcPts val="1370"/>
              </a:lnSpc>
              <a:spcAft>
                <a:spcPts val="770"/>
              </a:spcAft>
            </a:pPr>
            <a:r>
              <a:rPr lang="zh-TW" sz="950">
                <a:solidFill>
                  <a:srgbClr val="333333"/>
                </a:solidFill>
                <a:latin typeface="微软雅黑" panose="020B0503020204020204" charset="-122"/>
                <a:ea typeface="微软雅黑" panose="020B0503020204020204" charset="-122"/>
              </a:rPr>
              <a:t>跨应用通信可以使用</a:t>
            </a:r>
            <a:r>
              <a:rPr lang="en-US" sz="1000">
                <a:solidFill>
                  <a:srgbClr val="333333"/>
                </a:solidFill>
                <a:latin typeface="Arial" panose="020B0604020202020204"/>
              </a:rPr>
              <a:t>RxJS,</a:t>
            </a:r>
            <a:r>
              <a:rPr lang="zh-TW" sz="950">
                <a:solidFill>
                  <a:srgbClr val="333333"/>
                </a:solidFill>
                <a:latin typeface="微软雅黑" panose="020B0503020204020204" charset="-122"/>
                <a:ea typeface="微软雅黑" panose="020B0503020204020204" charset="-122"/>
              </a:rPr>
              <a:t>因为它无关于框架，也就是可以在田可其他框架中使用。</a:t>
            </a:r>
            <a:endParaRPr lang="zh-TW" sz="950">
              <a:solidFill>
                <a:srgbClr val="333333"/>
              </a:solidFill>
              <a:latin typeface="微软雅黑" panose="020B0503020204020204" charset="-122"/>
              <a:ea typeface="微软雅黑" panose="020B0503020204020204" charset="-122"/>
            </a:endParaRPr>
          </a:p>
          <a:p>
            <a:pPr indent="152400">
              <a:lnSpc>
                <a:spcPct val="119000"/>
              </a:lnSpc>
              <a:spcAft>
                <a:spcPts val="1260"/>
              </a:spcAft>
            </a:pPr>
            <a:r>
              <a:rPr lang="en-US" sz="1000">
                <a:solidFill>
                  <a:srgbClr val="333333"/>
                </a:solidFill>
                <a:latin typeface="Arial" panose="020B0604020202020204"/>
              </a:rPr>
              <a:t>1.</a:t>
            </a:r>
            <a:r>
              <a:rPr lang="zh-TW" sz="950">
                <a:solidFill>
                  <a:srgbClr val="333333"/>
                </a:solidFill>
                <a:latin typeface="微软雅黑" panose="020B0503020204020204" charset="-122"/>
                <a:ea typeface="微软雅黑" panose="020B0503020204020204" charset="-122"/>
              </a:rPr>
              <a:t>在 </a:t>
            </a:r>
            <a:r>
              <a:rPr lang="en-US" sz="1000">
                <a:solidFill>
                  <a:srgbClr val="333333"/>
                </a:solidFill>
                <a:latin typeface="Arial" panose="020B0604020202020204"/>
              </a:rPr>
              <a:t>index.ejs </a:t>
            </a:r>
            <a:r>
              <a:rPr lang="zh-TW" sz="950">
                <a:solidFill>
                  <a:srgbClr val="333333"/>
                </a:solidFill>
                <a:latin typeface="微软雅黑" panose="020B0503020204020204" charset="-122"/>
                <a:ea typeface="微软雅黑" panose="020B0503020204020204" charset="-122"/>
              </a:rPr>
              <a:t>文件中添加 </a:t>
            </a:r>
            <a:r>
              <a:rPr lang="en-US" sz="1000">
                <a:solidFill>
                  <a:srgbClr val="333333"/>
                </a:solidFill>
                <a:latin typeface="Arial" panose="020B0604020202020204"/>
              </a:rPr>
              <a:t>rxjs </a:t>
            </a:r>
            <a:r>
              <a:rPr lang="zh-TW" sz="950">
                <a:solidFill>
                  <a:srgbClr val="333333"/>
                </a:solidFill>
                <a:latin typeface="微软雅黑" panose="020B0503020204020204" charset="-122"/>
                <a:ea typeface="微软雅黑" panose="020B0503020204020204" charset="-122"/>
              </a:rPr>
              <a:t>的 </a:t>
            </a:r>
            <a:r>
              <a:rPr lang="en-US" sz="1000">
                <a:solidFill>
                  <a:srgbClr val="333333"/>
                </a:solidFill>
                <a:latin typeface="Arial" panose="020B0604020202020204"/>
              </a:rPr>
              <a:t>import-map</a:t>
            </a:r>
            <a:endParaRPr lang="en-US" sz="1000">
              <a:solidFill>
                <a:srgbClr val="333333"/>
              </a:solidFill>
              <a:latin typeface="Arial" panose="020B0604020202020204"/>
            </a:endParaRPr>
          </a:p>
          <a:p>
            <a:pPr marL="509905" indent="-127000">
              <a:lnSpc>
                <a:spcPct val="112000"/>
              </a:lnSpc>
              <a:spcAft>
                <a:spcPts val="140"/>
              </a:spcAft>
            </a:pPr>
            <a:r>
              <a:rPr lang="en-US" sz="950">
                <a:solidFill>
                  <a:srgbClr val="333333"/>
                </a:solidFill>
                <a:latin typeface="Arial" panose="020B0604020202020204"/>
              </a:rPr>
              <a:t>{ </a:t>
            </a:r>
            <a:r>
              <a:rPr lang="en-US" sz="950">
                <a:solidFill>
                  <a:srgbClr val="A61312"/>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lnSpc>
                <a:spcPct val="134000"/>
              </a:lnSpc>
            </a:pPr>
            <a:r>
              <a:rPr lang="en-US" sz="950">
                <a:solidFill>
                  <a:srgbClr val="A61312"/>
                </a:solidFill>
                <a:latin typeface="Arial" panose="020B0604020202020204"/>
              </a:rPr>
              <a:t>"rxjs”</a:t>
            </a:r>
            <a:r>
              <a:rPr lang="en-US" sz="1100">
                <a:solidFill>
                  <a:srgbClr val="A61312"/>
                </a:solidFill>
                <a:latin typeface="宋体" panose="02010600030101010101" pitchFamily="2" charset="-122"/>
              </a:rPr>
              <a:t>：</a:t>
            </a:r>
            <a:endParaRPr lang="en-US" sz="1100">
              <a:solidFill>
                <a:srgbClr val="A61312"/>
              </a:solidFill>
              <a:latin typeface="宋体" panose="02010600030101010101" pitchFamily="2" charset="-122"/>
            </a:endParaRPr>
          </a:p>
          <a:p>
            <a:pPr marL="509905" indent="-127000">
              <a:lnSpc>
                <a:spcPct val="134000"/>
              </a:lnSpc>
            </a:pPr>
            <a:r>
              <a:rPr lang="en-US" sz="950">
                <a:solidFill>
                  <a:srgbClr val="A61312"/>
                </a:solidFill>
                <a:latin typeface="Arial" panose="020B0604020202020204"/>
              </a:rPr>
              <a:t>"</a:t>
            </a:r>
            <a:r>
              <a:rPr lang="en-US" sz="950">
                <a:solidFill>
                  <a:srgbClr val="A61312"/>
                </a:solidFill>
                <a:latin typeface="Arial" panose="020B0604020202020204"/>
                <a:hlinkClick r:id="rId1"/>
              </a:rPr>
              <a:t>https://cdn.jsdelivr.net/npm/rxjs@6.6.3/bundles/rxjs.umd.mi</a:t>
            </a:r>
            <a:r>
              <a:rPr lang="en-US" sz="950">
                <a:solidFill>
                  <a:srgbClr val="A61312"/>
                </a:solidFill>
                <a:latin typeface="Arial" panose="020B0604020202020204"/>
              </a:rPr>
              <a:t> n.js" </a:t>
            </a: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3" name="矩形 2"/>
          <p:cNvSpPr/>
          <p:nvPr/>
        </p:nvSpPr>
        <p:spPr>
          <a:xfrm>
            <a:off x="1100328" y="7229856"/>
            <a:ext cx="5388864" cy="2913888"/>
          </a:xfrm>
          <a:prstGeom prst="rect">
            <a:avLst/>
          </a:prstGeom>
          <a:solidFill>
            <a:srgbClr val="FFFFFF"/>
          </a:solidFill>
        </p:spPr>
        <p:txBody>
          <a:bodyPr lIns="0" tIns="0" rIns="0" bIns="0">
            <a:noAutofit/>
          </a:bodyPr>
          <a:p>
            <a:pPr marL="97790" indent="-139700">
              <a:lnSpc>
                <a:spcPts val="1585"/>
              </a:lnSpc>
              <a:spcAft>
                <a:spcPts val="1260"/>
              </a:spcAft>
            </a:pPr>
            <a:r>
              <a:rPr lang="en-US" sz="1000">
                <a:solidFill>
                  <a:srgbClr val="333333"/>
                </a:solidFill>
                <a:latin typeface="Arial" panose="020B0604020202020204"/>
              </a:rPr>
              <a:t>2</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utility modules</a:t>
            </a:r>
            <a:r>
              <a:rPr lang="zh-TW" sz="950">
                <a:solidFill>
                  <a:srgbClr val="333333"/>
                </a:solidFill>
                <a:latin typeface="微软雅黑" panose="020B0503020204020204" charset="-122"/>
                <a:ea typeface="微软雅黑" panose="020B0503020204020204" charset="-122"/>
              </a:rPr>
              <a:t>中导出一个</a:t>
            </a:r>
            <a:r>
              <a:rPr lang="en-US" sz="1000">
                <a:solidFill>
                  <a:srgbClr val="333333"/>
                </a:solidFill>
                <a:latin typeface="Arial" panose="020B0604020202020204"/>
              </a:rPr>
              <a:t>ReplaySubject,</a:t>
            </a:r>
            <a:r>
              <a:rPr lang="zh-TW" sz="950">
                <a:solidFill>
                  <a:srgbClr val="333333"/>
                </a:solidFill>
                <a:latin typeface="微软雅黑" panose="020B0503020204020204" charset="-122"/>
                <a:ea typeface="微软雅黑" panose="020B0503020204020204" charset="-122"/>
              </a:rPr>
              <a:t>它可以广播历史消息，就算应用是动态加载进来 的，也可以接收到瓣。</a:t>
            </a:r>
            <a:endParaRPr lang="zh-TW" sz="950">
              <a:solidFill>
                <a:srgbClr val="333333"/>
              </a:solidFill>
              <a:latin typeface="微软雅黑" panose="020B0503020204020204" charset="-122"/>
              <a:ea typeface="微软雅黑" panose="020B0503020204020204" charset="-122"/>
            </a:endParaRPr>
          </a:p>
          <a:p>
            <a:pPr indent="419100">
              <a:lnSpc>
                <a:spcPct val="145000"/>
              </a:lnSpc>
              <a:spcAft>
                <a:spcPts val="77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Replaysubject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"rxjs"</a:t>
            </a:r>
            <a:endParaRPr lang="en-US" sz="950">
              <a:solidFill>
                <a:srgbClr val="A61312"/>
              </a:solidFill>
              <a:latin typeface="Arial" panose="020B0604020202020204"/>
            </a:endParaRPr>
          </a:p>
          <a:p>
            <a:pPr indent="419100">
              <a:lnSpc>
                <a:spcPct val="145000"/>
              </a:lnSpc>
              <a:spcAft>
                <a:spcPts val="770"/>
              </a:spcAft>
            </a:pPr>
            <a:r>
              <a:rPr lang="en-US" sz="950">
                <a:solidFill>
                  <a:srgbClr val="750087"/>
                </a:solidFill>
                <a:latin typeface="Arial" panose="020B0604020202020204"/>
              </a:rPr>
              <a:t>export const </a:t>
            </a:r>
            <a:r>
              <a:rPr lang="en-US" sz="950">
                <a:solidFill>
                  <a:srgbClr val="0101FA"/>
                </a:solidFill>
                <a:latin typeface="Arial" panose="020B0604020202020204"/>
              </a:rPr>
              <a:t>sharedsubject </a:t>
            </a:r>
            <a:r>
              <a:rPr lang="en-US" sz="950">
                <a:solidFill>
                  <a:srgbClr val="A61312"/>
                </a:solidFill>
                <a:latin typeface="Arial" panose="020B0604020202020204"/>
              </a:rPr>
              <a:t>= </a:t>
            </a:r>
            <a:r>
              <a:rPr lang="en-US" sz="950">
                <a:solidFill>
                  <a:srgbClr val="750087"/>
                </a:solidFill>
                <a:latin typeface="Arial" panose="020B0604020202020204"/>
              </a:rPr>
              <a:t>new </a:t>
            </a:r>
            <a:r>
              <a:rPr lang="en-US" sz="950">
                <a:latin typeface="Arial" panose="020B0604020202020204"/>
              </a:rPr>
              <a:t>Replaysubject()</a:t>
            </a:r>
            <a:endParaRPr lang="en-US" sz="950">
              <a:latin typeface="Arial" panose="020B0604020202020204"/>
            </a:endParaRPr>
          </a:p>
          <a:p>
            <a:pPr indent="152400">
              <a:lnSpc>
                <a:spcPts val="1585"/>
              </a:lnSpc>
              <a:spcAft>
                <a:spcPts val="126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应用中订阅它</a:t>
            </a:r>
            <a:endParaRPr lang="zh-TW" sz="950">
              <a:solidFill>
                <a:srgbClr val="333333"/>
              </a:solidFill>
              <a:latin typeface="微软雅黑" panose="020B0503020204020204" charset="-122"/>
              <a:ea typeface="微软雅黑" panose="020B0503020204020204" charset="-122"/>
            </a:endParaRPr>
          </a:p>
          <a:p>
            <a:pPr indent="419100">
              <a:spcAft>
                <a:spcPts val="140"/>
              </a:spcAft>
            </a:pPr>
            <a:r>
              <a:rPr lang="en-US" sz="950">
                <a:latin typeface="Arial" panose="020B0604020202020204"/>
              </a:rPr>
              <a:t>useEffect(()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marL="491490" indent="0">
              <a:spcAft>
                <a:spcPts val="140"/>
              </a:spcAft>
            </a:pPr>
            <a:r>
              <a:rPr lang="en-US" sz="950">
                <a:solidFill>
                  <a:srgbClr val="750087"/>
                </a:solidFill>
                <a:latin typeface="Arial" panose="020B0604020202020204"/>
              </a:rPr>
              <a:t>1et </a:t>
            </a:r>
            <a:r>
              <a:rPr lang="en-US" sz="950">
                <a:solidFill>
                  <a:srgbClr val="0101FA"/>
                </a:solidFill>
                <a:latin typeface="Arial" panose="020B0604020202020204"/>
              </a:rPr>
              <a:t>subj ecti on </a:t>
            </a:r>
            <a:r>
              <a:rPr lang="en-US" sz="950">
                <a:solidFill>
                  <a:srgbClr val="A61312"/>
                </a:solidFill>
                <a:latin typeface="Arial" panose="020B0604020202020204"/>
              </a:rPr>
              <a:t>= </a:t>
            </a:r>
            <a:r>
              <a:rPr lang="en-US" sz="950">
                <a:solidFill>
                  <a:srgbClr val="320C8A"/>
                </a:solidFill>
                <a:latin typeface="Arial" panose="020B0604020202020204"/>
              </a:rPr>
              <a:t>nul1</a:t>
            </a:r>
            <a:endParaRPr lang="en-US" sz="950">
              <a:solidFill>
                <a:srgbClr val="320C8A"/>
              </a:solidFill>
              <a:latin typeface="Arial" panose="020B0604020202020204"/>
            </a:endParaRPr>
          </a:p>
          <a:p>
            <a:pPr marL="491490" indent="0">
              <a:spcAft>
                <a:spcPts val="140"/>
              </a:spcAft>
            </a:pPr>
            <a:r>
              <a:rPr lang="en-US" sz="950">
                <a:solidFill>
                  <a:srgbClr val="750087"/>
                </a:solidFill>
                <a:latin typeface="Arial" panose="020B0604020202020204"/>
              </a:rPr>
              <a:t>if </a:t>
            </a:r>
            <a:r>
              <a:rPr lang="en-US" sz="950">
                <a:latin typeface="Arial" panose="020B0604020202020204"/>
              </a:rPr>
              <a:t>(toolsModule) </a:t>
            </a:r>
            <a:r>
              <a:rPr lang="en-US" sz="950">
                <a:solidFill>
                  <a:srgbClr val="333333"/>
                </a:solidFill>
                <a:latin typeface="Arial" panose="020B0604020202020204"/>
              </a:rPr>
              <a:t>{</a:t>
            </a:r>
            <a:endParaRPr lang="en-US" sz="950">
              <a:solidFill>
                <a:srgbClr val="333333"/>
              </a:solidFill>
              <a:latin typeface="Arial" panose="020B0604020202020204"/>
            </a:endParaRPr>
          </a:p>
          <a:p>
            <a:pPr marL="618490" indent="0">
              <a:spcAft>
                <a:spcPts val="140"/>
              </a:spcAft>
            </a:pPr>
            <a:r>
              <a:rPr lang="en-US" sz="950">
                <a:solidFill>
                  <a:srgbClr val="0253A6"/>
                </a:solidFill>
                <a:latin typeface="Arial" panose="020B0604020202020204"/>
              </a:rPr>
              <a:t>subj ecti on </a:t>
            </a:r>
            <a:r>
              <a:rPr lang="en-US" sz="950">
                <a:solidFill>
                  <a:srgbClr val="A61312"/>
                </a:solidFill>
                <a:latin typeface="Arial" panose="020B0604020202020204"/>
              </a:rPr>
              <a:t>= </a:t>
            </a:r>
            <a:r>
              <a:rPr lang="en-US" sz="950">
                <a:latin typeface="Arial" panose="020B0604020202020204"/>
              </a:rPr>
              <a:t>toolsModule</a:t>
            </a:r>
            <a:r>
              <a:rPr lang="en-US" sz="950">
                <a:solidFill>
                  <a:srgbClr val="333333"/>
                </a:solidFill>
                <a:latin typeface="Arial" panose="020B0604020202020204"/>
              </a:rPr>
              <a:t>.</a:t>
            </a:r>
            <a:r>
              <a:rPr lang="en-US" sz="950">
                <a:latin typeface="Arial" panose="020B0604020202020204"/>
              </a:rPr>
              <a:t>sharedsubject</a:t>
            </a:r>
            <a:r>
              <a:rPr lang="en-US" sz="950">
                <a:solidFill>
                  <a:srgbClr val="333333"/>
                </a:solidFill>
                <a:latin typeface="Arial" panose="020B0604020202020204"/>
              </a:rPr>
              <a:t>.</a:t>
            </a:r>
            <a:r>
              <a:rPr lang="en-US" sz="950">
                <a:latin typeface="Arial" panose="020B0604020202020204"/>
              </a:rPr>
              <a:t>subscri be(console</a:t>
            </a:r>
            <a:r>
              <a:rPr lang="en-US" sz="950">
                <a:solidFill>
                  <a:srgbClr val="333333"/>
                </a:solidFill>
                <a:latin typeface="Arial" panose="020B0604020202020204"/>
              </a:rPr>
              <a:t>.</a:t>
            </a:r>
            <a:r>
              <a:rPr lang="en-US" sz="950">
                <a:latin typeface="Arial" panose="020B0604020202020204"/>
              </a:rPr>
              <a:t>log)</a:t>
            </a:r>
            <a:endParaRPr lang="en-US" sz="950">
              <a:latin typeface="Arial" panose="020B0604020202020204"/>
            </a:endParaRPr>
          </a:p>
          <a:p>
            <a:pPr marL="491490" indent="0">
              <a:spcAft>
                <a:spcPts val="14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marL="491490" indent="0">
              <a:spcAft>
                <a:spcPts val="140"/>
              </a:spcAft>
            </a:pPr>
            <a:r>
              <a:rPr lang="en-US" sz="950">
                <a:solidFill>
                  <a:srgbClr val="750087"/>
                </a:solidFill>
                <a:latin typeface="Arial" panose="020B0604020202020204"/>
              </a:rPr>
              <a:t>return </a:t>
            </a:r>
            <a:r>
              <a:rPr lang="en-US" sz="950">
                <a:solidFill>
                  <a:srgbClr val="333333"/>
                </a:solidFill>
                <a:latin typeface="Arial" panose="020B0604020202020204"/>
              </a:rPr>
              <a:t>() </a:t>
            </a:r>
            <a:r>
              <a:rPr lang="en-US" sz="950">
                <a:solidFill>
                  <a:srgbClr val="A61312"/>
                </a:solidFill>
                <a:latin typeface="Arial" panose="020B0604020202020204"/>
              </a:rPr>
              <a:t>=&gt; </a:t>
            </a:r>
            <a:r>
              <a:rPr lang="en-US" sz="950">
                <a:solidFill>
                  <a:srgbClr val="0253A6"/>
                </a:solidFill>
                <a:latin typeface="Arial" panose="020B0604020202020204"/>
              </a:rPr>
              <a:t>subjection.</a:t>
            </a:r>
            <a:r>
              <a:rPr lang="en-US" sz="950">
                <a:latin typeface="Arial" panose="020B0604020202020204"/>
              </a:rPr>
              <a:t>unsubscribe()</a:t>
            </a:r>
            <a:endParaRPr lang="en-US" sz="950">
              <a:latin typeface="Arial" panose="020B0604020202020204"/>
            </a:endParaRPr>
          </a:p>
          <a:p>
            <a:pPr indent="546100"/>
            <a:r>
              <a:rPr lang="en-US" sz="950">
                <a:solidFill>
                  <a:srgbClr val="333333"/>
                </a:solidFill>
                <a:latin typeface="Arial" panose="020B0604020202020204"/>
              </a:rPr>
              <a:t>}, </a:t>
            </a:r>
            <a:r>
              <a:rPr lang="en-US" sz="950">
                <a:latin typeface="Arial" panose="020B0604020202020204"/>
              </a:rPr>
              <a:t>[toolsModule]</a:t>
            </a:r>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941832" y="387096"/>
            <a:ext cx="5532120" cy="9848088"/>
          </a:xfrm>
          <a:prstGeom prst="rect">
            <a:avLst/>
          </a:prstGeom>
          <a:solidFill>
            <a:srgbClr val="FFFFFF"/>
          </a:solidFill>
        </p:spPr>
        <p:txBody>
          <a:bodyPr lIns="0" tIns="0" rIns="0" bIns="0">
            <a:noAutofit/>
          </a:bodyPr>
          <a:p>
            <a:pPr indent="152400">
              <a:lnSpc>
                <a:spcPts val="1390"/>
              </a:lnSpc>
              <a:spcAft>
                <a:spcPts val="1330"/>
              </a:spcAft>
            </a:pPr>
            <a:r>
              <a:rPr lang="en-US" sz="1000">
                <a:solidFill>
                  <a:srgbClr val="333333"/>
                </a:solidFill>
                <a:latin typeface="Arial" panose="020B0604020202020204"/>
              </a:rPr>
              <a:t>4.</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Vue</a:t>
            </a:r>
            <a:r>
              <a:rPr lang="zh-TW" sz="950">
                <a:solidFill>
                  <a:srgbClr val="333333"/>
                </a:solidFill>
                <a:latin typeface="微软雅黑" panose="020B0503020204020204" charset="-122"/>
                <a:ea typeface="微软雅黑" panose="020B0503020204020204" charset="-122"/>
              </a:rPr>
              <a:t>应用中订阅它</a:t>
            </a:r>
            <a:endParaRPr lang="zh-TW" sz="950">
              <a:solidFill>
                <a:srgbClr val="333333"/>
              </a:solidFill>
              <a:latin typeface="微软雅黑" panose="020B0503020204020204" charset="-122"/>
              <a:ea typeface="微软雅黑" panose="020B0503020204020204" charset="-122"/>
            </a:endParaRPr>
          </a:p>
          <a:p>
            <a:pPr indent="406400">
              <a:lnSpc>
                <a:spcPct val="123000"/>
              </a:lnSpc>
            </a:pPr>
            <a:r>
              <a:rPr lang="en-US" sz="950">
                <a:solidFill>
                  <a:srgbClr val="750087"/>
                </a:solidFill>
                <a:latin typeface="Arial" panose="020B0604020202020204"/>
              </a:rPr>
              <a:t>async </a:t>
            </a:r>
            <a:r>
              <a:rPr lang="en-US" sz="950">
                <a:latin typeface="Arial" panose="020B0604020202020204"/>
              </a:rPr>
              <a:t>mounted() </a:t>
            </a:r>
            <a:r>
              <a:rPr lang="en-US" sz="950">
                <a:solidFill>
                  <a:srgbClr val="333333"/>
                </a:solidFill>
                <a:latin typeface="Arial" panose="020B0604020202020204"/>
              </a:rPr>
              <a:t>(</a:t>
            </a:r>
            <a:endParaRPr lang="en-US" sz="950">
              <a:solidFill>
                <a:srgbClr val="333333"/>
              </a:solidFill>
              <a:latin typeface="Arial" panose="020B0604020202020204"/>
            </a:endParaRPr>
          </a:p>
          <a:p>
            <a:pPr marL="509905" indent="0">
              <a:lnSpc>
                <a:spcPct val="123000"/>
              </a:lnSpc>
            </a:pPr>
            <a:r>
              <a:rPr lang="zh-TW" sz="950">
                <a:solidFill>
                  <a:srgbClr val="750087"/>
                </a:solidFill>
                <a:latin typeface="Arial" panose="020B0604020202020204"/>
                <a:ea typeface="Arial" panose="020B0604020202020204"/>
              </a:rPr>
              <a:t>1</a:t>
            </a:r>
            <a:r>
              <a:rPr lang="en-US" sz="950">
                <a:solidFill>
                  <a:srgbClr val="750087"/>
                </a:solidFill>
                <a:latin typeface="Arial" panose="020B0604020202020204"/>
              </a:rPr>
              <a:t>et </a:t>
            </a:r>
            <a:r>
              <a:rPr lang="en-US" sz="950">
                <a:solidFill>
                  <a:srgbClr val="0101FA"/>
                </a:solidFill>
                <a:latin typeface="Arial" panose="020B0604020202020204"/>
              </a:rPr>
              <a:t>toolsModule </a:t>
            </a:r>
            <a:r>
              <a:rPr lang="en-US" sz="950">
                <a:solidFill>
                  <a:srgbClr val="A61312"/>
                </a:solidFill>
                <a:latin typeface="Arial" panose="020B0604020202020204"/>
              </a:rPr>
              <a:t>= </a:t>
            </a:r>
            <a:r>
              <a:rPr lang="en-US" sz="950">
                <a:solidFill>
                  <a:srgbClr val="750087"/>
                </a:solidFill>
                <a:latin typeface="Arial" panose="020B0604020202020204"/>
              </a:rPr>
              <a:t>await </a:t>
            </a:r>
            <a:r>
              <a:rPr lang="en-US" sz="950">
                <a:latin typeface="Arial" panose="020B0604020202020204"/>
              </a:rPr>
              <a:t>window.system.</a:t>
            </a:r>
            <a:r>
              <a:rPr lang="en-US" sz="950">
                <a:solidFill>
                  <a:srgbClr val="7C102F"/>
                </a:solidFill>
                <a:latin typeface="Arial" panose="020B0604020202020204"/>
              </a:rPr>
              <a:t>import("@study/tools") </a:t>
            </a:r>
            <a:r>
              <a:rPr lang="en-US" sz="950">
                <a:solidFill>
                  <a:srgbClr val="0253A6"/>
                </a:solidFill>
                <a:latin typeface="Arial" panose="020B0604020202020204"/>
              </a:rPr>
              <a:t>toolsModule</a:t>
            </a:r>
            <a:r>
              <a:rPr lang="en-US" sz="950">
                <a:solidFill>
                  <a:srgbClr val="333333"/>
                </a:solidFill>
                <a:latin typeface="Arial" panose="020B0604020202020204"/>
              </a:rPr>
              <a:t>.</a:t>
            </a:r>
            <a:r>
              <a:rPr lang="en-US" sz="950">
                <a:latin typeface="Arial" panose="020B0604020202020204"/>
              </a:rPr>
              <a:t>sharedsubj ect</a:t>
            </a:r>
            <a:r>
              <a:rPr lang="en-US" sz="950">
                <a:solidFill>
                  <a:srgbClr val="333333"/>
                </a:solidFill>
                <a:latin typeface="Arial" panose="020B0604020202020204"/>
              </a:rPr>
              <a:t>.</a:t>
            </a:r>
            <a:r>
              <a:rPr lang="en-US" sz="950">
                <a:latin typeface="Arial" panose="020B0604020202020204"/>
              </a:rPr>
              <a:t>subscri be(console</a:t>
            </a:r>
            <a:r>
              <a:rPr lang="en-US" sz="950">
                <a:solidFill>
                  <a:srgbClr val="333333"/>
                </a:solidFill>
                <a:latin typeface="Arial" panose="020B0604020202020204"/>
              </a:rPr>
              <a:t>.</a:t>
            </a:r>
            <a:r>
              <a:rPr lang="en-US" sz="950">
                <a:latin typeface="Arial" panose="020B0604020202020204"/>
              </a:rPr>
              <a:t>log)</a:t>
            </a:r>
            <a:endParaRPr lang="en-US" sz="950">
              <a:latin typeface="Arial" panose="020B0604020202020204"/>
            </a:endParaRPr>
          </a:p>
          <a:p>
            <a:pPr indent="406400">
              <a:lnSpc>
                <a:spcPct val="127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700"/>
              </a:spcAft>
            </a:pPr>
            <a:r>
              <a:rPr lang="en-US" sz="1200" b="1">
                <a:solidFill>
                  <a:srgbClr val="333333"/>
                </a:solidFill>
                <a:latin typeface="Arial" panose="020B0604020202020204"/>
              </a:rPr>
              <a:t>3.9 Layout Engine</a:t>
            </a:r>
            <a:endParaRPr lang="en-US" sz="1200" b="1">
              <a:solidFill>
                <a:srgbClr val="333333"/>
              </a:solidFill>
              <a:latin typeface="Arial" panose="020B0604020202020204"/>
            </a:endParaRPr>
          </a:p>
          <a:p>
            <a:pPr indent="0">
              <a:lnSpc>
                <a:spcPts val="1390"/>
              </a:lnSpc>
              <a:spcAft>
                <a:spcPts val="490"/>
              </a:spcAft>
            </a:pPr>
            <a:r>
              <a:rPr lang="zh-TW" sz="950">
                <a:solidFill>
                  <a:srgbClr val="333333"/>
                </a:solidFill>
                <a:latin typeface="微软雅黑" panose="020B0503020204020204" charset="-122"/>
                <a:ea typeface="微软雅黑" panose="020B0503020204020204" charset="-122"/>
              </a:rPr>
              <a:t>允许使用组件的方式声明顶层路由，并且提供了更加便捷的路由</a:t>
            </a:r>
            <a:r>
              <a:rPr lang="en-US" sz="1000">
                <a:solidFill>
                  <a:srgbClr val="333333"/>
                </a:solidFill>
                <a:latin typeface="Arial" panose="020B0604020202020204"/>
              </a:rPr>
              <a:t>API</a:t>
            </a:r>
            <a:r>
              <a:rPr lang="zh-TW" sz="950">
                <a:solidFill>
                  <a:srgbClr val="333333"/>
                </a:solidFill>
                <a:latin typeface="微软雅黑" panose="020B0503020204020204" charset="-122"/>
                <a:ea typeface="微软雅黑" panose="020B0503020204020204" charset="-122"/>
              </a:rPr>
              <a:t>用来注册应用。</a:t>
            </a:r>
            <a:endParaRPr lang="zh-TW" sz="950">
              <a:solidFill>
                <a:srgbClr val="333333"/>
              </a:solidFill>
              <a:latin typeface="微软雅黑" panose="020B0503020204020204" charset="-122"/>
              <a:ea typeface="微软雅黑" panose="020B0503020204020204" charset="-122"/>
            </a:endParaRPr>
          </a:p>
          <a:p>
            <a:pPr indent="152400">
              <a:lnSpc>
                <a:spcPts val="1390"/>
              </a:lnSpc>
              <a:spcAft>
                <a:spcPts val="490"/>
              </a:spcAft>
            </a:pPr>
            <a:r>
              <a:rPr lang="zh-TW" sz="95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.下载布局引擎 </a:t>
            </a:r>
            <a:r>
              <a:rPr lang="en-US" sz="950">
                <a:solidFill>
                  <a:srgbClr val="333333"/>
                </a:solidFill>
                <a:latin typeface="Arial" panose="020B0604020202020204"/>
              </a:rPr>
              <a:t>npm install single-spa-1 ayout@l.3.1</a:t>
            </a:r>
            <a:endParaRPr lang="en-US" sz="950">
              <a:solidFill>
                <a:srgbClr val="333333"/>
              </a:solidFill>
              <a:latin typeface="Arial" panose="020B0604020202020204"/>
            </a:endParaRPr>
          </a:p>
          <a:p>
            <a:pPr indent="152400">
              <a:lnSpc>
                <a:spcPts val="1390"/>
              </a:lnSpc>
              <a:spcAft>
                <a:spcPts val="133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构建路由</a:t>
            </a:r>
            <a:endParaRPr lang="zh-TW" sz="950">
              <a:solidFill>
                <a:srgbClr val="333333"/>
              </a:solidFill>
              <a:latin typeface="微软雅黑" panose="020B0503020204020204" charset="-122"/>
              <a:ea typeface="微软雅黑" panose="020B0503020204020204" charset="-122"/>
            </a:endParaRPr>
          </a:p>
          <a:p>
            <a:pPr indent="406400" algn="just">
              <a:lnSpc>
                <a:spcPct val="127000"/>
              </a:lnSpc>
            </a:pPr>
            <a:r>
              <a:rPr lang="en-US" sz="950">
                <a:solidFill>
                  <a:srgbClr val="127602"/>
                </a:solidFill>
                <a:latin typeface="Arial" panose="020B0604020202020204"/>
              </a:rPr>
              <a:t>&lt;template </a:t>
            </a:r>
            <a:r>
              <a:rPr lang="en-US" sz="950" i="1">
                <a:solidFill>
                  <a:srgbClr val="0303C3"/>
                </a:solidFill>
                <a:latin typeface="Arial" panose="020B0604020202020204"/>
              </a:rPr>
              <a:t>i</a:t>
            </a:r>
            <a:r>
              <a:rPr lang="en-US" sz="950">
                <a:solidFill>
                  <a:srgbClr val="320C8A"/>
                </a:solidFill>
                <a:latin typeface="Arial" panose="020B0604020202020204"/>
              </a:rPr>
              <a:t>d="si</a:t>
            </a:r>
            <a:r>
              <a:rPr lang="en-US" sz="950">
                <a:solidFill>
                  <a:srgbClr val="A61312"/>
                </a:solidFill>
                <a:latin typeface="Arial" panose="020B0604020202020204"/>
              </a:rPr>
              <a:t>ngle-spa</a:t>
            </a:r>
            <a:r>
              <a:rPr lang="zh-TW" sz="950">
                <a:solidFill>
                  <a:srgbClr val="A61312"/>
                </a:solidFill>
                <a:latin typeface="Arial" panose="020B0604020202020204"/>
                <a:ea typeface="Arial" panose="020B0604020202020204"/>
              </a:rPr>
              <a:t>-</a:t>
            </a:r>
            <a:r>
              <a:rPr lang="en-US" sz="950">
                <a:solidFill>
                  <a:srgbClr val="A61312"/>
                </a:solidFill>
                <a:latin typeface="Arial" panose="020B0604020202020204"/>
              </a:rPr>
              <a:t>layout"</a:t>
            </a:r>
            <a:r>
              <a:rPr lang="en-US" sz="850">
                <a:solidFill>
                  <a:srgbClr val="A61312"/>
                </a:solidFill>
                <a:latin typeface="MingLiU"/>
              </a:rPr>
              <a:t>〉</a:t>
            </a:r>
            <a:endParaRPr lang="en-US" sz="850">
              <a:solidFill>
                <a:srgbClr val="A61312"/>
              </a:solidFill>
              <a:latin typeface="MingLiU"/>
            </a:endParaRPr>
          </a:p>
          <a:p>
            <a:pPr indent="546100">
              <a:lnSpc>
                <a:spcPct val="127000"/>
              </a:lnSpc>
            </a:pPr>
            <a:r>
              <a:rPr lang="en-US" sz="950">
                <a:solidFill>
                  <a:srgbClr val="127602"/>
                </a:solidFill>
                <a:latin typeface="Arial" panose="020B0604020202020204"/>
              </a:rPr>
              <a:t>&lt;single-spa-router&gt;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&lt;appl i cati on </a:t>
            </a:r>
            <a:r>
              <a:rPr lang="en-US" sz="950">
                <a:solidFill>
                  <a:srgbClr val="7C102F"/>
                </a:solidFill>
                <a:latin typeface="Arial" panose="020B0604020202020204"/>
              </a:rPr>
              <a:t>name="@study/navbar"x/appl </a:t>
            </a:r>
            <a:r>
              <a:rPr lang="en-US" sz="950">
                <a:solidFill>
                  <a:srgbClr val="127602"/>
                </a:solidFill>
                <a:latin typeface="Arial" panose="020B0604020202020204"/>
              </a:rPr>
              <a:t>1 cati on&gt;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 </a:t>
            </a:r>
            <a:r>
              <a:rPr lang="en-US" sz="950">
                <a:solidFill>
                  <a:srgbClr val="0303C3"/>
                </a:solidFill>
                <a:latin typeface="Arial" panose="020B0604020202020204"/>
              </a:rPr>
              <a:t>default&gt;</a:t>
            </a:r>
            <a:endParaRPr lang="en-US" sz="950">
              <a:solidFill>
                <a:srgbClr val="0303C3"/>
              </a:solidFill>
              <a:latin typeface="Arial" panose="020B0604020202020204"/>
            </a:endParaRPr>
          </a:p>
          <a:p>
            <a:pPr marL="776605" indent="0">
              <a:lnSpc>
                <a:spcPct val="127000"/>
              </a:lnSpc>
            </a:pPr>
            <a:r>
              <a:rPr lang="en-US" sz="950">
                <a:solidFill>
                  <a:srgbClr val="127602"/>
                </a:solidFill>
                <a:latin typeface="Arial" panose="020B0604020202020204"/>
              </a:rPr>
              <a:t>&lt;appl i cation </a:t>
            </a:r>
            <a:r>
              <a:rPr lang="en-US" sz="950">
                <a:solidFill>
                  <a:srgbClr val="320C8A"/>
                </a:solidFill>
                <a:latin typeface="Arial" panose="020B0604020202020204"/>
              </a:rPr>
              <a:t>name="@si </a:t>
            </a:r>
            <a:r>
              <a:rPr lang="en-US" sz="950">
                <a:solidFill>
                  <a:srgbClr val="A61312"/>
                </a:solidFill>
                <a:latin typeface="Arial" panose="020B0604020202020204"/>
              </a:rPr>
              <a:t>ngl e-spa/wel </a:t>
            </a:r>
            <a:r>
              <a:rPr lang="en-US" sz="950">
                <a:solidFill>
                  <a:srgbClr val="5B4609"/>
                </a:solidFill>
                <a:latin typeface="Arial" panose="020B0604020202020204"/>
              </a:rPr>
              <a:t>come</a:t>
            </a:r>
            <a:r>
              <a:rPr lang="en-US" sz="950" baseline="30000">
                <a:solidFill>
                  <a:srgbClr val="5B4609"/>
                </a:solidFill>
                <a:latin typeface="Arial" panose="020B0604020202020204"/>
              </a:rPr>
              <a:t>H</a:t>
            </a:r>
            <a:r>
              <a:rPr lang="en-US" sz="950">
                <a:solidFill>
                  <a:srgbClr val="5B4609"/>
                </a:solidFill>
                <a:latin typeface="Arial" panose="020B0604020202020204"/>
              </a:rPr>
              <a:t>x/appl </a:t>
            </a:r>
            <a:r>
              <a:rPr lang="en-US" sz="950">
                <a:solidFill>
                  <a:srgbClr val="127602"/>
                </a:solidFill>
                <a:latin typeface="Arial" panose="020B0604020202020204"/>
              </a:rPr>
              <a:t>i cation&gt;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 </a:t>
            </a:r>
            <a:r>
              <a:rPr lang="en-US" sz="950">
                <a:solidFill>
                  <a:srgbClr val="320C8A"/>
                </a:solidFill>
                <a:latin typeface="Arial" panose="020B0604020202020204"/>
              </a:rPr>
              <a:t>path="lagou"&gt;</a:t>
            </a:r>
            <a:endParaRPr lang="en-US" sz="950">
              <a:solidFill>
                <a:srgbClr val="320C8A"/>
              </a:solidFill>
              <a:latin typeface="Arial" panose="020B0604020202020204"/>
            </a:endParaRPr>
          </a:p>
          <a:p>
            <a:pPr marL="776605" indent="0">
              <a:lnSpc>
                <a:spcPct val="127000"/>
              </a:lnSpc>
            </a:pPr>
            <a:r>
              <a:rPr lang="en-US" sz="950">
                <a:solidFill>
                  <a:srgbClr val="127602"/>
                </a:solidFill>
                <a:latin typeface="Arial" panose="020B0604020202020204"/>
              </a:rPr>
              <a:t>&lt;application </a:t>
            </a:r>
            <a:r>
              <a:rPr lang="en-US" sz="950">
                <a:solidFill>
                  <a:srgbClr val="7C102F"/>
                </a:solidFill>
                <a:latin typeface="Arial" panose="020B0604020202020204"/>
              </a:rPr>
              <a:t>name="@study/lagou"x/appl</a:t>
            </a:r>
            <a:r>
              <a:rPr lang="en-US" sz="950">
                <a:solidFill>
                  <a:srgbClr val="127602"/>
                </a:solidFill>
                <a:latin typeface="Arial" panose="020B0604020202020204"/>
              </a:rPr>
              <a:t>i cation&gt;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 </a:t>
            </a:r>
            <a:r>
              <a:rPr lang="en-US" sz="950">
                <a:solidFill>
                  <a:srgbClr val="320C8A"/>
                </a:solidFill>
                <a:latin typeface="Arial" panose="020B0604020202020204"/>
              </a:rPr>
              <a:t>path="todos"&gt;</a:t>
            </a:r>
            <a:endParaRPr lang="en-US" sz="950">
              <a:solidFill>
                <a:srgbClr val="320C8A"/>
              </a:solidFill>
              <a:latin typeface="Arial" panose="020B0604020202020204"/>
            </a:endParaRPr>
          </a:p>
          <a:p>
            <a:pPr marL="776605" indent="0">
              <a:lnSpc>
                <a:spcPct val="127000"/>
              </a:lnSpc>
            </a:pPr>
            <a:r>
              <a:rPr lang="en-US" sz="950">
                <a:solidFill>
                  <a:srgbClr val="127602"/>
                </a:solidFill>
                <a:latin typeface="Arial" panose="020B0604020202020204"/>
              </a:rPr>
              <a:t>&lt;appl i cati on </a:t>
            </a:r>
            <a:r>
              <a:rPr lang="en-US" sz="950">
                <a:solidFill>
                  <a:srgbClr val="7C102F"/>
                </a:solidFill>
                <a:latin typeface="Arial" panose="020B0604020202020204"/>
              </a:rPr>
              <a:t>name="@study/todos"x/appl </a:t>
            </a:r>
            <a:r>
              <a:rPr lang="en-US" sz="950">
                <a:solidFill>
                  <a:srgbClr val="127602"/>
                </a:solidFill>
                <a:latin typeface="Arial" panose="020B0604020202020204"/>
              </a:rPr>
              <a:t>1 cati on&gt;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 </a:t>
            </a:r>
            <a:r>
              <a:rPr lang="en-US" sz="950">
                <a:solidFill>
                  <a:srgbClr val="0303C3"/>
                </a:solidFill>
                <a:latin typeface="Arial" panose="020B0604020202020204"/>
              </a:rPr>
              <a:t>path="</a:t>
            </a:r>
            <a:r>
              <a:rPr lang="en-US" sz="950">
                <a:solidFill>
                  <a:srgbClr val="A61312"/>
                </a:solidFill>
                <a:latin typeface="Arial" panose="020B0604020202020204"/>
              </a:rPr>
              <a:t>realworld"&gt;</a:t>
            </a:r>
            <a:endParaRPr lang="en-US" sz="950">
              <a:solidFill>
                <a:srgbClr val="A61312"/>
              </a:solidFill>
              <a:latin typeface="Arial" panose="020B0604020202020204"/>
            </a:endParaRPr>
          </a:p>
          <a:p>
            <a:pPr marL="776605" indent="0">
              <a:lnSpc>
                <a:spcPct val="127000"/>
              </a:lnSpc>
            </a:pPr>
            <a:r>
              <a:rPr lang="en-US" sz="950">
                <a:solidFill>
                  <a:srgbClr val="127602"/>
                </a:solidFill>
                <a:latin typeface="Arial" panose="020B0604020202020204"/>
              </a:rPr>
              <a:t>&lt;appli cation </a:t>
            </a:r>
            <a:r>
              <a:rPr lang="en-US" sz="950">
                <a:solidFill>
                  <a:srgbClr val="7C102F"/>
                </a:solidFill>
                <a:latin typeface="Arial" panose="020B0604020202020204"/>
              </a:rPr>
              <a:t>name="@study/realworld</a:t>
            </a:r>
            <a:r>
              <a:rPr lang="en-US" sz="950" baseline="30000">
                <a:solidFill>
                  <a:srgbClr val="7C102F"/>
                </a:solidFill>
                <a:latin typeface="Arial" panose="020B0604020202020204"/>
              </a:rPr>
              <a:t>H</a:t>
            </a:r>
            <a:r>
              <a:rPr lang="en-US" sz="950">
                <a:solidFill>
                  <a:srgbClr val="7C102F"/>
                </a:solidFill>
                <a:latin typeface="Arial" panose="020B0604020202020204"/>
              </a:rPr>
              <a:t>&gt;&lt;/appl</a:t>
            </a:r>
            <a:r>
              <a:rPr lang="en-US" sz="950">
                <a:solidFill>
                  <a:srgbClr val="127602"/>
                </a:solidFill>
                <a:latin typeface="Arial" panose="020B0604020202020204"/>
              </a:rPr>
              <a:t>i cation&gt;</a:t>
            </a:r>
            <a:endParaRPr lang="en-US" sz="950">
              <a:solidFill>
                <a:srgbClr val="127602"/>
              </a:solidFill>
              <a:latin typeface="Arial" panose="020B0604020202020204"/>
            </a:endParaRPr>
          </a:p>
          <a:p>
            <a:pPr marL="649605" indent="0">
              <a:lnSpc>
                <a:spcPct val="127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indent="546100">
              <a:lnSpc>
                <a:spcPct val="127000"/>
              </a:lnSpc>
            </a:pPr>
            <a:r>
              <a:rPr lang="en-US" sz="950">
                <a:solidFill>
                  <a:srgbClr val="127602"/>
                </a:solidFill>
                <a:latin typeface="Arial" panose="020B0604020202020204"/>
              </a:rPr>
              <a:t>&lt;/si ngle-spa-router&gt;</a:t>
            </a:r>
            <a:endParaRPr lang="en-US" sz="950">
              <a:solidFill>
                <a:srgbClr val="127602"/>
              </a:solidFill>
              <a:latin typeface="Arial" panose="020B0604020202020204"/>
            </a:endParaRPr>
          </a:p>
          <a:p>
            <a:pPr indent="406400">
              <a:lnSpc>
                <a:spcPct val="127000"/>
              </a:lnSpc>
              <a:spcAft>
                <a:spcPts val="1540"/>
              </a:spcAft>
            </a:pPr>
            <a:r>
              <a:rPr lang="en-US" sz="950">
                <a:solidFill>
                  <a:srgbClr val="127602"/>
                </a:solidFill>
                <a:latin typeface="Arial" panose="020B0604020202020204"/>
              </a:rPr>
              <a:t>&lt;/template&gt;</a:t>
            </a:r>
            <a:endParaRPr lang="en-US" sz="950">
              <a:solidFill>
                <a:srgbClr val="127602"/>
              </a:solidFill>
              <a:latin typeface="Arial" panose="020B0604020202020204"/>
            </a:endParaRPr>
          </a:p>
          <a:p>
            <a:pPr indent="406400" algn="just">
              <a:lnSpc>
                <a:spcPct val="127000"/>
              </a:lnSpc>
            </a:pPr>
            <a:r>
              <a:rPr lang="en-US" sz="950">
                <a:solidFill>
                  <a:srgbClr val="127602"/>
                </a:solidFill>
                <a:latin typeface="Arial" panose="020B0604020202020204"/>
              </a:rPr>
              <a:t>&lt;script </a:t>
            </a:r>
            <a:r>
              <a:rPr lang="en-US" sz="950">
                <a:solidFill>
                  <a:srgbClr val="0303C3"/>
                </a:solidFill>
                <a:latin typeface="Arial" panose="020B0604020202020204"/>
              </a:rPr>
              <a:t>type="</a:t>
            </a:r>
            <a:r>
              <a:rPr lang="en-US" sz="950">
                <a:solidFill>
                  <a:srgbClr val="A61312"/>
                </a:solidFill>
                <a:latin typeface="Arial" panose="020B0604020202020204"/>
              </a:rPr>
              <a:t>systemjs-importmap"&gt;</a:t>
            </a:r>
            <a:endParaRPr lang="en-US" sz="950">
              <a:solidFill>
                <a:srgbClr val="A61312"/>
              </a:solidFill>
              <a:latin typeface="Arial" panose="020B0604020202020204"/>
            </a:endParaRPr>
          </a:p>
          <a:p>
            <a:pPr indent="4064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725805" indent="0">
              <a:lnSpc>
                <a:spcPct val="127000"/>
              </a:lnSpc>
            </a:pPr>
            <a:r>
              <a:rPr lang="en-US" sz="950">
                <a:solidFill>
                  <a:srgbClr val="333333"/>
                </a:solidFill>
                <a:latin typeface="Arial" panose="020B0604020202020204"/>
              </a:rPr>
              <a:t>"@single-spa/welcome"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1"/>
              </a:rPr>
              <a:t>https</a:t>
            </a:r>
            <a:r>
              <a:rPr lang="zh-TW" sz="950">
                <a:solidFill>
                  <a:srgbClr val="333333"/>
                </a:solidFill>
                <a:latin typeface="Arial" panose="020B0604020202020204"/>
                <a:ea typeface="Arial" panose="020B0604020202020204"/>
                <a:hlinkClick r:id="rId1"/>
              </a:rPr>
              <a:t>:</a:t>
            </a:r>
            <a:r>
              <a:rPr lang="en-US" sz="950">
                <a:solidFill>
                  <a:srgbClr val="333333"/>
                </a:solidFill>
                <a:latin typeface="Arial" panose="020B0604020202020204"/>
                <a:hlinkClick r:id="rId1"/>
              </a:rPr>
              <a:t>//unpkg.com/single-spa-</a:t>
            </a:r>
            <a:endParaRPr lang="en-US" sz="950">
              <a:solidFill>
                <a:srgbClr val="333333"/>
              </a:solidFill>
              <a:latin typeface="Arial" panose="020B0604020202020204"/>
            </a:endParaRPr>
          </a:p>
          <a:p>
            <a:pPr indent="406400" algn="just">
              <a:lnSpc>
                <a:spcPct val="127000"/>
              </a:lnSpc>
            </a:pPr>
            <a:r>
              <a:rPr lang="en-US" sz="950">
                <a:solidFill>
                  <a:srgbClr val="333333"/>
                </a:solidFill>
                <a:latin typeface="Arial" panose="020B0604020202020204"/>
              </a:rPr>
              <a:t>welcome/di st/single-spa-welcome.js"</a:t>
            </a:r>
            <a:endParaRPr lang="en-US" sz="950">
              <a:solidFill>
                <a:srgbClr val="333333"/>
              </a:solidFill>
              <a:latin typeface="Arial" panose="020B0604020202020204"/>
            </a:endParaRPr>
          </a:p>
          <a:p>
            <a:pPr indent="546100">
              <a:lnSpc>
                <a:spcPct val="127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33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152400">
              <a:lnSpc>
                <a:spcPts val="1390"/>
              </a:lnSpc>
              <a:spcAft>
                <a:spcPts val="133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获取路由信息</a:t>
            </a:r>
            <a:r>
              <a:rPr lang="en-US" sz="950">
                <a:solidFill>
                  <a:srgbClr val="333333"/>
                </a:solidFill>
                <a:latin typeface="微软雅黑" panose="020B0503020204020204" charset="-122"/>
              </a:rPr>
              <a:t>&amp;&amp;</a:t>
            </a:r>
            <a:r>
              <a:rPr lang="zh-TW" sz="950">
                <a:solidFill>
                  <a:srgbClr val="333333"/>
                </a:solidFill>
                <a:latin typeface="微软雅黑" panose="020B0503020204020204" charset="-122"/>
                <a:ea typeface="微软雅黑" panose="020B0503020204020204" charset="-122"/>
              </a:rPr>
              <a:t>注册应用</a:t>
            </a:r>
            <a:endParaRPr lang="zh-TW" sz="950">
              <a:solidFill>
                <a:srgbClr val="333333"/>
              </a:solidFill>
              <a:latin typeface="微软雅黑" panose="020B0503020204020204" charset="-122"/>
              <a:ea typeface="微软雅黑" panose="020B0503020204020204" charset="-122"/>
            </a:endParaRPr>
          </a:p>
          <a:p>
            <a:pPr indent="406400" algn="just">
              <a:lnSpc>
                <a:spcPct val="127000"/>
              </a:lnSpc>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registerAppl1cafion, start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"single-spa"</a:t>
            </a:r>
            <a:endParaRPr lang="en-US" sz="950">
              <a:solidFill>
                <a:srgbClr val="A61312"/>
              </a:solidFill>
              <a:latin typeface="Arial" panose="020B0604020202020204"/>
            </a:endParaRPr>
          </a:p>
          <a:p>
            <a:pPr indent="406400" algn="just">
              <a:lnSpc>
                <a:spcPct val="127000"/>
              </a:lnSpc>
              <a:spcAft>
                <a:spcPts val="70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constructApplications</a:t>
            </a:r>
            <a:r>
              <a:rPr lang="en-US" sz="950">
                <a:solidFill>
                  <a:srgbClr val="333333"/>
                </a:solidFill>
                <a:latin typeface="Arial" panose="020B0604020202020204"/>
              </a:rPr>
              <a:t>, </a:t>
            </a:r>
            <a:r>
              <a:rPr lang="en-US" sz="950">
                <a:solidFill>
                  <a:srgbClr val="0101FA"/>
                </a:solidFill>
                <a:latin typeface="Arial" panose="020B0604020202020204"/>
              </a:rPr>
              <a:t>constructRoutes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"single-spa-layout"</a:t>
            </a:r>
            <a:endParaRPr lang="en-US" sz="950">
              <a:solidFill>
                <a:srgbClr val="A61312"/>
              </a:solidFill>
              <a:latin typeface="Arial" panose="020B0604020202020204"/>
            </a:endParaRPr>
          </a:p>
          <a:p>
            <a:pPr marL="370205" indent="12700">
              <a:lnSpc>
                <a:spcPts val="1390"/>
              </a:lnSpc>
            </a:pPr>
            <a:r>
              <a:rPr lang="en-US" sz="850">
                <a:solidFill>
                  <a:srgbClr val="A85601"/>
                </a:solidFill>
                <a:latin typeface="MingLiU"/>
              </a:rPr>
              <a:t>//</a:t>
            </a:r>
            <a:r>
              <a:rPr lang="zh-TW" sz="850">
                <a:solidFill>
                  <a:srgbClr val="A85601"/>
                </a:solidFill>
                <a:latin typeface="MingLiU"/>
                <a:ea typeface="MingLiU"/>
              </a:rPr>
              <a:t>获取路由配置对象</a:t>
            </a:r>
            <a:endParaRPr lang="zh-TW" sz="850">
              <a:solidFill>
                <a:srgbClr val="A85601"/>
              </a:solidFill>
              <a:latin typeface="MingLiU"/>
              <a:ea typeface="MingLiU"/>
            </a:endParaRPr>
          </a:p>
          <a:p>
            <a:pPr marL="370205" indent="12700">
              <a:lnSpc>
                <a:spcPts val="1440"/>
              </a:lnSpc>
            </a:pPr>
            <a:r>
              <a:rPr lang="en-US" sz="950">
                <a:solidFill>
                  <a:srgbClr val="750087"/>
                </a:solidFill>
                <a:latin typeface="Arial" panose="020B0604020202020204"/>
              </a:rPr>
              <a:t>const </a:t>
            </a:r>
            <a:r>
              <a:rPr lang="en-US" sz="950">
                <a:solidFill>
                  <a:srgbClr val="0101FA"/>
                </a:solidFill>
                <a:latin typeface="Arial" panose="020B0604020202020204"/>
              </a:rPr>
              <a:t>routes </a:t>
            </a:r>
            <a:r>
              <a:rPr lang="en-US" sz="950">
                <a:solidFill>
                  <a:srgbClr val="A61312"/>
                </a:solidFill>
                <a:latin typeface="Arial" panose="020B0604020202020204"/>
              </a:rPr>
              <a:t>= </a:t>
            </a:r>
            <a:r>
              <a:rPr lang="en-US" sz="950">
                <a:latin typeface="Arial" panose="020B0604020202020204"/>
              </a:rPr>
              <a:t>constructRoutes(document</a:t>
            </a:r>
            <a:r>
              <a:rPr lang="en-US" sz="950">
                <a:solidFill>
                  <a:srgbClr val="333333"/>
                </a:solidFill>
                <a:latin typeface="Arial" panose="020B0604020202020204"/>
              </a:rPr>
              <a:t>.</a:t>
            </a:r>
            <a:r>
              <a:rPr lang="en-US" sz="950">
                <a:latin typeface="Arial" panose="020B0604020202020204"/>
              </a:rPr>
              <a:t>querySel</a:t>
            </a:r>
            <a:r>
              <a:rPr lang="en-US" sz="950">
                <a:solidFill>
                  <a:srgbClr val="330808"/>
                </a:solidFill>
                <a:latin typeface="Arial" panose="020B0604020202020204"/>
              </a:rPr>
              <a:t>ector("#si</a:t>
            </a:r>
            <a:r>
              <a:rPr lang="en-US" sz="950">
                <a:solidFill>
                  <a:srgbClr val="A61312"/>
                </a:solidFill>
                <a:latin typeface="Arial" panose="020B0604020202020204"/>
              </a:rPr>
              <a:t>ngle-spa-layout")) </a:t>
            </a:r>
            <a:r>
              <a:rPr lang="en-US" sz="850">
                <a:solidFill>
                  <a:srgbClr val="A85601"/>
                </a:solidFill>
                <a:latin typeface="MingLiU"/>
              </a:rPr>
              <a:t>//</a:t>
            </a:r>
            <a:r>
              <a:rPr lang="zh-TW" sz="850">
                <a:solidFill>
                  <a:srgbClr val="A85601"/>
                </a:solidFill>
                <a:latin typeface="MingLiU"/>
                <a:ea typeface="MingLiU"/>
              </a:rPr>
              <a:t>获取路由信息数组</a:t>
            </a:r>
            <a:endParaRPr lang="zh-TW" sz="850">
              <a:solidFill>
                <a:srgbClr val="A85601"/>
              </a:solidFill>
              <a:latin typeface="MingLiU"/>
              <a:ea typeface="MingLiU"/>
            </a:endParaRPr>
          </a:p>
          <a:p>
            <a:pPr indent="406400" algn="just">
              <a:lnSpc>
                <a:spcPct val="127000"/>
              </a:lnSpc>
            </a:pPr>
            <a:r>
              <a:rPr lang="en-US" sz="950">
                <a:solidFill>
                  <a:srgbClr val="750087"/>
                </a:solidFill>
                <a:latin typeface="Arial" panose="020B0604020202020204"/>
              </a:rPr>
              <a:t>const </a:t>
            </a:r>
            <a:r>
              <a:rPr lang="en-US" sz="950">
                <a:solidFill>
                  <a:srgbClr val="0101FA"/>
                </a:solidFill>
                <a:latin typeface="Arial" panose="020B0604020202020204"/>
              </a:rPr>
              <a:t>appl1cations </a:t>
            </a:r>
            <a:r>
              <a:rPr lang="en-US" sz="950">
                <a:solidFill>
                  <a:srgbClr val="A61312"/>
                </a:solidFill>
                <a:latin typeface="Arial" panose="020B0604020202020204"/>
              </a:rPr>
              <a:t>= </a:t>
            </a:r>
            <a:r>
              <a:rPr lang="en-US" sz="950">
                <a:latin typeface="Arial" panose="020B0604020202020204"/>
              </a:rPr>
              <a:t>constructApplications((</a:t>
            </a:r>
            <a:endParaRPr lang="en-US" sz="950">
              <a:latin typeface="Arial" panose="020B0604020202020204"/>
            </a:endParaRPr>
          </a:p>
          <a:p>
            <a:pPr indent="546100">
              <a:lnSpc>
                <a:spcPct val="127000"/>
              </a:lnSpc>
            </a:pPr>
            <a:r>
              <a:rPr lang="en-US" sz="950">
                <a:latin typeface="Arial" panose="020B0604020202020204"/>
              </a:rPr>
              <a:t>routes</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7000"/>
              </a:lnSpc>
            </a:pPr>
            <a:r>
              <a:rPr lang="en-US" sz="950">
                <a:latin typeface="Arial" panose="020B0604020202020204"/>
              </a:rPr>
              <a:t>loadApp({ </a:t>
            </a:r>
            <a:r>
              <a:rPr lang="en-US" sz="950">
                <a:solidFill>
                  <a:srgbClr val="0101FA"/>
                </a:solidFill>
                <a:latin typeface="Arial" panose="020B0604020202020204"/>
              </a:rPr>
              <a:t>name </a:t>
            </a:r>
            <a:r>
              <a:rPr lang="en-US" sz="950">
                <a:solidFill>
                  <a:srgbClr val="333333"/>
                </a:solidFill>
                <a:latin typeface="Arial" panose="020B0604020202020204"/>
              </a:rPr>
              <a:t>}) {</a:t>
            </a:r>
            <a:endParaRPr lang="en-US" sz="950">
              <a:solidFill>
                <a:srgbClr val="333333"/>
              </a:solidFill>
              <a:latin typeface="Arial" panose="020B0604020202020204"/>
            </a:endParaRPr>
          </a:p>
          <a:p>
            <a:pPr marL="649605" indent="0">
              <a:lnSpc>
                <a:spcPct val="127000"/>
              </a:lnSpc>
            </a:pPr>
            <a:r>
              <a:rPr lang="en-US" sz="950">
                <a:solidFill>
                  <a:srgbClr val="750087"/>
                </a:solidFill>
                <a:latin typeface="Arial" panose="020B0604020202020204"/>
              </a:rPr>
              <a:t>return </a:t>
            </a:r>
            <a:r>
              <a:rPr lang="en-US" sz="950">
                <a:latin typeface="Arial" panose="020B0604020202020204"/>
              </a:rPr>
              <a:t>system.</a:t>
            </a:r>
            <a:r>
              <a:rPr lang="en-US" sz="950">
                <a:solidFill>
                  <a:srgbClr val="070E30"/>
                </a:solidFill>
                <a:latin typeface="Arial" panose="020B0604020202020204"/>
              </a:rPr>
              <a:t>import(name)</a:t>
            </a:r>
            <a:endParaRPr lang="en-US" sz="950">
              <a:solidFill>
                <a:srgbClr val="070E30"/>
              </a:solidFill>
              <a:latin typeface="Arial" panose="020B0604020202020204"/>
            </a:endParaRPr>
          </a:p>
          <a:p>
            <a:pPr indent="546100">
              <a:lnSpc>
                <a:spcPct val="127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7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353312" y="368808"/>
            <a:ext cx="2770632" cy="329184"/>
          </a:xfrm>
          <a:prstGeom prst="rect">
            <a:avLst/>
          </a:prstGeom>
          <a:solidFill>
            <a:srgbClr val="FFFFFF"/>
          </a:solidFill>
        </p:spPr>
        <p:txBody>
          <a:bodyPr lIns="0" tIns="0" rIns="0" bIns="0">
            <a:noAutofit/>
          </a:bodyPr>
          <a:p>
            <a:pPr indent="406400"/>
            <a:r>
              <a:rPr lang="zh-CN" sz="850">
                <a:solidFill>
                  <a:srgbClr val="A85601"/>
                </a:solidFill>
                <a:latin typeface="MingLiU"/>
                <a:ea typeface="MingLiU"/>
              </a:rPr>
              <a:t>//</a:t>
            </a:r>
            <a:r>
              <a:rPr lang="zh-TW" sz="850">
                <a:solidFill>
                  <a:srgbClr val="A85601"/>
                </a:solidFill>
                <a:latin typeface="MingLiU"/>
                <a:ea typeface="MingLiU"/>
              </a:rPr>
              <a:t>遍历路申債温注册应用</a:t>
            </a:r>
            <a:endParaRPr lang="zh-TW" sz="850">
              <a:solidFill>
                <a:srgbClr val="A85601"/>
              </a:solidFill>
              <a:latin typeface="MingLiU"/>
              <a:ea typeface="MingLiU"/>
            </a:endParaRPr>
          </a:p>
          <a:p>
            <a:pPr indent="406400"/>
            <a:r>
              <a:rPr lang="en-US" sz="950">
                <a:latin typeface="Arial" panose="020B0604020202020204"/>
              </a:rPr>
              <a:t>appl</a:t>
            </a:r>
            <a:r>
              <a:rPr lang="zh-TW" sz="950">
                <a:latin typeface="Arial" panose="020B0604020202020204"/>
                <a:ea typeface="Arial" panose="020B0604020202020204"/>
              </a:rPr>
              <a:t>1</a:t>
            </a:r>
            <a:r>
              <a:rPr lang="en-US" sz="950">
                <a:latin typeface="Arial" panose="020B0604020202020204"/>
              </a:rPr>
              <a:t>cati ons</a:t>
            </a:r>
            <a:r>
              <a:rPr lang="en-US" sz="950">
                <a:solidFill>
                  <a:srgbClr val="333333"/>
                </a:solidFill>
                <a:latin typeface="Arial" panose="020B0604020202020204"/>
              </a:rPr>
              <a:t>.</a:t>
            </a:r>
            <a:r>
              <a:rPr lang="en-US" sz="950">
                <a:latin typeface="Arial" panose="020B0604020202020204"/>
              </a:rPr>
              <a:t>forEach(regi sterAppl1cation)</a:t>
            </a:r>
            <a:endParaRPr lang="en-US" sz="950">
              <a:latin typeface="Arial" panose="020B0604020202020204"/>
            </a:endParaRPr>
          </a:p>
        </p:txBody>
      </p:sp>
      <p:sp>
        <p:nvSpPr>
          <p:cNvPr id="3" name="矩形 2"/>
          <p:cNvSpPr/>
          <p:nvPr/>
        </p:nvSpPr>
        <p:spPr>
          <a:xfrm>
            <a:off x="944880" y="890016"/>
            <a:ext cx="5364480" cy="1624584"/>
          </a:xfrm>
          <a:prstGeom prst="rect">
            <a:avLst/>
          </a:prstGeom>
          <a:solidFill>
            <a:srgbClr val="FFFFFF"/>
          </a:solidFill>
        </p:spPr>
        <p:txBody>
          <a:bodyPr lIns="0" tIns="0" rIns="0" bIns="0">
            <a:noAutofit/>
          </a:bodyPr>
          <a:p>
            <a:pPr indent="406400">
              <a:spcAft>
                <a:spcPts val="210"/>
              </a:spcAft>
            </a:pPr>
            <a:r>
              <a:rPr lang="en-US" sz="950">
                <a:latin typeface="Arial" panose="020B0604020202020204"/>
              </a:rPr>
              <a:t>start({</a:t>
            </a:r>
            <a:endParaRPr lang="en-US" sz="950">
              <a:latin typeface="Arial" panose="020B0604020202020204"/>
            </a:endParaRPr>
          </a:p>
          <a:p>
            <a:pPr indent="546100">
              <a:spcAft>
                <a:spcPts val="210"/>
              </a:spcAft>
            </a:pPr>
            <a:r>
              <a:rPr lang="en-US" sz="950">
                <a:latin typeface="Arial" panose="020B0604020202020204"/>
              </a:rPr>
              <a:t>urlRerouteonly</a:t>
            </a:r>
            <a:r>
              <a:rPr lang="en-US" sz="950">
                <a:solidFill>
                  <a:srgbClr val="333333"/>
                </a:solidFill>
                <a:latin typeface="Arial" panose="020B0604020202020204"/>
              </a:rPr>
              <a:t>: </a:t>
            </a:r>
            <a:r>
              <a:rPr lang="en-US" sz="950">
                <a:solidFill>
                  <a:srgbClr val="320C8A"/>
                </a:solidFill>
                <a:latin typeface="Arial" panose="020B0604020202020204"/>
              </a:rPr>
              <a:t>true</a:t>
            </a:r>
            <a:endParaRPr lang="en-US" sz="950">
              <a:solidFill>
                <a:srgbClr val="320C8A"/>
              </a:solidFill>
              <a:latin typeface="Arial" panose="020B0604020202020204"/>
            </a:endParaRPr>
          </a:p>
          <a:p>
            <a:pPr indent="406400">
              <a:spcAft>
                <a:spcPts val="13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840"/>
              </a:spcAft>
            </a:pPr>
            <a:r>
              <a:rPr lang="en-US" sz="1400" b="1">
                <a:solidFill>
                  <a:srgbClr val="333333"/>
                </a:solidFill>
                <a:latin typeface="Arial" panose="020B0604020202020204"/>
              </a:rPr>
              <a:t>4. Module Federation</a:t>
            </a:r>
            <a:endParaRPr lang="en-US" sz="1400" b="1">
              <a:solidFill>
                <a:srgbClr val="333333"/>
              </a:solidFill>
              <a:latin typeface="Arial" panose="020B0604020202020204"/>
            </a:endParaRPr>
          </a:p>
          <a:p>
            <a:pPr indent="0">
              <a:spcAft>
                <a:spcPts val="840"/>
              </a:spcAft>
            </a:pPr>
            <a:r>
              <a:rPr lang="en-US" sz="1200" b="1">
                <a:solidFill>
                  <a:srgbClr val="333333"/>
                </a:solidFill>
                <a:latin typeface="Arial" panose="020B0604020202020204"/>
              </a:rPr>
              <a:t>4.1</a:t>
            </a:r>
            <a:r>
              <a:rPr lang="zh-TW" sz="1200">
                <a:solidFill>
                  <a:srgbClr val="333333"/>
                </a:solidFill>
                <a:latin typeface="微软雅黑" panose="020B0503020204020204" charset="-122"/>
                <a:ea typeface="微软雅黑" panose="020B0503020204020204" charset="-122"/>
              </a:rPr>
              <a:t>模块联邦概述</a:t>
            </a:r>
            <a:endParaRPr lang="zh-TW" sz="1200">
              <a:solidFill>
                <a:srgbClr val="333333"/>
              </a:solidFill>
              <a:latin typeface="微软雅黑" panose="020B0503020204020204" charset="-122"/>
              <a:ea typeface="微软雅黑" panose="020B0503020204020204" charset="-122"/>
            </a:endParaRPr>
          </a:p>
          <a:p>
            <a:pPr indent="0"/>
            <a:r>
              <a:rPr lang="en-US" sz="1000">
                <a:solidFill>
                  <a:srgbClr val="333333"/>
                </a:solidFill>
                <a:latin typeface="Arial" panose="020B0604020202020204"/>
              </a:rPr>
              <a:t>Module Federation</a:t>
            </a:r>
            <a:r>
              <a:rPr lang="zh-TW" sz="950">
                <a:solidFill>
                  <a:srgbClr val="333333"/>
                </a:solidFill>
                <a:latin typeface="微软雅黑" panose="020B0503020204020204" charset="-122"/>
                <a:ea typeface="微软雅黑" panose="020B0503020204020204" charset="-122"/>
              </a:rPr>
              <a:t>即为模块联邦，是</a:t>
            </a:r>
            <a:r>
              <a:rPr lang="en-US" sz="1000">
                <a:solidFill>
                  <a:srgbClr val="333333"/>
                </a:solidFill>
                <a:latin typeface="Arial" panose="020B0604020202020204"/>
              </a:rPr>
              <a:t>Webpack </a:t>
            </a:r>
            <a:r>
              <a:rPr lang="zh-TW" sz="1000">
                <a:solidFill>
                  <a:srgbClr val="333333"/>
                </a:solidFill>
                <a:latin typeface="Arial" panose="020B0604020202020204"/>
                <a:ea typeface="Arial" panose="020B0604020202020204"/>
              </a:rPr>
              <a:t>5</a:t>
            </a:r>
            <a:r>
              <a:rPr lang="zh-TW" sz="950">
                <a:solidFill>
                  <a:srgbClr val="333333"/>
                </a:solidFill>
                <a:latin typeface="微软雅黑" panose="020B0503020204020204" charset="-122"/>
                <a:ea typeface="微软雅黑" panose="020B0503020204020204" charset="-122"/>
              </a:rPr>
              <a:t>中新增的一项功能，可以实现跨应用共享模块。</a:t>
            </a:r>
            <a:endParaRPr lang="zh-TW" sz="950">
              <a:solidFill>
                <a:srgbClr val="333333"/>
              </a:solidFill>
              <a:latin typeface="微软雅黑" panose="020B0503020204020204" charset="-122"/>
              <a:ea typeface="微软雅黑" panose="020B0503020204020204" charset="-122"/>
            </a:endParaRPr>
          </a:p>
        </p:txBody>
      </p:sp>
      <p:sp>
        <p:nvSpPr>
          <p:cNvPr id="4" name="矩形 3"/>
          <p:cNvSpPr/>
          <p:nvPr/>
        </p:nvSpPr>
        <p:spPr>
          <a:xfrm>
            <a:off x="1283208" y="2874264"/>
            <a:ext cx="524256" cy="188976"/>
          </a:xfrm>
          <a:prstGeom prst="rect">
            <a:avLst/>
          </a:prstGeom>
          <a:solidFill>
            <a:srgbClr val="FFFFFF"/>
          </a:solidFill>
        </p:spPr>
        <p:txBody>
          <a:bodyPr wrap="none" lIns="0" tIns="0" rIns="0" bIns="0">
            <a:noAutofit/>
          </a:bodyPr>
          <a:p>
            <a:pPr indent="330200"/>
            <a:r>
              <a:rPr lang="en-US" sz="1200" b="1">
                <a:solidFill>
                  <a:srgbClr val="043262"/>
                </a:solidFill>
                <a:latin typeface="Arial" panose="020B0604020202020204"/>
              </a:rPr>
              <a:t>A</a:t>
            </a:r>
            <a:r>
              <a:rPr lang="zh-TW" sz="1200">
                <a:solidFill>
                  <a:srgbClr val="043262"/>
                </a:solidFill>
                <a:latin typeface="微软雅黑" panose="020B0503020204020204" charset="-122"/>
                <a:ea typeface="微软雅黑" panose="020B0503020204020204" charset="-122"/>
              </a:rPr>
              <a:t>应用</a:t>
            </a:r>
            <a:endParaRPr lang="zh-TW" sz="1200">
              <a:solidFill>
                <a:srgbClr val="043262"/>
              </a:solidFill>
              <a:latin typeface="微软雅黑" panose="020B0503020204020204" charset="-122"/>
              <a:ea typeface="微软雅黑" panose="020B0503020204020204" charset="-122"/>
            </a:endParaRPr>
          </a:p>
        </p:txBody>
      </p:sp>
      <p:sp>
        <p:nvSpPr>
          <p:cNvPr id="5" name="矩形 4"/>
          <p:cNvSpPr/>
          <p:nvPr/>
        </p:nvSpPr>
        <p:spPr>
          <a:xfrm>
            <a:off x="1502664" y="3514344"/>
            <a:ext cx="3124200" cy="198120"/>
          </a:xfrm>
          <a:prstGeom prst="rect">
            <a:avLst/>
          </a:prstGeom>
          <a:solidFill>
            <a:srgbClr val="FFFFFF"/>
          </a:solidFill>
        </p:spPr>
        <p:txBody>
          <a:bodyPr wrap="none" lIns="0" tIns="0" rIns="0" bIns="0">
            <a:noAutofit/>
          </a:bodyPr>
          <a:p>
            <a:pPr indent="546100"/>
            <a:r>
              <a:rPr lang="en-US" sz="1300">
                <a:solidFill>
                  <a:srgbClr val="043262"/>
                </a:solidFill>
                <a:latin typeface="Arial" panose="020B0604020202020204"/>
              </a:rPr>
              <a:t>sayHelloFromA sayHelloFromB</a:t>
            </a:r>
            <a:endParaRPr lang="en-US" sz="1300">
              <a:solidFill>
                <a:srgbClr val="043262"/>
              </a:solidFill>
              <a:latin typeface="Arial" panose="020B0604020202020204"/>
            </a:endParaRPr>
          </a:p>
        </p:txBody>
      </p:sp>
      <p:sp>
        <p:nvSpPr>
          <p:cNvPr id="6" name="矩形 5"/>
          <p:cNvSpPr/>
          <p:nvPr/>
        </p:nvSpPr>
        <p:spPr>
          <a:xfrm>
            <a:off x="2609088" y="4276344"/>
            <a:ext cx="704088" cy="198120"/>
          </a:xfrm>
          <a:prstGeom prst="rect">
            <a:avLst/>
          </a:prstGeom>
          <a:solidFill>
            <a:srgbClr val="FFFFFF"/>
          </a:solidFill>
        </p:spPr>
        <p:txBody>
          <a:bodyPr wrap="none" lIns="0" tIns="0" rIns="0" bIns="0">
            <a:noAutofit/>
          </a:bodyPr>
          <a:p>
            <a:pPr indent="0"/>
            <a:r>
              <a:rPr lang="zh-TW" sz="1200">
                <a:solidFill>
                  <a:srgbClr val="146343"/>
                </a:solidFill>
                <a:latin typeface="微软雅黑" panose="020B0503020204020204" charset="-122"/>
                <a:ea typeface="微软雅黑" panose="020B0503020204020204" charset="-122"/>
              </a:rPr>
              <a:t>模块联合</a:t>
            </a:r>
            <a:endParaRPr lang="zh-TW" sz="1200">
              <a:solidFill>
                <a:srgbClr val="146343"/>
              </a:solidFill>
              <a:latin typeface="微软雅黑" panose="020B0503020204020204" charset="-122"/>
              <a:ea typeface="微软雅黑" panose="020B0503020204020204" charset="-122"/>
            </a:endParaRPr>
          </a:p>
        </p:txBody>
      </p:sp>
      <p:sp>
        <p:nvSpPr>
          <p:cNvPr id="7" name="矩形 6"/>
          <p:cNvSpPr/>
          <p:nvPr/>
        </p:nvSpPr>
        <p:spPr>
          <a:xfrm>
            <a:off x="1292352" y="4742688"/>
            <a:ext cx="515112" cy="188976"/>
          </a:xfrm>
          <a:prstGeom prst="rect">
            <a:avLst/>
          </a:prstGeom>
          <a:solidFill>
            <a:srgbClr val="FFFFFF"/>
          </a:solidFill>
        </p:spPr>
        <p:txBody>
          <a:bodyPr wrap="none" lIns="0" tIns="0" rIns="0" bIns="0">
            <a:noAutofit/>
          </a:bodyPr>
          <a:p>
            <a:pPr indent="330200"/>
            <a:r>
              <a:rPr lang="en-US" sz="1200" b="1">
                <a:solidFill>
                  <a:srgbClr val="043262"/>
                </a:solidFill>
                <a:latin typeface="Arial" panose="020B0604020202020204"/>
              </a:rPr>
              <a:t>B</a:t>
            </a:r>
            <a:r>
              <a:rPr lang="zh-TW" sz="1200">
                <a:solidFill>
                  <a:srgbClr val="043262"/>
                </a:solidFill>
                <a:latin typeface="微软雅黑" panose="020B0503020204020204" charset="-122"/>
                <a:ea typeface="微软雅黑" panose="020B0503020204020204" charset="-122"/>
              </a:rPr>
              <a:t>应用</a:t>
            </a:r>
            <a:endParaRPr lang="zh-TW" sz="1200">
              <a:solidFill>
                <a:srgbClr val="043262"/>
              </a:solidFill>
              <a:latin typeface="微软雅黑" panose="020B0503020204020204" charset="-122"/>
              <a:ea typeface="微软雅黑" panose="020B0503020204020204" charset="-122"/>
            </a:endParaRPr>
          </a:p>
        </p:txBody>
      </p:sp>
      <p:sp>
        <p:nvSpPr>
          <p:cNvPr id="8" name="矩形 7"/>
          <p:cNvSpPr/>
          <p:nvPr/>
        </p:nvSpPr>
        <p:spPr>
          <a:xfrm>
            <a:off x="1502664" y="5382768"/>
            <a:ext cx="3124200" cy="198120"/>
          </a:xfrm>
          <a:prstGeom prst="rect">
            <a:avLst/>
          </a:prstGeom>
          <a:solidFill>
            <a:srgbClr val="FFFFFF"/>
          </a:solidFill>
        </p:spPr>
        <p:txBody>
          <a:bodyPr wrap="none" lIns="0" tIns="0" rIns="0" bIns="0">
            <a:noAutofit/>
          </a:bodyPr>
          <a:p>
            <a:pPr indent="546100"/>
            <a:r>
              <a:rPr lang="en-US" sz="1300">
                <a:solidFill>
                  <a:srgbClr val="043262"/>
                </a:solidFill>
                <a:latin typeface="Arial" panose="020B0604020202020204"/>
              </a:rPr>
              <a:t>sayHelloFromA sayHelloFromB</a:t>
            </a:r>
            <a:endParaRPr lang="en-US" sz="1300">
              <a:solidFill>
                <a:srgbClr val="043262"/>
              </a:solidFill>
              <a:latin typeface="Arial" panose="020B0604020202020204"/>
            </a:endParaRPr>
          </a:p>
        </p:txBody>
      </p:sp>
      <p:sp>
        <p:nvSpPr>
          <p:cNvPr id="9" name="矩形 8"/>
          <p:cNvSpPr/>
          <p:nvPr/>
        </p:nvSpPr>
        <p:spPr>
          <a:xfrm>
            <a:off x="944880" y="6416040"/>
            <a:ext cx="2179320" cy="792480"/>
          </a:xfrm>
          <a:prstGeom prst="rect">
            <a:avLst/>
          </a:prstGeom>
          <a:solidFill>
            <a:srgbClr val="FFFFFF"/>
          </a:solidFill>
        </p:spPr>
        <p:txBody>
          <a:bodyPr lIns="0" tIns="0" rIns="0" bIns="0">
            <a:noAutofit/>
          </a:bodyPr>
          <a:p>
            <a:pPr indent="0">
              <a:spcAft>
                <a:spcPts val="840"/>
              </a:spcAft>
            </a:pPr>
            <a:r>
              <a:rPr lang="en-US" sz="1200" b="1">
                <a:solidFill>
                  <a:srgbClr val="333333"/>
                </a:solidFill>
                <a:latin typeface="Arial" panose="020B0604020202020204"/>
              </a:rPr>
              <a:t>4.2</a:t>
            </a:r>
            <a:r>
              <a:rPr lang="zh-TW" sz="1200">
                <a:solidFill>
                  <a:srgbClr val="333333"/>
                </a:solidFill>
                <a:latin typeface="微软雅黑" panose="020B0503020204020204" charset="-122"/>
                <a:ea typeface="微软雅黑" panose="020B0503020204020204" charset="-122"/>
              </a:rPr>
              <a:t>快速上手</a:t>
            </a:r>
            <a:endParaRPr lang="zh-TW" sz="1200">
              <a:solidFill>
                <a:srgbClr val="333333"/>
              </a:solidFill>
              <a:latin typeface="微软雅黑" panose="020B0503020204020204" charset="-122"/>
              <a:ea typeface="微软雅黑" panose="020B0503020204020204" charset="-122"/>
            </a:endParaRPr>
          </a:p>
          <a:p>
            <a:pPr indent="0">
              <a:spcAft>
                <a:spcPts val="840"/>
              </a:spcAft>
            </a:pPr>
            <a:r>
              <a:rPr lang="en-US" sz="950" b="1">
                <a:solidFill>
                  <a:srgbClr val="333333"/>
                </a:solidFill>
                <a:latin typeface="Arial" panose="020B0604020202020204"/>
              </a:rPr>
              <a:t>4.2.1</a:t>
            </a:r>
            <a:r>
              <a:rPr lang="zh-TW" sz="950" b="1">
                <a:solidFill>
                  <a:srgbClr val="333333"/>
                </a:solidFill>
                <a:latin typeface="微软雅黑" panose="020B0503020204020204" charset="-122"/>
                <a:ea typeface="微软雅黑" panose="020B0503020204020204" charset="-122"/>
              </a:rPr>
              <a:t>需求</a:t>
            </a:r>
            <a:endParaRPr lang="zh-TW" sz="950" b="1">
              <a:solidFill>
                <a:srgbClr val="333333"/>
              </a:solidFill>
              <a:latin typeface="微软雅黑" panose="020B0503020204020204" charset="-122"/>
              <a:ea typeface="微软雅黑" panose="020B0503020204020204" charset="-122"/>
            </a:endParaRPr>
          </a:p>
          <a:p>
            <a:pPr indent="0"/>
            <a:r>
              <a:rPr lang="zh-TW" sz="950">
                <a:solidFill>
                  <a:srgbClr val="333333"/>
                </a:solidFill>
                <a:latin typeface="微软雅黑" panose="020B0503020204020204" charset="-122"/>
                <a:ea typeface="微软雅黑" panose="020B0503020204020204" charset="-122"/>
              </a:rPr>
              <a:t>通过模块联邦在容器应用中加载微应用。</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96696" y="454152"/>
            <a:ext cx="4395216" cy="2831592"/>
          </a:xfrm>
          <a:prstGeom prst="rect">
            <a:avLst/>
          </a:prstGeom>
        </p:spPr>
      </p:pic>
      <p:sp>
        <p:nvSpPr>
          <p:cNvPr id="3" name="矩形 2"/>
          <p:cNvSpPr/>
          <p:nvPr/>
        </p:nvSpPr>
        <p:spPr>
          <a:xfrm>
            <a:off x="944880" y="3648456"/>
            <a:ext cx="1828800" cy="1746504"/>
          </a:xfrm>
          <a:prstGeom prst="rect">
            <a:avLst/>
          </a:prstGeom>
          <a:solidFill>
            <a:srgbClr val="FFFFFF"/>
          </a:solidFill>
        </p:spPr>
        <p:txBody>
          <a:bodyPr lIns="0" tIns="0" rIns="0" bIns="0">
            <a:noAutofit/>
          </a:bodyPr>
          <a:p>
            <a:pPr indent="0">
              <a:lnSpc>
                <a:spcPts val="1370"/>
              </a:lnSpc>
              <a:spcAft>
                <a:spcPts val="1330"/>
              </a:spcAft>
            </a:pPr>
            <a:r>
              <a:rPr lang="en-US" sz="950" b="1">
                <a:solidFill>
                  <a:srgbClr val="333333"/>
                </a:solidFill>
                <a:latin typeface="Arial" panose="020B0604020202020204"/>
              </a:rPr>
              <a:t>4.2.2</a:t>
            </a:r>
            <a:r>
              <a:rPr lang="zh-TW" sz="950" b="1">
                <a:solidFill>
                  <a:srgbClr val="333333"/>
                </a:solidFill>
                <a:latin typeface="微软雅黑" panose="020B0503020204020204" charset="-122"/>
                <a:ea typeface="微软雅黑" panose="020B0503020204020204" charset="-122"/>
              </a:rPr>
              <a:t>应用结构</a:t>
            </a:r>
            <a:endParaRPr lang="zh-TW" sz="950" b="1">
              <a:solidFill>
                <a:srgbClr val="333333"/>
              </a:solidFill>
              <a:latin typeface="微软雅黑" panose="020B0503020204020204" charset="-122"/>
              <a:ea typeface="微软雅黑" panose="020B0503020204020204" charset="-122"/>
            </a:endParaRPr>
          </a:p>
          <a:p>
            <a:pPr indent="127000">
              <a:lnSpc>
                <a:spcPct val="125000"/>
              </a:lnSpc>
            </a:pPr>
            <a:r>
              <a:rPr lang="en-US" sz="950">
                <a:solidFill>
                  <a:srgbClr val="333333"/>
                </a:solidFill>
                <a:latin typeface="Arial" panose="020B0604020202020204"/>
              </a:rPr>
              <a:t>products</a:t>
            </a:r>
            <a:endParaRPr lang="en-US" sz="950">
              <a:solidFill>
                <a:srgbClr val="333333"/>
              </a:solidFill>
              <a:latin typeface="Arial" panose="020B0604020202020204"/>
            </a:endParaRPr>
          </a:p>
          <a:p>
            <a:pPr marL="370205" indent="12700">
              <a:lnSpc>
                <a:spcPts val="1370"/>
              </a:lnSpc>
            </a:pPr>
            <a:r>
              <a:rPr lang="zh-CN" sz="950">
                <a:solidFill>
                  <a:srgbClr val="333333"/>
                </a:solidFill>
                <a:latin typeface="微软雅黑" panose="020B0503020204020204" charset="-122"/>
                <a:ea typeface="微软雅黑" panose="020B0503020204020204" charset="-122"/>
              </a:rPr>
              <a:t>卜</a:t>
            </a:r>
            <a:r>
              <a:rPr lang="zh-TW" sz="950">
                <a:solidFill>
                  <a:srgbClr val="333333"/>
                </a:solidFill>
                <a:latin typeface="微软雅黑" panose="020B0503020204020204" charset="-122"/>
                <a:ea typeface="微软雅黑" panose="020B0503020204020204" charset="-122"/>
              </a:rPr>
              <a:t>一 </a:t>
            </a:r>
            <a:r>
              <a:rPr lang="en-US" sz="950">
                <a:solidFill>
                  <a:srgbClr val="333333"/>
                </a:solidFill>
                <a:latin typeface="Arial" panose="020B0604020202020204"/>
              </a:rPr>
              <a:t>package-lock.json </a:t>
            </a:r>
            <a:r>
              <a:rPr lang="zh-CN" sz="950">
                <a:solidFill>
                  <a:srgbClr val="333333"/>
                </a:solidFill>
                <a:latin typeface="微软雅黑" panose="020B0503020204020204" charset="-122"/>
                <a:ea typeface="微软雅黑" panose="020B0503020204020204" charset="-122"/>
              </a:rPr>
              <a:t>卜</a:t>
            </a:r>
            <a:r>
              <a:rPr lang="zh-TW" sz="950">
                <a:solidFill>
                  <a:srgbClr val="333333"/>
                </a:solidFill>
                <a:latin typeface="微软雅黑" panose="020B0503020204020204" charset="-122"/>
                <a:ea typeface="微软雅黑" panose="020B0503020204020204" charset="-122"/>
              </a:rPr>
              <a:t>一 </a:t>
            </a:r>
            <a:r>
              <a:rPr lang="en-US" sz="950">
                <a:solidFill>
                  <a:srgbClr val="333333"/>
                </a:solidFill>
                <a:latin typeface="Arial" panose="020B0604020202020204"/>
              </a:rPr>
              <a:t>package.json</a:t>
            </a:r>
            <a:endParaRPr lang="en-US" sz="950">
              <a:solidFill>
                <a:srgbClr val="333333"/>
              </a:solidFill>
              <a:latin typeface="Arial" panose="020B0604020202020204"/>
            </a:endParaRPr>
          </a:p>
          <a:p>
            <a:pPr indent="406400">
              <a:lnSpc>
                <a:spcPts val="1370"/>
              </a:lnSpc>
              <a:spcAft>
                <a:spcPts val="140"/>
              </a:spcAft>
            </a:pPr>
            <a:r>
              <a:rPr lang="zh-CN" sz="950">
                <a:solidFill>
                  <a:srgbClr val="333333"/>
                </a:solidFill>
                <a:latin typeface="微软雅黑" panose="020B0503020204020204" charset="-122"/>
                <a:ea typeface="微软雅黑" panose="020B0503020204020204" charset="-122"/>
              </a:rPr>
              <a:t>卜</a:t>
            </a:r>
            <a:r>
              <a:rPr lang="zh-TW" sz="950">
                <a:solidFill>
                  <a:srgbClr val="333333"/>
                </a:solidFill>
                <a:latin typeface="微软雅黑" panose="020B0503020204020204" charset="-122"/>
                <a:ea typeface="微软雅黑" panose="020B0503020204020204" charset="-122"/>
              </a:rPr>
              <a:t>一 </a:t>
            </a:r>
            <a:r>
              <a:rPr lang="en-US" sz="950">
                <a:solidFill>
                  <a:srgbClr val="333333"/>
                </a:solidFill>
                <a:latin typeface="Arial" panose="020B0604020202020204"/>
              </a:rPr>
              <a:t>public</a:t>
            </a:r>
            <a:endParaRPr lang="en-US" sz="950">
              <a:solidFill>
                <a:srgbClr val="333333"/>
              </a:solidFill>
              <a:latin typeface="Arial" panose="020B0604020202020204"/>
            </a:endParaRPr>
          </a:p>
          <a:p>
            <a:pPr marL="649605" indent="0">
              <a:lnSpc>
                <a:spcPct val="125000"/>
              </a:lnSpc>
            </a:pPr>
            <a:r>
              <a:rPr lang="en-US" sz="950" baseline="30000">
                <a:solidFill>
                  <a:srgbClr val="333333"/>
                </a:solidFill>
                <a:latin typeface="Arial" panose="020B0604020202020204"/>
              </a:rPr>
              <a:t>1</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1ndex.html</a:t>
            </a:r>
            <a:endParaRPr lang="en-US" sz="950">
              <a:solidFill>
                <a:srgbClr val="333333"/>
              </a:solidFill>
              <a:latin typeface="Arial" panose="020B0604020202020204"/>
            </a:endParaRPr>
          </a:p>
          <a:p>
            <a:pPr indent="406400">
              <a:lnSpc>
                <a:spcPts val="1370"/>
              </a:lnSpc>
              <a:spcAft>
                <a:spcPts val="140"/>
              </a:spcAft>
            </a:pPr>
            <a:r>
              <a:rPr lang="zh-CN" sz="950">
                <a:solidFill>
                  <a:srgbClr val="333333"/>
                </a:solidFill>
                <a:latin typeface="微软雅黑" panose="020B0503020204020204" charset="-122"/>
                <a:ea typeface="微软雅黑" panose="020B0503020204020204" charset="-122"/>
              </a:rPr>
              <a:t>卜</a:t>
            </a:r>
            <a:r>
              <a:rPr lang="zh-TW" sz="950">
                <a:solidFill>
                  <a:srgbClr val="333333"/>
                </a:solidFill>
                <a:latin typeface="微软雅黑" panose="020B0503020204020204" charset="-122"/>
                <a:ea typeface="微软雅黑" panose="020B0503020204020204" charset="-122"/>
              </a:rPr>
              <a:t>——</a:t>
            </a:r>
            <a:r>
              <a:rPr lang="en-US" sz="950">
                <a:solidFill>
                  <a:srgbClr val="333333"/>
                </a:solidFill>
                <a:latin typeface="Arial" panose="020B0604020202020204"/>
              </a:rPr>
              <a:t>src</a:t>
            </a:r>
            <a:endParaRPr lang="en-US" sz="950">
              <a:solidFill>
                <a:srgbClr val="333333"/>
              </a:solidFill>
              <a:latin typeface="Arial" panose="020B0604020202020204"/>
            </a:endParaRPr>
          </a:p>
          <a:p>
            <a:pPr marL="649605" indent="0">
              <a:lnSpc>
                <a:spcPct val="125000"/>
              </a:lnSpc>
            </a:pPr>
            <a:r>
              <a:rPr lang="en-US" sz="950" baseline="30000">
                <a:solidFill>
                  <a:srgbClr val="333333"/>
                </a:solidFill>
                <a:latin typeface="Arial" panose="020B0604020202020204"/>
              </a:rPr>
              <a:t>1</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i ndex.js</a:t>
            </a:r>
            <a:endParaRPr lang="en-US" sz="950">
              <a:solidFill>
                <a:srgbClr val="333333"/>
              </a:solidFill>
              <a:latin typeface="Arial" panose="020B0604020202020204"/>
            </a:endParaRPr>
          </a:p>
          <a:p>
            <a:pPr indent="406400">
              <a:lnSpc>
                <a:spcPct val="125000"/>
              </a:lnSpc>
            </a:pPr>
            <a:r>
              <a:rPr lang="en-US" sz="950" baseline="30000">
                <a:solidFill>
                  <a:srgbClr val="333333"/>
                </a:solidFill>
                <a:latin typeface="Arial" panose="020B0604020202020204"/>
              </a:rPr>
              <a:t>1</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webpack.config.js</a:t>
            </a:r>
            <a:endParaRPr lang="en-US" sz="950">
              <a:solidFill>
                <a:srgbClr val="333333"/>
              </a:solidFill>
              <a:latin typeface="Arial" panose="020B0604020202020204"/>
            </a:endParaRPr>
          </a:p>
        </p:txBody>
      </p:sp>
      <p:sp>
        <p:nvSpPr>
          <p:cNvPr id="4" name="矩形 3"/>
          <p:cNvSpPr/>
          <p:nvPr/>
        </p:nvSpPr>
        <p:spPr>
          <a:xfrm>
            <a:off x="944880" y="5626608"/>
            <a:ext cx="4462272" cy="3032760"/>
          </a:xfrm>
          <a:prstGeom prst="rect">
            <a:avLst/>
          </a:prstGeom>
          <a:solidFill>
            <a:srgbClr val="FFFFFF"/>
          </a:solidFill>
        </p:spPr>
        <p:txBody>
          <a:bodyPr lIns="0" tIns="0" rIns="0" bIns="0">
            <a:noAutofit/>
          </a:bodyPr>
          <a:p>
            <a:pPr indent="0">
              <a:lnSpc>
                <a:spcPts val="1490"/>
              </a:lnSpc>
              <a:spcAft>
                <a:spcPts val="770"/>
              </a:spcAft>
            </a:pPr>
            <a:r>
              <a:rPr lang="en-US" sz="950" b="1">
                <a:solidFill>
                  <a:srgbClr val="333333"/>
                </a:solidFill>
                <a:latin typeface="Arial" panose="020B0604020202020204"/>
              </a:rPr>
              <a:t>4.2.3</a:t>
            </a:r>
            <a:r>
              <a:rPr lang="zh-TW" sz="950" b="1">
                <a:solidFill>
                  <a:srgbClr val="333333"/>
                </a:solidFill>
                <a:latin typeface="微软雅黑" panose="020B0503020204020204" charset="-122"/>
                <a:ea typeface="微软雅黑" panose="020B0503020204020204" charset="-122"/>
              </a:rPr>
              <a:t>应用初始化</a:t>
            </a:r>
            <a:endParaRPr lang="zh-TW" sz="950" b="1">
              <a:solidFill>
                <a:srgbClr val="333333"/>
              </a:solidFill>
              <a:latin typeface="微软雅黑" panose="020B0503020204020204" charset="-122"/>
              <a:ea typeface="微软雅黑" panose="020B0503020204020204" charset="-122"/>
            </a:endParaRPr>
          </a:p>
          <a:p>
            <a:pPr indent="127000">
              <a:lnSpc>
                <a:spcPts val="1490"/>
              </a:lnSpc>
              <a:spcAft>
                <a:spcPts val="133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在入口 </a:t>
            </a:r>
            <a:r>
              <a:rPr lang="en-US" sz="1000">
                <a:solidFill>
                  <a:srgbClr val="333333"/>
                </a:solidFill>
                <a:latin typeface="Arial" panose="020B0604020202020204"/>
              </a:rPr>
              <a:t>JavaScript</a:t>
            </a:r>
            <a:r>
              <a:rPr lang="zh-TW" sz="950">
                <a:solidFill>
                  <a:srgbClr val="333333"/>
                </a:solidFill>
                <a:latin typeface="微软雅黑" panose="020B0503020204020204" charset="-122"/>
                <a:ea typeface="微软雅黑" panose="020B0503020204020204" charset="-122"/>
              </a:rPr>
              <a:t>文件中加入产品列表</a:t>
            </a:r>
            <a:endParaRPr lang="zh-TW" sz="950">
              <a:solidFill>
                <a:srgbClr val="333333"/>
              </a:solidFill>
              <a:latin typeface="微软雅黑" panose="020B0503020204020204" charset="-122"/>
              <a:ea typeface="微软雅黑" panose="020B0503020204020204" charset="-122"/>
            </a:endParaRPr>
          </a:p>
          <a:p>
            <a:pPr indent="406400">
              <a:lnSpc>
                <a:spcPct val="136000"/>
              </a:lnSpc>
              <a:spcAft>
                <a:spcPts val="770"/>
              </a:spcAft>
            </a:pPr>
            <a:r>
              <a:rPr lang="en-US" sz="950">
                <a:solidFill>
                  <a:srgbClr val="750087"/>
                </a:solidFill>
                <a:latin typeface="Arial" panose="020B0604020202020204"/>
              </a:rPr>
              <a:t>import </a:t>
            </a:r>
            <a:r>
              <a:rPr lang="en-US" sz="950">
                <a:solidFill>
                  <a:srgbClr val="0101FA"/>
                </a:solidFill>
                <a:latin typeface="Arial" panose="020B0604020202020204"/>
              </a:rPr>
              <a:t>faker </a:t>
            </a:r>
            <a:r>
              <a:rPr lang="en-US" sz="950">
                <a:solidFill>
                  <a:srgbClr val="750087"/>
                </a:solidFill>
                <a:latin typeface="Arial" panose="020B0604020202020204"/>
              </a:rPr>
              <a:t>from </a:t>
            </a:r>
            <a:r>
              <a:rPr lang="en-US" sz="950" baseline="30000">
                <a:solidFill>
                  <a:srgbClr val="7C102F"/>
                </a:solidFill>
                <a:latin typeface="Arial" panose="020B0604020202020204"/>
              </a:rPr>
              <a:t>H</a:t>
            </a:r>
            <a:r>
              <a:rPr lang="en-US" sz="950">
                <a:solidFill>
                  <a:srgbClr val="7C102F"/>
                </a:solidFill>
                <a:latin typeface="Arial" panose="020B0604020202020204"/>
              </a:rPr>
              <a:t>faker"</a:t>
            </a:r>
            <a:endParaRPr lang="en-US" sz="950">
              <a:solidFill>
                <a:srgbClr val="7C102F"/>
              </a:solidFill>
              <a:latin typeface="Arial" panose="020B0604020202020204"/>
            </a:endParaRPr>
          </a:p>
          <a:p>
            <a:pPr indent="406400">
              <a:lnSpc>
                <a:spcPct val="136000"/>
              </a:lnSpc>
              <a:spcAft>
                <a:spcPts val="770"/>
              </a:spcAft>
            </a:pPr>
            <a:r>
              <a:rPr lang="en-US" sz="950">
                <a:solidFill>
                  <a:srgbClr val="750087"/>
                </a:solidFill>
                <a:latin typeface="Arial" panose="020B0604020202020204"/>
              </a:rPr>
              <a:t>1et </a:t>
            </a:r>
            <a:r>
              <a:rPr lang="en-US" sz="950">
                <a:solidFill>
                  <a:srgbClr val="0101FA"/>
                </a:solidFill>
                <a:latin typeface="Arial" panose="020B0604020202020204"/>
              </a:rPr>
              <a:t>products </a:t>
            </a:r>
            <a:r>
              <a:rPr lang="en-US" sz="950">
                <a:solidFill>
                  <a:srgbClr val="7C102F"/>
                </a:solidFill>
                <a:latin typeface="Arial" panose="020B0604020202020204"/>
              </a:rPr>
              <a:t>=""</a:t>
            </a:r>
            <a:endParaRPr lang="en-US" sz="950">
              <a:solidFill>
                <a:srgbClr val="7C102F"/>
              </a:solidFill>
              <a:latin typeface="Arial" panose="020B0604020202020204"/>
            </a:endParaRPr>
          </a:p>
          <a:p>
            <a:pPr indent="406400">
              <a:spcAft>
                <a:spcPts val="140"/>
              </a:spcAft>
            </a:pPr>
            <a:r>
              <a:rPr lang="en-US" sz="950">
                <a:solidFill>
                  <a:srgbClr val="750087"/>
                </a:solidFill>
                <a:latin typeface="Arial" panose="020B0604020202020204"/>
              </a:rPr>
              <a:t>for (let </a:t>
            </a:r>
            <a:r>
              <a:rPr lang="en-US" sz="950" i="1">
                <a:solidFill>
                  <a:srgbClr val="0101FA"/>
                </a:solidFill>
                <a:latin typeface="Arial" panose="020B0604020202020204"/>
              </a:rPr>
              <a:t>i</a:t>
            </a:r>
            <a:r>
              <a:rPr lang="en-US" sz="950">
                <a:solidFill>
                  <a:srgbClr val="0101FA"/>
                </a:solidFill>
                <a:latin typeface="Arial" panose="020B0604020202020204"/>
              </a:rPr>
              <a:t> </a:t>
            </a:r>
            <a:r>
              <a:rPr lang="en-US" sz="950">
                <a:solidFill>
                  <a:srgbClr val="7C102F"/>
                </a:solidFill>
                <a:latin typeface="Arial" panose="020B0604020202020204"/>
              </a:rPr>
              <a:t>= </a:t>
            </a:r>
            <a:r>
              <a:rPr lang="en-US" sz="950">
                <a:solidFill>
                  <a:srgbClr val="146343"/>
                </a:solidFill>
                <a:latin typeface="Arial" panose="020B0604020202020204"/>
              </a:rPr>
              <a:t>1; </a:t>
            </a:r>
            <a:r>
              <a:rPr lang="en-US" sz="950">
                <a:latin typeface="Arial" panose="020B0604020202020204"/>
              </a:rPr>
              <a:t>i </a:t>
            </a:r>
            <a:r>
              <a:rPr lang="en-US" sz="950">
                <a:solidFill>
                  <a:srgbClr val="7C102F"/>
                </a:solidFill>
                <a:latin typeface="Arial" panose="020B0604020202020204"/>
              </a:rPr>
              <a:t>&lt;= </a:t>
            </a:r>
            <a:r>
              <a:rPr lang="en-US" sz="950">
                <a:solidFill>
                  <a:srgbClr val="146343"/>
                </a:solidFill>
                <a:latin typeface="Arial" panose="020B0604020202020204"/>
              </a:rPr>
              <a:t>5; </a:t>
            </a:r>
            <a:r>
              <a:rPr lang="en-US" sz="950">
                <a:solidFill>
                  <a:srgbClr val="330808"/>
                </a:solidFill>
                <a:latin typeface="Arial" panose="020B0604020202020204"/>
              </a:rPr>
              <a:t>i++) </a:t>
            </a:r>
            <a:r>
              <a:rPr lang="en-US" sz="950">
                <a:solidFill>
                  <a:srgbClr val="333333"/>
                </a:solidFill>
                <a:latin typeface="Arial" panose="020B0604020202020204"/>
              </a:rPr>
              <a:t>{</a:t>
            </a:r>
            <a:endParaRPr lang="en-US" sz="950">
              <a:solidFill>
                <a:srgbClr val="333333"/>
              </a:solidFill>
              <a:latin typeface="Arial" panose="020B0604020202020204"/>
            </a:endParaRPr>
          </a:p>
          <a:p>
            <a:pPr marL="370205" indent="139700">
              <a:lnSpc>
                <a:spcPct val="136000"/>
              </a:lnSpc>
              <a:spcAft>
                <a:spcPts val="770"/>
              </a:spcAft>
            </a:pPr>
            <a:r>
              <a:rPr lang="en-US" sz="950">
                <a:latin typeface="Arial" panose="020B0604020202020204"/>
              </a:rPr>
              <a:t>products </a:t>
            </a:r>
            <a:r>
              <a:rPr lang="en-US" sz="950">
                <a:solidFill>
                  <a:srgbClr val="7C102F"/>
                </a:solidFill>
                <a:latin typeface="Arial" panose="020B0604020202020204"/>
              </a:rPr>
              <a:t>+= </a:t>
            </a:r>
            <a:r>
              <a:rPr lang="en-US" sz="950">
                <a:solidFill>
                  <a:srgbClr val="F35404"/>
                </a:solidFill>
                <a:latin typeface="Arial" panose="020B0604020202020204"/>
              </a:rPr>
              <a:t>'&lt;div&gt;$</a:t>
            </a:r>
            <a:r>
              <a:rPr lang="en-US" sz="950">
                <a:latin typeface="Arial" panose="020B0604020202020204"/>
              </a:rPr>
              <a:t>(faker</a:t>
            </a:r>
            <a:r>
              <a:rPr lang="en-US" sz="950">
                <a:solidFill>
                  <a:srgbClr val="333333"/>
                </a:solidFill>
                <a:latin typeface="Arial" panose="020B0604020202020204"/>
              </a:rPr>
              <a:t>.</a:t>
            </a:r>
            <a:r>
              <a:rPr lang="en-US" sz="950">
                <a:latin typeface="Arial" panose="020B0604020202020204"/>
              </a:rPr>
              <a:t>commerce.</a:t>
            </a:r>
            <a:r>
              <a:rPr lang="en-US" sz="950">
                <a:solidFill>
                  <a:srgbClr val="330808"/>
                </a:solidFill>
                <a:latin typeface="Arial" panose="020B0604020202020204"/>
              </a:rPr>
              <a:t>productName()}&lt;/di</a:t>
            </a:r>
            <a:r>
              <a:rPr lang="en-US" sz="950">
                <a:solidFill>
                  <a:srgbClr val="F35404"/>
                </a:solidFill>
                <a:latin typeface="Arial" panose="020B0604020202020204"/>
              </a:rPr>
              <a:t>v&gt;' </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36000"/>
              </a:lnSpc>
              <a:spcAft>
                <a:spcPts val="980"/>
              </a:spcAft>
            </a:pP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querysei</a:t>
            </a:r>
            <a:r>
              <a:rPr lang="en-US" sz="950">
                <a:solidFill>
                  <a:srgbClr val="7C102F"/>
                </a:solidFill>
                <a:latin typeface="Arial" panose="020B0604020202020204"/>
              </a:rPr>
              <a:t>ector("#dev-products")</a:t>
            </a:r>
            <a:r>
              <a:rPr lang="en-US" sz="950">
                <a:solidFill>
                  <a:srgbClr val="333333"/>
                </a:solidFill>
                <a:latin typeface="Arial" panose="020B0604020202020204"/>
              </a:rPr>
              <a:t>.</a:t>
            </a:r>
            <a:r>
              <a:rPr lang="en-US" sz="950">
                <a:latin typeface="Arial" panose="020B0604020202020204"/>
              </a:rPr>
              <a:t>i nnerHTML </a:t>
            </a:r>
            <a:r>
              <a:rPr lang="en-US" sz="950">
                <a:solidFill>
                  <a:srgbClr val="7C102F"/>
                </a:solidFill>
                <a:latin typeface="Arial" panose="020B0604020202020204"/>
              </a:rPr>
              <a:t>= </a:t>
            </a:r>
            <a:r>
              <a:rPr lang="en-US" sz="950">
                <a:latin typeface="Arial" panose="020B0604020202020204"/>
              </a:rPr>
              <a:t>products</a:t>
            </a:r>
            <a:endParaRPr lang="en-US" sz="950">
              <a:latin typeface="Arial" panose="020B0604020202020204"/>
            </a:endParaRPr>
          </a:p>
          <a:p>
            <a:pPr indent="127000">
              <a:lnSpc>
                <a:spcPts val="1490"/>
              </a:lnSpc>
              <a:spcAft>
                <a:spcPts val="133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在入口 </a:t>
            </a:r>
            <a:r>
              <a:rPr lang="en-US" sz="1000">
                <a:solidFill>
                  <a:srgbClr val="333333"/>
                </a:solidFill>
                <a:latin typeface="Arial" panose="020B0604020202020204"/>
              </a:rPr>
              <a:t>html</a:t>
            </a:r>
            <a:r>
              <a:rPr lang="zh-TW" sz="950">
                <a:solidFill>
                  <a:srgbClr val="333333"/>
                </a:solidFill>
                <a:latin typeface="微软雅黑" panose="020B0503020204020204" charset="-122"/>
                <a:ea typeface="微软雅黑" panose="020B0503020204020204" charset="-122"/>
              </a:rPr>
              <a:t>文件中加入盒子</a:t>
            </a:r>
            <a:endParaRPr lang="zh-TW" sz="950">
              <a:solidFill>
                <a:srgbClr val="333333"/>
              </a:solidFill>
              <a:latin typeface="微软雅黑" panose="020B0503020204020204" charset="-122"/>
              <a:ea typeface="微软雅黑" panose="020B0503020204020204" charset="-122"/>
            </a:endParaRPr>
          </a:p>
          <a:p>
            <a:pPr indent="406400">
              <a:lnSpc>
                <a:spcPct val="136000"/>
              </a:lnSpc>
            </a:pPr>
            <a:r>
              <a:rPr lang="en-US" sz="950">
                <a:solidFill>
                  <a:srgbClr val="127602"/>
                </a:solidFill>
                <a:latin typeface="Arial" panose="020B0604020202020204"/>
              </a:rPr>
              <a:t>&lt;di v </a:t>
            </a:r>
            <a:r>
              <a:rPr lang="en-US" sz="950" i="1">
                <a:solidFill>
                  <a:srgbClr val="0303C3"/>
                </a:solidFill>
                <a:latin typeface="Arial" panose="020B0604020202020204"/>
              </a:rPr>
              <a:t>i</a:t>
            </a:r>
            <a:r>
              <a:rPr lang="en-US" sz="950">
                <a:solidFill>
                  <a:srgbClr val="0303C3"/>
                </a:solidFill>
                <a:latin typeface="Arial" panose="020B0604020202020204"/>
              </a:rPr>
              <a:t> </a:t>
            </a:r>
            <a:r>
              <a:rPr lang="en-US" sz="950">
                <a:solidFill>
                  <a:srgbClr val="7C102F"/>
                </a:solidFill>
                <a:latin typeface="Arial" panose="020B0604020202020204"/>
              </a:rPr>
              <a:t>d=</a:t>
            </a:r>
            <a:r>
              <a:rPr lang="en-US" sz="950" baseline="30000">
                <a:solidFill>
                  <a:srgbClr val="7C102F"/>
                </a:solidFill>
                <a:latin typeface="Arial" panose="020B0604020202020204"/>
              </a:rPr>
              <a:t>n</a:t>
            </a:r>
            <a:r>
              <a:rPr lang="en-US" sz="950">
                <a:solidFill>
                  <a:srgbClr val="7C102F"/>
                </a:solidFill>
                <a:latin typeface="Arial" panose="020B0604020202020204"/>
              </a:rPr>
              <a:t>dev-products"x/di </a:t>
            </a:r>
            <a:r>
              <a:rPr lang="en-US" sz="950">
                <a:solidFill>
                  <a:srgbClr val="127602"/>
                </a:solidFill>
                <a:latin typeface="Arial" panose="020B0604020202020204"/>
              </a:rPr>
              <a:t>v&gt;</a:t>
            </a:r>
            <a:endParaRPr lang="en-US" sz="950">
              <a:solidFill>
                <a:srgbClr val="127602"/>
              </a:solidFill>
              <a:latin typeface="Arial" panose="020B0604020202020204"/>
            </a:endParaRPr>
          </a:p>
        </p:txBody>
      </p:sp>
      <p:sp>
        <p:nvSpPr>
          <p:cNvPr id="5" name="矩形 4"/>
          <p:cNvSpPr/>
          <p:nvPr/>
        </p:nvSpPr>
        <p:spPr>
          <a:xfrm>
            <a:off x="1097280" y="8915400"/>
            <a:ext cx="954024" cy="164592"/>
          </a:xfrm>
          <a:prstGeom prst="rect">
            <a:avLst/>
          </a:prstGeom>
          <a:solidFill>
            <a:srgbClr val="FFFFFF"/>
          </a:solidFill>
        </p:spPr>
        <p:txBody>
          <a:bodyPr wrap="none" lIns="0" tIns="0" rIns="0" bIns="0">
            <a:noAutofit/>
          </a:bodyPr>
          <a:p>
            <a:pPr indent="127000"/>
            <a:r>
              <a:rPr lang="en-US" sz="1000">
                <a:solidFill>
                  <a:srgbClr val="333333"/>
                </a:solidFill>
                <a:latin typeface="Arial" panose="020B0604020202020204"/>
              </a:rPr>
              <a:t>4.</a:t>
            </a:r>
            <a:r>
              <a:rPr lang="en-US" sz="1000">
                <a:latin typeface="Arial" panose="020B0604020202020204"/>
              </a:rPr>
              <a:t> </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酉己置</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103376" y="460248"/>
            <a:ext cx="4026408" cy="2612136"/>
          </a:xfrm>
          <a:prstGeom prst="rect">
            <a:avLst/>
          </a:prstGeom>
          <a:solidFill>
            <a:srgbClr val="FFFFFF"/>
          </a:solidFill>
        </p:spPr>
        <p:txBody>
          <a:bodyPr lIns="0" tIns="0" rIns="0" bIns="0">
            <a:noAutofit/>
          </a:bodyPr>
          <a:p>
            <a:pPr indent="12700">
              <a:lnSpc>
                <a:spcPct val="248000"/>
              </a:lnSpc>
            </a:pPr>
            <a:r>
              <a:rPr lang="en-US" sz="950">
                <a:solidFill>
                  <a:srgbClr val="750087"/>
                </a:solidFill>
                <a:latin typeface="Arial" panose="020B0604020202020204"/>
              </a:rPr>
              <a:t>const </a:t>
            </a:r>
            <a:r>
              <a:rPr lang="en-US" sz="950">
                <a:solidFill>
                  <a:srgbClr val="0101FA"/>
                </a:solidFill>
                <a:latin typeface="Arial" panose="020B0604020202020204"/>
              </a:rPr>
              <a:t>HtmlwebpackPlugi n </a:t>
            </a:r>
            <a:r>
              <a:rPr lang="en-US" sz="950">
                <a:solidFill>
                  <a:srgbClr val="A61312"/>
                </a:solidFill>
                <a:latin typeface="Arial" panose="020B0604020202020204"/>
              </a:rPr>
              <a:t>= </a:t>
            </a:r>
            <a:r>
              <a:rPr lang="en-US" sz="950">
                <a:latin typeface="Arial" panose="020B0604020202020204"/>
              </a:rPr>
              <a:t>requi</a:t>
            </a:r>
            <a:r>
              <a:rPr lang="en-US" sz="950">
                <a:solidFill>
                  <a:srgbClr val="7C102F"/>
                </a:solidFill>
                <a:latin typeface="Arial" panose="020B0604020202020204"/>
              </a:rPr>
              <a:t>re("html</a:t>
            </a:r>
            <a:r>
              <a:rPr lang="en-US" sz="950">
                <a:solidFill>
                  <a:srgbClr val="A61312"/>
                </a:solidFill>
                <a:latin typeface="Arial" panose="020B0604020202020204"/>
              </a:rPr>
              <a:t>-webpack-plugi n") </a:t>
            </a: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latin typeface="Arial" panose="020B0604020202020204"/>
              </a:rPr>
              <a:t>mode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"development"</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latin typeface="Arial" panose="020B0604020202020204"/>
              </a:rPr>
              <a:t>devserver</a:t>
            </a:r>
            <a:r>
              <a:rPr lang="en-US" sz="950">
                <a:solidFill>
                  <a:srgbClr val="333333"/>
                </a:solidFill>
                <a:latin typeface="Arial" panose="020B0604020202020204"/>
              </a:rPr>
              <a:t>: (</a:t>
            </a:r>
            <a:endParaRPr lang="en-US" sz="950">
              <a:solidFill>
                <a:srgbClr val="333333"/>
              </a:solidFill>
              <a:latin typeface="Arial" panose="020B0604020202020204"/>
            </a:endParaRPr>
          </a:p>
          <a:p>
            <a:pPr marL="491490" indent="0">
              <a:spcAft>
                <a:spcPts val="140"/>
              </a:spcAft>
            </a:pPr>
            <a:r>
              <a:rPr lang="en-US" sz="950">
                <a:latin typeface="Arial" panose="020B0604020202020204"/>
              </a:rPr>
              <a:t>port: </a:t>
            </a:r>
            <a:r>
              <a:rPr lang="en-US" sz="950">
                <a:solidFill>
                  <a:srgbClr val="146343"/>
                </a:solidFill>
                <a:latin typeface="Arial" panose="020B0604020202020204"/>
              </a:rPr>
              <a:t>8081</a:t>
            </a:r>
            <a:endParaRPr lang="en-US" sz="950">
              <a:solidFill>
                <a:srgbClr val="146343"/>
              </a:solidFill>
              <a:latin typeface="Arial" panose="020B0604020202020204"/>
            </a:endParaRPr>
          </a:p>
          <a:p>
            <a:pPr indent="520700">
              <a:spcAft>
                <a:spcPts val="14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520700">
              <a:spcAft>
                <a:spcPts val="140"/>
              </a:spcAft>
            </a:pPr>
            <a:r>
              <a:rPr lang="en-US" sz="950">
                <a:latin typeface="Arial" panose="020B0604020202020204"/>
              </a:rPr>
              <a:t>plugi ns</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marL="491490" indent="0">
              <a:spcAft>
                <a:spcPts val="140"/>
              </a:spcAft>
            </a:pPr>
            <a:r>
              <a:rPr lang="en-US" sz="950">
                <a:solidFill>
                  <a:srgbClr val="750087"/>
                </a:solidFill>
                <a:latin typeface="Arial" panose="020B0604020202020204"/>
              </a:rPr>
              <a:t>new </a:t>
            </a:r>
            <a:r>
              <a:rPr lang="en-US" sz="950">
                <a:latin typeface="Arial" panose="020B0604020202020204"/>
              </a:rPr>
              <a:t>HtmlwebpackPlugin((</a:t>
            </a:r>
            <a:endParaRPr lang="en-US" sz="950">
              <a:latin typeface="Arial" panose="020B0604020202020204"/>
            </a:endParaRPr>
          </a:p>
          <a:p>
            <a:pPr marL="618490" indent="0">
              <a:spcAft>
                <a:spcPts val="140"/>
              </a:spcAft>
            </a:pPr>
            <a:r>
              <a:rPr lang="en-US" sz="950">
                <a:latin typeface="Arial" panose="020B0604020202020204"/>
              </a:rPr>
              <a:t>template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"./public/index.html"</a:t>
            </a:r>
            <a:endParaRPr lang="en-US" sz="950">
              <a:solidFill>
                <a:srgbClr val="A61312"/>
              </a:solidFill>
              <a:latin typeface="Arial" panose="020B0604020202020204"/>
            </a:endParaRPr>
          </a:p>
          <a:p>
            <a:pPr marL="491490" indent="0">
              <a:spcAft>
                <a:spcPts val="14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5207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spcAft>
                <a:spcPts val="133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152400">
              <a:lnSpc>
                <a:spcPct val="236000"/>
              </a:lnSpc>
            </a:pPr>
            <a:r>
              <a:rPr lang="en-US" sz="1000">
                <a:solidFill>
                  <a:srgbClr val="333333"/>
                </a:solidFill>
                <a:latin typeface="Arial" panose="020B0604020202020204"/>
              </a:rPr>
              <a:t>5.</a:t>
            </a:r>
            <a:r>
              <a:rPr lang="zh-TW" sz="950">
                <a:solidFill>
                  <a:srgbClr val="333333"/>
                </a:solidFill>
                <a:latin typeface="微软雅黑" panose="020B0503020204020204" charset="-122"/>
                <a:ea typeface="微软雅黑" panose="020B0503020204020204" charset="-122"/>
              </a:rPr>
              <a:t>添加应用启动命令</a:t>
            </a:r>
            <a:endParaRPr lang="zh-TW" sz="950">
              <a:solidFill>
                <a:srgbClr val="333333"/>
              </a:solidFill>
              <a:latin typeface="微软雅黑" panose="020B0503020204020204" charset="-122"/>
              <a:ea typeface="微软雅黑" panose="020B0503020204020204" charset="-122"/>
            </a:endParaRPr>
          </a:p>
        </p:txBody>
      </p:sp>
      <p:sp>
        <p:nvSpPr>
          <p:cNvPr id="4" name="矩形 3"/>
          <p:cNvSpPr/>
          <p:nvPr/>
        </p:nvSpPr>
        <p:spPr>
          <a:xfrm>
            <a:off x="944880" y="4090416"/>
            <a:ext cx="292608" cy="393192"/>
          </a:xfrm>
          <a:prstGeom prst="rect">
            <a:avLst/>
          </a:prstGeom>
          <a:solidFill>
            <a:srgbClr val="FFFFFF"/>
          </a:solidFill>
        </p:spPr>
        <p:txBody>
          <a:bodyPr lIns="0" tIns="0" rIns="0" bIns="0">
            <a:noAutofit/>
          </a:bodyPr>
          <a:p>
            <a:pPr indent="152400">
              <a:lnSpc>
                <a:spcPct val="113000"/>
              </a:lnSpc>
              <a:spcAft>
                <a:spcPts val="700"/>
              </a:spcAft>
            </a:pPr>
            <a:r>
              <a:rPr lang="en-US" sz="1000">
                <a:solidFill>
                  <a:srgbClr val="333333"/>
                </a:solidFill>
                <a:latin typeface="Arial" panose="020B0604020202020204"/>
              </a:rPr>
              <a:t>6.</a:t>
            </a:r>
            <a:endParaRPr lang="en-US" sz="1000">
              <a:solidFill>
                <a:srgbClr val="333333"/>
              </a:solidFill>
              <a:latin typeface="Arial" panose="020B0604020202020204"/>
            </a:endParaRPr>
          </a:p>
          <a:p>
            <a:pPr indent="0">
              <a:lnSpc>
                <a:spcPct val="119000"/>
              </a:lnSpc>
            </a:pPr>
            <a:r>
              <a:rPr lang="en-US" sz="950" b="1">
                <a:solidFill>
                  <a:srgbClr val="333333"/>
                </a:solidFill>
                <a:latin typeface="Arial" panose="020B0604020202020204"/>
              </a:rPr>
              <a:t>4.2.4</a:t>
            </a:r>
            <a:endParaRPr lang="en-US" sz="950" b="1">
              <a:solidFill>
                <a:srgbClr val="333333"/>
              </a:solidFill>
              <a:latin typeface="Arial" panose="020B0604020202020204"/>
            </a:endParaRPr>
          </a:p>
        </p:txBody>
      </p:sp>
      <p:sp>
        <p:nvSpPr>
          <p:cNvPr id="5" name="矩形 4"/>
          <p:cNvSpPr/>
          <p:nvPr/>
        </p:nvSpPr>
        <p:spPr>
          <a:xfrm>
            <a:off x="944880" y="4684776"/>
            <a:ext cx="4389120" cy="4081272"/>
          </a:xfrm>
          <a:prstGeom prst="rect">
            <a:avLst/>
          </a:prstGeom>
          <a:solidFill>
            <a:srgbClr val="FFFFFF"/>
          </a:solidFill>
        </p:spPr>
        <p:txBody>
          <a:bodyPr lIns="0" tIns="0" rIns="0" bIns="0">
            <a:noAutofit/>
          </a:bodyPr>
          <a:p>
            <a:pPr indent="0">
              <a:lnSpc>
                <a:spcPts val="1295"/>
              </a:lnSpc>
              <a:spcAft>
                <a:spcPts val="700"/>
              </a:spcAft>
            </a:pPr>
            <a:r>
              <a:rPr lang="zh-TW" sz="950">
                <a:solidFill>
                  <a:srgbClr val="333333"/>
                </a:solidFill>
                <a:latin typeface="微软雅黑" panose="020B0503020204020204" charset="-122"/>
                <a:ea typeface="微软雅黑" panose="020B0503020204020204" charset="-122"/>
              </a:rPr>
              <a:t>通过配置模块联邦实现在容器应用中加载产品列表微应用。</a:t>
            </a:r>
            <a:endParaRPr lang="zh-TW" sz="950">
              <a:solidFill>
                <a:srgbClr val="333333"/>
              </a:solidFill>
              <a:latin typeface="微软雅黑" panose="020B0503020204020204" charset="-122"/>
              <a:ea typeface="微软雅黑" panose="020B0503020204020204" charset="-122"/>
            </a:endParaRPr>
          </a:p>
          <a:p>
            <a:pPr indent="152400">
              <a:lnSpc>
                <a:spcPts val="1295"/>
              </a:lnSpc>
              <a:spcAft>
                <a:spcPts val="1330"/>
              </a:spcAft>
            </a:pPr>
            <a:r>
              <a:rPr lang="en-US" sz="1000">
                <a:solidFill>
                  <a:srgbClr val="333333"/>
                </a:solidFill>
                <a:latin typeface="Arial" panose="020B0604020202020204"/>
              </a:rPr>
              <a:t>1.</a:t>
            </a:r>
            <a:r>
              <a:rPr lang="zh-TW" sz="950">
                <a:solidFill>
                  <a:srgbClr val="333333"/>
                </a:solidFill>
                <a:latin typeface="微软雅黑" panose="020B0503020204020204" charset="-122"/>
                <a:ea typeface="微软雅黑" panose="020B0503020204020204" charset="-122"/>
              </a:rPr>
              <a:t>在产品列表微应用中将自身作为模块进行导出</a:t>
            </a:r>
            <a:endParaRPr lang="zh-TW" sz="950">
              <a:solidFill>
                <a:srgbClr val="333333"/>
              </a:solidFill>
              <a:latin typeface="微软雅黑" panose="020B0503020204020204" charset="-122"/>
              <a:ea typeface="微软雅黑" panose="020B0503020204020204" charset="-122"/>
            </a:endParaRPr>
          </a:p>
          <a:p>
            <a:pPr indent="393700">
              <a:lnSpc>
                <a:spcPct val="119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webpack.config, js</a:t>
            </a:r>
            <a:endParaRPr lang="en-US" sz="950">
              <a:solidFill>
                <a:srgbClr val="A85601"/>
              </a:solidFill>
              <a:latin typeface="Arial" panose="020B0604020202020204"/>
            </a:endParaRPr>
          </a:p>
          <a:p>
            <a:pPr indent="393700">
              <a:lnSpc>
                <a:spcPts val="1295"/>
              </a:lnSpc>
              <a:spcAft>
                <a:spcPts val="140"/>
              </a:spcAft>
            </a:pPr>
            <a:r>
              <a:rPr lang="zh-TW" sz="850">
                <a:solidFill>
                  <a:srgbClr val="A85601"/>
                </a:solidFill>
                <a:latin typeface="MingLiU"/>
                <a:ea typeface="MingLiU"/>
              </a:rPr>
              <a:t>//导入模块联邦插件</a:t>
            </a:r>
            <a:endParaRPr lang="zh-TW" sz="850">
              <a:solidFill>
                <a:srgbClr val="A85601"/>
              </a:solidFill>
              <a:latin typeface="MingLiU"/>
              <a:ea typeface="MingLiU"/>
            </a:endParaRPr>
          </a:p>
          <a:p>
            <a:pPr indent="393700">
              <a:lnSpc>
                <a:spcPct val="119000"/>
              </a:lnSpc>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ModuleFederati onPlugi n </a:t>
            </a:r>
            <a:r>
              <a:rPr lang="en-US" sz="950">
                <a:solidFill>
                  <a:srgbClr val="A61312"/>
                </a:solidFill>
                <a:latin typeface="Arial" panose="020B0604020202020204"/>
              </a:rPr>
              <a:t>=</a:t>
            </a:r>
            <a:endParaRPr lang="en-US" sz="950">
              <a:solidFill>
                <a:srgbClr val="A61312"/>
              </a:solidFill>
              <a:latin typeface="Arial" panose="020B0604020202020204"/>
            </a:endParaRPr>
          </a:p>
          <a:p>
            <a:pPr indent="393700" algn="just">
              <a:lnSpc>
                <a:spcPct val="119000"/>
              </a:lnSpc>
              <a:spcAft>
                <a:spcPts val="700"/>
              </a:spcAft>
            </a:pPr>
            <a:r>
              <a:rPr lang="en-US" sz="950">
                <a:latin typeface="Arial" panose="020B0604020202020204"/>
              </a:rPr>
              <a:t>requi </a:t>
            </a:r>
            <a:r>
              <a:rPr lang="en-US" sz="950">
                <a:solidFill>
                  <a:srgbClr val="A61312"/>
                </a:solidFill>
                <a:latin typeface="Arial" panose="020B0604020202020204"/>
              </a:rPr>
              <a:t>re(</a:t>
            </a:r>
            <a:r>
              <a:rPr lang="en-US" sz="950" baseline="30000">
                <a:solidFill>
                  <a:srgbClr val="A61312"/>
                </a:solidFill>
                <a:latin typeface="Arial" panose="020B0604020202020204"/>
              </a:rPr>
              <a:t>n</a:t>
            </a:r>
            <a:r>
              <a:rPr lang="en-US" sz="950">
                <a:solidFill>
                  <a:srgbClr val="A61312"/>
                </a:solidFill>
                <a:latin typeface="Arial" panose="020B0604020202020204"/>
              </a:rPr>
              <a:t>webpack/li b/contai ner/ModuleFederationPlugi n")</a:t>
            </a:r>
            <a:endParaRPr lang="en-US" sz="950">
              <a:solidFill>
                <a:srgbClr val="A61312"/>
              </a:solidFill>
              <a:latin typeface="Arial" panose="020B0604020202020204"/>
            </a:endParaRPr>
          </a:p>
          <a:p>
            <a:pPr indent="393700" algn="just">
              <a:lnSpc>
                <a:spcPts val="1295"/>
              </a:lnSpc>
              <a:spcAft>
                <a:spcPts val="140"/>
              </a:spcAft>
            </a:pPr>
            <a:r>
              <a:rPr lang="en-US" sz="850">
                <a:solidFill>
                  <a:srgbClr val="A85601"/>
                </a:solidFill>
                <a:latin typeface="MingLiU"/>
              </a:rPr>
              <a:t>//</a:t>
            </a:r>
            <a:r>
              <a:rPr lang="zh-TW" sz="850">
                <a:solidFill>
                  <a:srgbClr val="A85601"/>
                </a:solidFill>
                <a:latin typeface="MingLiU"/>
                <a:ea typeface="MingLiU"/>
              </a:rPr>
              <a:t>将</a:t>
            </a:r>
            <a:r>
              <a:rPr lang="en-US" sz="950">
                <a:solidFill>
                  <a:srgbClr val="A85601"/>
                </a:solidFill>
                <a:latin typeface="Arial" panose="020B0604020202020204"/>
              </a:rPr>
              <a:t>products</a:t>
            </a:r>
            <a:r>
              <a:rPr lang="zh-TW" sz="850">
                <a:solidFill>
                  <a:srgbClr val="A85601"/>
                </a:solidFill>
                <a:latin typeface="MingLiU"/>
                <a:ea typeface="MingLiU"/>
              </a:rPr>
              <a:t>自身当做模块暴露出去</a:t>
            </a:r>
            <a:endParaRPr lang="zh-TW" sz="850">
              <a:solidFill>
                <a:srgbClr val="A85601"/>
              </a:solidFill>
              <a:latin typeface="MingLiU"/>
              <a:ea typeface="MingLiU"/>
            </a:endParaRPr>
          </a:p>
          <a:p>
            <a:pPr indent="393700" algn="just">
              <a:lnSpc>
                <a:spcPct val="119000"/>
              </a:lnSpc>
            </a:pPr>
            <a:r>
              <a:rPr lang="en-US" sz="950">
                <a:solidFill>
                  <a:srgbClr val="750087"/>
                </a:solidFill>
                <a:latin typeface="Arial" panose="020B0604020202020204"/>
              </a:rPr>
              <a:t>new </a:t>
            </a:r>
            <a:r>
              <a:rPr lang="en-US" sz="950">
                <a:latin typeface="Arial" panose="020B0604020202020204"/>
              </a:rPr>
              <a:t>ModuleFederationPlugin({</a:t>
            </a:r>
            <a:endParaRPr lang="en-US" sz="950">
              <a:latin typeface="Arial" panose="020B0604020202020204"/>
            </a:endParaRPr>
          </a:p>
          <a:p>
            <a:pPr marL="484505" indent="25400">
              <a:lnSpc>
                <a:spcPts val="1295"/>
              </a:lnSpc>
              <a:spcAft>
                <a:spcPts val="140"/>
              </a:spcAft>
            </a:pPr>
            <a:r>
              <a:rPr lang="en-US" sz="850">
                <a:solidFill>
                  <a:srgbClr val="A85601"/>
                </a:solidFill>
                <a:latin typeface="MingLiU"/>
              </a:rPr>
              <a:t>//</a:t>
            </a:r>
            <a:r>
              <a:rPr lang="zh-TW" sz="850">
                <a:solidFill>
                  <a:srgbClr val="A85601"/>
                </a:solidFill>
                <a:latin typeface="MingLiU"/>
                <a:ea typeface="MingLiU"/>
              </a:rPr>
              <a:t>模块文件名称，其他应用引入当前模块时需要加载的文件的名字 </a:t>
            </a:r>
            <a:r>
              <a:rPr lang="en-US" sz="950">
                <a:latin typeface="Arial" panose="020B0604020202020204"/>
              </a:rPr>
              <a:t>filename: </a:t>
            </a:r>
            <a:r>
              <a:rPr lang="en-US" sz="950">
                <a:solidFill>
                  <a:srgbClr val="A61312"/>
                </a:solidFill>
                <a:latin typeface="Arial" panose="020B0604020202020204"/>
              </a:rPr>
              <a:t>"remoteEntry.js"</a:t>
            </a:r>
            <a:r>
              <a:rPr lang="zh-TW" sz="950">
                <a:solidFill>
                  <a:srgbClr val="333333"/>
                </a:solidFill>
                <a:latin typeface="Arial" panose="020B0604020202020204"/>
                <a:ea typeface="Arial" panose="020B0604020202020204"/>
              </a:rPr>
              <a:t>,</a:t>
            </a:r>
            <a:endParaRPr lang="zh-TW" sz="950">
              <a:solidFill>
                <a:srgbClr val="333333"/>
              </a:solidFill>
              <a:latin typeface="Arial" panose="020B0604020202020204"/>
              <a:ea typeface="Arial" panose="020B0604020202020204"/>
            </a:endParaRPr>
          </a:p>
          <a:p>
            <a:pPr marL="484505" indent="25400">
              <a:lnSpc>
                <a:spcPts val="1295"/>
              </a:lnSpc>
            </a:pPr>
            <a:r>
              <a:rPr lang="zh-TW" sz="850">
                <a:solidFill>
                  <a:srgbClr val="A85601"/>
                </a:solidFill>
                <a:latin typeface="MingLiU"/>
                <a:ea typeface="MingLiU"/>
              </a:rPr>
              <a:t>//模块名族，具有唯一性，相当于</a:t>
            </a:r>
            <a:r>
              <a:rPr lang="en-US" sz="950">
                <a:solidFill>
                  <a:srgbClr val="A85601"/>
                </a:solidFill>
                <a:latin typeface="Arial" panose="020B0604020202020204"/>
              </a:rPr>
              <a:t>single-spa</a:t>
            </a:r>
            <a:r>
              <a:rPr lang="zh-TW" sz="850">
                <a:solidFill>
                  <a:srgbClr val="A85601"/>
                </a:solidFill>
                <a:latin typeface="MingLiU"/>
                <a:ea typeface="MingLiU"/>
              </a:rPr>
              <a:t>中的组织书称 </a:t>
            </a: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"products"</a:t>
            </a:r>
            <a:r>
              <a:rPr lang="zh-TW" sz="950">
                <a:solidFill>
                  <a:srgbClr val="333333"/>
                </a:solidFill>
                <a:latin typeface="Arial" panose="020B0604020202020204"/>
                <a:ea typeface="Arial" panose="020B0604020202020204"/>
              </a:rPr>
              <a:t>,</a:t>
            </a:r>
            <a:endParaRPr lang="zh-TW" sz="950">
              <a:solidFill>
                <a:srgbClr val="333333"/>
              </a:solidFill>
              <a:latin typeface="Arial" panose="020B0604020202020204"/>
              <a:ea typeface="Arial" panose="020B0604020202020204"/>
            </a:endParaRPr>
          </a:p>
          <a:p>
            <a:pPr indent="520700">
              <a:lnSpc>
                <a:spcPts val="1295"/>
              </a:lnSpc>
            </a:pPr>
            <a:r>
              <a:rPr lang="zh-TW" sz="850">
                <a:solidFill>
                  <a:srgbClr val="A85601"/>
                </a:solidFill>
                <a:latin typeface="MingLiU"/>
                <a:ea typeface="MingLiU"/>
              </a:rPr>
              <a:t>//</a:t>
            </a:r>
            <a:r>
              <a:rPr lang="zh-TW" sz="850">
                <a:solidFill>
                  <a:srgbClr val="D0CECD"/>
                </a:solidFill>
                <a:latin typeface="MingLiU"/>
                <a:ea typeface="MingLiU"/>
              </a:rPr>
              <a:t>訐麒玦具</a:t>
            </a:r>
            <a:r>
              <a:rPr lang="zh-TW" sz="850">
                <a:solidFill>
                  <a:srgbClr val="A85601"/>
                </a:solidFill>
                <a:latin typeface="MingLiU"/>
                <a:ea typeface="MingLiU"/>
              </a:rPr>
              <a:t>体导出的内容</a:t>
            </a:r>
            <a:endParaRPr lang="zh-TW" sz="850">
              <a:solidFill>
                <a:srgbClr val="A85601"/>
              </a:solidFill>
              <a:latin typeface="MingLiU"/>
              <a:ea typeface="MingLiU"/>
            </a:endParaRPr>
          </a:p>
          <a:p>
            <a:pPr indent="520700">
              <a:lnSpc>
                <a:spcPct val="119000"/>
              </a:lnSpc>
              <a:spcAft>
                <a:spcPts val="140"/>
              </a:spcAft>
            </a:pPr>
            <a:r>
              <a:rPr lang="en-US" sz="950">
                <a:latin typeface="Arial" panose="020B0604020202020204"/>
              </a:rPr>
              <a:t>exposes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lnSpc>
                <a:spcPct val="119000"/>
              </a:lnSpc>
              <a:spcAft>
                <a:spcPts val="140"/>
              </a:spcAft>
            </a:pPr>
            <a:r>
              <a:rPr lang="en-US" sz="950">
                <a:latin typeface="Arial" panose="020B0604020202020204"/>
              </a:rPr>
              <a:t>"./index": </a:t>
            </a:r>
            <a:r>
              <a:rPr lang="en-US" sz="950">
                <a:solidFill>
                  <a:srgbClr val="A61312"/>
                </a:solidFill>
                <a:latin typeface="Arial" panose="020B0604020202020204"/>
              </a:rPr>
              <a:t>"./src/index"</a:t>
            </a:r>
            <a:endParaRPr lang="en-US" sz="950">
              <a:solidFill>
                <a:srgbClr val="A61312"/>
              </a:solidFill>
              <a:latin typeface="Arial" panose="020B0604020202020204"/>
            </a:endParaRPr>
          </a:p>
          <a:p>
            <a:pPr indent="520700">
              <a:lnSpc>
                <a:spcPct val="119000"/>
              </a:lnSpc>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19000"/>
              </a:lnSpc>
              <a:spcAft>
                <a:spcPts val="70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lnSpc>
                <a:spcPts val="1295"/>
              </a:lnSpc>
            </a:pPr>
            <a:r>
              <a:rPr lang="zh-TW" sz="850">
                <a:solidFill>
                  <a:srgbClr val="A85601"/>
                </a:solidFill>
                <a:latin typeface="MingLiU"/>
                <a:ea typeface="MingLiU"/>
              </a:rPr>
              <a:t>//在容器</a:t>
            </a:r>
            <a:r>
              <a:rPr lang="zh-CN" sz="850">
                <a:solidFill>
                  <a:srgbClr val="A85601"/>
                </a:solidFill>
                <a:latin typeface="MingLiU"/>
                <a:ea typeface="MingLiU"/>
              </a:rPr>
              <a:t>应伊一</a:t>
            </a:r>
            <a:r>
              <a:rPr lang="zh-TW" sz="850">
                <a:solidFill>
                  <a:srgbClr val="A85601"/>
                </a:solidFill>
                <a:latin typeface="MingLiU"/>
                <a:ea typeface="MingLiU"/>
              </a:rPr>
              <a:t>中要如何引入产品列表辱加模块？</a:t>
            </a:r>
            <a:endParaRPr lang="zh-TW" sz="850">
              <a:solidFill>
                <a:srgbClr val="A85601"/>
              </a:solidFill>
              <a:latin typeface="MingLiU"/>
              <a:ea typeface="MingLiU"/>
            </a:endParaRPr>
          </a:p>
          <a:p>
            <a:pPr indent="393700">
              <a:lnSpc>
                <a:spcPts val="1295"/>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1.</a:t>
            </a:r>
            <a:r>
              <a:rPr lang="zh-TW" sz="850">
                <a:solidFill>
                  <a:srgbClr val="A85601"/>
                </a:solidFill>
                <a:latin typeface="MingLiU"/>
                <a:ea typeface="MingLiU"/>
              </a:rPr>
              <a:t>在笋:論用中加载产品列表原壁誨:模块文件</a:t>
            </a:r>
            <a:endParaRPr lang="zh-TW" sz="850">
              <a:solidFill>
                <a:srgbClr val="A85601"/>
              </a:solidFill>
              <a:latin typeface="MingLiU"/>
              <a:ea typeface="MingLiU"/>
            </a:endParaRPr>
          </a:p>
          <a:p>
            <a:pPr indent="393700">
              <a:lnSpc>
                <a:spcPts val="1295"/>
              </a:lnSpc>
            </a:pPr>
            <a:r>
              <a:rPr lang="zh-TW" sz="950">
                <a:solidFill>
                  <a:srgbClr val="A85601"/>
                </a:solidFill>
                <a:latin typeface="Arial" panose="020B0604020202020204"/>
                <a:ea typeface="Arial" panose="020B0604020202020204"/>
              </a:rPr>
              <a:t>// 2 «</a:t>
            </a:r>
            <a:r>
              <a:rPr lang="zh-TW" sz="850">
                <a:solidFill>
                  <a:srgbClr val="A85601"/>
                </a:solidFill>
                <a:latin typeface="MingLiU"/>
                <a:ea typeface="MingLiU"/>
              </a:rPr>
              <a:t>塞鬻总应用中通过</a:t>
            </a:r>
            <a:r>
              <a:rPr lang="en-US" sz="950">
                <a:solidFill>
                  <a:srgbClr val="A85601"/>
                </a:solidFill>
                <a:latin typeface="Arial" panose="020B0604020202020204"/>
              </a:rPr>
              <a:t>impart^W</a:t>
            </a:r>
            <a:r>
              <a:rPr lang="zh-TW" sz="850">
                <a:solidFill>
                  <a:srgbClr val="A85601"/>
                </a:solidFill>
                <a:latin typeface="MingLiU"/>
                <a:ea typeface="MingLiU"/>
              </a:rPr>
              <a:t>字从模块文件中悬犬隔列表应用模块</a:t>
            </a:r>
            <a:endParaRPr lang="zh-TW" sz="850">
              <a:solidFill>
                <a:srgbClr val="A85601"/>
              </a:solidFill>
              <a:latin typeface="MingLiU"/>
              <a:ea typeface="MingLiU"/>
            </a:endParaRPr>
          </a:p>
        </p:txBody>
      </p:sp>
      <p:sp>
        <p:nvSpPr>
          <p:cNvPr id="6" name="矩形 5"/>
          <p:cNvSpPr/>
          <p:nvPr/>
        </p:nvSpPr>
        <p:spPr>
          <a:xfrm>
            <a:off x="1243584" y="4053840"/>
            <a:ext cx="2212848" cy="173736"/>
          </a:xfrm>
          <a:prstGeom prst="rect">
            <a:avLst/>
          </a:prstGeom>
          <a:solidFill>
            <a:srgbClr val="FFFFFF"/>
          </a:solidFill>
        </p:spPr>
        <p:txBody>
          <a:bodyPr wrap="none" lIns="0" tIns="0" rIns="0" bIns="0">
            <a:noAutofit/>
          </a:bodyPr>
          <a:p>
            <a:pPr indent="0"/>
            <a:r>
              <a:rPr lang="zh-TW" sz="950">
                <a:solidFill>
                  <a:srgbClr val="333333"/>
                </a:solidFill>
                <a:latin typeface="微软雅黑" panose="020B0503020204020204" charset="-122"/>
                <a:ea typeface="微软雅黑" panose="020B0503020204020204" charset="-122"/>
              </a:rPr>
              <a:t>通过</a:t>
            </a:r>
            <a:r>
              <a:rPr lang="en-US" sz="1000">
                <a:solidFill>
                  <a:srgbClr val="333333"/>
                </a:solidFill>
                <a:latin typeface="Arial" panose="020B0604020202020204"/>
              </a:rPr>
              <a:t>copy</a:t>
            </a:r>
            <a:r>
              <a:rPr lang="zh-TW" sz="950">
                <a:solidFill>
                  <a:srgbClr val="333333"/>
                </a:solidFill>
                <a:latin typeface="微软雅黑" panose="020B0503020204020204" charset="-122"/>
                <a:ea typeface="微软雅黑" panose="020B0503020204020204" charset="-122"/>
              </a:rPr>
              <a:t>的方式创建</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cart</a:t>
            </a:r>
            <a:endParaRPr lang="en-US" sz="1000">
              <a:solidFill>
                <a:srgbClr val="333333"/>
              </a:solidFill>
              <a:latin typeface="Arial" panose="020B0604020202020204"/>
            </a:endParaRPr>
          </a:p>
        </p:txBody>
      </p:sp>
      <p:sp>
        <p:nvSpPr>
          <p:cNvPr id="7" name="矩形 6"/>
          <p:cNvSpPr/>
          <p:nvPr/>
        </p:nvSpPr>
        <p:spPr>
          <a:xfrm>
            <a:off x="1267968" y="4370832"/>
            <a:ext cx="1185672" cy="112776"/>
          </a:xfrm>
          <a:prstGeom prst="rect">
            <a:avLst/>
          </a:prstGeom>
          <a:solidFill>
            <a:srgbClr val="FFFFFF"/>
          </a:solidFill>
        </p:spPr>
        <p:txBody>
          <a:bodyPr wrap="none" lIns="0" tIns="0" rIns="0" bIns="0">
            <a:noAutofit/>
          </a:bodyPr>
          <a:p>
            <a:pPr indent="0"/>
            <a:r>
              <a:rPr lang="en-US" sz="950" b="1">
                <a:solidFill>
                  <a:srgbClr val="333333"/>
                </a:solidFill>
                <a:latin typeface="Arial" panose="020B0604020202020204"/>
              </a:rPr>
              <a:t>Module Federation</a:t>
            </a:r>
            <a:endParaRPr lang="en-US" sz="950" b="1">
              <a:solidFill>
                <a:srgbClr val="333333"/>
              </a:solidFill>
              <a:latin typeface="Arial" panose="020B0604020202020204"/>
            </a:endParaRPr>
          </a:p>
        </p:txBody>
      </p:sp>
      <p:sp>
        <p:nvSpPr>
          <p:cNvPr id="8" name="矩形 7"/>
          <p:cNvSpPr/>
          <p:nvPr/>
        </p:nvSpPr>
        <p:spPr>
          <a:xfrm>
            <a:off x="1359408" y="3319272"/>
            <a:ext cx="1758696" cy="484632"/>
          </a:xfrm>
          <a:prstGeom prst="rect">
            <a:avLst/>
          </a:prstGeom>
          <a:solidFill>
            <a:srgbClr val="FFFFFF"/>
          </a:solidFill>
        </p:spPr>
        <p:txBody>
          <a:bodyPr lIns="0" tIns="0" rIns="0" bIns="0">
            <a:noAutofit/>
          </a:bodyPr>
          <a:p>
            <a:pPr indent="393700">
              <a:spcAft>
                <a:spcPts val="140"/>
              </a:spcAft>
            </a:pPr>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20700">
              <a:spcAft>
                <a:spcPts val="140"/>
              </a:spcAft>
            </a:pPr>
            <a:r>
              <a:rPr lang="en-US" sz="950">
                <a:solidFill>
                  <a:srgbClr val="A61312"/>
                </a:solidFill>
                <a:latin typeface="Arial" panose="020B0604020202020204"/>
              </a:rPr>
              <a:t>"start'</a:t>
            </a:r>
            <a:r>
              <a:rPr lang="en-US" sz="950" baseline="30000">
                <a:solidFill>
                  <a:srgbClr val="A61312"/>
                </a:solidFill>
                <a:latin typeface="Arial" panose="020B0604020202020204"/>
              </a:rPr>
              <a:t>1</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a:t>
            </a:r>
            <a:endParaRPr lang="en-US" sz="950">
              <a:solidFill>
                <a:srgbClr val="A61312"/>
              </a:solidFill>
              <a:latin typeface="Arial" panose="020B0604020202020204"/>
            </a:endParaRPr>
          </a:p>
          <a:p>
            <a:pPr indent="393700"/>
            <a:r>
              <a:rPr lang="en-US" sz="1000">
                <a:solidFill>
                  <a:srgbClr val="333333"/>
                </a:solidFill>
                <a:latin typeface="Arial" panose="020B0604020202020204"/>
              </a:rPr>
              <a:t>}</a:t>
            </a:r>
            <a:endParaRPr lang="en-US" sz="1000">
              <a:solidFill>
                <a:srgbClr val="333333"/>
              </a:solidFill>
              <a:latin typeface="Arial" panose="020B0604020202020204"/>
            </a:endParaRPr>
          </a:p>
        </p:txBody>
      </p:sp>
      <p:sp>
        <p:nvSpPr>
          <p:cNvPr id="9" name="矩形 8"/>
          <p:cNvSpPr/>
          <p:nvPr/>
        </p:nvSpPr>
        <p:spPr>
          <a:xfrm>
            <a:off x="1100328" y="9009888"/>
            <a:ext cx="2136648" cy="161544"/>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2.</a:t>
            </a:r>
            <a:r>
              <a:rPr lang="zh-TW" sz="950">
                <a:solidFill>
                  <a:srgbClr val="333333"/>
                </a:solidFill>
                <a:latin typeface="微软雅黑" panose="020B0503020204020204" charset="-122"/>
                <a:ea typeface="微软雅黑" panose="020B0503020204020204" charset="-122"/>
              </a:rPr>
              <a:t>在容器应用的中导入产品列表微应用</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54024" y="362712"/>
            <a:ext cx="5666232" cy="2895600"/>
          </a:xfrm>
          <a:prstGeom prst="rect">
            <a:avLst/>
          </a:prstGeom>
        </p:spPr>
      </p:pic>
      <p:sp>
        <p:nvSpPr>
          <p:cNvPr id="3" name="矩形 2"/>
          <p:cNvSpPr/>
          <p:nvPr/>
        </p:nvSpPr>
        <p:spPr>
          <a:xfrm>
            <a:off x="941832" y="3358896"/>
            <a:ext cx="1069848" cy="161544"/>
          </a:xfrm>
          <a:prstGeom prst="rect">
            <a:avLst/>
          </a:prstGeom>
          <a:solidFill>
            <a:srgbClr val="FFFFFF"/>
          </a:solidFill>
        </p:spPr>
        <p:txBody>
          <a:bodyPr wrap="none" lIns="0" tIns="0" rIns="0" bIns="0">
            <a:noAutofit/>
          </a:bodyPr>
          <a:p>
            <a:pPr indent="0"/>
            <a:r>
              <a:rPr lang="zh-TW" sz="950" b="1">
                <a:solidFill>
                  <a:srgbClr val="333333"/>
                </a:solidFill>
                <a:latin typeface="微软雅黑" panose="020B0503020204020204" charset="-122"/>
                <a:ea typeface="微软雅黑" panose="020B0503020204020204" charset="-122"/>
              </a:rPr>
              <a:t>微前端的使用场景:</a:t>
            </a:r>
            <a:endParaRPr lang="zh-TW" sz="950" b="1">
              <a:solidFill>
                <a:srgbClr val="333333"/>
              </a:solidFill>
              <a:latin typeface="微软雅黑" panose="020B0503020204020204" charset="-122"/>
              <a:ea typeface="微软雅黑" panose="020B0503020204020204" charset="-122"/>
            </a:endParaRPr>
          </a:p>
        </p:txBody>
      </p:sp>
      <p:sp>
        <p:nvSpPr>
          <p:cNvPr id="4" name="矩形 3"/>
          <p:cNvSpPr/>
          <p:nvPr/>
        </p:nvSpPr>
        <p:spPr>
          <a:xfrm>
            <a:off x="908304" y="3654552"/>
            <a:ext cx="5742432" cy="5059680"/>
          </a:xfrm>
          <a:prstGeom prst="rect">
            <a:avLst/>
          </a:prstGeom>
          <a:solidFill>
            <a:srgbClr val="FFFFFF"/>
          </a:solidFill>
        </p:spPr>
        <p:txBody>
          <a:bodyPr lIns="0" tIns="0" rIns="0" bIns="0">
            <a:noAutofit/>
          </a:bodyPr>
          <a:p>
            <a:pPr indent="190500">
              <a:lnSpc>
                <a:spcPts val="1535"/>
              </a:lnSpc>
            </a:pPr>
            <a:r>
              <a:rPr lang="zh-TW" sz="1000">
                <a:solidFill>
                  <a:srgbClr val="333333"/>
                </a:solidFill>
                <a:latin typeface="Arial" panose="020B0604020202020204"/>
                <a:ea typeface="Arial" panose="020B0604020202020204"/>
              </a:rPr>
              <a:t>1</a:t>
            </a:r>
            <a:r>
              <a:rPr lang="en-US" sz="1000">
                <a:solidFill>
                  <a:srgbClr val="333333"/>
                </a:solidFill>
                <a:latin typeface="Arial" panose="020B0604020202020204"/>
              </a:rPr>
              <a:t>. </a:t>
            </a:r>
            <a:r>
              <a:rPr lang="zh-TW" sz="950">
                <a:solidFill>
                  <a:srgbClr val="333333"/>
                </a:solidFill>
                <a:latin typeface="微软雅黑" panose="020B0503020204020204" charset="-122"/>
                <a:ea typeface="微软雅黑" panose="020B0503020204020204" charset="-122"/>
              </a:rPr>
              <a:t>拆分巨型应用，使应用变得更加可维护</a:t>
            </a:r>
            <a:endParaRPr lang="zh-TW" sz="950">
              <a:solidFill>
                <a:srgbClr val="333333"/>
              </a:solidFill>
              <a:latin typeface="微软雅黑" panose="020B0503020204020204" charset="-122"/>
              <a:ea typeface="微软雅黑" panose="020B0503020204020204" charset="-122"/>
            </a:endParaRPr>
          </a:p>
          <a:p>
            <a:pPr indent="190500">
              <a:lnSpc>
                <a:spcPts val="1535"/>
              </a:lnSpc>
              <a:spcAft>
                <a:spcPts val="770"/>
              </a:spcAft>
            </a:pPr>
            <a:r>
              <a:rPr lang="zh-TW" sz="1000">
                <a:solidFill>
                  <a:srgbClr val="333333"/>
                </a:solidFill>
                <a:latin typeface="Arial" panose="020B0604020202020204"/>
                <a:ea typeface="Arial" panose="020B0604020202020204"/>
              </a:rPr>
              <a:t>2. </a:t>
            </a:r>
            <a:r>
              <a:rPr lang="zh-TW" sz="950">
                <a:solidFill>
                  <a:srgbClr val="333333"/>
                </a:solidFill>
                <a:latin typeface="微软雅黑" panose="020B0503020204020204" charset="-122"/>
                <a:ea typeface="微软雅黑" panose="020B0503020204020204" charset="-122"/>
              </a:rPr>
              <a:t>兼容</a:t>
            </a:r>
            <a:r>
              <a:rPr lang="zh-CN" altLang="zh-TW" sz="950">
                <a:solidFill>
                  <a:srgbClr val="333333"/>
                </a:solidFill>
                <a:latin typeface="微软雅黑" panose="020B0503020204020204" charset="-122"/>
                <a:ea typeface="微软雅黑" panose="020B0503020204020204" charset="-122"/>
              </a:rPr>
              <a:t>历史应用</a:t>
            </a:r>
            <a:r>
              <a:rPr lang="zh-TW" sz="950">
                <a:solidFill>
                  <a:srgbClr val="333333"/>
                </a:solidFill>
                <a:latin typeface="微软雅黑" panose="020B0503020204020204" charset="-122"/>
                <a:ea typeface="微软雅黑" panose="020B0503020204020204" charset="-122"/>
              </a:rPr>
              <a:t>，实现增量开发</a:t>
            </a:r>
            <a:endParaRPr lang="zh-TW" sz="950">
              <a:solidFill>
                <a:srgbClr val="333333"/>
              </a:solidFill>
              <a:latin typeface="微软雅黑" panose="020B0503020204020204" charset="-122"/>
              <a:ea typeface="微软雅黑" panose="020B0503020204020204" charset="-122"/>
            </a:endParaRPr>
          </a:p>
          <a:p>
            <a:pPr indent="0">
              <a:spcAft>
                <a:spcPts val="560"/>
              </a:spcAft>
            </a:pPr>
            <a:r>
              <a:rPr lang="en-US" sz="1200" b="1">
                <a:solidFill>
                  <a:srgbClr val="333333"/>
                </a:solidFill>
                <a:latin typeface="Arial" panose="020B0604020202020204"/>
              </a:rPr>
              <a:t>1.3</a:t>
            </a:r>
            <a:r>
              <a:rPr lang="zh-TW" sz="1200">
                <a:solidFill>
                  <a:srgbClr val="333333"/>
                </a:solidFill>
                <a:latin typeface="微软雅黑" panose="020B0503020204020204" charset="-122"/>
                <a:ea typeface="微软雅黑" panose="020B0503020204020204" charset="-122"/>
              </a:rPr>
              <a:t>如何实现微前端</a:t>
            </a:r>
            <a:endParaRPr lang="zh-TW" sz="1200">
              <a:solidFill>
                <a:srgbClr val="333333"/>
              </a:solidFill>
              <a:latin typeface="微软雅黑" panose="020B0503020204020204" charset="-122"/>
              <a:ea typeface="微软雅黑" panose="020B0503020204020204" charset="-122"/>
            </a:endParaRPr>
          </a:p>
          <a:p>
            <a:pPr indent="190500">
              <a:lnSpc>
                <a:spcPts val="1535"/>
              </a:lnSpc>
              <a:spcAft>
                <a:spcPts val="280"/>
              </a:spcAft>
            </a:pPr>
            <a:r>
              <a:rPr lang="en-US" sz="1000" b="1">
                <a:solidFill>
                  <a:srgbClr val="333333"/>
                </a:solidFill>
                <a:latin typeface="Arial" panose="020B0604020202020204"/>
              </a:rPr>
              <a:t>1. </a:t>
            </a:r>
            <a:r>
              <a:rPr lang="zh-TW" sz="950" b="1">
                <a:solidFill>
                  <a:srgbClr val="333333"/>
                </a:solidFill>
                <a:latin typeface="微软雅黑" panose="020B0503020204020204" charset="-122"/>
                <a:ea typeface="微软雅黑" panose="020B0503020204020204" charset="-122"/>
              </a:rPr>
              <a:t>多个微应用如何进行组合？</a:t>
            </a:r>
            <a:endParaRPr lang="zh-TW" sz="950">
              <a:solidFill>
                <a:srgbClr val="333333"/>
              </a:solidFill>
              <a:latin typeface="微软雅黑" panose="020B0503020204020204" charset="-122"/>
              <a:ea typeface="微软雅黑" panose="020B0503020204020204" charset="-122"/>
            </a:endParaRPr>
          </a:p>
          <a:p>
            <a:pPr marL="281305" indent="0">
              <a:lnSpc>
                <a:spcPts val="1490"/>
              </a:lnSpc>
              <a:spcAft>
                <a:spcPts val="280"/>
              </a:spcAft>
            </a:pPr>
            <a:r>
              <a:rPr lang="zh-TW" sz="950">
                <a:solidFill>
                  <a:srgbClr val="333333"/>
                </a:solidFill>
                <a:latin typeface="微软雅黑" panose="020B0503020204020204" charset="-122"/>
                <a:ea typeface="微软雅黑" panose="020B0503020204020204" charset="-122"/>
              </a:rPr>
              <a:t>在微前端架构中，除了</a:t>
            </a:r>
            <a:r>
              <a:rPr lang="zh-CN" altLang="zh-TW" sz="950">
                <a:solidFill>
                  <a:srgbClr val="333333"/>
                </a:solidFill>
                <a:latin typeface="微软雅黑" panose="020B0503020204020204" charset="-122"/>
                <a:ea typeface="微软雅黑" panose="020B0503020204020204" charset="-122"/>
              </a:rPr>
              <a:t>存在多个微应用</a:t>
            </a:r>
            <a:r>
              <a:rPr lang="zh-TW" sz="950">
                <a:solidFill>
                  <a:srgbClr val="333333"/>
                </a:solidFill>
                <a:latin typeface="微软雅黑" panose="020B0503020204020204" charset="-122"/>
                <a:ea typeface="微软雅黑" panose="020B0503020204020204" charset="-122"/>
              </a:rPr>
              <a:t>以外，还</a:t>
            </a:r>
            <a:r>
              <a:rPr lang="zh-CN" altLang="zh-TW" sz="950">
                <a:solidFill>
                  <a:srgbClr val="333333"/>
                </a:solidFill>
                <a:latin typeface="微软雅黑" panose="020B0503020204020204" charset="-122"/>
                <a:ea typeface="微软雅黑" panose="020B0503020204020204" charset="-122"/>
              </a:rPr>
              <a:t>存在一个应用容器</a:t>
            </a:r>
            <a:r>
              <a:rPr lang="zh-TW" sz="950">
                <a:solidFill>
                  <a:srgbClr val="333333"/>
                </a:solidFill>
                <a:latin typeface="微软雅黑" panose="020B0503020204020204" charset="-122"/>
                <a:ea typeface="微软雅黑" panose="020B0503020204020204" charset="-122"/>
              </a:rPr>
              <a:t>，</a:t>
            </a:r>
            <a:r>
              <a:rPr lang="zh-CN" altLang="zh-TW" sz="950">
                <a:solidFill>
                  <a:srgbClr val="333333"/>
                </a:solidFill>
                <a:latin typeface="微软雅黑" panose="020B0503020204020204" charset="-122"/>
                <a:ea typeface="微软雅黑" panose="020B0503020204020204" charset="-122"/>
              </a:rPr>
              <a:t>每个微应用</a:t>
            </a:r>
            <a:r>
              <a:rPr lang="zh-TW" sz="950">
                <a:solidFill>
                  <a:srgbClr val="333333"/>
                </a:solidFill>
                <a:latin typeface="微软雅黑" panose="020B0503020204020204" charset="-122"/>
                <a:ea typeface="微软雅黑" panose="020B0503020204020204" charset="-122"/>
              </a:rPr>
              <a:t>都需要</a:t>
            </a:r>
            <a:r>
              <a:rPr lang="zh-TW" sz="950">
                <a:solidFill>
                  <a:srgbClr val="333333"/>
                </a:solidFill>
                <a:highlight>
                  <a:srgbClr val="FFFF00"/>
                </a:highlight>
                <a:latin typeface="微软雅黑" panose="020B0503020204020204" charset="-122"/>
                <a:ea typeface="微软雅黑" panose="020B0503020204020204" charset="-122"/>
              </a:rPr>
              <a:t>被注册</a:t>
            </a:r>
            <a:r>
              <a:rPr lang="zh-TW" sz="950">
                <a:solidFill>
                  <a:srgbClr val="333333"/>
                </a:solidFill>
                <a:latin typeface="微软雅黑" panose="020B0503020204020204" charset="-122"/>
                <a:ea typeface="微软雅黑" panose="020B0503020204020204" charset="-122"/>
              </a:rPr>
              <a:t>到容 器应用中。</a:t>
            </a:r>
            <a:endParaRPr lang="zh-TW" sz="950">
              <a:solidFill>
                <a:srgbClr val="333333"/>
              </a:solidFill>
              <a:latin typeface="微软雅黑" panose="020B0503020204020204" charset="-122"/>
              <a:ea typeface="微软雅黑" panose="020B0503020204020204" charset="-122"/>
            </a:endParaRPr>
          </a:p>
          <a:p>
            <a:pPr marL="281305" indent="0">
              <a:lnSpc>
                <a:spcPts val="1560"/>
              </a:lnSpc>
              <a:spcAft>
                <a:spcPts val="280"/>
              </a:spcAft>
            </a:pPr>
            <a:r>
              <a:rPr lang="zh-TW" sz="950">
                <a:solidFill>
                  <a:srgbClr val="333333"/>
                </a:solidFill>
                <a:latin typeface="微软雅黑" panose="020B0503020204020204" charset="-122"/>
                <a:ea typeface="微软雅黑" panose="020B0503020204020204" charset="-122"/>
              </a:rPr>
              <a:t>微前端中的每个应用在浏览器中都是一个独立的</a:t>
            </a:r>
            <a:r>
              <a:rPr lang="en-US" sz="1000">
                <a:solidFill>
                  <a:srgbClr val="333333"/>
                </a:solidFill>
                <a:latin typeface="Arial" panose="020B0604020202020204"/>
              </a:rPr>
              <a:t>JavaScript</a:t>
            </a:r>
            <a:r>
              <a:rPr lang="zh-TW" sz="950">
                <a:solidFill>
                  <a:srgbClr val="333333"/>
                </a:solidFill>
                <a:latin typeface="微软雅黑" panose="020B0503020204020204" charset="-122"/>
                <a:ea typeface="微软雅黑" panose="020B0503020204020204" charset="-122"/>
              </a:rPr>
              <a:t>模块，通过模块化的方式被容器应用启 动和运行。</a:t>
            </a:r>
            <a:endParaRPr lang="zh-TW" sz="950">
              <a:solidFill>
                <a:srgbClr val="333333"/>
              </a:solidFill>
              <a:latin typeface="微软雅黑" panose="020B0503020204020204" charset="-122"/>
              <a:ea typeface="微软雅黑" panose="020B0503020204020204" charset="-122"/>
            </a:endParaRPr>
          </a:p>
          <a:p>
            <a:pPr indent="317500">
              <a:lnSpc>
                <a:spcPts val="1535"/>
              </a:lnSpc>
              <a:spcAft>
                <a:spcPts val="280"/>
              </a:spcAft>
            </a:pPr>
            <a:r>
              <a:rPr lang="zh-TW" sz="950">
                <a:solidFill>
                  <a:srgbClr val="333333"/>
                </a:solidFill>
                <a:latin typeface="微软雅黑" panose="020B0503020204020204" charset="-122"/>
                <a:ea typeface="微软雅黑" panose="020B0503020204020204" charset="-122"/>
              </a:rPr>
              <a:t>使用</a:t>
            </a:r>
            <a:r>
              <a:rPr lang="zh-TW" sz="950">
                <a:solidFill>
                  <a:srgbClr val="333333"/>
                </a:solidFill>
                <a:highlight>
                  <a:srgbClr val="FFFF00"/>
                </a:highlight>
                <a:latin typeface="微软雅黑" panose="020B0503020204020204" charset="-122"/>
                <a:ea typeface="微软雅黑" panose="020B0503020204020204" charset="-122"/>
              </a:rPr>
              <a:t>模块化</a:t>
            </a:r>
            <a:r>
              <a:rPr lang="zh-TW" sz="950">
                <a:solidFill>
                  <a:srgbClr val="333333"/>
                </a:solidFill>
                <a:latin typeface="微软雅黑" panose="020B0503020204020204" charset="-122"/>
                <a:ea typeface="微软雅黑" panose="020B0503020204020204" charset="-122"/>
              </a:rPr>
              <a:t>的方式运行应用可以防止不同的微应用在同时运行时发生冲突。</a:t>
            </a:r>
            <a:endParaRPr lang="zh-TW" sz="950">
              <a:solidFill>
                <a:srgbClr val="333333"/>
              </a:solidFill>
              <a:latin typeface="微软雅黑" panose="020B0503020204020204" charset="-122"/>
              <a:ea typeface="微软雅黑" panose="020B0503020204020204" charset="-122"/>
            </a:endParaRPr>
          </a:p>
          <a:p>
            <a:pPr indent="317500">
              <a:lnSpc>
                <a:spcPts val="1535"/>
              </a:lnSpc>
              <a:spcAft>
                <a:spcPts val="280"/>
              </a:spcAft>
            </a:pPr>
            <a:endParaRPr lang="zh-TW" sz="950">
              <a:solidFill>
                <a:srgbClr val="333333"/>
              </a:solidFill>
              <a:latin typeface="微软雅黑" panose="020B0503020204020204" charset="-122"/>
              <a:ea typeface="微软雅黑" panose="020B0503020204020204" charset="-122"/>
            </a:endParaRPr>
          </a:p>
          <a:p>
            <a:pPr indent="190500">
              <a:lnSpc>
                <a:spcPts val="1535"/>
              </a:lnSpc>
              <a:spcAft>
                <a:spcPts val="280"/>
              </a:spcAft>
            </a:pPr>
            <a:r>
              <a:rPr lang="en-US" sz="1000" b="1">
                <a:solidFill>
                  <a:srgbClr val="333333"/>
                </a:solidFill>
                <a:latin typeface="Arial" panose="020B0604020202020204"/>
              </a:rPr>
              <a:t>2. </a:t>
            </a:r>
            <a:r>
              <a:rPr lang="zh-TW" sz="950" b="1">
                <a:solidFill>
                  <a:srgbClr val="333333"/>
                </a:solidFill>
                <a:latin typeface="微软雅黑" panose="020B0503020204020204" charset="-122"/>
                <a:ea typeface="微软雅黑" panose="020B0503020204020204" charset="-122"/>
              </a:rPr>
              <a:t>在微应用中如何实现路由？</a:t>
            </a:r>
            <a:endParaRPr lang="zh-TW" sz="950">
              <a:solidFill>
                <a:srgbClr val="333333"/>
              </a:solidFill>
              <a:latin typeface="微软雅黑" panose="020B0503020204020204" charset="-122"/>
              <a:ea typeface="微软雅黑" panose="020B0503020204020204" charset="-122"/>
            </a:endParaRPr>
          </a:p>
          <a:p>
            <a:pPr marL="281305" indent="0">
              <a:lnSpc>
                <a:spcPts val="1510"/>
              </a:lnSpc>
              <a:spcAft>
                <a:spcPts val="280"/>
              </a:spcAft>
            </a:pPr>
            <a:r>
              <a:rPr lang="zh-TW" sz="950">
                <a:solidFill>
                  <a:srgbClr val="333333"/>
                </a:solidFill>
                <a:latin typeface="微软雅黑" panose="020B0503020204020204" charset="-122"/>
                <a:ea typeface="微软雅黑" panose="020B0503020204020204" charset="-122"/>
              </a:rPr>
              <a:t>在微前端架构中，当路由发生变化时，容器应用首先会拦截路由的变化，根据</a:t>
            </a:r>
            <a:r>
              <a:rPr lang="zh-TW" sz="950">
                <a:solidFill>
                  <a:srgbClr val="333333"/>
                </a:solidFill>
                <a:highlight>
                  <a:srgbClr val="FFFF00"/>
                </a:highlight>
                <a:latin typeface="微软雅黑" panose="020B0503020204020204" charset="-122"/>
                <a:ea typeface="微软雅黑" panose="020B0503020204020204" charset="-122"/>
              </a:rPr>
              <a:t>路由匹配</a:t>
            </a:r>
            <a:r>
              <a:rPr lang="zh-TW" sz="950">
                <a:solidFill>
                  <a:srgbClr val="333333"/>
                </a:solidFill>
                <a:latin typeface="微软雅黑" panose="020B0503020204020204" charset="-122"/>
                <a:ea typeface="微软雅黑" panose="020B0503020204020204" charset="-122"/>
              </a:rPr>
              <a:t>微前端应 用，当匹配到微应用以后，</a:t>
            </a:r>
            <a:r>
              <a:rPr lang="zh-TW" sz="950">
                <a:solidFill>
                  <a:srgbClr val="333333"/>
                </a:solidFill>
                <a:highlight>
                  <a:srgbClr val="FFFF00"/>
                </a:highlight>
                <a:latin typeface="微软雅黑" panose="020B0503020204020204" charset="-122"/>
                <a:ea typeface="微软雅黑" panose="020B0503020204020204" charset="-122"/>
              </a:rPr>
              <a:t>再启动微应用路由</a:t>
            </a:r>
            <a:r>
              <a:rPr lang="zh-TW" sz="950">
                <a:solidFill>
                  <a:srgbClr val="333333"/>
                </a:solidFill>
                <a:latin typeface="微软雅黑" panose="020B0503020204020204" charset="-122"/>
                <a:ea typeface="微软雅黑" panose="020B0503020204020204" charset="-122"/>
              </a:rPr>
              <a:t>，匹配具体的页面组件。</a:t>
            </a:r>
            <a:endParaRPr lang="zh-TW" sz="950">
              <a:solidFill>
                <a:srgbClr val="333333"/>
              </a:solidFill>
              <a:latin typeface="微软雅黑" panose="020B0503020204020204" charset="-122"/>
              <a:ea typeface="微软雅黑" panose="020B0503020204020204" charset="-122"/>
            </a:endParaRPr>
          </a:p>
          <a:p>
            <a:pPr marL="281305" indent="0">
              <a:lnSpc>
                <a:spcPts val="1510"/>
              </a:lnSpc>
              <a:spcAft>
                <a:spcPts val="280"/>
              </a:spcAft>
            </a:pPr>
            <a:endParaRPr lang="zh-TW" sz="950">
              <a:solidFill>
                <a:srgbClr val="333333"/>
              </a:solidFill>
              <a:latin typeface="微软雅黑" panose="020B0503020204020204" charset="-122"/>
              <a:ea typeface="微软雅黑" panose="020B0503020204020204" charset="-122"/>
            </a:endParaRPr>
          </a:p>
          <a:p>
            <a:pPr indent="190500">
              <a:lnSpc>
                <a:spcPts val="1535"/>
              </a:lnSpc>
              <a:spcAft>
                <a:spcPts val="280"/>
              </a:spcAft>
            </a:pPr>
            <a:r>
              <a:rPr lang="zh-TW" sz="1000" b="1">
                <a:solidFill>
                  <a:srgbClr val="333333"/>
                </a:solidFill>
                <a:latin typeface="Arial" panose="020B0604020202020204"/>
                <a:ea typeface="Arial" panose="020B0604020202020204"/>
              </a:rPr>
              <a:t>3. </a:t>
            </a:r>
            <a:r>
              <a:rPr lang="zh-TW" sz="950" b="1">
                <a:solidFill>
                  <a:srgbClr val="333333"/>
                </a:solidFill>
                <a:latin typeface="微软雅黑" panose="020B0503020204020204" charset="-122"/>
                <a:ea typeface="微软雅黑" panose="020B0503020204020204" charset="-122"/>
              </a:rPr>
              <a:t>微应用与微应用之间如何实现状态共享？</a:t>
            </a:r>
            <a:endParaRPr lang="zh-TW" sz="950">
              <a:solidFill>
                <a:srgbClr val="333333"/>
              </a:solidFill>
              <a:latin typeface="微软雅黑" panose="020B0503020204020204" charset="-122"/>
              <a:ea typeface="微软雅黑" panose="020B0503020204020204" charset="-122"/>
            </a:endParaRPr>
          </a:p>
          <a:p>
            <a:pPr indent="317500">
              <a:lnSpc>
                <a:spcPts val="1535"/>
              </a:lnSpc>
              <a:spcAft>
                <a:spcPts val="280"/>
              </a:spcAft>
            </a:pPr>
            <a:r>
              <a:rPr lang="zh-TW" sz="950">
                <a:solidFill>
                  <a:srgbClr val="333333"/>
                </a:solidFill>
                <a:latin typeface="微软雅黑" panose="020B0503020204020204" charset="-122"/>
                <a:ea typeface="微软雅黑" panose="020B0503020204020204" charset="-122"/>
              </a:rPr>
              <a:t>在微应用中可以通过</a:t>
            </a:r>
            <a:r>
              <a:rPr lang="zh-TW" sz="950">
                <a:solidFill>
                  <a:srgbClr val="333333"/>
                </a:solidFill>
                <a:highlight>
                  <a:srgbClr val="FFFF00"/>
                </a:highlight>
                <a:latin typeface="微软雅黑" panose="020B0503020204020204" charset="-122"/>
                <a:ea typeface="微软雅黑" panose="020B0503020204020204" charset="-122"/>
              </a:rPr>
              <a:t>发布订阅</a:t>
            </a:r>
            <a:r>
              <a:rPr lang="zh-TW" sz="950">
                <a:solidFill>
                  <a:srgbClr val="333333"/>
                </a:solidFill>
                <a:latin typeface="微软雅黑" panose="020B0503020204020204" charset="-122"/>
                <a:ea typeface="微软雅黑" panose="020B0503020204020204" charset="-122"/>
              </a:rPr>
              <a:t>模式实现状态共享，比如使用</a:t>
            </a:r>
            <a:r>
              <a:rPr lang="en-US" sz="1000">
                <a:solidFill>
                  <a:srgbClr val="333333"/>
                </a:solidFill>
                <a:latin typeface="Arial" panose="020B0604020202020204"/>
              </a:rPr>
              <a:t>RxJS</a:t>
            </a: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317500">
              <a:lnSpc>
                <a:spcPts val="1535"/>
              </a:lnSpc>
              <a:spcAft>
                <a:spcPts val="280"/>
              </a:spcAft>
            </a:pPr>
            <a:endParaRPr lang="en-US" sz="950">
              <a:solidFill>
                <a:srgbClr val="333333"/>
              </a:solidFill>
              <a:latin typeface="微软雅黑" panose="020B0503020204020204" charset="-122"/>
            </a:endParaRPr>
          </a:p>
          <a:p>
            <a:pPr indent="190500">
              <a:lnSpc>
                <a:spcPts val="1535"/>
              </a:lnSpc>
              <a:spcAft>
                <a:spcPts val="280"/>
              </a:spcAft>
            </a:pPr>
            <a:r>
              <a:rPr lang="zh-TW" sz="1000" b="1">
                <a:solidFill>
                  <a:srgbClr val="333333"/>
                </a:solidFill>
                <a:latin typeface="Arial" panose="020B0604020202020204"/>
                <a:ea typeface="Arial" panose="020B0604020202020204"/>
              </a:rPr>
              <a:t>4. </a:t>
            </a:r>
            <a:r>
              <a:rPr lang="zh-TW" sz="950" b="1">
                <a:solidFill>
                  <a:srgbClr val="333333"/>
                </a:solidFill>
                <a:latin typeface="微软雅黑" panose="020B0503020204020204" charset="-122"/>
                <a:ea typeface="微软雅黑" panose="020B0503020204020204" charset="-122"/>
              </a:rPr>
              <a:t>微应用与微应用之间如何实现框架和库的共享？</a:t>
            </a:r>
            <a:endParaRPr lang="zh-TW" sz="950">
              <a:solidFill>
                <a:srgbClr val="333333"/>
              </a:solidFill>
              <a:latin typeface="微软雅黑" panose="020B0503020204020204" charset="-122"/>
              <a:ea typeface="微软雅黑" panose="020B0503020204020204" charset="-122"/>
            </a:endParaRPr>
          </a:p>
          <a:p>
            <a:pPr indent="317500">
              <a:lnSpc>
                <a:spcPts val="1535"/>
              </a:lnSpc>
              <a:spcAft>
                <a:spcPts val="980"/>
              </a:spcAft>
            </a:pPr>
            <a:r>
              <a:rPr lang="zh-TW" sz="950">
                <a:solidFill>
                  <a:srgbClr val="333333"/>
                </a:solidFill>
                <a:latin typeface="微软雅黑" panose="020B0503020204020204" charset="-122"/>
                <a:ea typeface="微软雅黑" panose="020B0503020204020204" charset="-122"/>
              </a:rPr>
              <a:t>通过 </a:t>
            </a:r>
            <a:r>
              <a:rPr lang="en-US" sz="1000">
                <a:solidFill>
                  <a:srgbClr val="333333"/>
                </a:solidFill>
                <a:latin typeface="Arial" panose="020B0604020202020204"/>
              </a:rPr>
              <a:t>import-map </a:t>
            </a:r>
            <a:r>
              <a:rPr lang="zh-TW" sz="950">
                <a:solidFill>
                  <a:srgbClr val="333333"/>
                </a:solidFill>
                <a:latin typeface="微软雅黑" panose="020B0503020204020204" charset="-122"/>
                <a:ea typeface="微软雅黑" panose="020B0503020204020204" charset="-122"/>
              </a:rPr>
              <a:t>和 </a:t>
            </a:r>
            <a:r>
              <a:rPr lang="en-US" sz="1000">
                <a:solidFill>
                  <a:srgbClr val="333333"/>
                </a:solidFill>
                <a:latin typeface="Arial" panose="020B0604020202020204"/>
              </a:rPr>
              <a:t>webpack </a:t>
            </a:r>
            <a:r>
              <a:rPr lang="zh-TW" sz="950">
                <a:solidFill>
                  <a:srgbClr val="333333"/>
                </a:solidFill>
                <a:latin typeface="微软雅黑" panose="020B0503020204020204" charset="-122"/>
                <a:ea typeface="微软雅黑" panose="020B0503020204020204" charset="-122"/>
              </a:rPr>
              <a:t>中的 </a:t>
            </a:r>
            <a:r>
              <a:rPr lang="en-US" sz="1000">
                <a:solidFill>
                  <a:srgbClr val="333333"/>
                </a:solidFill>
                <a:latin typeface="Arial" panose="020B0604020202020204"/>
              </a:rPr>
              <a:t>externals </a:t>
            </a:r>
            <a:r>
              <a:rPr lang="zh-TW" sz="950">
                <a:solidFill>
                  <a:srgbClr val="333333"/>
                </a:solidFill>
                <a:latin typeface="微软雅黑" panose="020B0503020204020204" charset="-122"/>
                <a:ea typeface="微软雅黑" panose="020B0503020204020204" charset="-122"/>
              </a:rPr>
              <a:t>属性。</a:t>
            </a:r>
            <a:endParaRPr lang="zh-TW" sz="950">
              <a:solidFill>
                <a:srgbClr val="333333"/>
              </a:solidFill>
              <a:latin typeface="微软雅黑" panose="020B0503020204020204" charset="-122"/>
              <a:ea typeface="微软雅黑" panose="020B0503020204020204" charset="-122"/>
            </a:endParaRPr>
          </a:p>
          <a:p>
            <a:pPr indent="0">
              <a:spcAft>
                <a:spcPts val="770"/>
              </a:spcAft>
            </a:pPr>
            <a:endParaRPr lang="en-US" sz="1400" b="1">
              <a:solidFill>
                <a:srgbClr val="333333"/>
              </a:solidFill>
              <a:latin typeface="Arial" panose="020B0604020202020204"/>
            </a:endParaRPr>
          </a:p>
          <a:p>
            <a:pPr indent="0">
              <a:spcAft>
                <a:spcPts val="770"/>
              </a:spcAft>
            </a:pPr>
            <a:r>
              <a:rPr lang="en-US" sz="1400" b="1">
                <a:solidFill>
                  <a:srgbClr val="333333"/>
                </a:solidFill>
                <a:latin typeface="Arial" panose="020B0604020202020204"/>
              </a:rPr>
              <a:t>2. </a:t>
            </a:r>
            <a:r>
              <a:rPr lang="en-US" sz="1400" b="1">
                <a:solidFill>
                  <a:srgbClr val="4282C3"/>
                </a:solidFill>
                <a:latin typeface="Arial" panose="020B0604020202020204"/>
              </a:rPr>
              <a:t>S</a:t>
            </a:r>
            <a:r>
              <a:rPr lang="en-US" sz="1400" b="1" u="sng">
                <a:solidFill>
                  <a:srgbClr val="4282C3"/>
                </a:solidFill>
                <a:latin typeface="Arial" panose="020B0604020202020204"/>
              </a:rPr>
              <a:t>ystem</a:t>
            </a:r>
            <a:r>
              <a:rPr lang="en-US" sz="1400" b="1">
                <a:solidFill>
                  <a:srgbClr val="4282C3"/>
                </a:solidFill>
                <a:latin typeface="Arial" panose="020B0604020202020204"/>
              </a:rPr>
              <a:t>js</a:t>
            </a:r>
            <a:r>
              <a:rPr lang="zh-TW" sz="1400">
                <a:solidFill>
                  <a:srgbClr val="333333"/>
                </a:solidFill>
                <a:latin typeface="微软雅黑" panose="020B0503020204020204" charset="-122"/>
                <a:ea typeface="微软雅黑" panose="020B0503020204020204" charset="-122"/>
              </a:rPr>
              <a:t>模块化解决方案</a:t>
            </a:r>
            <a:endParaRPr lang="zh-TW" sz="1400">
              <a:solidFill>
                <a:srgbClr val="333333"/>
              </a:solidFill>
              <a:latin typeface="微软雅黑" panose="020B0503020204020204" charset="-122"/>
              <a:ea typeface="微软雅黑" panose="020B0503020204020204" charset="-122"/>
            </a:endParaRPr>
          </a:p>
          <a:p>
            <a:pPr indent="0">
              <a:spcAft>
                <a:spcPts val="560"/>
              </a:spcAft>
            </a:pPr>
            <a:r>
              <a:rPr lang="en-US" sz="1200" b="1">
                <a:solidFill>
                  <a:srgbClr val="333333"/>
                </a:solidFill>
                <a:latin typeface="Arial" panose="020B0604020202020204"/>
              </a:rPr>
              <a:t>2.1</a:t>
            </a:r>
            <a:r>
              <a:rPr lang="zh-TW" sz="1200">
                <a:solidFill>
                  <a:srgbClr val="333333"/>
                </a:solidFill>
                <a:latin typeface="微软雅黑" panose="020B0503020204020204" charset="-122"/>
                <a:ea typeface="微软雅黑" panose="020B0503020204020204" charset="-122"/>
              </a:rPr>
              <a:t>概述</a:t>
            </a:r>
            <a:endParaRPr lang="zh-TW" sz="1200">
              <a:solidFill>
                <a:srgbClr val="333333"/>
              </a:solidFill>
              <a:latin typeface="微软雅黑" panose="020B0503020204020204" charset="-122"/>
              <a:ea typeface="微软雅黑" panose="020B0503020204020204" charset="-122"/>
            </a:endParaRPr>
          </a:p>
          <a:p>
            <a:pPr indent="0">
              <a:lnSpc>
                <a:spcPts val="1560"/>
              </a:lnSpc>
            </a:pPr>
            <a:r>
              <a:rPr lang="zh-TW" sz="950">
                <a:solidFill>
                  <a:srgbClr val="333333"/>
                </a:solidFill>
                <a:latin typeface="微软雅黑" panose="020B0503020204020204" charset="-122"/>
                <a:ea typeface="微软雅黑" panose="020B0503020204020204" charset="-122"/>
              </a:rPr>
              <a:t>在微前端架构中，微应用被打包为模块，但浏览器</a:t>
            </a:r>
            <a:r>
              <a:rPr lang="zh-TW" sz="950">
                <a:solidFill>
                  <a:srgbClr val="333333"/>
                </a:solidFill>
                <a:highlight>
                  <a:srgbClr val="FFFF00"/>
                </a:highlight>
                <a:latin typeface="微软雅黑" panose="020B0503020204020204" charset="-122"/>
                <a:ea typeface="微软雅黑" panose="020B0503020204020204" charset="-122"/>
              </a:rPr>
              <a:t>不支持</a:t>
            </a:r>
            <a:r>
              <a:rPr lang="zh-TW" sz="950">
                <a:solidFill>
                  <a:srgbClr val="333333"/>
                </a:solidFill>
                <a:latin typeface="微软雅黑" panose="020B0503020204020204" charset="-122"/>
                <a:ea typeface="微软雅黑" panose="020B0503020204020204" charset="-122"/>
              </a:rPr>
              <a:t>模块化，需要使用</a:t>
            </a:r>
            <a:r>
              <a:rPr lang="en-US" sz="1000">
                <a:solidFill>
                  <a:srgbClr val="333333"/>
                </a:solidFill>
                <a:latin typeface="Arial" panose="020B0604020202020204"/>
              </a:rPr>
              <a:t>systemjs</a:t>
            </a:r>
            <a:r>
              <a:rPr lang="zh-TW" sz="950">
                <a:solidFill>
                  <a:srgbClr val="333333"/>
                </a:solidFill>
                <a:latin typeface="微软雅黑" panose="020B0503020204020204" charset="-122"/>
                <a:ea typeface="微软雅黑" panose="020B0503020204020204" charset="-122"/>
              </a:rPr>
              <a:t>实现浏览器中的模 块化</a:t>
            </a: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p:txBody>
      </p:sp>
      <p:sp>
        <p:nvSpPr>
          <p:cNvPr id="5" name="矩形 4"/>
          <p:cNvSpPr/>
          <p:nvPr/>
        </p:nvSpPr>
        <p:spPr>
          <a:xfrm>
            <a:off x="941705" y="8848090"/>
            <a:ext cx="5057140" cy="460375"/>
          </a:xfrm>
          <a:prstGeom prst="rect">
            <a:avLst/>
          </a:prstGeom>
          <a:solidFill>
            <a:srgbClr val="FFFFFF"/>
          </a:solidFill>
        </p:spPr>
        <p:txBody>
          <a:bodyPr lIns="0" tIns="0" rIns="0" bIns="0">
            <a:noAutofit/>
          </a:bodyPr>
          <a:p>
            <a:pPr indent="0">
              <a:spcAft>
                <a:spcPts val="770"/>
              </a:spcAft>
            </a:pPr>
            <a:r>
              <a:rPr lang="en-US" sz="1000">
                <a:solidFill>
                  <a:srgbClr val="333333"/>
                </a:solidFill>
                <a:latin typeface="Arial" panose="020B0604020202020204"/>
              </a:rPr>
              <a:t>systemjs</a:t>
            </a:r>
            <a:r>
              <a:rPr lang="zh-TW" sz="950">
                <a:solidFill>
                  <a:srgbClr val="333333"/>
                </a:solidFill>
                <a:latin typeface="微软雅黑" panose="020B0503020204020204" charset="-122"/>
                <a:ea typeface="微软雅黑" panose="020B0503020204020204" charset="-122"/>
              </a:rPr>
              <a:t>是一个用于实现模块化的</a:t>
            </a:r>
            <a:r>
              <a:rPr lang="en-US" sz="1000">
                <a:solidFill>
                  <a:srgbClr val="333333"/>
                </a:solidFill>
                <a:latin typeface="Arial" panose="020B0604020202020204"/>
              </a:rPr>
              <a:t>JavaScript</a:t>
            </a:r>
            <a:r>
              <a:rPr lang="zh-TW" sz="950">
                <a:solidFill>
                  <a:srgbClr val="333333"/>
                </a:solidFill>
                <a:latin typeface="微软雅黑" panose="020B0503020204020204" charset="-122"/>
                <a:ea typeface="微软雅黑" panose="020B0503020204020204" charset="-122"/>
              </a:rPr>
              <a:t>库，有属于自己的模块化规范。</a:t>
            </a:r>
            <a:endParaRPr lang="zh-TW" sz="950">
              <a:solidFill>
                <a:srgbClr val="333333"/>
              </a:solidFill>
              <a:latin typeface="微软雅黑" panose="020B0503020204020204" charset="-122"/>
              <a:ea typeface="微软雅黑" panose="020B0503020204020204" charset="-122"/>
            </a:endParaRPr>
          </a:p>
          <a:p>
            <a:pPr indent="0"/>
            <a:r>
              <a:rPr lang="zh-TW" sz="950">
                <a:solidFill>
                  <a:srgbClr val="333333"/>
                </a:solidFill>
                <a:latin typeface="微软雅黑" panose="020B0503020204020204" charset="-122"/>
                <a:ea typeface="微软雅黑" panose="020B0503020204020204" charset="-122"/>
              </a:rPr>
              <a:t>在开发阶段我们可以使用</a:t>
            </a:r>
            <a:r>
              <a:rPr lang="en-US" sz="1000">
                <a:solidFill>
                  <a:srgbClr val="333333"/>
                </a:solidFill>
                <a:latin typeface="Arial" panose="020B0604020202020204"/>
              </a:rPr>
              <a:t>ES</a:t>
            </a:r>
            <a:r>
              <a:rPr lang="zh-TW" sz="950">
                <a:solidFill>
                  <a:srgbClr val="333333"/>
                </a:solidFill>
                <a:latin typeface="微软雅黑" panose="020B0503020204020204" charset="-122"/>
                <a:ea typeface="微软雅黑" panose="020B0503020204020204" charset="-122"/>
              </a:rPr>
              <a:t>模块规范，然后使用</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将其转换为</a:t>
            </a:r>
            <a:r>
              <a:rPr lang="en-US" sz="1000">
                <a:solidFill>
                  <a:srgbClr val="333333"/>
                </a:solidFill>
                <a:latin typeface="Arial" panose="020B0604020202020204"/>
              </a:rPr>
              <a:t>systemjs</a:t>
            </a:r>
            <a:r>
              <a:rPr lang="zh-TW" sz="950">
                <a:solidFill>
                  <a:srgbClr val="333333"/>
                </a:solidFill>
                <a:latin typeface="微软雅黑" panose="020B0503020204020204" charset="-122"/>
                <a:ea typeface="微软雅黑" panose="020B0503020204020204" charset="-122"/>
              </a:rPr>
              <a:t>支持的模块。</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118616" y="7860792"/>
            <a:ext cx="4468368" cy="1920240"/>
          </a:xfrm>
          <a:prstGeom prst="rect">
            <a:avLst/>
          </a:prstGeom>
        </p:spPr>
      </p:pic>
      <p:pic>
        <p:nvPicPr>
          <p:cNvPr id="3" name="图片 2"/>
          <p:cNvPicPr>
            <a:picLocks noChangeAspect="1"/>
          </p:cNvPicPr>
          <p:nvPr/>
        </p:nvPicPr>
        <p:blipFill>
          <a:blip r:embed="rId2"/>
          <a:stretch>
            <a:fillRect/>
          </a:stretch>
        </p:blipFill>
        <p:spPr>
          <a:xfrm>
            <a:off x="1271016" y="6269736"/>
            <a:ext cx="3169920" cy="1536192"/>
          </a:xfrm>
          <a:prstGeom prst="rect">
            <a:avLst/>
          </a:prstGeom>
        </p:spPr>
      </p:pic>
      <p:sp>
        <p:nvSpPr>
          <p:cNvPr id="4" name="矩形 3"/>
          <p:cNvSpPr/>
          <p:nvPr/>
        </p:nvSpPr>
        <p:spPr>
          <a:xfrm>
            <a:off x="944880" y="460248"/>
            <a:ext cx="5257800" cy="5687568"/>
          </a:xfrm>
          <a:prstGeom prst="rect">
            <a:avLst/>
          </a:prstGeom>
          <a:solidFill>
            <a:srgbClr val="FFFFFF"/>
          </a:solidFill>
        </p:spPr>
        <p:txBody>
          <a:bodyPr lIns="0" tIns="0" rIns="0" bIns="0">
            <a:noAutofit/>
          </a:bodyPr>
          <a:p>
            <a:pPr indent="393700">
              <a:lnSpc>
                <a:spcPct val="123000"/>
              </a:lnSpc>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webpack.config, js</a:t>
            </a:r>
            <a:endParaRPr lang="en-US" sz="950">
              <a:solidFill>
                <a:srgbClr val="A85601"/>
              </a:solidFill>
              <a:latin typeface="Arial" panose="020B0604020202020204"/>
            </a:endParaRPr>
          </a:p>
          <a:p>
            <a:pPr indent="393700" algn="just">
              <a:lnSpc>
                <a:spcPts val="1345"/>
              </a:lnSpc>
            </a:pPr>
            <a:r>
              <a:rPr lang="en-US" sz="850">
                <a:solidFill>
                  <a:srgbClr val="A85601"/>
                </a:solidFill>
                <a:latin typeface="MingLiU"/>
              </a:rPr>
              <a:t>//</a:t>
            </a:r>
            <a:r>
              <a:rPr lang="zh-TW" sz="850">
                <a:solidFill>
                  <a:srgbClr val="A85601"/>
                </a:solidFill>
                <a:latin typeface="MingLiU"/>
                <a:ea typeface="MingLiU"/>
              </a:rPr>
              <a:t>导不直跖邦插件</a:t>
            </a:r>
            <a:endParaRPr lang="zh-TW" sz="850">
              <a:solidFill>
                <a:srgbClr val="A85601"/>
              </a:solidFill>
              <a:latin typeface="MingLiU"/>
              <a:ea typeface="MingLiU"/>
            </a:endParaRPr>
          </a:p>
          <a:p>
            <a:pPr indent="393700">
              <a:lnSpc>
                <a:spcPct val="123000"/>
              </a:lnSpc>
            </a:pPr>
            <a:r>
              <a:rPr lang="en-US" sz="950">
                <a:solidFill>
                  <a:srgbClr val="750087"/>
                </a:solidFill>
                <a:latin typeface="Arial" panose="020B0604020202020204"/>
              </a:rPr>
              <a:t>const </a:t>
            </a:r>
            <a:r>
              <a:rPr lang="en-US" sz="950">
                <a:solidFill>
                  <a:srgbClr val="0101FA"/>
                </a:solidFill>
                <a:latin typeface="Arial" panose="020B0604020202020204"/>
              </a:rPr>
              <a:t>ModuleFederati onPlugi n </a:t>
            </a:r>
            <a:r>
              <a:rPr lang="en-US" sz="950">
                <a:solidFill>
                  <a:srgbClr val="A61312"/>
                </a:solidFill>
                <a:latin typeface="Arial" panose="020B0604020202020204"/>
              </a:rPr>
              <a:t>=</a:t>
            </a:r>
            <a:endParaRPr lang="en-US" sz="950">
              <a:solidFill>
                <a:srgbClr val="A61312"/>
              </a:solidFill>
              <a:latin typeface="Arial" panose="020B0604020202020204"/>
            </a:endParaRPr>
          </a:p>
          <a:p>
            <a:pPr indent="393700">
              <a:lnSpc>
                <a:spcPct val="123000"/>
              </a:lnSpc>
              <a:spcAft>
                <a:spcPts val="910"/>
              </a:spcAft>
            </a:pPr>
            <a:r>
              <a:rPr lang="en-US" sz="950">
                <a:latin typeface="Arial" panose="020B0604020202020204"/>
              </a:rPr>
              <a:t>requi </a:t>
            </a:r>
            <a:r>
              <a:rPr lang="en-US" sz="950">
                <a:solidFill>
                  <a:srgbClr val="A61312"/>
                </a:solidFill>
                <a:latin typeface="Arial" panose="020B0604020202020204"/>
              </a:rPr>
              <a:t>reC'webpack/li b/contai ner/ModuleFederationPlugi n")</a:t>
            </a:r>
            <a:endParaRPr lang="en-US" sz="950">
              <a:solidFill>
                <a:srgbClr val="A61312"/>
              </a:solidFill>
              <a:latin typeface="Arial" panose="020B0604020202020204"/>
            </a:endParaRPr>
          </a:p>
          <a:p>
            <a:pPr indent="393700">
              <a:lnSpc>
                <a:spcPct val="123000"/>
              </a:lnSpc>
            </a:pPr>
            <a:r>
              <a:rPr lang="en-US" sz="950">
                <a:solidFill>
                  <a:srgbClr val="750087"/>
                </a:solidFill>
                <a:latin typeface="Arial" panose="020B0604020202020204"/>
              </a:rPr>
              <a:t>new </a:t>
            </a:r>
            <a:r>
              <a:rPr lang="en-US" sz="950">
                <a:latin typeface="Arial" panose="020B0604020202020204"/>
              </a:rPr>
              <a:t>ModuleFederationPlugin({</a:t>
            </a:r>
            <a:endParaRPr lang="en-US" sz="950">
              <a:latin typeface="Arial" panose="020B0604020202020204"/>
            </a:endParaRPr>
          </a:p>
          <a:p>
            <a:pPr indent="533400">
              <a:lnSpc>
                <a:spcPct val="123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"container</a:t>
            </a:r>
            <a:r>
              <a:rPr lang="en-US" sz="950" baseline="30000">
                <a:solidFill>
                  <a:srgbClr val="A61312"/>
                </a:solidFill>
                <a:latin typeface="Arial" panose="020B0604020202020204"/>
              </a:rPr>
              <a:t>H</a:t>
            </a:r>
            <a:r>
              <a:rPr lang="en-US" sz="950">
                <a:solidFill>
                  <a:srgbClr val="333333"/>
                </a:solidFill>
                <a:latin typeface="Arial" panose="020B0604020202020204"/>
              </a:rPr>
              <a:t>,</a:t>
            </a:r>
            <a:endParaRPr lang="en-US" sz="950">
              <a:solidFill>
                <a:srgbClr val="333333"/>
              </a:solidFill>
              <a:latin typeface="Arial" panose="020B0604020202020204"/>
            </a:endParaRPr>
          </a:p>
          <a:p>
            <a:pPr indent="533400">
              <a:lnSpc>
                <a:spcPts val="1345"/>
              </a:lnSpc>
            </a:pPr>
            <a:r>
              <a:rPr lang="en-US" sz="850">
                <a:solidFill>
                  <a:srgbClr val="A85601"/>
                </a:solidFill>
                <a:latin typeface="MingLiU"/>
              </a:rPr>
              <a:t>//</a:t>
            </a:r>
            <a:r>
              <a:rPr lang="zh-TW" sz="850">
                <a:solidFill>
                  <a:srgbClr val="A85601"/>
                </a:solidFill>
                <a:latin typeface="MingLiU"/>
                <a:ea typeface="MingLiU"/>
              </a:rPr>
              <a:t>配置另•麥模块映射</a:t>
            </a:r>
            <a:endParaRPr lang="zh-TW" sz="850">
              <a:solidFill>
                <a:srgbClr val="A85601"/>
              </a:solidFill>
              <a:latin typeface="MingLiU"/>
              <a:ea typeface="MingLiU"/>
            </a:endParaRPr>
          </a:p>
          <a:p>
            <a:pPr indent="533400">
              <a:lnSpc>
                <a:spcPct val="123000"/>
              </a:lnSpc>
            </a:pPr>
            <a:r>
              <a:rPr lang="en-US" sz="950">
                <a:latin typeface="Arial" panose="020B0604020202020204"/>
              </a:rPr>
              <a:t>remotes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1068705" indent="0">
              <a:lnSpc>
                <a:spcPts val="1345"/>
              </a:lnSpc>
            </a:pPr>
            <a:r>
              <a:rPr lang="zh-TW" sz="850">
                <a:solidFill>
                  <a:srgbClr val="A85601"/>
                </a:solidFill>
                <a:latin typeface="MingLiU"/>
                <a:ea typeface="MingLiU"/>
              </a:rPr>
              <a:t>串</a:t>
            </a:r>
            <a:r>
              <a:rPr lang="en-US" sz="950">
                <a:solidFill>
                  <a:srgbClr val="A85601"/>
                </a:solidFill>
                <a:latin typeface="Arial" panose="020B0604020202020204"/>
              </a:rPr>
              <a:t>"products"</a:t>
            </a:r>
            <a:r>
              <a:rPr lang="zh-TW" sz="850">
                <a:solidFill>
                  <a:srgbClr val="A85601"/>
                </a:solidFill>
                <a:latin typeface="MingLiU"/>
                <a:ea typeface="MingLiU"/>
              </a:rPr>
              <a:t>和破</a:t>
            </a:r>
            <a:r>
              <a:rPr lang="zh-TW" sz="850">
                <a:solidFill>
                  <a:srgbClr val="BE4D47"/>
                </a:solidFill>
                <a:latin typeface="MingLiU"/>
                <a:ea typeface="MingLiU"/>
              </a:rPr>
              <a:t>尊入</a:t>
            </a:r>
            <a:r>
              <a:rPr lang="zh-TW" sz="850">
                <a:solidFill>
                  <a:srgbClr val="A85601"/>
                </a:solidFill>
                <a:latin typeface="MingLiU"/>
                <a:ea typeface="MingLiU"/>
              </a:rPr>
              <a:t>模块的</a:t>
            </a:r>
            <a:r>
              <a:rPr lang="en-US" sz="950">
                <a:solidFill>
                  <a:srgbClr val="A85601"/>
                </a:solidFill>
                <a:latin typeface="Arial" panose="020B0604020202020204"/>
              </a:rPr>
              <a:t>name</a:t>
            </a:r>
            <a:r>
              <a:rPr lang="zh-TW" sz="850">
                <a:solidFill>
                  <a:srgbClr val="A85601"/>
                </a:solidFill>
                <a:latin typeface="MingLiU"/>
                <a:ea typeface="MingLiU"/>
              </a:rPr>
              <a:t>属;</a:t>
            </a:r>
            <a:r>
              <a:rPr lang="en-US" sz="950">
                <a:solidFill>
                  <a:srgbClr val="A85601"/>
                </a:solidFill>
                <a:latin typeface="Arial" panose="020B0604020202020204"/>
              </a:rPr>
              <a:t>f</a:t>
            </a:r>
            <a:r>
              <a:rPr lang="zh-TW" sz="850">
                <a:solidFill>
                  <a:srgbClr val="DE985B"/>
                </a:solidFill>
                <a:latin typeface="MingLiU"/>
                <a:ea typeface="MingLiU"/>
              </a:rPr>
              <a:t>鎚对应</a:t>
            </a:r>
            <a:endParaRPr lang="zh-TW" sz="850">
              <a:solidFill>
                <a:srgbClr val="DE985B"/>
              </a:solidFill>
              <a:latin typeface="MingLiU"/>
              <a:ea typeface="MingLiU"/>
            </a:endParaRPr>
          </a:p>
          <a:p>
            <a:pPr indent="0" algn="ctr">
              <a:lnSpc>
                <a:spcPts val="1345"/>
              </a:lnSpc>
              <a:spcAft>
                <a:spcPts val="280"/>
              </a:spcAft>
            </a:pPr>
            <a:r>
              <a:rPr lang="zh-TW" sz="950">
                <a:solidFill>
                  <a:srgbClr val="A85601"/>
                </a:solidFill>
                <a:latin typeface="Arial" panose="020B0604020202020204"/>
                <a:ea typeface="Arial" panose="020B0604020202020204"/>
              </a:rPr>
              <a:t>X//</a:t>
            </a:r>
            <a:r>
              <a:rPr lang="zh-TW" sz="850">
                <a:solidFill>
                  <a:srgbClr val="A85601"/>
                </a:solidFill>
                <a:latin typeface="MingLiU"/>
                <a:ea typeface="MingLiU"/>
              </a:rPr>
              <a:t>属性</a:t>
            </a:r>
            <a:r>
              <a:rPr lang="en-US" sz="950">
                <a:solidFill>
                  <a:srgbClr val="A85601"/>
                </a:solidFill>
                <a:latin typeface="Arial" panose="020B0604020202020204"/>
              </a:rPr>
              <a:t>products</a:t>
            </a:r>
            <a:r>
              <a:rPr lang="zh-TW" sz="850">
                <a:solidFill>
                  <a:srgbClr val="A85601"/>
                </a:solidFill>
                <a:latin typeface="MingLiU"/>
                <a:ea typeface="MingLiU"/>
              </a:rPr>
              <a:t>是映射别名，是在当前应用电导入该模块时使用的名字； </a:t>
            </a:r>
            <a:r>
              <a:rPr lang="en-US" sz="950">
                <a:latin typeface="Arial" panose="020B0604020202020204"/>
              </a:rPr>
              <a:t>products</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"products@</a:t>
            </a:r>
            <a:r>
              <a:rPr lang="en-US" sz="950">
                <a:solidFill>
                  <a:srgbClr val="A61312"/>
                </a:solidFill>
                <a:latin typeface="Arial" panose="020B0604020202020204"/>
                <a:hlinkClick r:id="rId3"/>
              </a:rPr>
              <a:t>http</a:t>
            </a:r>
            <a:r>
              <a:rPr lang="zh-TW" sz="950">
                <a:solidFill>
                  <a:srgbClr val="A61312"/>
                </a:solidFill>
                <a:latin typeface="Arial" panose="020B0604020202020204"/>
                <a:ea typeface="Arial" panose="020B0604020202020204"/>
                <a:hlinkClick r:id="rId3"/>
              </a:rPr>
              <a:t>:</a:t>
            </a:r>
            <a:r>
              <a:rPr lang="en-US" sz="950">
                <a:solidFill>
                  <a:srgbClr val="A61312"/>
                </a:solidFill>
                <a:latin typeface="Arial" panose="020B0604020202020204"/>
                <a:hlinkClick r:id="rId3"/>
              </a:rPr>
              <a:t>//Iocalhost</a:t>
            </a:r>
            <a:r>
              <a:rPr lang="zh-TW" sz="950">
                <a:solidFill>
                  <a:srgbClr val="A61312"/>
                </a:solidFill>
                <a:latin typeface="Arial" panose="020B0604020202020204"/>
                <a:ea typeface="Arial" panose="020B0604020202020204"/>
                <a:hlinkClick r:id="rId3"/>
              </a:rPr>
              <a:t>:</a:t>
            </a:r>
            <a:r>
              <a:rPr lang="en-US" sz="950">
                <a:solidFill>
                  <a:srgbClr val="A61312"/>
                </a:solidFill>
                <a:latin typeface="Arial" panose="020B0604020202020204"/>
                <a:hlinkClick r:id="rId3"/>
              </a:rPr>
              <a:t>8081/remoteEntry.js</a:t>
            </a:r>
            <a:r>
              <a:rPr lang="en-US" sz="950">
                <a:solidFill>
                  <a:srgbClr val="A61312"/>
                </a:solidFill>
                <a:latin typeface="Arial" panose="020B0604020202020204"/>
              </a:rPr>
              <a:t>"</a:t>
            </a:r>
            <a:endParaRPr lang="en-US" sz="950">
              <a:solidFill>
                <a:srgbClr val="A61312"/>
              </a:solidFill>
              <a:latin typeface="Arial" panose="020B0604020202020204"/>
            </a:endParaRPr>
          </a:p>
          <a:p>
            <a:pPr indent="533400">
              <a:lnSpc>
                <a:spcPct val="123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23000"/>
              </a:lnSpc>
              <a:spcAft>
                <a:spcPts val="15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23000"/>
              </a:lnSpc>
            </a:pPr>
            <a:r>
              <a:rPr lang="en-US" sz="950">
                <a:solidFill>
                  <a:srgbClr val="A85601"/>
                </a:solidFill>
                <a:latin typeface="Arial" panose="020B0604020202020204"/>
              </a:rPr>
              <a:t>// s rc/thdix.j s</a:t>
            </a:r>
            <a:endParaRPr lang="en-US" sz="950">
              <a:solidFill>
                <a:srgbClr val="A85601"/>
              </a:solidFill>
              <a:latin typeface="Arial" panose="020B0604020202020204"/>
            </a:endParaRPr>
          </a:p>
          <a:p>
            <a:pPr marL="357505" indent="12700">
              <a:lnSpc>
                <a:spcPts val="1250"/>
              </a:lnSpc>
              <a:spcAft>
                <a:spcPts val="1260"/>
              </a:spcAft>
            </a:pPr>
            <a:r>
              <a:rPr lang="en-US" sz="850">
                <a:solidFill>
                  <a:srgbClr val="A85601"/>
                </a:solidFill>
                <a:latin typeface="MingLiU"/>
              </a:rPr>
              <a:t>//</a:t>
            </a:r>
            <a:r>
              <a:rPr lang="zh-TW" sz="850">
                <a:solidFill>
                  <a:srgbClr val="A85601"/>
                </a:solidFill>
                <a:latin typeface="MingLiU"/>
                <a:ea typeface="MingLiU"/>
              </a:rPr>
              <a:t>因为篡我另一个应用中加囊模廖/要发送请求所以使用碱</a:t>
            </a:r>
            <a:r>
              <a:rPr lang="en-US" sz="950">
                <a:solidFill>
                  <a:srgbClr val="A85601"/>
                </a:solidFill>
                <a:latin typeface="Arial" panose="020B0604020202020204"/>
              </a:rPr>
              <a:t>J</a:t>
            </a:r>
            <a:r>
              <a:rPr lang="zh-TW" sz="850">
                <a:solidFill>
                  <a:srgbClr val="A85601"/>
                </a:solidFill>
                <a:latin typeface="MingLiU"/>
                <a:ea typeface="MingLiU"/>
              </a:rPr>
              <a:t>口载方式 </a:t>
            </a:r>
            <a:r>
              <a:rPr lang="en-US" sz="950">
                <a:solidFill>
                  <a:srgbClr val="7C102F"/>
                </a:solidFill>
                <a:latin typeface="Arial" panose="020B0604020202020204"/>
              </a:rPr>
              <a:t>import("products/i</a:t>
            </a:r>
            <a:r>
              <a:rPr lang="en-US" sz="950">
                <a:solidFill>
                  <a:srgbClr val="A61312"/>
                </a:solidFill>
                <a:latin typeface="Arial" panose="020B0604020202020204"/>
              </a:rPr>
              <a:t>ndex")</a:t>
            </a:r>
            <a:r>
              <a:rPr lang="en-US" sz="950">
                <a:solidFill>
                  <a:srgbClr val="333333"/>
                </a:solidFill>
                <a:latin typeface="Arial" panose="020B0604020202020204"/>
              </a:rPr>
              <a:t>.</a:t>
            </a:r>
            <a:r>
              <a:rPr lang="en-US" sz="950">
                <a:solidFill>
                  <a:srgbClr val="0303C3"/>
                </a:solidFill>
                <a:latin typeface="Arial" panose="020B0604020202020204"/>
              </a:rPr>
              <a:t>then(products </a:t>
            </a:r>
            <a:r>
              <a:rPr lang="zh-TW" sz="950">
                <a:solidFill>
                  <a:srgbClr val="A61312"/>
                </a:solidFill>
                <a:latin typeface="Arial" panose="020B0604020202020204"/>
                <a:ea typeface="Arial" panose="020B0604020202020204"/>
              </a:rPr>
              <a:t>=&gt; </a:t>
            </a:r>
            <a:r>
              <a:rPr lang="en-US" sz="950">
                <a:latin typeface="Arial" panose="020B0604020202020204"/>
              </a:rPr>
              <a:t>console</a:t>
            </a:r>
            <a:r>
              <a:rPr lang="en-US" sz="950">
                <a:solidFill>
                  <a:srgbClr val="333333"/>
                </a:solidFill>
                <a:latin typeface="Arial" panose="020B0604020202020204"/>
              </a:rPr>
              <a:t>.</a:t>
            </a:r>
            <a:r>
              <a:rPr lang="en-US" sz="950">
                <a:solidFill>
                  <a:srgbClr val="043262"/>
                </a:solidFill>
                <a:latin typeface="Arial" panose="020B0604020202020204"/>
              </a:rPr>
              <a:t>log(products))</a:t>
            </a:r>
            <a:endParaRPr lang="en-US" sz="950">
              <a:solidFill>
                <a:srgbClr val="043262"/>
              </a:solidFill>
              <a:latin typeface="Arial" panose="020B0604020202020204"/>
            </a:endParaRPr>
          </a:p>
          <a:p>
            <a:pPr marL="243205" indent="0">
              <a:lnSpc>
                <a:spcPts val="1465"/>
              </a:lnSpc>
              <a:spcAft>
                <a:spcPts val="1260"/>
              </a:spcAft>
            </a:pPr>
            <a:r>
              <a:rPr lang="zh-TW" sz="950">
                <a:solidFill>
                  <a:srgbClr val="333333"/>
                </a:solidFill>
                <a:latin typeface="微软雅黑" panose="020B0503020204020204" charset="-122"/>
                <a:ea typeface="微软雅黑" panose="020B0503020204020204" charset="-122"/>
              </a:rPr>
              <a:t>通过上面这种方式加载在写法上多了一层回调函数,不爽,所以一般都会在</a:t>
            </a:r>
            <a:r>
              <a:rPr lang="en-US" sz="1000">
                <a:solidFill>
                  <a:srgbClr val="333333"/>
                </a:solidFill>
                <a:latin typeface="Arial" panose="020B0604020202020204"/>
              </a:rPr>
              <a:t>src</a:t>
            </a:r>
            <a:r>
              <a:rPr lang="zh-TW" sz="950">
                <a:solidFill>
                  <a:srgbClr val="333333"/>
                </a:solidFill>
                <a:latin typeface="微软雅黑" panose="020B0503020204020204" charset="-122"/>
                <a:ea typeface="微软雅黑" panose="020B0503020204020204" charset="-122"/>
              </a:rPr>
              <a:t>文件夹中建立 </a:t>
            </a:r>
            <a:r>
              <a:rPr lang="en-US" sz="1000">
                <a:solidFill>
                  <a:srgbClr val="333333"/>
                </a:solidFill>
                <a:latin typeface="Arial" panose="020B0604020202020204"/>
              </a:rPr>
              <a:t>bootstrap.js,</a:t>
            </a:r>
            <a:r>
              <a:rPr lang="zh-TW" sz="950">
                <a:solidFill>
                  <a:srgbClr val="333333"/>
                </a:solidFill>
                <a:latin typeface="微软雅黑" panose="020B0503020204020204" charset="-122"/>
                <a:ea typeface="微软雅黑" panose="020B0503020204020204" charset="-122"/>
              </a:rPr>
              <a:t>在形式上将写法变为同步</a:t>
            </a:r>
            <a:endParaRPr lang="zh-TW" sz="950">
              <a:solidFill>
                <a:srgbClr val="333333"/>
              </a:solidFill>
              <a:latin typeface="微软雅黑" panose="020B0503020204020204" charset="-122"/>
              <a:ea typeface="微软雅黑" panose="020B0503020204020204" charset="-122"/>
            </a:endParaRPr>
          </a:p>
          <a:p>
            <a:pPr marL="357505" indent="12700">
              <a:lnSpc>
                <a:spcPct val="123000"/>
              </a:lnSpc>
              <a:spcAft>
                <a:spcPts val="1540"/>
              </a:spcAft>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src/ihdex.js </a:t>
            </a:r>
            <a:r>
              <a:rPr lang="en-US" sz="950">
                <a:solidFill>
                  <a:srgbClr val="750087"/>
                </a:solidFill>
                <a:latin typeface="Arial" panose="020B0604020202020204"/>
              </a:rPr>
              <a:t>import('</a:t>
            </a:r>
            <a:r>
              <a:rPr lang="en-US" sz="950">
                <a:solidFill>
                  <a:srgbClr val="A61312"/>
                </a:solidFill>
                <a:latin typeface="Arial" panose="020B0604020202020204"/>
              </a:rPr>
              <a:t>./bootstrap.js')</a:t>
            </a:r>
            <a:endParaRPr lang="en-US" sz="950">
              <a:solidFill>
                <a:srgbClr val="A61312"/>
              </a:solidFill>
              <a:latin typeface="Arial" panose="020B0604020202020204"/>
            </a:endParaRPr>
          </a:p>
          <a:p>
            <a:pPr marL="357505" indent="12700">
              <a:lnSpc>
                <a:spcPct val="123000"/>
              </a:lnSpc>
              <a:spcAft>
                <a:spcPts val="1260"/>
              </a:spcAft>
            </a:pPr>
            <a:r>
              <a:rPr lang="en-US" sz="950">
                <a:solidFill>
                  <a:srgbClr val="A85601"/>
                </a:solidFill>
                <a:latin typeface="Arial" panose="020B0604020202020204"/>
              </a:rPr>
              <a:t>// s rc/bootst rap.j s </a:t>
            </a:r>
            <a:r>
              <a:rPr lang="en-US" sz="950">
                <a:solidFill>
                  <a:srgbClr val="750087"/>
                </a:solidFill>
                <a:latin typeface="Arial" panose="020B0604020202020204"/>
              </a:rPr>
              <a:t>import </a:t>
            </a:r>
            <a:r>
              <a:rPr lang="en-US" sz="950">
                <a:solidFill>
                  <a:srgbClr val="A61312"/>
                </a:solidFill>
                <a:latin typeface="Arial" panose="020B0604020202020204"/>
              </a:rPr>
              <a:t>"products/index"</a:t>
            </a:r>
            <a:endParaRPr lang="en-US" sz="950">
              <a:solidFill>
                <a:srgbClr val="A61312"/>
              </a:solidFill>
              <a:latin typeface="Arial" panose="020B0604020202020204"/>
            </a:endParaRPr>
          </a:p>
          <a:p>
            <a:pPr indent="0">
              <a:lnSpc>
                <a:spcPct val="123000"/>
              </a:lnSpc>
              <a:spcAft>
                <a:spcPts val="700"/>
              </a:spcAft>
            </a:pPr>
            <a:r>
              <a:rPr lang="en-US" sz="950" b="1">
                <a:solidFill>
                  <a:srgbClr val="333333"/>
                </a:solidFill>
                <a:latin typeface="Arial" panose="020B0604020202020204"/>
              </a:rPr>
              <a:t>4.2.5</a:t>
            </a:r>
            <a:r>
              <a:rPr lang="zh-TW" sz="950" b="1">
                <a:solidFill>
                  <a:srgbClr val="333333"/>
                </a:solidFill>
                <a:latin typeface="微软雅黑" panose="020B0503020204020204" charset="-122"/>
                <a:ea typeface="微软雅黑" panose="020B0503020204020204" charset="-122"/>
              </a:rPr>
              <a:t>文件打包加载分析</a:t>
            </a:r>
            <a:endParaRPr lang="zh-TW" sz="950" b="1">
              <a:solidFill>
                <a:srgbClr val="333333"/>
              </a:solidFill>
              <a:latin typeface="微软雅黑" panose="020B0503020204020204" charset="-122"/>
              <a:ea typeface="微软雅黑" panose="020B0503020204020204" charset="-122"/>
            </a:endParaRPr>
          </a:p>
          <a:p>
            <a:pPr indent="165100">
              <a:lnSpc>
                <a:spcPct val="115000"/>
              </a:lnSpc>
            </a:pPr>
            <a:r>
              <a:rPr lang="en-US" sz="1000">
                <a:solidFill>
                  <a:srgbClr val="333333"/>
                </a:solidFill>
                <a:latin typeface="Arial" panose="020B0604020202020204"/>
              </a:rPr>
              <a:t>1. Products</a:t>
            </a:r>
            <a:r>
              <a:rPr lang="zh-TW" sz="950">
                <a:solidFill>
                  <a:srgbClr val="333333"/>
                </a:solidFill>
                <a:latin typeface="微软雅黑" panose="020B0503020204020204" charset="-122"/>
                <a:ea typeface="微软雅黑" panose="020B0503020204020204" charset="-122"/>
              </a:rPr>
              <a:t>应用打包分析</a:t>
            </a:r>
            <a:endParaRPr lang="zh-TW" sz="950">
              <a:solidFill>
                <a:srgbClr val="333333"/>
              </a:solidFill>
              <a:latin typeface="微软雅黑" panose="020B0503020204020204" charset="-122"/>
              <a:ea typeface="微软雅黑" panose="020B0503020204020204" charset="-122"/>
            </a:endParaRPr>
          </a:p>
        </p:txBody>
      </p:sp>
      <p:sp>
        <p:nvSpPr>
          <p:cNvPr id="5" name="矩形 4"/>
          <p:cNvSpPr/>
          <p:nvPr/>
        </p:nvSpPr>
        <p:spPr>
          <a:xfrm>
            <a:off x="4520184" y="6687312"/>
            <a:ext cx="1962912" cy="563880"/>
          </a:xfrm>
          <a:prstGeom prst="rect">
            <a:avLst/>
          </a:prstGeom>
          <a:solidFill>
            <a:srgbClr val="FFFFFF"/>
          </a:solidFill>
        </p:spPr>
        <p:txBody>
          <a:bodyPr lIns="0" tIns="0" rIns="0" bIns="0">
            <a:noAutofit/>
          </a:bodyPr>
          <a:p>
            <a:pPr indent="0">
              <a:spcAft>
                <a:spcPts val="2030"/>
              </a:spcAft>
            </a:pPr>
            <a:r>
              <a:rPr lang="zh-TW" sz="600">
                <a:solidFill>
                  <a:srgbClr val="043262"/>
                </a:solidFill>
                <a:latin typeface="微软雅黑" panose="020B0503020204020204" charset="-122"/>
                <a:ea typeface="微软雅黑" panose="020B0503020204020204" charset="-122"/>
              </a:rPr>
              <a:t>这表示我们仍然可以单独运行</a:t>
            </a:r>
            <a:r>
              <a:rPr lang="en-US" sz="600">
                <a:solidFill>
                  <a:srgbClr val="043262"/>
                </a:solidFill>
                <a:latin typeface="Arial" panose="020B0604020202020204"/>
              </a:rPr>
              <a:t>products</a:t>
            </a:r>
            <a:endParaRPr lang="en-US" sz="600">
              <a:solidFill>
                <a:srgbClr val="043262"/>
              </a:solidFill>
              <a:latin typeface="Arial" panose="020B0604020202020204"/>
            </a:endParaRPr>
          </a:p>
          <a:p>
            <a:pPr indent="0"/>
            <a:r>
              <a:rPr lang="zh-TW" sz="600">
                <a:solidFill>
                  <a:srgbClr val="043262"/>
                </a:solidFill>
                <a:latin typeface="微软雅黑" panose="020B0503020204020204" charset="-122"/>
                <a:ea typeface="微软雅黑" panose="020B0503020204020204" charset="-122"/>
              </a:rPr>
              <a:t>包含模块中需要加载的文件列表+如何加载它们的代码</a:t>
            </a:r>
            <a:endParaRPr lang="zh-TW" sz="600">
              <a:solidFill>
                <a:srgbClr val="043262"/>
              </a:solidFill>
              <a:latin typeface="微软雅黑" panose="020B0503020204020204" charset="-122"/>
              <a:ea typeface="微软雅黑" panose="020B0503020204020204" charset="-122"/>
            </a:endParaRPr>
          </a:p>
        </p:txBody>
      </p:sp>
      <p:sp>
        <p:nvSpPr>
          <p:cNvPr id="6" name="矩形 5"/>
          <p:cNvSpPr/>
          <p:nvPr/>
        </p:nvSpPr>
        <p:spPr>
          <a:xfrm>
            <a:off x="4520184" y="7552944"/>
            <a:ext cx="1962912" cy="97536"/>
          </a:xfrm>
          <a:prstGeom prst="rect">
            <a:avLst/>
          </a:prstGeom>
          <a:solidFill>
            <a:srgbClr val="FFFFFF"/>
          </a:solidFill>
        </p:spPr>
        <p:txBody>
          <a:bodyPr wrap="none" lIns="0" tIns="0" rIns="0" bIns="0">
            <a:noAutofit/>
          </a:bodyPr>
          <a:p>
            <a:pPr indent="0"/>
            <a:r>
              <a:rPr lang="en-US" sz="600">
                <a:solidFill>
                  <a:srgbClr val="043262"/>
                </a:solidFill>
                <a:latin typeface="Arial" panose="020B0604020202020204"/>
              </a:rPr>
              <a:t>products </a:t>
            </a:r>
            <a:r>
              <a:rPr lang="zh-TW" sz="600">
                <a:solidFill>
                  <a:srgbClr val="043262"/>
                </a:solidFill>
                <a:latin typeface="Arial" panose="020B0604020202020204"/>
                <a:ea typeface="Arial" panose="020B0604020202020204"/>
              </a:rPr>
              <a:t>=&gt; </a:t>
            </a:r>
            <a:r>
              <a:rPr lang="en-US" sz="600">
                <a:solidFill>
                  <a:srgbClr val="043262"/>
                </a:solidFill>
                <a:latin typeface="Arial" panose="020B0604020202020204"/>
              </a:rPr>
              <a:t>src/index.js</a:t>
            </a:r>
            <a:endParaRPr lang="en-US" sz="600">
              <a:solidFill>
                <a:srgbClr val="043262"/>
              </a:solidFill>
              <a:latin typeface="Arial" panose="020B0604020202020204"/>
            </a:endParaRPr>
          </a:p>
        </p:txBody>
      </p:sp>
      <p:sp>
        <p:nvSpPr>
          <p:cNvPr id="7" name="矩形 6"/>
          <p:cNvSpPr/>
          <p:nvPr/>
        </p:nvSpPr>
        <p:spPr>
          <a:xfrm>
            <a:off x="1100328" y="9948672"/>
            <a:ext cx="1155192" cy="158496"/>
          </a:xfrm>
          <a:prstGeom prst="rect">
            <a:avLst/>
          </a:prstGeom>
          <a:solidFill>
            <a:srgbClr val="FFFFFF"/>
          </a:solidFill>
        </p:spPr>
        <p:txBody>
          <a:bodyPr wrap="none" lIns="0" tIns="0" rIns="0" bIns="0">
            <a:noAutofit/>
          </a:bodyPr>
          <a:p>
            <a:pPr indent="0"/>
            <a:r>
              <a:rPr lang="zh-TW" sz="1000">
                <a:solidFill>
                  <a:srgbClr val="333333"/>
                </a:solidFill>
                <a:latin typeface="Arial" panose="020B0604020202020204"/>
                <a:ea typeface="Arial" panose="020B0604020202020204"/>
              </a:rPr>
              <a:t>3</a:t>
            </a:r>
            <a:r>
              <a:rPr lang="zh-TW" sz="950">
                <a:solidFill>
                  <a:srgbClr val="333333"/>
                </a:solidFill>
                <a:latin typeface="微软雅黑" panose="020B0503020204020204" charset="-122"/>
                <a:ea typeface="微软雅黑" panose="020B0503020204020204" charset="-122"/>
              </a:rPr>
              <a:t>.文件加载顺序分析</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64920" y="426720"/>
            <a:ext cx="3928872" cy="1313688"/>
          </a:xfrm>
          <a:prstGeom prst="rect">
            <a:avLst/>
          </a:prstGeom>
        </p:spPr>
      </p:pic>
      <p:sp>
        <p:nvSpPr>
          <p:cNvPr id="3" name="矩形 2"/>
          <p:cNvSpPr/>
          <p:nvPr/>
        </p:nvSpPr>
        <p:spPr>
          <a:xfrm>
            <a:off x="941832" y="1972056"/>
            <a:ext cx="5163312" cy="5751576"/>
          </a:xfrm>
          <a:prstGeom prst="rect">
            <a:avLst/>
          </a:prstGeom>
          <a:solidFill>
            <a:srgbClr val="FFFFFF"/>
          </a:solidFill>
        </p:spPr>
        <p:txBody>
          <a:bodyPr lIns="0" tIns="0" rIns="0" bIns="0">
            <a:noAutofit/>
          </a:bodyPr>
          <a:p>
            <a:pPr indent="0">
              <a:lnSpc>
                <a:spcPts val="1510"/>
              </a:lnSpc>
              <a:spcAft>
                <a:spcPts val="1190"/>
              </a:spcAft>
            </a:pPr>
            <a:r>
              <a:rPr lang="en-US" sz="950" b="1">
                <a:solidFill>
                  <a:srgbClr val="333333"/>
                </a:solidFill>
                <a:latin typeface="Arial" panose="020B0604020202020204"/>
              </a:rPr>
              <a:t>4.2.6</a:t>
            </a:r>
            <a:r>
              <a:rPr lang="zh-TW" sz="950" b="1">
                <a:solidFill>
                  <a:srgbClr val="333333"/>
                </a:solidFill>
                <a:latin typeface="微软雅黑" panose="020B0503020204020204" charset="-122"/>
                <a:ea typeface="微软雅黑" panose="020B0503020204020204" charset="-122"/>
              </a:rPr>
              <a:t>加载</a:t>
            </a:r>
            <a:r>
              <a:rPr lang="en-US" sz="950" b="1">
                <a:solidFill>
                  <a:srgbClr val="333333"/>
                </a:solidFill>
                <a:latin typeface="Arial" panose="020B0604020202020204"/>
              </a:rPr>
              <a:t>Cart</a:t>
            </a:r>
            <a:r>
              <a:rPr lang="zh-TW" sz="950" b="1">
                <a:solidFill>
                  <a:srgbClr val="333333"/>
                </a:solidFill>
                <a:latin typeface="微软雅黑" panose="020B0503020204020204" charset="-122"/>
                <a:ea typeface="微软雅黑" panose="020B0503020204020204" charset="-122"/>
              </a:rPr>
              <a:t>微应用</a:t>
            </a:r>
            <a:endParaRPr lang="zh-TW" sz="950" b="1">
              <a:solidFill>
                <a:srgbClr val="333333"/>
              </a:solidFill>
              <a:latin typeface="微软雅黑" panose="020B0503020204020204" charset="-122"/>
              <a:ea typeface="微软雅黑" panose="020B0503020204020204" charset="-122"/>
            </a:endParaRPr>
          </a:p>
          <a:p>
            <a:pPr indent="127000">
              <a:spcAft>
                <a:spcPts val="140"/>
              </a:spcAft>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cart/webpack.config.js</a:t>
            </a:r>
            <a:endParaRPr lang="en-US" sz="950">
              <a:solidFill>
                <a:srgbClr val="A85601"/>
              </a:solidFill>
              <a:latin typeface="Arial" panose="020B0604020202020204"/>
            </a:endParaRPr>
          </a:p>
          <a:p>
            <a:pPr indent="127000">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ModuleFederati onPlugi n </a:t>
            </a:r>
            <a:r>
              <a:rPr lang="en-US" sz="950">
                <a:solidFill>
                  <a:srgbClr val="A61312"/>
                </a:solidFill>
                <a:latin typeface="Arial" panose="020B0604020202020204"/>
              </a:rPr>
              <a:t>=</a:t>
            </a:r>
            <a:endParaRPr lang="en-US" sz="950">
              <a:solidFill>
                <a:srgbClr val="A61312"/>
              </a:solidFill>
              <a:latin typeface="Arial" panose="020B0604020202020204"/>
            </a:endParaRPr>
          </a:p>
          <a:p>
            <a:pPr indent="127000">
              <a:spcAft>
                <a:spcPts val="1190"/>
              </a:spcAft>
            </a:pPr>
            <a:r>
              <a:rPr lang="en-US" sz="950">
                <a:latin typeface="Arial" panose="020B0604020202020204"/>
              </a:rPr>
              <a:t>requi </a:t>
            </a:r>
            <a:r>
              <a:rPr lang="en-US" sz="950">
                <a:solidFill>
                  <a:srgbClr val="A61312"/>
                </a:solidFill>
                <a:latin typeface="Arial" panose="020B0604020202020204"/>
              </a:rPr>
              <a:t>re("webpack/lib/container/ModuleFederationPlugi n")</a:t>
            </a:r>
            <a:endParaRPr lang="en-US" sz="950">
              <a:solidFill>
                <a:srgbClr val="A61312"/>
              </a:solidFill>
              <a:latin typeface="Arial" panose="020B0604020202020204"/>
            </a:endParaRPr>
          </a:p>
          <a:p>
            <a:pPr indent="127000">
              <a:spcAft>
                <a:spcPts val="140"/>
              </a:spcAft>
            </a:pPr>
            <a:r>
              <a:rPr lang="en-US" sz="950">
                <a:solidFill>
                  <a:srgbClr val="750087"/>
                </a:solidFill>
                <a:latin typeface="Arial" panose="020B0604020202020204"/>
              </a:rPr>
              <a:t>new </a:t>
            </a:r>
            <a:r>
              <a:rPr lang="en-US" sz="950">
                <a:latin typeface="Arial" panose="020B0604020202020204"/>
              </a:rPr>
              <a:t>ModuleFederationPlugin({</a:t>
            </a:r>
            <a:endParaRPr lang="en-US" sz="950">
              <a:latin typeface="Arial" panose="020B0604020202020204"/>
            </a:endParaRPr>
          </a:p>
          <a:p>
            <a:pPr indent="266700">
              <a:spcAft>
                <a:spcPts val="140"/>
              </a:spcAft>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"cart"</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spcAft>
                <a:spcPts val="140"/>
              </a:spcAft>
            </a:pPr>
            <a:r>
              <a:rPr lang="en-US" sz="950">
                <a:latin typeface="Arial" panose="020B0604020202020204"/>
              </a:rPr>
              <a:t>fi1 ename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"remoteEntry.js"</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spcAft>
                <a:spcPts val="140"/>
              </a:spcAft>
            </a:pPr>
            <a:r>
              <a:rPr lang="en-US" sz="950">
                <a:latin typeface="Arial" panose="020B0604020202020204"/>
              </a:rPr>
              <a:t>exposes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spcAft>
                <a:spcPts val="140"/>
              </a:spcAft>
            </a:pPr>
            <a:r>
              <a:rPr lang="en-US" sz="950">
                <a:latin typeface="Arial" panose="020B0604020202020204"/>
              </a:rPr>
              <a:t>"./index": </a:t>
            </a:r>
            <a:r>
              <a:rPr lang="en-US" sz="950">
                <a:solidFill>
                  <a:srgbClr val="A61312"/>
                </a:solidFill>
                <a:latin typeface="Arial" panose="020B0604020202020204"/>
              </a:rPr>
              <a:t>"./src/index"</a:t>
            </a:r>
            <a:endParaRPr lang="en-US" sz="950">
              <a:solidFill>
                <a:srgbClr val="A61312"/>
              </a:solidFill>
              <a:latin typeface="Arial" panose="020B0604020202020204"/>
            </a:endParaRPr>
          </a:p>
          <a:p>
            <a:pPr indent="2667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75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40"/>
              </a:spcAft>
            </a:pPr>
            <a:r>
              <a:rPr lang="en-US" sz="950">
                <a:solidFill>
                  <a:srgbClr val="A85601"/>
                </a:solidFill>
                <a:latin typeface="Arial" panose="020B0604020202020204"/>
              </a:rPr>
              <a:t>// container/webpack.config.js</a:t>
            </a:r>
            <a:endParaRPr lang="en-US" sz="950">
              <a:solidFill>
                <a:srgbClr val="A85601"/>
              </a:solidFill>
              <a:latin typeface="Arial" panose="020B0604020202020204"/>
            </a:endParaRPr>
          </a:p>
          <a:p>
            <a:pPr indent="127000">
              <a:spcAft>
                <a:spcPts val="140"/>
              </a:spcAft>
            </a:pPr>
            <a:r>
              <a:rPr lang="en-US" sz="950">
                <a:latin typeface="Arial" panose="020B0604020202020204"/>
              </a:rPr>
              <a:t>remotes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330200">
              <a:spcAft>
                <a:spcPts val="140"/>
              </a:spcAft>
            </a:pPr>
            <a:r>
              <a:rPr lang="en-US" sz="950">
                <a:latin typeface="Arial" panose="020B0604020202020204"/>
              </a:rPr>
              <a:t>cart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"cart@</a:t>
            </a:r>
            <a:r>
              <a:rPr lang="en-US" sz="950">
                <a:solidFill>
                  <a:srgbClr val="A61312"/>
                </a:solidFill>
                <a:latin typeface="Arial" panose="020B0604020202020204"/>
                <a:hlinkClick r:id="rId2"/>
              </a:rPr>
              <a:t>http</a:t>
            </a:r>
            <a:r>
              <a:rPr lang="zh-TW" sz="950">
                <a:solidFill>
                  <a:srgbClr val="A61312"/>
                </a:solidFill>
                <a:latin typeface="Arial" panose="020B0604020202020204"/>
                <a:ea typeface="Arial" panose="020B0604020202020204"/>
                <a:hlinkClick r:id="rId2"/>
              </a:rPr>
              <a:t>:</a:t>
            </a:r>
            <a:r>
              <a:rPr lang="en-US" sz="950">
                <a:solidFill>
                  <a:srgbClr val="A61312"/>
                </a:solidFill>
                <a:latin typeface="Arial" panose="020B0604020202020204"/>
                <a:hlinkClick r:id="rId2"/>
              </a:rPr>
              <a:t>//Iocalhost</a:t>
            </a:r>
            <a:r>
              <a:rPr lang="zh-TW" sz="950">
                <a:solidFill>
                  <a:srgbClr val="A61312"/>
                </a:solidFill>
                <a:latin typeface="Arial" panose="020B0604020202020204"/>
                <a:ea typeface="Arial" panose="020B0604020202020204"/>
                <a:hlinkClick r:id="rId2"/>
              </a:rPr>
              <a:t>:</a:t>
            </a:r>
            <a:r>
              <a:rPr lang="en-US" sz="950">
                <a:solidFill>
                  <a:srgbClr val="A61312"/>
                </a:solidFill>
                <a:latin typeface="Arial" panose="020B0604020202020204"/>
                <a:hlinkClick r:id="rId2"/>
              </a:rPr>
              <a:t>8082/remoteEntry.js</a:t>
            </a:r>
            <a:r>
              <a:rPr lang="en-US" sz="950">
                <a:solidFill>
                  <a:srgbClr val="A61312"/>
                </a:solidFill>
                <a:latin typeface="Arial" panose="020B0604020202020204"/>
              </a:rPr>
              <a:t>"</a:t>
            </a:r>
            <a:endParaRPr lang="en-US" sz="950">
              <a:solidFill>
                <a:srgbClr val="A61312"/>
              </a:solidFill>
              <a:latin typeface="Arial" panose="020B0604020202020204"/>
            </a:endParaRPr>
          </a:p>
          <a:p>
            <a:pPr indent="127000">
              <a:lnSpc>
                <a:spcPct val="138000"/>
              </a:lnSpc>
              <a:spcAft>
                <a:spcPts val="140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40"/>
              </a:spcAft>
            </a:pPr>
            <a:r>
              <a:rPr lang="en-US" sz="950">
                <a:solidFill>
                  <a:srgbClr val="A85601"/>
                </a:solidFill>
                <a:latin typeface="Arial" panose="020B0604020202020204"/>
              </a:rPr>
              <a:t>// container/bootstrap.js</a:t>
            </a:r>
            <a:endParaRPr lang="en-US" sz="950">
              <a:solidFill>
                <a:srgbClr val="A85601"/>
              </a:solidFill>
              <a:latin typeface="Arial" panose="020B0604020202020204"/>
            </a:endParaRPr>
          </a:p>
          <a:p>
            <a:pPr indent="127000">
              <a:spcAft>
                <a:spcPts val="1750"/>
              </a:spcAft>
            </a:pPr>
            <a:r>
              <a:rPr lang="en-US" sz="950">
                <a:solidFill>
                  <a:srgbClr val="750087"/>
                </a:solidFill>
                <a:latin typeface="Arial" panose="020B0604020202020204"/>
              </a:rPr>
              <a:t>import </a:t>
            </a:r>
            <a:r>
              <a:rPr lang="en-US" sz="950">
                <a:solidFill>
                  <a:srgbClr val="A61312"/>
                </a:solidFill>
                <a:latin typeface="Arial" panose="020B0604020202020204"/>
              </a:rPr>
              <a:t>"cart/index"</a:t>
            </a:r>
            <a:endParaRPr lang="en-US" sz="950">
              <a:solidFill>
                <a:srgbClr val="A61312"/>
              </a:solidFill>
              <a:latin typeface="Arial" panose="020B0604020202020204"/>
            </a:endParaRPr>
          </a:p>
          <a:p>
            <a:pPr indent="127000">
              <a:spcAft>
                <a:spcPts val="140"/>
              </a:spcAft>
            </a:pPr>
            <a:r>
              <a:rPr lang="en-US" sz="950">
                <a:solidFill>
                  <a:srgbClr val="A85601"/>
                </a:solidFill>
                <a:latin typeface="Arial" panose="020B0604020202020204"/>
              </a:rPr>
              <a:t>&lt;!-- container/index.html</a:t>
            </a:r>
            <a:endParaRPr lang="en-US" sz="950">
              <a:solidFill>
                <a:srgbClr val="A85601"/>
              </a:solidFill>
              <a:latin typeface="Arial" panose="020B0604020202020204"/>
            </a:endParaRPr>
          </a:p>
          <a:p>
            <a:pPr indent="127000">
              <a:spcAft>
                <a:spcPts val="1190"/>
              </a:spcAft>
            </a:pPr>
            <a:r>
              <a:rPr lang="en-US" sz="950">
                <a:solidFill>
                  <a:srgbClr val="127602"/>
                </a:solidFill>
                <a:latin typeface="Arial" panose="020B0604020202020204"/>
              </a:rPr>
              <a:t>&lt;di v </a:t>
            </a:r>
            <a:r>
              <a:rPr lang="en-US" sz="950" i="1">
                <a:solidFill>
                  <a:srgbClr val="0303C3"/>
                </a:solidFill>
                <a:latin typeface="Arial" panose="020B0604020202020204"/>
              </a:rPr>
              <a:t>i</a:t>
            </a:r>
            <a:r>
              <a:rPr lang="en-US" sz="950">
                <a:solidFill>
                  <a:srgbClr val="0303C3"/>
                </a:solidFill>
                <a:latin typeface="Arial" panose="020B0604020202020204"/>
              </a:rPr>
              <a:t> </a:t>
            </a:r>
            <a:r>
              <a:rPr lang="en-US" sz="950">
                <a:solidFill>
                  <a:srgbClr val="7C102F"/>
                </a:solidFill>
                <a:latin typeface="Arial" panose="020B0604020202020204"/>
              </a:rPr>
              <a:t>d=</a:t>
            </a:r>
            <a:r>
              <a:rPr lang="en-US" sz="950" baseline="30000">
                <a:solidFill>
                  <a:srgbClr val="7C102F"/>
                </a:solidFill>
                <a:latin typeface="Arial" panose="020B0604020202020204"/>
              </a:rPr>
              <a:t>n</a:t>
            </a:r>
            <a:r>
              <a:rPr lang="en-US" sz="950">
                <a:solidFill>
                  <a:srgbClr val="7C102F"/>
                </a:solidFill>
                <a:latin typeface="Arial" panose="020B0604020202020204"/>
              </a:rPr>
              <a:t>dev-cart"x/di </a:t>
            </a:r>
            <a:r>
              <a:rPr lang="en-US" sz="950">
                <a:solidFill>
                  <a:srgbClr val="127602"/>
                </a:solidFill>
                <a:latin typeface="Arial" panose="020B0604020202020204"/>
              </a:rPr>
              <a:t>v&gt;</a:t>
            </a:r>
            <a:endParaRPr lang="en-US" sz="950">
              <a:solidFill>
                <a:srgbClr val="127602"/>
              </a:solidFill>
              <a:latin typeface="Arial" panose="020B0604020202020204"/>
            </a:endParaRPr>
          </a:p>
          <a:p>
            <a:pPr indent="0">
              <a:lnSpc>
                <a:spcPts val="1510"/>
              </a:lnSpc>
              <a:spcAft>
                <a:spcPts val="770"/>
              </a:spcAft>
            </a:pPr>
            <a:r>
              <a:rPr lang="zh-TW" sz="950">
                <a:solidFill>
                  <a:srgbClr val="333333"/>
                </a:solidFill>
                <a:latin typeface="微软雅黑" panose="020B0503020204020204" charset="-122"/>
                <a:ea typeface="微软雅黑" panose="020B0503020204020204" charset="-122"/>
              </a:rPr>
              <a:t>注意：</a:t>
            </a:r>
            <a:r>
              <a:rPr lang="en-US" sz="1000">
                <a:solidFill>
                  <a:srgbClr val="333333"/>
                </a:solidFill>
                <a:latin typeface="Arial" panose="020B0604020202020204"/>
              </a:rPr>
              <a:t>cart/index.html</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products/index.html</a:t>
            </a:r>
            <a:r>
              <a:rPr lang="zh-TW" sz="950">
                <a:solidFill>
                  <a:srgbClr val="333333"/>
                </a:solidFill>
                <a:latin typeface="微软雅黑" panose="020B0503020204020204" charset="-122"/>
                <a:ea typeface="微软雅黑" panose="020B0503020204020204" charset="-122"/>
              </a:rPr>
              <a:t>仅仅是在开发阶段中各自团队使用的文件，而 </a:t>
            </a:r>
            <a:r>
              <a:rPr lang="en-US" sz="1000">
                <a:solidFill>
                  <a:srgbClr val="333333"/>
                </a:solidFill>
                <a:latin typeface="Arial" panose="020B0604020202020204"/>
              </a:rPr>
              <a:t>container/index.html</a:t>
            </a:r>
            <a:r>
              <a:rPr lang="zh-TW" sz="950">
                <a:solidFill>
                  <a:srgbClr val="333333"/>
                </a:solidFill>
                <a:latin typeface="微软雅黑" panose="020B0503020204020204" charset="-122"/>
                <a:ea typeface="微软雅黑" panose="020B0503020204020204" charset="-122"/>
              </a:rPr>
              <a:t>是在开发阶段和生产阶段都要使用的文件。</a:t>
            </a:r>
            <a:endParaRPr lang="zh-TW" sz="950">
              <a:solidFill>
                <a:srgbClr val="333333"/>
              </a:solidFill>
              <a:latin typeface="微软雅黑" panose="020B0503020204020204" charset="-122"/>
              <a:ea typeface="微软雅黑" panose="020B0503020204020204" charset="-122"/>
            </a:endParaRPr>
          </a:p>
          <a:p>
            <a:pPr indent="0">
              <a:spcAft>
                <a:spcPts val="420"/>
              </a:spcAft>
            </a:pPr>
            <a:r>
              <a:rPr lang="en-US" sz="1200" b="1">
                <a:solidFill>
                  <a:srgbClr val="333333"/>
                </a:solidFill>
                <a:latin typeface="Arial" panose="020B0604020202020204"/>
              </a:rPr>
              <a:t>4.3</a:t>
            </a:r>
            <a:r>
              <a:rPr lang="zh-TW" sz="1200">
                <a:solidFill>
                  <a:srgbClr val="333333"/>
                </a:solidFill>
                <a:latin typeface="微软雅黑" panose="020B0503020204020204" charset="-122"/>
                <a:ea typeface="微软雅黑" panose="020B0503020204020204" charset="-122"/>
              </a:rPr>
              <a:t>共享模块</a:t>
            </a:r>
            <a:endParaRPr lang="zh-TW" sz="1200">
              <a:solidFill>
                <a:srgbClr val="333333"/>
              </a:solidFill>
              <a:latin typeface="微软雅黑" panose="020B0503020204020204" charset="-122"/>
              <a:ea typeface="微软雅黑" panose="020B0503020204020204" charset="-122"/>
            </a:endParaRPr>
          </a:p>
          <a:p>
            <a:pPr indent="0">
              <a:lnSpc>
                <a:spcPts val="1510"/>
              </a:lnSpc>
            </a:pPr>
            <a:r>
              <a:rPr lang="en-US" sz="950" b="1">
                <a:solidFill>
                  <a:srgbClr val="333333"/>
                </a:solidFill>
                <a:latin typeface="Arial" panose="020B0604020202020204"/>
              </a:rPr>
              <a:t>4.3.1</a:t>
            </a:r>
            <a:r>
              <a:rPr lang="zh-TW" sz="950" b="1">
                <a:solidFill>
                  <a:srgbClr val="333333"/>
                </a:solidFill>
                <a:latin typeface="微软雅黑" panose="020B0503020204020204" charset="-122"/>
                <a:ea typeface="微软雅黑" panose="020B0503020204020204" charset="-122"/>
              </a:rPr>
              <a:t>实现模块共享</a:t>
            </a:r>
            <a:endParaRPr lang="zh-TW" sz="950" b="1">
              <a:solidFill>
                <a:srgbClr val="333333"/>
              </a:solidFill>
              <a:latin typeface="微软雅黑" panose="020B0503020204020204" charset="-122"/>
              <a:ea typeface="微软雅黑" panose="020B0503020204020204" charset="-122"/>
            </a:endParaRPr>
          </a:p>
        </p:txBody>
      </p:sp>
      <p:sp>
        <p:nvSpPr>
          <p:cNvPr id="4" name="矩形 3"/>
          <p:cNvSpPr/>
          <p:nvPr/>
        </p:nvSpPr>
        <p:spPr>
          <a:xfrm>
            <a:off x="5617464" y="460248"/>
            <a:ext cx="542544" cy="118872"/>
          </a:xfrm>
          <a:prstGeom prst="rect">
            <a:avLst/>
          </a:prstGeom>
          <a:solidFill>
            <a:srgbClr val="FFFFFF"/>
          </a:solidFill>
        </p:spPr>
        <p:txBody>
          <a:bodyPr wrap="none" lIns="0" tIns="0" rIns="0" bIns="0">
            <a:noAutofit/>
          </a:bodyPr>
          <a:p>
            <a:pPr indent="0" algn="just"/>
            <a:r>
              <a:rPr lang="en-US" sz="950" b="1">
                <a:solidFill>
                  <a:srgbClr val="043262"/>
                </a:solidFill>
                <a:latin typeface="Arial" panose="020B0604020202020204"/>
              </a:rPr>
              <a:t>Products</a:t>
            </a:r>
            <a:endParaRPr lang="en-US" sz="950" b="1">
              <a:solidFill>
                <a:srgbClr val="043262"/>
              </a:solidFill>
              <a:latin typeface="Arial" panose="020B0604020202020204"/>
            </a:endParaRPr>
          </a:p>
        </p:txBody>
      </p:sp>
      <p:sp>
        <p:nvSpPr>
          <p:cNvPr id="5" name="矩形 4"/>
          <p:cNvSpPr/>
          <p:nvPr/>
        </p:nvSpPr>
        <p:spPr>
          <a:xfrm>
            <a:off x="5586984" y="758952"/>
            <a:ext cx="609600" cy="118872"/>
          </a:xfrm>
          <a:prstGeom prst="rect">
            <a:avLst/>
          </a:prstGeom>
          <a:solidFill>
            <a:srgbClr val="AFE4F4"/>
          </a:solidFill>
        </p:spPr>
        <p:txBody>
          <a:bodyPr wrap="none" lIns="0" tIns="0" rIns="0" bIns="0">
            <a:noAutofit/>
          </a:bodyPr>
          <a:p>
            <a:pPr indent="0"/>
            <a:r>
              <a:rPr lang="en-US" sz="700" i="1">
                <a:solidFill>
                  <a:srgbClr val="555555"/>
                </a:solidFill>
                <a:latin typeface="Arial" panose="020B0604020202020204"/>
              </a:rPr>
              <a:t>remoteEntry.js</a:t>
            </a:r>
            <a:endParaRPr lang="en-US" sz="700" i="1">
              <a:solidFill>
                <a:srgbClr val="555555"/>
              </a:solidFill>
              <a:latin typeface="Arial" panose="020B0604020202020204"/>
            </a:endParaRPr>
          </a:p>
        </p:txBody>
      </p:sp>
      <p:sp>
        <p:nvSpPr>
          <p:cNvPr id="6" name="矩形 5"/>
          <p:cNvSpPr/>
          <p:nvPr/>
        </p:nvSpPr>
        <p:spPr>
          <a:xfrm>
            <a:off x="5638800" y="1011936"/>
            <a:ext cx="509016" cy="121920"/>
          </a:xfrm>
          <a:prstGeom prst="rect">
            <a:avLst/>
          </a:prstGeom>
          <a:solidFill>
            <a:srgbClr val="AFE4F4"/>
          </a:solidFill>
        </p:spPr>
        <p:txBody>
          <a:bodyPr wrap="none" lIns="0" tIns="0" rIns="0" bIns="0">
            <a:noAutofit/>
          </a:bodyPr>
          <a:p>
            <a:pPr indent="0"/>
            <a:r>
              <a:rPr lang="en-US" sz="700" i="1">
                <a:solidFill>
                  <a:srgbClr val="555555"/>
                </a:solidFill>
                <a:latin typeface="Arial" panose="020B0604020202020204"/>
              </a:rPr>
              <a:t>srcjndex.js</a:t>
            </a:r>
            <a:endParaRPr lang="en-US" sz="700" i="1">
              <a:solidFill>
                <a:srgbClr val="555555"/>
              </a:solidFill>
              <a:latin typeface="Arial" panose="020B0604020202020204"/>
            </a:endParaRPr>
          </a:p>
        </p:txBody>
      </p:sp>
      <p:sp>
        <p:nvSpPr>
          <p:cNvPr id="7" name="矩形 6"/>
          <p:cNvSpPr/>
          <p:nvPr/>
        </p:nvSpPr>
        <p:spPr>
          <a:xfrm>
            <a:off x="5733288" y="1255776"/>
            <a:ext cx="320040" cy="121920"/>
          </a:xfrm>
          <a:prstGeom prst="rect">
            <a:avLst/>
          </a:prstGeom>
          <a:solidFill>
            <a:srgbClr val="AFE4F4"/>
          </a:solidFill>
        </p:spPr>
        <p:txBody>
          <a:bodyPr wrap="none" lIns="0" tIns="0" rIns="0" bIns="0">
            <a:noAutofit/>
          </a:bodyPr>
          <a:p>
            <a:pPr indent="0"/>
            <a:r>
              <a:rPr lang="en-US" sz="700" i="1">
                <a:solidFill>
                  <a:srgbClr val="555555"/>
                </a:solidFill>
                <a:latin typeface="Arial" panose="020B0604020202020204"/>
              </a:rPr>
              <a:t>faker.js</a:t>
            </a:r>
            <a:endParaRPr lang="en-US" sz="700" i="1">
              <a:solidFill>
                <a:srgbClr val="555555"/>
              </a:solidFill>
              <a:latin typeface="Arial" panose="020B0604020202020204"/>
            </a:endParaRPr>
          </a:p>
        </p:txBody>
      </p:sp>
      <p:sp>
        <p:nvSpPr>
          <p:cNvPr id="8" name="矩形 7"/>
          <p:cNvSpPr/>
          <p:nvPr/>
        </p:nvSpPr>
        <p:spPr>
          <a:xfrm>
            <a:off x="941832" y="7866888"/>
            <a:ext cx="5266944" cy="161544"/>
          </a:xfrm>
          <a:prstGeom prst="rect">
            <a:avLst/>
          </a:prstGeom>
          <a:solidFill>
            <a:srgbClr val="FFFFFF"/>
          </a:solidFill>
        </p:spPr>
        <p:txBody>
          <a:bodyPr wrap="none" lIns="0" tIns="0" rIns="0" bIns="0">
            <a:noAutofit/>
          </a:bodyPr>
          <a:p>
            <a:pPr indent="0"/>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Products</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Cart</a:t>
            </a:r>
            <a:r>
              <a:rPr lang="zh-TW" sz="950">
                <a:solidFill>
                  <a:srgbClr val="333333"/>
                </a:solidFill>
                <a:latin typeface="微软雅黑" panose="020B0503020204020204" charset="-122"/>
                <a:ea typeface="微软雅黑" panose="020B0503020204020204" charset="-122"/>
              </a:rPr>
              <a:t>中都需要</a:t>
            </a:r>
            <a:r>
              <a:rPr lang="en-US" sz="1000">
                <a:solidFill>
                  <a:srgbClr val="333333"/>
                </a:solidFill>
                <a:latin typeface="Arial" panose="020B0604020202020204"/>
              </a:rPr>
              <a:t>Faker,</a:t>
            </a:r>
            <a:r>
              <a:rPr lang="zh-TW" sz="950">
                <a:solidFill>
                  <a:srgbClr val="333333"/>
                </a:solidFill>
                <a:latin typeface="微软雅黑" panose="020B0503020204020204" charset="-122"/>
                <a:ea typeface="微软雅黑" panose="020B0503020204020204" charset="-122"/>
              </a:rPr>
              <a:t>当</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加载了这两个模块后，</a:t>
            </a:r>
            <a:r>
              <a:rPr lang="en-US" sz="1000">
                <a:solidFill>
                  <a:srgbClr val="333333"/>
                </a:solidFill>
                <a:latin typeface="Arial" panose="020B0604020202020204"/>
              </a:rPr>
              <a:t>Faker</a:t>
            </a:r>
            <a:r>
              <a:rPr lang="zh-TW" sz="950">
                <a:solidFill>
                  <a:srgbClr val="333333"/>
                </a:solidFill>
                <a:latin typeface="微软雅黑" panose="020B0503020204020204" charset="-122"/>
                <a:ea typeface="微软雅黑" panose="020B0503020204020204" charset="-122"/>
              </a:rPr>
              <a:t>被加载了两次。</a:t>
            </a:r>
            <a:endParaRPr lang="zh-TW" sz="950">
              <a:solidFill>
                <a:srgbClr val="333333"/>
              </a:solidFill>
              <a:latin typeface="微软雅黑" panose="020B0503020204020204" charset="-122"/>
              <a:ea typeface="微软雅黑" panose="020B0503020204020204" charset="-122"/>
            </a:endParaRPr>
          </a:p>
        </p:txBody>
      </p:sp>
      <p:sp>
        <p:nvSpPr>
          <p:cNvPr id="9" name="矩形 8"/>
          <p:cNvSpPr/>
          <p:nvPr/>
        </p:nvSpPr>
        <p:spPr>
          <a:xfrm>
            <a:off x="3654552" y="8150352"/>
            <a:ext cx="2935224" cy="676656"/>
          </a:xfrm>
          <a:prstGeom prst="rect">
            <a:avLst/>
          </a:prstGeom>
          <a:solidFill>
            <a:srgbClr val="1E1E1E"/>
          </a:solidFill>
        </p:spPr>
        <p:txBody>
          <a:bodyPr lIns="0" tIns="0" rIns="0" bIns="0">
            <a:noAutofit/>
          </a:bodyPr>
          <a:p>
            <a:pPr indent="25400">
              <a:spcAft>
                <a:spcPts val="420"/>
              </a:spcAft>
            </a:pPr>
            <a:r>
              <a:rPr lang="en-US" sz="700">
                <a:solidFill>
                  <a:srgbClr val="96CFB9"/>
                </a:solidFill>
                <a:latin typeface="Arial" panose="020B0604020202020204"/>
                <a:hlinkClick r:id="rId3"/>
              </a:rPr>
              <a:t>http://localhost:8081/vendors-node_modules_faker_indexjs.jshttp://localhost:8081/src_indexjs.js</a:t>
            </a:r>
            <a:endParaRPr lang="en-US" sz="700">
              <a:solidFill>
                <a:srgbClr val="96CFB9"/>
              </a:solidFill>
              <a:latin typeface="Arial" panose="020B0604020202020204"/>
            </a:endParaRPr>
          </a:p>
          <a:p>
            <a:pPr indent="25400"/>
            <a:r>
              <a:rPr lang="en-US" sz="700">
                <a:solidFill>
                  <a:srgbClr val="96CFB9"/>
                </a:solidFill>
                <a:latin typeface="Arial" panose="020B0604020202020204"/>
                <a:hlinkClick r:id="rId4"/>
              </a:rPr>
              <a:t>http://localhost:8082/vendors-node_modules_faker_indexjs.jshttp://localhost:8082/src_indexjs.js</a:t>
            </a:r>
            <a:endParaRPr lang="en-US" sz="700">
              <a:solidFill>
                <a:srgbClr val="96CFB9"/>
              </a:solidFill>
              <a:latin typeface="Arial" panose="020B0604020202020204"/>
              <a:hlinkClick r:id="rId4"/>
            </a:endParaRPr>
          </a:p>
        </p:txBody>
      </p:sp>
      <p:sp>
        <p:nvSpPr>
          <p:cNvPr id="10" name="矩形 9"/>
          <p:cNvSpPr/>
          <p:nvPr/>
        </p:nvSpPr>
        <p:spPr>
          <a:xfrm>
            <a:off x="993648" y="8141208"/>
            <a:ext cx="2078736" cy="691896"/>
          </a:xfrm>
          <a:prstGeom prst="rect">
            <a:avLst/>
          </a:prstGeom>
          <a:solidFill>
            <a:srgbClr val="1E1E1E"/>
          </a:solidFill>
        </p:spPr>
        <p:txBody>
          <a:bodyPr lIns="0" tIns="0" rIns="0" bIns="0">
            <a:noAutofit/>
          </a:bodyPr>
          <a:p>
            <a:pPr indent="0">
              <a:spcAft>
                <a:spcPts val="35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vendors-node_modules_faker_indexjs.js</a:t>
            </a:r>
            <a:endParaRPr lang="en-US" sz="700">
              <a:solidFill>
                <a:srgbClr val="96CFB9"/>
              </a:solidFill>
              <a:latin typeface="Arial" panose="020B0604020202020204"/>
            </a:endParaRPr>
          </a:p>
          <a:p>
            <a:pPr indent="0">
              <a:spcAft>
                <a:spcPts val="350"/>
              </a:spcAft>
            </a:pPr>
            <a:r>
              <a:rPr lang="en-US" sz="700">
                <a:solidFill>
                  <a:srgbClr val="FFFFFF"/>
                </a:solidFill>
                <a:latin typeface="Arial" panose="020B0604020202020204"/>
              </a:rPr>
              <a:t>. </a:t>
            </a:r>
            <a:r>
              <a:rPr lang="en-US" sz="700">
                <a:solidFill>
                  <a:srgbClr val="96CFB9"/>
                </a:solidFill>
                <a:latin typeface="Arial" panose="020B0604020202020204"/>
              </a:rPr>
              <a:t>srcjndexjs.js</a:t>
            </a:r>
            <a:endParaRPr lang="en-US" sz="700">
              <a:solidFill>
                <a:srgbClr val="96CFB9"/>
              </a:solidFill>
              <a:latin typeface="Arial" panose="020B0604020202020204"/>
            </a:endParaRPr>
          </a:p>
          <a:p>
            <a:pPr indent="0">
              <a:spcAft>
                <a:spcPts val="35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vendors-node_modules_faker_indexjs.js</a:t>
            </a:r>
            <a:endParaRPr lang="en-US" sz="700">
              <a:solidFill>
                <a:srgbClr val="96CFB9"/>
              </a:solidFill>
              <a:latin typeface="Arial" panose="020B0604020202020204"/>
            </a:endParaRPr>
          </a:p>
          <a:p>
            <a:pPr indent="0"/>
            <a:r>
              <a:rPr lang="en-US" sz="700">
                <a:solidFill>
                  <a:srgbClr val="FFFFFF"/>
                </a:solidFill>
                <a:latin typeface="Arial" panose="020B0604020202020204"/>
              </a:rPr>
              <a:t>.</a:t>
            </a:r>
            <a:r>
              <a:rPr lang="en-US" sz="700">
                <a:solidFill>
                  <a:srgbClr val="96CFB9"/>
                </a:solidFill>
                <a:latin typeface="Arial" panose="020B0604020202020204"/>
              </a:rPr>
              <a:t>srcjndexjs.js</a:t>
            </a:r>
            <a:endParaRPr lang="en-US" sz="700">
              <a:solidFill>
                <a:srgbClr val="96CFB9"/>
              </a:solidFill>
              <a:latin typeface="Arial" panose="020B0604020202020204"/>
            </a:endParaRPr>
          </a:p>
        </p:txBody>
      </p:sp>
      <p:sp>
        <p:nvSpPr>
          <p:cNvPr id="11" name="矩形 10"/>
          <p:cNvSpPr/>
          <p:nvPr/>
        </p:nvSpPr>
        <p:spPr>
          <a:xfrm>
            <a:off x="1066800" y="9070848"/>
            <a:ext cx="4587240" cy="832104"/>
          </a:xfrm>
          <a:prstGeom prst="rect">
            <a:avLst/>
          </a:prstGeom>
          <a:solidFill>
            <a:srgbClr val="FFFFFF"/>
          </a:solidFill>
        </p:spPr>
        <p:txBody>
          <a:bodyPr lIns="0" tIns="0" rIns="0" bIns="0">
            <a:noAutofit/>
          </a:bodyPr>
          <a:p>
            <a:pPr indent="0">
              <a:lnSpc>
                <a:spcPts val="1465"/>
              </a:lnSpc>
              <a:spcAft>
                <a:spcPts val="140"/>
              </a:spcAft>
            </a:pPr>
            <a:r>
              <a:rPr lang="en-US" sz="850">
                <a:solidFill>
                  <a:srgbClr val="A85601"/>
                </a:solidFill>
                <a:latin typeface="MingLiU"/>
              </a:rPr>
              <a:t>//</a:t>
            </a:r>
            <a:r>
              <a:rPr lang="zh-TW" sz="850">
                <a:solidFill>
                  <a:srgbClr val="A85601"/>
                </a:solidFill>
                <a:latin typeface="MingLiU"/>
                <a:ea typeface="MingLiU"/>
              </a:rPr>
              <a:t>分别在</a:t>
            </a:r>
            <a:r>
              <a:rPr lang="en-US" sz="950">
                <a:solidFill>
                  <a:srgbClr val="A85601"/>
                </a:solidFill>
                <a:latin typeface="Arial" panose="020B0604020202020204"/>
              </a:rPr>
              <a:t>Products</a:t>
            </a:r>
            <a:r>
              <a:rPr lang="zh-TW" sz="850">
                <a:solidFill>
                  <a:srgbClr val="A85601"/>
                </a:solidFill>
                <a:latin typeface="MingLiU"/>
                <a:ea typeface="MingLiU"/>
              </a:rPr>
              <a:t>和</a:t>
            </a:r>
            <a:r>
              <a:rPr lang="en-US" sz="950">
                <a:solidFill>
                  <a:srgbClr val="A85601"/>
                </a:solidFill>
                <a:latin typeface="Arial" panose="020B0604020202020204"/>
              </a:rPr>
              <a:t>cart</a:t>
            </a:r>
            <a:r>
              <a:rPr lang="zh-TW" sz="850">
                <a:solidFill>
                  <a:srgbClr val="A85601"/>
                </a:solidFill>
                <a:latin typeface="MingLiU"/>
                <a:ea typeface="MingLiU"/>
              </a:rPr>
              <a:t>的</a:t>
            </a:r>
            <a:r>
              <a:rPr lang="en-US" sz="950">
                <a:solidFill>
                  <a:srgbClr val="A85601"/>
                </a:solidFill>
                <a:latin typeface="Arial" panose="020B0604020202020204"/>
              </a:rPr>
              <a:t>webpack</a:t>
            </a:r>
            <a:r>
              <a:rPr lang="zh-TW" sz="850">
                <a:solidFill>
                  <a:srgbClr val="A85601"/>
                </a:solidFill>
                <a:latin typeface="MingLiU"/>
                <a:ea typeface="MingLiU"/>
              </a:rPr>
              <a:t>配置文件中的模块联邦插件中添加以下代码 </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spcAft>
                <a:spcPts val="140"/>
              </a:spcAft>
            </a:pPr>
            <a:r>
              <a:rPr lang="en-US" sz="950">
                <a:latin typeface="Arial" panose="020B0604020202020204"/>
              </a:rPr>
              <a:t>shared</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["faker"]</a:t>
            </a:r>
            <a:endParaRPr lang="en-US" sz="950">
              <a:solidFill>
                <a:srgbClr val="A61312"/>
              </a:solidFill>
              <a:latin typeface="Arial" panose="020B0604020202020204"/>
            </a:endParaRPr>
          </a:p>
          <a:p>
            <a:pPr indent="127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r>
              <a:rPr lang="zh-TW" sz="850">
                <a:solidFill>
                  <a:srgbClr val="A85601"/>
                </a:solidFill>
                <a:latin typeface="MingLiU"/>
                <a:ea typeface="MingLiU"/>
              </a:rPr>
              <a:t>// 重新启动 </a:t>
            </a:r>
            <a:r>
              <a:rPr lang="en-US" sz="950">
                <a:solidFill>
                  <a:srgbClr val="A85601"/>
                </a:solidFill>
                <a:latin typeface="Arial" panose="020B0604020202020204"/>
              </a:rPr>
              <a:t>Container</a:t>
            </a:r>
            <a:r>
              <a:rPr lang="en-US" sz="850">
                <a:solidFill>
                  <a:srgbClr val="A85601"/>
                </a:solidFill>
                <a:latin typeface="MingLiU"/>
              </a:rPr>
              <a:t>、</a:t>
            </a:r>
            <a:r>
              <a:rPr lang="en-US" sz="950">
                <a:solidFill>
                  <a:srgbClr val="A85601"/>
                </a:solidFill>
                <a:latin typeface="Arial" panose="020B0604020202020204"/>
              </a:rPr>
              <a:t>Products</a:t>
            </a:r>
            <a:r>
              <a:rPr lang="en-US" sz="850">
                <a:solidFill>
                  <a:srgbClr val="A85601"/>
                </a:solidFill>
                <a:latin typeface="MingLiU"/>
              </a:rPr>
              <a:t>、</a:t>
            </a:r>
            <a:r>
              <a:rPr lang="en-US" sz="950">
                <a:solidFill>
                  <a:srgbClr val="A85601"/>
                </a:solidFill>
                <a:latin typeface="Arial" panose="020B0604020202020204"/>
              </a:rPr>
              <a:t>cart</a:t>
            </a:r>
            <a:endParaRPr lang="en-US" sz="950">
              <a:solidFill>
                <a:srgbClr val="A85601"/>
              </a:solidFill>
              <a:latin typeface="Arial" panose="020B0604020202020204"/>
            </a:endParaRPr>
          </a:p>
        </p:txBody>
      </p:sp>
      <p:sp>
        <p:nvSpPr>
          <p:cNvPr id="12" name="矩形 11"/>
          <p:cNvSpPr/>
          <p:nvPr/>
        </p:nvSpPr>
        <p:spPr>
          <a:xfrm>
            <a:off x="941832" y="10152888"/>
            <a:ext cx="4239768" cy="173736"/>
          </a:xfrm>
          <a:prstGeom prst="rect">
            <a:avLst/>
          </a:prstGeom>
          <a:solidFill>
            <a:srgbClr val="FFFFFF"/>
          </a:solidFill>
        </p:spPr>
        <p:txBody>
          <a:bodyPr wrap="none" lIns="0" tIns="0" rIns="0" bIns="0">
            <a:noAutofit/>
          </a:bodyPr>
          <a:p>
            <a:pPr indent="0"/>
            <a:r>
              <a:rPr lang="zh-TW" sz="950">
                <a:solidFill>
                  <a:srgbClr val="333333"/>
                </a:solidFill>
                <a:latin typeface="微软雅黑" panose="020B0503020204020204" charset="-122"/>
                <a:ea typeface="微软雅黑" panose="020B0503020204020204" charset="-122"/>
              </a:rPr>
              <a:t>注意：共享模块需要异步加载，在</a:t>
            </a:r>
            <a:r>
              <a:rPr lang="en-US" sz="1000">
                <a:solidFill>
                  <a:srgbClr val="333333"/>
                </a:solidFill>
                <a:latin typeface="Arial" panose="020B0604020202020204"/>
              </a:rPr>
              <a:t>Products</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Cart</a:t>
            </a:r>
            <a:r>
              <a:rPr lang="zh-TW" sz="950">
                <a:solidFill>
                  <a:srgbClr val="333333"/>
                </a:solidFill>
                <a:latin typeface="微软雅黑" panose="020B0503020204020204" charset="-122"/>
                <a:ea typeface="微软雅黑" panose="020B0503020204020204" charset="-122"/>
              </a:rPr>
              <a:t>中需要添加</a:t>
            </a:r>
            <a:r>
              <a:rPr lang="en-US" sz="1000">
                <a:solidFill>
                  <a:srgbClr val="333333"/>
                </a:solidFill>
                <a:latin typeface="Arial" panose="020B0604020202020204"/>
              </a:rPr>
              <a:t>bootstrap.js</a:t>
            </a:r>
            <a:endParaRPr lang="en-US" sz="100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1832" y="377952"/>
            <a:ext cx="5666232" cy="9226296"/>
          </a:xfrm>
          <a:prstGeom prst="rect">
            <a:avLst/>
          </a:prstGeom>
          <a:solidFill>
            <a:srgbClr val="FFFFFF"/>
          </a:solidFill>
        </p:spPr>
        <p:txBody>
          <a:bodyPr lIns="0" tIns="0" rIns="0" bIns="0">
            <a:noAutofit/>
          </a:bodyPr>
          <a:p>
            <a:pPr indent="0">
              <a:lnSpc>
                <a:spcPts val="1415"/>
              </a:lnSpc>
              <a:spcAft>
                <a:spcPts val="630"/>
              </a:spcAft>
            </a:pPr>
            <a:r>
              <a:rPr lang="en-US" sz="950" b="1">
                <a:solidFill>
                  <a:srgbClr val="333333"/>
                </a:solidFill>
                <a:latin typeface="Arial" panose="020B0604020202020204"/>
              </a:rPr>
              <a:t>4.3.2</a:t>
            </a:r>
            <a:r>
              <a:rPr lang="zh-TW" sz="950" b="1">
                <a:solidFill>
                  <a:srgbClr val="333333"/>
                </a:solidFill>
                <a:latin typeface="微软雅黑" panose="020B0503020204020204" charset="-122"/>
                <a:ea typeface="微软雅黑" panose="020B0503020204020204" charset="-122"/>
              </a:rPr>
              <a:t>共享模块版本冲突解决</a:t>
            </a:r>
            <a:endParaRPr lang="zh-TW" sz="950" b="1">
              <a:solidFill>
                <a:srgbClr val="333333"/>
              </a:solidFill>
              <a:latin typeface="微软雅黑" panose="020B0503020204020204" charset="-122"/>
              <a:ea typeface="微软雅黑" panose="020B0503020204020204" charset="-122"/>
            </a:endParaRPr>
          </a:p>
          <a:p>
            <a:pPr indent="0">
              <a:lnSpc>
                <a:spcPts val="1440"/>
              </a:lnSpc>
              <a:spcAft>
                <a:spcPts val="630"/>
              </a:spcAft>
            </a:pPr>
            <a:r>
              <a:rPr lang="en-US" sz="1000">
                <a:solidFill>
                  <a:srgbClr val="333333"/>
                </a:solidFill>
                <a:latin typeface="Arial" panose="020B0604020202020204"/>
              </a:rPr>
              <a:t>Cart</a:t>
            </a:r>
            <a:r>
              <a:rPr lang="zh-TW" sz="950">
                <a:solidFill>
                  <a:srgbClr val="333333"/>
                </a:solidFill>
                <a:latin typeface="微软雅黑" panose="020B0503020204020204" charset="-122"/>
                <a:ea typeface="微软雅黑" panose="020B0503020204020204" charset="-122"/>
              </a:rPr>
              <a:t>中如果使用</a:t>
            </a:r>
            <a:r>
              <a:rPr lang="en-US" sz="1000">
                <a:solidFill>
                  <a:srgbClr val="333333"/>
                </a:solidFill>
                <a:latin typeface="Arial" panose="020B0604020202020204"/>
              </a:rPr>
              <a:t>4.1.0</a:t>
            </a:r>
            <a:r>
              <a:rPr lang="zh-TW" sz="950">
                <a:solidFill>
                  <a:srgbClr val="333333"/>
                </a:solidFill>
                <a:latin typeface="微软雅黑" panose="020B0503020204020204" charset="-122"/>
                <a:ea typeface="微软雅黑" panose="020B0503020204020204" charset="-122"/>
              </a:rPr>
              <a:t>版本的</a:t>
            </a:r>
            <a:r>
              <a:rPr lang="en-US" sz="1000">
                <a:solidFill>
                  <a:srgbClr val="333333"/>
                </a:solidFill>
                <a:latin typeface="Arial" panose="020B0604020202020204"/>
              </a:rPr>
              <a:t>faker, Products</a:t>
            </a:r>
            <a:r>
              <a:rPr lang="zh-TW" sz="950">
                <a:solidFill>
                  <a:srgbClr val="333333"/>
                </a:solidFill>
                <a:latin typeface="微软雅黑" panose="020B0503020204020204" charset="-122"/>
                <a:ea typeface="微软雅黑" panose="020B0503020204020204" charset="-122"/>
              </a:rPr>
              <a:t>中使用</a:t>
            </a:r>
            <a:r>
              <a:rPr lang="en-US" sz="1000">
                <a:solidFill>
                  <a:srgbClr val="333333"/>
                </a:solidFill>
                <a:latin typeface="Arial" panose="020B0604020202020204"/>
              </a:rPr>
              <a:t>5.2.0</a:t>
            </a:r>
            <a:r>
              <a:rPr lang="zh-TW" sz="950">
                <a:solidFill>
                  <a:srgbClr val="333333"/>
                </a:solidFill>
                <a:latin typeface="微软雅黑" panose="020B0503020204020204" charset="-122"/>
                <a:ea typeface="微软雅黑" panose="020B0503020204020204" charset="-122"/>
              </a:rPr>
              <a:t>版本的</a:t>
            </a:r>
            <a:r>
              <a:rPr lang="en-US" sz="1000">
                <a:solidFill>
                  <a:srgbClr val="333333"/>
                </a:solidFill>
                <a:latin typeface="Arial" panose="020B0604020202020204"/>
              </a:rPr>
              <a:t>faker,</a:t>
            </a:r>
            <a:r>
              <a:rPr lang="zh-TW" sz="950">
                <a:solidFill>
                  <a:srgbClr val="333333"/>
                </a:solidFill>
                <a:latin typeface="微软雅黑" panose="020B0503020204020204" charset="-122"/>
                <a:ea typeface="微软雅黑" panose="020B0503020204020204" charset="-122"/>
              </a:rPr>
              <a:t>通过查看网络控制面板可以 发现</a:t>
            </a:r>
            <a:r>
              <a:rPr lang="en-US" sz="1000">
                <a:solidFill>
                  <a:srgbClr val="333333"/>
                </a:solidFill>
                <a:latin typeface="Arial" panose="020B0604020202020204"/>
              </a:rPr>
              <a:t>faker</a:t>
            </a:r>
            <a:r>
              <a:rPr lang="zh-TW" sz="950">
                <a:solidFill>
                  <a:srgbClr val="333333"/>
                </a:solidFill>
                <a:latin typeface="微软雅黑" panose="020B0503020204020204" charset="-122"/>
                <a:ea typeface="微软雅黑" panose="020B0503020204020204" charset="-122"/>
              </a:rPr>
              <a:t>又会被加载了两次，模块共享失败。</a:t>
            </a:r>
            <a:endParaRPr lang="zh-TW" sz="950">
              <a:solidFill>
                <a:srgbClr val="333333"/>
              </a:solidFill>
              <a:latin typeface="微软雅黑" panose="020B0503020204020204" charset="-122"/>
              <a:ea typeface="微软雅黑" panose="020B0503020204020204" charset="-122"/>
            </a:endParaRPr>
          </a:p>
          <a:p>
            <a:pPr indent="0">
              <a:lnSpc>
                <a:spcPts val="1415"/>
              </a:lnSpc>
              <a:spcAft>
                <a:spcPts val="1330"/>
              </a:spcAft>
            </a:pPr>
            <a:r>
              <a:rPr lang="zh-TW" sz="950">
                <a:solidFill>
                  <a:srgbClr val="333333"/>
                </a:solidFill>
                <a:latin typeface="微软雅黑" panose="020B0503020204020204" charset="-122"/>
                <a:ea typeface="微软雅黑" panose="020B0503020204020204" charset="-122"/>
              </a:rPr>
              <a:t>解决办法是分别在</a:t>
            </a:r>
            <a:r>
              <a:rPr lang="en-US" sz="1000">
                <a:solidFill>
                  <a:srgbClr val="333333"/>
                </a:solidFill>
                <a:latin typeface="Arial" panose="020B0604020202020204"/>
              </a:rPr>
              <a:t>Products</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Cart</a:t>
            </a:r>
            <a:r>
              <a:rPr lang="zh-TW" sz="950">
                <a:solidFill>
                  <a:srgbClr val="333333"/>
                </a:solidFill>
                <a:latin typeface="微软雅黑" panose="020B0503020204020204" charset="-122"/>
                <a:ea typeface="微软雅黑" panose="020B0503020204020204" charset="-122"/>
              </a:rPr>
              <a:t>中的</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配置中加入如下代码</a:t>
            </a:r>
            <a:endParaRPr lang="zh-TW" sz="950">
              <a:solidFill>
                <a:srgbClr val="333333"/>
              </a:solidFill>
              <a:latin typeface="微软雅黑" panose="020B0503020204020204" charset="-122"/>
              <a:ea typeface="微软雅黑" panose="020B0503020204020204" charset="-122"/>
            </a:endParaRPr>
          </a:p>
          <a:p>
            <a:pPr indent="114300">
              <a:lnSpc>
                <a:spcPct val="130000"/>
              </a:lnSpc>
            </a:pPr>
            <a:r>
              <a:rPr lang="en-US" sz="950">
                <a:latin typeface="Arial" panose="020B0604020202020204"/>
              </a:rPr>
              <a:t>shared</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30000"/>
              </a:lnSpc>
            </a:pPr>
            <a:r>
              <a:rPr lang="en-US" sz="950">
                <a:latin typeface="Arial" panose="020B0604020202020204"/>
              </a:rPr>
              <a:t>faker: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30000"/>
              </a:lnSpc>
            </a:pPr>
            <a:r>
              <a:rPr lang="en-US" sz="950">
                <a:latin typeface="Arial" panose="020B0604020202020204"/>
              </a:rPr>
              <a:t>si ngleton: </a:t>
            </a:r>
            <a:r>
              <a:rPr lang="en-US" sz="950">
                <a:solidFill>
                  <a:srgbClr val="320C8A"/>
                </a:solidFill>
                <a:latin typeface="Arial" panose="020B0604020202020204"/>
              </a:rPr>
              <a:t>true</a:t>
            </a:r>
            <a:endParaRPr lang="en-US" sz="950">
              <a:solidFill>
                <a:srgbClr val="320C8A"/>
              </a:solidFill>
              <a:latin typeface="Arial" panose="020B0604020202020204"/>
            </a:endParaRPr>
          </a:p>
          <a:p>
            <a:pPr indent="25400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30000"/>
              </a:lnSpc>
              <a:spcAft>
                <a:spcPts val="91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lnSpc>
                <a:spcPts val="1415"/>
              </a:lnSpc>
              <a:spcAft>
                <a:spcPts val="630"/>
              </a:spcAft>
            </a:pPr>
            <a:r>
              <a:rPr lang="zh-TW" sz="950">
                <a:solidFill>
                  <a:srgbClr val="333333"/>
                </a:solidFill>
                <a:latin typeface="微软雅黑" panose="020B0503020204020204" charset="-122"/>
                <a:ea typeface="微软雅黑" panose="020B0503020204020204" charset="-122"/>
              </a:rPr>
              <a:t>但同时会在原本使用低版本的共享模块应用的控制台中给予警告提示。</a:t>
            </a:r>
            <a:endParaRPr lang="zh-TW" sz="950">
              <a:solidFill>
                <a:srgbClr val="333333"/>
              </a:solidFill>
              <a:latin typeface="微软雅黑" panose="020B0503020204020204" charset="-122"/>
              <a:ea typeface="微软雅黑" panose="020B0503020204020204" charset="-122"/>
            </a:endParaRPr>
          </a:p>
          <a:p>
            <a:pPr indent="0">
              <a:spcAft>
                <a:spcPts val="630"/>
              </a:spcAft>
            </a:pPr>
            <a:r>
              <a:rPr lang="en-US" sz="1200" b="1">
                <a:solidFill>
                  <a:srgbClr val="333333"/>
                </a:solidFill>
                <a:latin typeface="Arial" panose="020B0604020202020204"/>
              </a:rPr>
              <a:t>4.3.3</a:t>
            </a:r>
            <a:r>
              <a:rPr lang="zh-TW" sz="1200">
                <a:solidFill>
                  <a:srgbClr val="333333"/>
                </a:solidFill>
                <a:latin typeface="微软雅黑" panose="020B0503020204020204" charset="-122"/>
                <a:ea typeface="微软雅黑" panose="020B0503020204020204" charset="-122"/>
              </a:rPr>
              <a:t>开放子应用挂载接口</a:t>
            </a:r>
            <a:endParaRPr lang="zh-TW" sz="1200">
              <a:solidFill>
                <a:srgbClr val="333333"/>
              </a:solidFill>
              <a:latin typeface="微软雅黑" panose="020B0503020204020204" charset="-122"/>
              <a:ea typeface="微软雅黑" panose="020B0503020204020204" charset="-122"/>
            </a:endParaRPr>
          </a:p>
          <a:p>
            <a:pPr indent="0">
              <a:lnSpc>
                <a:spcPts val="1415"/>
              </a:lnSpc>
              <a:spcAft>
                <a:spcPts val="1330"/>
              </a:spcAft>
            </a:pPr>
            <a:r>
              <a:rPr lang="zh-TW" sz="950">
                <a:solidFill>
                  <a:srgbClr val="333333"/>
                </a:solidFill>
                <a:latin typeface="微软雅黑" panose="020B0503020204020204" charset="-122"/>
                <a:ea typeface="微软雅黑" panose="020B0503020204020204" charset="-122"/>
              </a:rPr>
              <a:t>在容器应用导入微应用后，应该有权限决定微应用的挂载位置，而不是微应用在代码运行时直接进行挂 载。所以每个微应用都应该导出一个挂载方法供容器应用调用。</a:t>
            </a:r>
            <a:endParaRPr lang="zh-TW" sz="950">
              <a:solidFill>
                <a:srgbClr val="333333"/>
              </a:solidFill>
              <a:latin typeface="微软雅黑" panose="020B0503020204020204" charset="-122"/>
              <a:ea typeface="微软雅黑" panose="020B0503020204020204" charset="-122"/>
            </a:endParaRPr>
          </a:p>
          <a:p>
            <a:pPr indent="114300">
              <a:lnSpc>
                <a:spcPct val="130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Products/bootstrap.js</a:t>
            </a:r>
            <a:endParaRPr lang="en-US" sz="950">
              <a:solidFill>
                <a:srgbClr val="A85601"/>
              </a:solidFill>
              <a:latin typeface="Arial" panose="020B0604020202020204"/>
            </a:endParaRPr>
          </a:p>
          <a:p>
            <a:pPr indent="114300">
              <a:lnSpc>
                <a:spcPct val="130000"/>
              </a:lnSpc>
              <a:spcAft>
                <a:spcPts val="910"/>
              </a:spcAft>
            </a:pPr>
            <a:r>
              <a:rPr lang="en-US" sz="950">
                <a:solidFill>
                  <a:srgbClr val="750087"/>
                </a:solidFill>
                <a:latin typeface="Arial" panose="020B0604020202020204"/>
              </a:rPr>
              <a:t>import </a:t>
            </a:r>
            <a:r>
              <a:rPr lang="en-US" sz="950">
                <a:solidFill>
                  <a:srgbClr val="0101FA"/>
                </a:solidFill>
                <a:latin typeface="Arial" panose="020B0604020202020204"/>
              </a:rPr>
              <a:t>faker </a:t>
            </a:r>
            <a:r>
              <a:rPr lang="en-US" sz="950">
                <a:solidFill>
                  <a:srgbClr val="750087"/>
                </a:solidFill>
                <a:latin typeface="Arial" panose="020B0604020202020204"/>
              </a:rPr>
              <a:t>from </a:t>
            </a:r>
            <a:r>
              <a:rPr lang="en-US" sz="950">
                <a:solidFill>
                  <a:srgbClr val="A61312"/>
                </a:solidFill>
                <a:latin typeface="Arial" panose="020B0604020202020204"/>
              </a:rPr>
              <a:t>"faker"</a:t>
            </a:r>
            <a:endParaRPr lang="en-US" sz="950">
              <a:solidFill>
                <a:srgbClr val="A61312"/>
              </a:solidFill>
              <a:latin typeface="Arial" panose="020B0604020202020204"/>
            </a:endParaRPr>
          </a:p>
          <a:p>
            <a:pPr indent="114300">
              <a:lnSpc>
                <a:spcPct val="130000"/>
              </a:lnSpc>
            </a:pPr>
            <a:r>
              <a:rPr lang="en-US" sz="950">
                <a:solidFill>
                  <a:srgbClr val="750087"/>
                </a:solidFill>
                <a:latin typeface="Arial" panose="020B0604020202020204"/>
              </a:rPr>
              <a:t>function </a:t>
            </a:r>
            <a:r>
              <a:rPr lang="en-US" sz="950">
                <a:solidFill>
                  <a:srgbClr val="0101FA"/>
                </a:solidFill>
                <a:latin typeface="Arial" panose="020B0604020202020204"/>
              </a:rPr>
              <a:t>mount(el)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30000"/>
              </a:lnSpc>
            </a:pPr>
            <a:r>
              <a:rPr lang="en-US" sz="950">
                <a:solidFill>
                  <a:srgbClr val="750087"/>
                </a:solidFill>
                <a:latin typeface="Arial" panose="020B0604020202020204"/>
              </a:rPr>
              <a:t>1et </a:t>
            </a:r>
            <a:r>
              <a:rPr lang="en-US" sz="950">
                <a:solidFill>
                  <a:srgbClr val="0101FA"/>
                </a:solidFill>
                <a:latin typeface="Arial" panose="020B0604020202020204"/>
              </a:rPr>
              <a:t>products </a:t>
            </a:r>
            <a:r>
              <a:rPr lang="en-US" sz="950">
                <a:solidFill>
                  <a:srgbClr val="A61312"/>
                </a:solidFill>
                <a:latin typeface="Arial" panose="020B0604020202020204"/>
              </a:rPr>
              <a:t>=""</a:t>
            </a:r>
            <a:endParaRPr lang="en-US" sz="950">
              <a:solidFill>
                <a:srgbClr val="A61312"/>
              </a:solidFill>
              <a:latin typeface="Arial" panose="020B0604020202020204"/>
            </a:endParaRPr>
          </a:p>
          <a:p>
            <a:pPr indent="254000">
              <a:lnSpc>
                <a:spcPct val="130000"/>
              </a:lnSpc>
            </a:pPr>
            <a:r>
              <a:rPr lang="en-US" sz="950">
                <a:solidFill>
                  <a:srgbClr val="750087"/>
                </a:solidFill>
                <a:latin typeface="Arial" panose="020B0604020202020204"/>
              </a:rPr>
              <a:t>for (let </a:t>
            </a:r>
            <a:r>
              <a:rPr lang="en-US" sz="950">
                <a:solidFill>
                  <a:srgbClr val="0101FA"/>
                </a:solidFill>
                <a:latin typeface="Arial" panose="020B0604020202020204"/>
              </a:rPr>
              <a:t>i </a:t>
            </a:r>
            <a:r>
              <a:rPr lang="en-US" sz="950">
                <a:solidFill>
                  <a:srgbClr val="A61312"/>
                </a:solidFill>
                <a:latin typeface="Arial" panose="020B0604020202020204"/>
              </a:rPr>
              <a:t>= </a:t>
            </a:r>
            <a:r>
              <a:rPr lang="en-US" sz="950">
                <a:solidFill>
                  <a:srgbClr val="146343"/>
                </a:solidFill>
                <a:latin typeface="Arial" panose="020B0604020202020204"/>
              </a:rPr>
              <a:t>1; </a:t>
            </a:r>
            <a:r>
              <a:rPr lang="en-US" sz="950">
                <a:solidFill>
                  <a:srgbClr val="0253A6"/>
                </a:solidFill>
                <a:latin typeface="Arial" panose="020B0604020202020204"/>
              </a:rPr>
              <a:t>i </a:t>
            </a:r>
            <a:r>
              <a:rPr lang="en-US" sz="950">
                <a:solidFill>
                  <a:srgbClr val="A61312"/>
                </a:solidFill>
                <a:latin typeface="Arial" panose="020B0604020202020204"/>
              </a:rPr>
              <a:t>&lt;= </a:t>
            </a:r>
            <a:r>
              <a:rPr lang="en-US" sz="950">
                <a:solidFill>
                  <a:srgbClr val="146343"/>
                </a:solidFill>
                <a:latin typeface="Arial" panose="020B0604020202020204"/>
              </a:rPr>
              <a:t>5; </a:t>
            </a:r>
            <a:r>
              <a:rPr lang="en-US" sz="950">
                <a:solidFill>
                  <a:srgbClr val="333333"/>
                </a:solidFill>
                <a:latin typeface="Arial" panose="020B0604020202020204"/>
              </a:rPr>
              <a:t>i++) {</a:t>
            </a:r>
            <a:endParaRPr lang="en-US" sz="950">
              <a:solidFill>
                <a:srgbClr val="333333"/>
              </a:solidFill>
              <a:latin typeface="Arial" panose="020B0604020202020204"/>
            </a:endParaRPr>
          </a:p>
          <a:p>
            <a:pPr indent="393700">
              <a:lnSpc>
                <a:spcPct val="130000"/>
              </a:lnSpc>
            </a:pPr>
            <a:r>
              <a:rPr lang="en-US" sz="950">
                <a:solidFill>
                  <a:srgbClr val="0253A6"/>
                </a:solidFill>
                <a:latin typeface="Arial" panose="020B0604020202020204"/>
              </a:rPr>
              <a:t>products </a:t>
            </a:r>
            <a:r>
              <a:rPr lang="en-US" sz="950">
                <a:solidFill>
                  <a:srgbClr val="A61312"/>
                </a:solidFill>
                <a:latin typeface="Arial" panose="020B0604020202020204"/>
              </a:rPr>
              <a:t>+= </a:t>
            </a:r>
            <a:r>
              <a:rPr lang="en-US" sz="950">
                <a:solidFill>
                  <a:srgbClr val="F35404"/>
                </a:solidFill>
                <a:latin typeface="Arial" panose="020B0604020202020204"/>
              </a:rPr>
              <a:t>'&lt;div&gt;$</a:t>
            </a:r>
            <a:r>
              <a:rPr lang="en-US" sz="950">
                <a:latin typeface="Arial" panose="020B0604020202020204"/>
              </a:rPr>
              <a:t>{faker.commerce</a:t>
            </a:r>
            <a:r>
              <a:rPr lang="en-US" sz="950">
                <a:solidFill>
                  <a:srgbClr val="333333"/>
                </a:solidFill>
                <a:latin typeface="Arial" panose="020B0604020202020204"/>
              </a:rPr>
              <a:t>.</a:t>
            </a:r>
            <a:r>
              <a:rPr lang="en-US" sz="950">
                <a:solidFill>
                  <a:srgbClr val="330808"/>
                </a:solidFill>
                <a:latin typeface="Arial" panose="020B0604020202020204"/>
              </a:rPr>
              <a:t>productName())&lt;/di</a:t>
            </a:r>
            <a:r>
              <a:rPr lang="en-US" sz="950">
                <a:solidFill>
                  <a:srgbClr val="F35404"/>
                </a:solidFill>
                <a:latin typeface="Arial" panose="020B0604020202020204"/>
              </a:rPr>
              <a:t>v&gt;'</a:t>
            </a:r>
            <a:endParaRPr lang="en-US" sz="950">
              <a:solidFill>
                <a:srgbClr val="F35404"/>
              </a:solidFill>
              <a:latin typeface="Arial" panose="020B0604020202020204"/>
            </a:endParaRPr>
          </a:p>
          <a:p>
            <a:pPr indent="254000"/>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280"/>
              </a:spcAft>
            </a:pPr>
            <a:r>
              <a:rPr lang="en-US" sz="950">
                <a:solidFill>
                  <a:srgbClr val="0253A6"/>
                </a:solidFill>
                <a:latin typeface="Arial" panose="020B0604020202020204"/>
              </a:rPr>
              <a:t>el</a:t>
            </a:r>
            <a:r>
              <a:rPr lang="en-US" sz="950">
                <a:solidFill>
                  <a:srgbClr val="333333"/>
                </a:solidFill>
                <a:latin typeface="Arial" panose="020B0604020202020204"/>
              </a:rPr>
              <a:t>.</a:t>
            </a:r>
            <a:r>
              <a:rPr lang="en-US" sz="950">
                <a:latin typeface="Arial" panose="020B0604020202020204"/>
              </a:rPr>
              <a:t>innerHTML </a:t>
            </a:r>
            <a:r>
              <a:rPr lang="en-US" sz="950">
                <a:solidFill>
                  <a:srgbClr val="A61312"/>
                </a:solidFill>
                <a:latin typeface="Arial" panose="020B0604020202020204"/>
              </a:rPr>
              <a:t>= </a:t>
            </a:r>
            <a:r>
              <a:rPr lang="en-US" sz="950">
                <a:solidFill>
                  <a:srgbClr val="0253A6"/>
                </a:solidFill>
                <a:latin typeface="Arial" panose="020B0604020202020204"/>
              </a:rPr>
              <a:t>products</a:t>
            </a:r>
            <a:endParaRPr lang="en-US" sz="950">
              <a:solidFill>
                <a:srgbClr val="0253A6"/>
              </a:solidFill>
              <a:latin typeface="Arial" panose="020B0604020202020204"/>
            </a:endParaRPr>
          </a:p>
          <a:p>
            <a:pPr indent="114300">
              <a:lnSpc>
                <a:spcPct val="130000"/>
              </a:lnSpc>
              <a:spcAft>
                <a:spcPts val="6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ts val="1415"/>
              </a:lnSpc>
            </a:pPr>
            <a:r>
              <a:rPr lang="en-US" sz="850">
                <a:solidFill>
                  <a:srgbClr val="A85601"/>
                </a:solidFill>
                <a:latin typeface="MingLiU"/>
              </a:rPr>
              <a:t>//</a:t>
            </a:r>
            <a:r>
              <a:rPr lang="zh-TW" sz="850">
                <a:solidFill>
                  <a:srgbClr val="A85601"/>
                </a:solidFill>
                <a:latin typeface="MingLiU"/>
                <a:ea typeface="MingLiU"/>
              </a:rPr>
              <a:t>此处代码是</a:t>
            </a:r>
            <a:r>
              <a:rPr lang="en-US" sz="950">
                <a:solidFill>
                  <a:srgbClr val="A85601"/>
                </a:solidFill>
                <a:latin typeface="Arial" panose="020B0604020202020204"/>
              </a:rPr>
              <a:t>products</a:t>
            </a:r>
            <a:r>
              <a:rPr lang="zh-TW" sz="850">
                <a:solidFill>
                  <a:srgbClr val="A85601"/>
                </a:solidFill>
                <a:latin typeface="MingLiU"/>
                <a:ea typeface="MingLiU"/>
              </a:rPr>
              <a:t>应用在本地荷够後下执行的</a:t>
            </a:r>
            <a:endParaRPr lang="zh-TW" sz="850">
              <a:solidFill>
                <a:srgbClr val="A85601"/>
              </a:solidFill>
              <a:latin typeface="MingLiU"/>
              <a:ea typeface="MingLiU"/>
            </a:endParaRPr>
          </a:p>
          <a:p>
            <a:pPr indent="114300">
              <a:lnSpc>
                <a:spcPct val="130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env.NODE_ENV </a:t>
            </a:r>
            <a:r>
              <a:rPr lang="en-US" sz="950">
                <a:solidFill>
                  <a:srgbClr val="A61312"/>
                </a:solidFill>
                <a:latin typeface="Arial" panose="020B0604020202020204"/>
              </a:rPr>
              <a:t>=== "development")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30000"/>
              </a:lnSpc>
            </a:pPr>
            <a:r>
              <a:rPr lang="en-US" sz="950">
                <a:solidFill>
                  <a:srgbClr val="750087"/>
                </a:solidFill>
                <a:latin typeface="Arial" panose="020B0604020202020204"/>
              </a:rPr>
              <a:t>const </a:t>
            </a:r>
            <a:r>
              <a:rPr lang="en-US" sz="950">
                <a:solidFill>
                  <a:srgbClr val="0101FA"/>
                </a:solidFill>
                <a:latin typeface="Arial" panose="020B0604020202020204"/>
              </a:rPr>
              <a:t>el </a:t>
            </a:r>
            <a:r>
              <a:rPr lang="en-US" sz="950">
                <a:solidFill>
                  <a:srgbClr val="A61312"/>
                </a:solidFill>
                <a:latin typeface="Arial" panose="020B0604020202020204"/>
              </a:rPr>
              <a: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querysei ecto</a:t>
            </a:r>
            <a:r>
              <a:rPr lang="en-US" sz="950">
                <a:solidFill>
                  <a:srgbClr val="A61312"/>
                </a:solidFill>
                <a:latin typeface="Arial" panose="020B0604020202020204"/>
              </a:rPr>
              <a:t>r(</a:t>
            </a:r>
            <a:r>
              <a:rPr lang="en-US" sz="950" baseline="30000">
                <a:solidFill>
                  <a:srgbClr val="A61312"/>
                </a:solidFill>
                <a:latin typeface="Arial" panose="020B0604020202020204"/>
              </a:rPr>
              <a:t>n</a:t>
            </a:r>
            <a:r>
              <a:rPr lang="en-US" sz="950">
                <a:solidFill>
                  <a:srgbClr val="A61312"/>
                </a:solidFill>
                <a:latin typeface="Arial" panose="020B0604020202020204"/>
              </a:rPr>
              <a:t>#dev-products")</a:t>
            </a:r>
            <a:endParaRPr lang="en-US" sz="950">
              <a:solidFill>
                <a:srgbClr val="A61312"/>
              </a:solidFill>
              <a:latin typeface="Arial" panose="020B0604020202020204"/>
            </a:endParaRPr>
          </a:p>
          <a:p>
            <a:pPr marL="78105" indent="152400">
              <a:lnSpc>
                <a:spcPts val="1270"/>
              </a:lnSpc>
            </a:pPr>
            <a:r>
              <a:rPr lang="en-US" sz="850">
                <a:solidFill>
                  <a:srgbClr val="A85601"/>
                </a:solidFill>
                <a:latin typeface="MingLiU"/>
              </a:rPr>
              <a:t>//</a:t>
            </a:r>
            <a:r>
              <a:rPr lang="zh-TW" sz="850">
                <a:solidFill>
                  <a:srgbClr val="A85601"/>
                </a:solidFill>
                <a:latin typeface="MingLiU"/>
                <a:ea typeface="MingLiU"/>
              </a:rPr>
              <a:t>当蓉套应用在本地开发环境下钢</a:t>
            </a:r>
            <a:r>
              <a:rPr lang="en-US" sz="950">
                <a:solidFill>
                  <a:srgbClr val="A85601"/>
                </a:solidFill>
                <a:latin typeface="Arial" panose="020B0604020202020204"/>
              </a:rPr>
              <a:t>3</a:t>
            </a:r>
            <a:r>
              <a:rPr lang="zh-TW" sz="850">
                <a:solidFill>
                  <a:srgbClr val="A85601"/>
                </a:solidFill>
                <a:latin typeface="MingLiU"/>
                <a:ea typeface="MingLiU"/>
              </a:rPr>
              <a:t>亍时也可以进入到以上逐牛判断，容器应用在执</a:t>
            </a:r>
            <a:r>
              <a:rPr lang="en-US" sz="950">
                <a:solidFill>
                  <a:srgbClr val="A85601"/>
                </a:solidFill>
                <a:latin typeface="Arial" panose="020B0604020202020204"/>
              </a:rPr>
              <a:t>S</a:t>
            </a:r>
            <a:r>
              <a:rPr lang="zh-TW" sz="850">
                <a:solidFill>
                  <a:srgbClr val="A85601"/>
                </a:solidFill>
                <a:latin typeface="MingLiU"/>
                <a:ea typeface="MingLiU"/>
              </a:rPr>
              <a:t>菖前代码时肯定是获 取不到</a:t>
            </a:r>
            <a:r>
              <a:rPr lang="en-US" sz="950">
                <a:solidFill>
                  <a:srgbClr val="A85601"/>
                </a:solidFill>
                <a:latin typeface="Arial" panose="020B0604020202020204"/>
              </a:rPr>
              <a:t>dev-products</a:t>
            </a:r>
            <a:r>
              <a:rPr lang="zh-TW" sz="850">
                <a:solidFill>
                  <a:srgbClr val="A85601"/>
                </a:solidFill>
                <a:latin typeface="MingLiU"/>
                <a:ea typeface="MingLiU"/>
              </a:rPr>
              <a:t>元素的，所以此处还需要对</a:t>
            </a:r>
            <a:r>
              <a:rPr lang="en-US" sz="950">
                <a:solidFill>
                  <a:srgbClr val="A85601"/>
                </a:solidFill>
                <a:latin typeface="Arial" panose="020B0604020202020204"/>
              </a:rPr>
              <a:t>el</a:t>
            </a:r>
            <a:r>
              <a:rPr lang="zh-TW" sz="850">
                <a:solidFill>
                  <a:srgbClr val="A85601"/>
                </a:solidFill>
                <a:latin typeface="MingLiU"/>
                <a:ea typeface="MingLiU"/>
              </a:rPr>
              <a:t>进行</a:t>
            </a:r>
            <a:r>
              <a:rPr lang="zh-CN" sz="850">
                <a:solidFill>
                  <a:srgbClr val="A85601"/>
                </a:solidFill>
                <a:latin typeface="MingLiU"/>
                <a:ea typeface="MingLiU"/>
              </a:rPr>
              <a:t>判断.</a:t>
            </a:r>
            <a:endParaRPr lang="zh-CN" sz="850">
              <a:solidFill>
                <a:srgbClr val="A85601"/>
              </a:solidFill>
              <a:latin typeface="MingLiU"/>
              <a:ea typeface="MingLiU"/>
            </a:endParaRPr>
          </a:p>
          <a:p>
            <a:pPr indent="254000">
              <a:lnSpc>
                <a:spcPct val="115000"/>
              </a:lnSpc>
            </a:pPr>
            <a:r>
              <a:rPr lang="en-US" sz="950">
                <a:solidFill>
                  <a:srgbClr val="750087"/>
                </a:solidFill>
                <a:latin typeface="Arial" panose="020B0604020202020204"/>
              </a:rPr>
              <a:t>if </a:t>
            </a:r>
            <a:r>
              <a:rPr lang="en-US" sz="950">
                <a:solidFill>
                  <a:srgbClr val="043262"/>
                </a:solidFill>
                <a:latin typeface="Arial" panose="020B0604020202020204"/>
              </a:rPr>
              <a:t>(el) </a:t>
            </a:r>
            <a:r>
              <a:rPr lang="en-US" sz="950">
                <a:solidFill>
                  <a:srgbClr val="070E30"/>
                </a:solidFill>
                <a:latin typeface="Arial" panose="020B0604020202020204"/>
              </a:rPr>
              <a:t>mount(el</a:t>
            </a: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30000"/>
              </a:lnSpc>
              <a:spcAft>
                <a:spcPts val="6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30000"/>
              </a:lnSpc>
              <a:spcAft>
                <a:spcPts val="1540"/>
              </a:spcAft>
            </a:pPr>
            <a:r>
              <a:rPr lang="en-US" sz="950">
                <a:solidFill>
                  <a:srgbClr val="750087"/>
                </a:solidFill>
                <a:latin typeface="Arial" panose="020B0604020202020204"/>
              </a:rPr>
              <a:t>export </a:t>
            </a:r>
            <a:r>
              <a:rPr lang="en-US" sz="950">
                <a:solidFill>
                  <a:srgbClr val="333333"/>
                </a:solidFill>
                <a:latin typeface="Arial" panose="020B0604020202020204"/>
              </a:rPr>
              <a:t>( </a:t>
            </a:r>
            <a:r>
              <a:rPr lang="en-US" sz="950">
                <a:latin typeface="Arial" panose="020B0604020202020204"/>
              </a:rPr>
              <a:t>mount </a:t>
            </a: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30000"/>
              </a:lnSpc>
            </a:pPr>
            <a:r>
              <a:rPr lang="en-US" sz="950">
                <a:solidFill>
                  <a:srgbClr val="A85601"/>
                </a:solidFill>
                <a:latin typeface="Arial" panose="020B0604020202020204"/>
              </a:rPr>
              <a:t>// Products/webpack.config.js</a:t>
            </a:r>
            <a:endParaRPr lang="en-US" sz="950">
              <a:solidFill>
                <a:srgbClr val="A85601"/>
              </a:solidFill>
              <a:latin typeface="Arial" panose="020B0604020202020204"/>
            </a:endParaRPr>
          </a:p>
          <a:p>
            <a:pPr indent="114300">
              <a:lnSpc>
                <a:spcPct val="130000"/>
              </a:lnSpc>
            </a:pPr>
            <a:r>
              <a:rPr lang="en-US" sz="950">
                <a:latin typeface="Arial" panose="020B0604020202020204"/>
              </a:rPr>
              <a:t>exposes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30000"/>
              </a:lnSpc>
            </a:pPr>
            <a:r>
              <a:rPr lang="en-US" sz="950">
                <a:solidFill>
                  <a:srgbClr val="A85601"/>
                </a:solidFill>
                <a:latin typeface="Arial" panose="020B0604020202020204"/>
              </a:rPr>
              <a:t>// ./src/i ndex =&gt; ./src/bootstrap </a:t>
            </a:r>
            <a:r>
              <a:rPr lang="zh-TW" sz="850">
                <a:solidFill>
                  <a:srgbClr val="A85601"/>
                </a:solidFill>
                <a:latin typeface="MingLiU"/>
                <a:ea typeface="MingLiU"/>
              </a:rPr>
              <a:t>为什么 </a:t>
            </a:r>
            <a:r>
              <a:rPr lang="en-US" sz="850">
                <a:solidFill>
                  <a:srgbClr val="A85601"/>
                </a:solidFill>
                <a:latin typeface="MingLiU"/>
              </a:rPr>
              <a:t>?</a:t>
            </a:r>
            <a:endParaRPr lang="en-US" sz="850">
              <a:solidFill>
                <a:srgbClr val="A85601"/>
              </a:solidFill>
              <a:latin typeface="MingLiU"/>
            </a:endParaRPr>
          </a:p>
          <a:p>
            <a:pPr indent="254000">
              <a:lnSpc>
                <a:spcPts val="1415"/>
              </a:lnSpc>
              <a:spcAft>
                <a:spcPts val="280"/>
              </a:spcAft>
            </a:pPr>
            <a:r>
              <a:rPr lang="en-US" sz="950">
                <a:solidFill>
                  <a:srgbClr val="A85601"/>
                </a:solidFill>
                <a:latin typeface="Arial" panose="020B0604020202020204"/>
              </a:rPr>
              <a:t>// mount</a:t>
            </a:r>
            <a:r>
              <a:rPr lang="zh-TW" sz="850">
                <a:solidFill>
                  <a:srgbClr val="A85601"/>
                </a:solidFill>
                <a:latin typeface="MingLiU"/>
                <a:ea typeface="MingLiU"/>
              </a:rPr>
              <a:t>方法是在</a:t>
            </a:r>
            <a:r>
              <a:rPr lang="en-US" sz="950">
                <a:solidFill>
                  <a:srgbClr val="A85601"/>
                </a:solidFill>
                <a:latin typeface="Arial" panose="020B0604020202020204"/>
              </a:rPr>
              <a:t>bootstrap, js</a:t>
            </a:r>
            <a:r>
              <a:rPr lang="zh-TW" sz="850">
                <a:solidFill>
                  <a:srgbClr val="A85601"/>
                </a:solidFill>
                <a:latin typeface="MingLiU"/>
                <a:ea typeface="MingLiU"/>
              </a:rPr>
              <a:t>文件中导出的，所以此处要导出</a:t>
            </a:r>
            <a:r>
              <a:rPr lang="en-US" sz="950">
                <a:solidFill>
                  <a:srgbClr val="A85601"/>
                </a:solidFill>
                <a:latin typeface="Arial" panose="020B0604020202020204"/>
              </a:rPr>
              <a:t>bootstrap</a:t>
            </a:r>
            <a:endParaRPr lang="en-US" sz="950">
              <a:solidFill>
                <a:srgbClr val="A85601"/>
              </a:solidFill>
              <a:latin typeface="Arial" panose="020B0604020202020204"/>
            </a:endParaRPr>
          </a:p>
          <a:p>
            <a:pPr indent="254000">
              <a:lnSpc>
                <a:spcPts val="1415"/>
              </a:lnSpc>
              <a:spcAft>
                <a:spcPts val="280"/>
              </a:spcAft>
            </a:pPr>
            <a:r>
              <a:rPr lang="zh-TW" sz="850">
                <a:solidFill>
                  <a:srgbClr val="A85601"/>
                </a:solidFill>
                <a:latin typeface="MingLiU"/>
                <a:ea typeface="MingLiU"/>
              </a:rPr>
              <a:t>//此处的导出其絢容器应用使用的，和臺萸应用的执行没有关系，/甄应用在执行时依然先懇彳亍</a:t>
            </a:r>
            <a:r>
              <a:rPr lang="en-US" sz="950">
                <a:solidFill>
                  <a:srgbClr val="A85601"/>
                </a:solidFill>
                <a:latin typeface="Arial" panose="020B0604020202020204"/>
              </a:rPr>
              <a:t>index</a:t>
            </a:r>
            <a:endParaRPr lang="en-US" sz="950">
              <a:solidFill>
                <a:srgbClr val="A85601"/>
              </a:solidFill>
              <a:latin typeface="Arial" panose="020B0604020202020204"/>
            </a:endParaRPr>
          </a:p>
          <a:p>
            <a:pPr indent="254000">
              <a:lnSpc>
                <a:spcPct val="130000"/>
              </a:lnSpc>
            </a:pPr>
            <a:r>
              <a:rPr lang="en-US" sz="950">
                <a:solidFill>
                  <a:srgbClr val="A61312"/>
                </a:solidFill>
                <a:latin typeface="Arial" panose="020B0604020202020204"/>
              </a:rPr>
              <a:t>"./index"</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"./src/bootstrap"</a:t>
            </a:r>
            <a:endParaRPr lang="en-US" sz="950">
              <a:solidFill>
                <a:srgbClr val="A61312"/>
              </a:solidFill>
              <a:latin typeface="Arial" panose="020B0604020202020204"/>
            </a:endParaRPr>
          </a:p>
          <a:p>
            <a:pPr indent="114300">
              <a:lnSpc>
                <a:spcPct val="130000"/>
              </a:lnSpc>
              <a:spcAft>
                <a:spcPts val="15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30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container/bootstrap.js</a:t>
            </a:r>
            <a:endParaRPr lang="en-US" sz="950">
              <a:solidFill>
                <a:srgbClr val="A85601"/>
              </a:solidFill>
              <a:latin typeface="Arial" panose="020B0604020202020204"/>
            </a:endParaRPr>
          </a:p>
          <a:p>
            <a:pPr indent="114300">
              <a:lnSpc>
                <a:spcPct val="130000"/>
              </a:lnSpc>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mount </a:t>
            </a:r>
            <a:r>
              <a:rPr lang="en-US" sz="950">
                <a:solidFill>
                  <a:srgbClr val="750087"/>
                </a:solidFill>
                <a:latin typeface="Arial" panose="020B0604020202020204"/>
              </a:rPr>
              <a:t>as </a:t>
            </a:r>
            <a:r>
              <a:rPr lang="en-US" sz="950">
                <a:solidFill>
                  <a:srgbClr val="0101FA"/>
                </a:solidFill>
                <a:latin typeface="Arial" panose="020B0604020202020204"/>
              </a:rPr>
              <a:t>mountproducts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"products/index"</a:t>
            </a:r>
            <a:endParaRPr lang="en-US" sz="950">
              <a:solidFill>
                <a:srgbClr val="A61312"/>
              </a:solidFill>
              <a:latin typeface="Arial" panose="020B0604020202020204"/>
            </a:endParaRPr>
          </a:p>
          <a:p>
            <a:pPr indent="114300">
              <a:lnSpc>
                <a:spcPct val="130000"/>
              </a:lnSpc>
            </a:pPr>
            <a:r>
              <a:rPr lang="en-US" sz="950">
                <a:latin typeface="Arial" panose="020B0604020202020204"/>
              </a:rPr>
              <a:t>mountProducts(document</a:t>
            </a:r>
            <a:r>
              <a:rPr lang="en-US" sz="950">
                <a:solidFill>
                  <a:srgbClr val="333333"/>
                </a:solidFill>
                <a:latin typeface="Arial" panose="020B0604020202020204"/>
              </a:rPr>
              <a:t>.</a:t>
            </a:r>
            <a:r>
              <a:rPr lang="en-US" sz="950">
                <a:latin typeface="Arial" panose="020B0604020202020204"/>
              </a:rPr>
              <a:t>querysei</a:t>
            </a:r>
            <a:r>
              <a:rPr lang="en-US" sz="950">
                <a:solidFill>
                  <a:srgbClr val="7C102F"/>
                </a:solidFill>
                <a:latin typeface="Arial" panose="020B0604020202020204"/>
              </a:rPr>
              <a:t>ector("#my-products"))</a:t>
            </a:r>
            <a:endParaRPr lang="en-US" sz="950">
              <a:solidFill>
                <a:srgbClr val="7C102F"/>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54608" y="2356104"/>
            <a:ext cx="2569464" cy="524256"/>
          </a:xfrm>
          <a:prstGeom prst="rect">
            <a:avLst/>
          </a:prstGeom>
        </p:spPr>
      </p:pic>
      <p:pic>
        <p:nvPicPr>
          <p:cNvPr id="3" name="图片 2"/>
          <p:cNvPicPr>
            <a:picLocks noChangeAspect="1"/>
          </p:cNvPicPr>
          <p:nvPr/>
        </p:nvPicPr>
        <p:blipFill>
          <a:blip r:embed="rId2"/>
          <a:stretch>
            <a:fillRect/>
          </a:stretch>
        </p:blipFill>
        <p:spPr>
          <a:xfrm>
            <a:off x="1045464" y="3273552"/>
            <a:ext cx="4602480" cy="1164336"/>
          </a:xfrm>
          <a:prstGeom prst="rect">
            <a:avLst/>
          </a:prstGeom>
        </p:spPr>
      </p:pic>
      <p:sp>
        <p:nvSpPr>
          <p:cNvPr id="4" name="矩形 3"/>
          <p:cNvSpPr/>
          <p:nvPr/>
        </p:nvSpPr>
        <p:spPr>
          <a:xfrm>
            <a:off x="947928" y="393192"/>
            <a:ext cx="4419600" cy="1536192"/>
          </a:xfrm>
          <a:prstGeom prst="rect">
            <a:avLst/>
          </a:prstGeom>
          <a:solidFill>
            <a:srgbClr val="FFFFFF"/>
          </a:solidFill>
        </p:spPr>
        <p:txBody>
          <a:bodyPr lIns="0" tIns="0" rIns="0" bIns="0">
            <a:noAutofit/>
          </a:bodyPr>
          <a:p>
            <a:pPr indent="0">
              <a:spcAft>
                <a:spcPts val="700"/>
              </a:spcAft>
            </a:pPr>
            <a:r>
              <a:rPr lang="en-US" sz="1400" b="1">
                <a:solidFill>
                  <a:srgbClr val="333333"/>
                </a:solidFill>
                <a:latin typeface="Arial" panose="020B0604020202020204"/>
              </a:rPr>
              <a:t>5.</a:t>
            </a:r>
            <a:r>
              <a:rPr lang="zh-TW" sz="1400">
                <a:solidFill>
                  <a:srgbClr val="333333"/>
                </a:solidFill>
                <a:latin typeface="微软雅黑" panose="020B0503020204020204" charset="-122"/>
                <a:ea typeface="微软雅黑" panose="020B0503020204020204" charset="-122"/>
              </a:rPr>
              <a:t>基于模块联邦的微前端实现方案</a:t>
            </a:r>
            <a:endParaRPr lang="zh-TW" sz="1400">
              <a:solidFill>
                <a:srgbClr val="333333"/>
              </a:solidFill>
              <a:latin typeface="微软雅黑" panose="020B0503020204020204" charset="-122"/>
              <a:ea typeface="微软雅黑" panose="020B0503020204020204" charset="-122"/>
            </a:endParaRPr>
          </a:p>
          <a:p>
            <a:pPr indent="0">
              <a:spcAft>
                <a:spcPts val="700"/>
              </a:spcAft>
            </a:pPr>
            <a:r>
              <a:rPr lang="en-US" sz="1200" b="1">
                <a:solidFill>
                  <a:srgbClr val="333333"/>
                </a:solidFill>
                <a:latin typeface="Arial" panose="020B0604020202020204"/>
              </a:rPr>
              <a:t>5.1</a:t>
            </a:r>
            <a:r>
              <a:rPr lang="zh-TW" sz="1200">
                <a:solidFill>
                  <a:srgbClr val="333333"/>
                </a:solidFill>
                <a:latin typeface="微软雅黑" panose="020B0503020204020204" charset="-122"/>
                <a:ea typeface="微软雅黑" panose="020B0503020204020204" charset="-122"/>
              </a:rPr>
              <a:t>微前端应用案例概述</a:t>
            </a:r>
            <a:endParaRPr lang="zh-TW" sz="1200">
              <a:solidFill>
                <a:srgbClr val="333333"/>
              </a:solidFill>
              <a:latin typeface="微软雅黑" panose="020B0503020204020204" charset="-122"/>
              <a:ea typeface="微软雅黑" panose="020B0503020204020204" charset="-122"/>
            </a:endParaRPr>
          </a:p>
          <a:p>
            <a:pPr indent="0">
              <a:spcAft>
                <a:spcPts val="700"/>
              </a:spcAft>
            </a:pPr>
            <a:r>
              <a:rPr lang="zh-TW" sz="950">
                <a:solidFill>
                  <a:srgbClr val="333333"/>
                </a:solidFill>
                <a:latin typeface="微软雅黑" panose="020B0503020204020204" charset="-122"/>
                <a:ea typeface="微软雅黑" panose="020B0503020204020204" charset="-122"/>
              </a:rPr>
              <a:t>当前案例中包含三个微应用，分另!］为</a:t>
            </a:r>
            <a:r>
              <a:rPr lang="en-US" sz="1000">
                <a:solidFill>
                  <a:srgbClr val="333333"/>
                </a:solidFill>
                <a:latin typeface="Arial" panose="020B0604020202020204"/>
              </a:rPr>
              <a:t>Marketing</a:t>
            </a:r>
            <a:r>
              <a:rPr lang="en-US" sz="950">
                <a:solidFill>
                  <a:srgbClr val="333333"/>
                </a:solidFill>
                <a:latin typeface="微软雅黑" panose="020B0503020204020204" charset="-122"/>
              </a:rPr>
              <a:t>、</a:t>
            </a:r>
            <a:r>
              <a:rPr lang="en-US" sz="1000">
                <a:solidFill>
                  <a:srgbClr val="333333"/>
                </a:solidFill>
                <a:latin typeface="Arial" panose="020B0604020202020204"/>
              </a:rPr>
              <a:t>Authentication</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Dashboard</a:t>
            </a:r>
            <a:endParaRPr lang="en-US" sz="1000">
              <a:solidFill>
                <a:srgbClr val="333333"/>
              </a:solidFill>
              <a:latin typeface="Arial" panose="020B0604020202020204"/>
            </a:endParaRPr>
          </a:p>
          <a:p>
            <a:pPr indent="152400">
              <a:spcAft>
                <a:spcPts val="140"/>
              </a:spcAft>
            </a:pPr>
            <a:r>
              <a:rPr lang="en-US" sz="1000">
                <a:solidFill>
                  <a:srgbClr val="333333"/>
                </a:solidFill>
                <a:latin typeface="Arial" panose="020B0604020202020204"/>
              </a:rPr>
              <a:t>1. Marketing:</a:t>
            </a:r>
            <a:r>
              <a:rPr lang="zh-TW" sz="950">
                <a:solidFill>
                  <a:srgbClr val="333333"/>
                </a:solidFill>
                <a:latin typeface="微软雅黑" panose="020B0503020204020204" charset="-122"/>
                <a:ea typeface="微软雅黑" panose="020B0503020204020204" charset="-122"/>
              </a:rPr>
              <a:t>营销微应用，包含首页组件和价格组件</a:t>
            </a:r>
            <a:endParaRPr lang="zh-TW" sz="950">
              <a:solidFill>
                <a:srgbClr val="333333"/>
              </a:solidFill>
              <a:latin typeface="微软雅黑" panose="020B0503020204020204" charset="-122"/>
              <a:ea typeface="微软雅黑" panose="020B0503020204020204" charset="-122"/>
            </a:endParaRPr>
          </a:p>
          <a:p>
            <a:pPr indent="152400">
              <a:spcAft>
                <a:spcPts val="140"/>
              </a:spcAft>
            </a:pPr>
            <a:r>
              <a:rPr lang="en-US" sz="1000">
                <a:solidFill>
                  <a:srgbClr val="333333"/>
                </a:solidFill>
                <a:latin typeface="Arial" panose="020B0604020202020204"/>
              </a:rPr>
              <a:t>2. Authentication:</a:t>
            </a:r>
            <a:r>
              <a:rPr lang="zh-TW" sz="950">
                <a:solidFill>
                  <a:srgbClr val="333333"/>
                </a:solidFill>
                <a:latin typeface="微软雅黑" panose="020B0503020204020204" charset="-122"/>
                <a:ea typeface="微软雅黑" panose="020B0503020204020204" charset="-122"/>
              </a:rPr>
              <a:t>身份验证微应用，包含登</a:t>
            </a:r>
            <a:r>
              <a:rPr lang="zh-CN" sz="950">
                <a:solidFill>
                  <a:srgbClr val="333333"/>
                </a:solidFill>
                <a:latin typeface="微软雅黑" panose="020B0503020204020204" charset="-122"/>
                <a:ea typeface="微软雅黑" panose="020B0503020204020204" charset="-122"/>
              </a:rPr>
              <a:t>录组件</a:t>
            </a:r>
            <a:endParaRPr lang="zh-CN" sz="950">
              <a:solidFill>
                <a:srgbClr val="333333"/>
              </a:solidFill>
              <a:latin typeface="微软雅黑" panose="020B0503020204020204" charset="-122"/>
              <a:ea typeface="微软雅黑" panose="020B0503020204020204" charset="-122"/>
            </a:endParaRPr>
          </a:p>
          <a:p>
            <a:pPr indent="152400"/>
            <a:r>
              <a:rPr lang="en-US" sz="1000">
                <a:solidFill>
                  <a:srgbClr val="333333"/>
                </a:solidFill>
                <a:latin typeface="Arial" panose="020B0604020202020204"/>
              </a:rPr>
              <a:t>3. Dashboard:</a:t>
            </a:r>
            <a:r>
              <a:rPr lang="zh-TW" sz="950">
                <a:solidFill>
                  <a:srgbClr val="333333"/>
                </a:solidFill>
                <a:latin typeface="微软雅黑" panose="020B0503020204020204" charset="-122"/>
                <a:ea typeface="微软雅黑" panose="020B0503020204020204" charset="-122"/>
              </a:rPr>
              <a:t>仪表盘彳艇用，包含仪表盘组件</a:t>
            </a:r>
            <a:endParaRPr lang="zh-TW" sz="950">
              <a:solidFill>
                <a:srgbClr val="333333"/>
              </a:solidFill>
              <a:latin typeface="微软雅黑" panose="020B0503020204020204" charset="-122"/>
              <a:ea typeface="微软雅黑" panose="020B0503020204020204" charset="-122"/>
            </a:endParaRPr>
          </a:p>
        </p:txBody>
      </p:sp>
      <p:sp>
        <p:nvSpPr>
          <p:cNvPr id="5" name="矩形 4"/>
          <p:cNvSpPr/>
          <p:nvPr/>
        </p:nvSpPr>
        <p:spPr>
          <a:xfrm>
            <a:off x="941832" y="4779264"/>
            <a:ext cx="4456176" cy="161544"/>
          </a:xfrm>
          <a:prstGeom prst="rect">
            <a:avLst/>
          </a:prstGeom>
          <a:solidFill>
            <a:srgbClr val="FFFFFF"/>
          </a:solidFill>
        </p:spPr>
        <p:txBody>
          <a:bodyPr wrap="none" lIns="0" tIns="0" rIns="0" bIns="0">
            <a:noAutofit/>
          </a:bodyPr>
          <a:p>
            <a:pPr indent="0"/>
            <a:r>
              <a:rPr lang="zh-TW" sz="950">
                <a:solidFill>
                  <a:srgbClr val="333333"/>
                </a:solidFill>
                <a:latin typeface="微软雅黑" panose="020B0503020204020204" charset="-122"/>
                <a:ea typeface="微软雅黑" panose="020B0503020204020204" charset="-122"/>
              </a:rPr>
              <a:t>容器应用、营销应用、身份验证应用使用</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框架，仪表盘应用使用</a:t>
            </a:r>
            <a:r>
              <a:rPr lang="en-US" sz="1000">
                <a:solidFill>
                  <a:srgbClr val="333333"/>
                </a:solidFill>
                <a:latin typeface="Arial" panose="020B0604020202020204"/>
              </a:rPr>
              <a:t>Vue</a:t>
            </a:r>
            <a:r>
              <a:rPr lang="zh-TW" sz="950">
                <a:solidFill>
                  <a:srgbClr val="333333"/>
                </a:solidFill>
                <a:latin typeface="微软雅黑" panose="020B0503020204020204" charset="-122"/>
                <a:ea typeface="微软雅黑" panose="020B0503020204020204" charset="-122"/>
              </a:rPr>
              <a:t>框架。</a:t>
            </a:r>
            <a:endParaRPr lang="zh-TW" sz="950">
              <a:solidFill>
                <a:srgbClr val="333333"/>
              </a:solidFill>
              <a:latin typeface="微软雅黑" panose="020B0503020204020204" charset="-122"/>
              <a:ea typeface="微软雅黑" panose="020B0503020204020204" charset="-122"/>
            </a:endParaRPr>
          </a:p>
        </p:txBody>
      </p:sp>
      <p:sp>
        <p:nvSpPr>
          <p:cNvPr id="6" name="矩形 5"/>
          <p:cNvSpPr/>
          <p:nvPr/>
        </p:nvSpPr>
        <p:spPr>
          <a:xfrm>
            <a:off x="3121152" y="5254752"/>
            <a:ext cx="1246632" cy="173736"/>
          </a:xfrm>
          <a:prstGeom prst="rect">
            <a:avLst/>
          </a:prstGeom>
          <a:solidFill>
            <a:srgbClr val="AFE4F4"/>
          </a:solidFill>
        </p:spPr>
        <p:txBody>
          <a:bodyPr wrap="none" lIns="0" tIns="0" rIns="0" bIns="0">
            <a:noAutofit/>
          </a:bodyPr>
          <a:p>
            <a:pPr indent="0" algn="ctr"/>
            <a:r>
              <a:rPr lang="en-US" sz="1100">
                <a:solidFill>
                  <a:srgbClr val="043262"/>
                </a:solidFill>
                <a:latin typeface="Arial" panose="020B0604020202020204"/>
              </a:rPr>
              <a:t>Container </a:t>
            </a:r>
            <a:r>
              <a:rPr lang="zh-TW" sz="1100">
                <a:solidFill>
                  <a:srgbClr val="043262"/>
                </a:solidFill>
                <a:latin typeface="Arial" panose="020B0604020202020204"/>
                <a:ea typeface="Arial" panose="020B0604020202020204"/>
              </a:rPr>
              <a:t>( </a:t>
            </a:r>
            <a:r>
              <a:rPr lang="en-US" sz="1100">
                <a:solidFill>
                  <a:srgbClr val="043262"/>
                </a:solidFill>
                <a:latin typeface="Arial" panose="020B0604020202020204"/>
              </a:rPr>
              <a:t>React</a:t>
            </a:r>
            <a:r>
              <a:rPr lang="zh-TW" sz="1100">
                <a:solidFill>
                  <a:srgbClr val="043262"/>
                </a:solidFill>
                <a:latin typeface="Arial" panose="020B0604020202020204"/>
                <a:ea typeface="Arial" panose="020B0604020202020204"/>
              </a:rPr>
              <a:t>)</a:t>
            </a:r>
            <a:endParaRPr lang="zh-TW" sz="1100">
              <a:solidFill>
                <a:srgbClr val="043262"/>
              </a:solidFill>
              <a:latin typeface="Arial" panose="020B0604020202020204"/>
              <a:ea typeface="Arial" panose="020B0604020202020204"/>
            </a:endParaRPr>
          </a:p>
        </p:txBody>
      </p:sp>
      <p:sp>
        <p:nvSpPr>
          <p:cNvPr id="7" name="矩形 6"/>
          <p:cNvSpPr/>
          <p:nvPr/>
        </p:nvSpPr>
        <p:spPr>
          <a:xfrm>
            <a:off x="1264920" y="6059424"/>
            <a:ext cx="3255264" cy="173736"/>
          </a:xfrm>
          <a:prstGeom prst="rect">
            <a:avLst/>
          </a:prstGeom>
          <a:solidFill>
            <a:srgbClr val="AFE4F4"/>
          </a:solidFill>
        </p:spPr>
        <p:txBody>
          <a:bodyPr wrap="none" lIns="0" tIns="0" rIns="0" bIns="0">
            <a:noAutofit/>
          </a:bodyPr>
          <a:p>
            <a:pPr indent="317500"/>
            <a:r>
              <a:rPr lang="en-US" sz="1100">
                <a:solidFill>
                  <a:srgbClr val="043262"/>
                </a:solidFill>
                <a:latin typeface="Arial" panose="020B0604020202020204"/>
              </a:rPr>
              <a:t>Marketing </a:t>
            </a:r>
            <a:r>
              <a:rPr lang="zh-TW" sz="1100">
                <a:solidFill>
                  <a:srgbClr val="043262"/>
                </a:solidFill>
                <a:latin typeface="Arial" panose="020B0604020202020204"/>
                <a:ea typeface="Arial" panose="020B0604020202020204"/>
              </a:rPr>
              <a:t>( </a:t>
            </a:r>
            <a:r>
              <a:rPr lang="en-US" sz="1100">
                <a:solidFill>
                  <a:srgbClr val="043262"/>
                </a:solidFill>
                <a:latin typeface="Arial" panose="020B0604020202020204"/>
              </a:rPr>
              <a:t>React) Authentication { React)</a:t>
            </a:r>
            <a:endParaRPr lang="en-US" sz="1100">
              <a:solidFill>
                <a:srgbClr val="043262"/>
              </a:solidFill>
              <a:latin typeface="Arial" panose="020B0604020202020204"/>
            </a:endParaRPr>
          </a:p>
        </p:txBody>
      </p:sp>
      <p:sp>
        <p:nvSpPr>
          <p:cNvPr id="8" name="矩形 7"/>
          <p:cNvSpPr/>
          <p:nvPr/>
        </p:nvSpPr>
        <p:spPr>
          <a:xfrm>
            <a:off x="947928" y="6690360"/>
            <a:ext cx="2447544" cy="3541776"/>
          </a:xfrm>
          <a:prstGeom prst="rect">
            <a:avLst/>
          </a:prstGeom>
          <a:solidFill>
            <a:srgbClr val="FFFFFF"/>
          </a:solidFill>
        </p:spPr>
        <p:txBody>
          <a:bodyPr lIns="0" tIns="0" rIns="0" bIns="0">
            <a:noAutofit/>
          </a:bodyPr>
          <a:p>
            <a:pPr indent="0">
              <a:spcAft>
                <a:spcPts val="910"/>
              </a:spcAft>
            </a:pPr>
            <a:r>
              <a:rPr lang="en-US" sz="1200" b="1">
                <a:solidFill>
                  <a:srgbClr val="333333"/>
                </a:solidFill>
                <a:latin typeface="Arial" panose="020B0604020202020204"/>
              </a:rPr>
              <a:t>5.2 Marketing </a:t>
            </a:r>
            <a:r>
              <a:rPr lang="zh-TW" sz="1200" b="1">
                <a:solidFill>
                  <a:srgbClr val="333333"/>
                </a:solidFill>
                <a:latin typeface="Arial" panose="020B0604020202020204"/>
                <a:ea typeface="Arial" panose="020B0604020202020204"/>
              </a:rPr>
              <a:t>-</a:t>
            </a:r>
            <a:r>
              <a:rPr lang="zh-TW" sz="1200">
                <a:solidFill>
                  <a:srgbClr val="333333"/>
                </a:solidFill>
                <a:latin typeface="微软雅黑" panose="020B0503020204020204" charset="-122"/>
                <a:ea typeface="微软雅黑" panose="020B0503020204020204" charset="-122"/>
              </a:rPr>
              <a:t>应用初始化</a:t>
            </a:r>
            <a:endParaRPr lang="zh-TW" sz="1200">
              <a:solidFill>
                <a:srgbClr val="333333"/>
              </a:solidFill>
              <a:latin typeface="微软雅黑" panose="020B0503020204020204" charset="-122"/>
              <a:ea typeface="微软雅黑" panose="020B0503020204020204" charset="-122"/>
            </a:endParaRPr>
          </a:p>
          <a:p>
            <a:pPr indent="165100">
              <a:lnSpc>
                <a:spcPct val="115000"/>
              </a:lnSpc>
              <a:spcAft>
                <a:spcPts val="1190"/>
              </a:spcAft>
            </a:pPr>
            <a:r>
              <a:rPr lang="en-US" sz="1000">
                <a:solidFill>
                  <a:srgbClr val="333333"/>
                </a:solidFill>
                <a:latin typeface="Arial" panose="020B0604020202020204"/>
              </a:rPr>
              <a:t>1.</a:t>
            </a:r>
            <a:r>
              <a:rPr lang="zh-TW" sz="950">
                <a:solidFill>
                  <a:srgbClr val="333333"/>
                </a:solidFill>
                <a:latin typeface="微软雅黑" panose="020B0503020204020204" charset="-122"/>
                <a:ea typeface="微软雅黑" panose="020B0503020204020204" charset="-122"/>
              </a:rPr>
              <a:t>创建应用结构</a:t>
            </a:r>
            <a:endParaRPr lang="zh-TW" sz="950">
              <a:solidFill>
                <a:srgbClr val="333333"/>
              </a:solidFill>
              <a:latin typeface="微软雅黑" panose="020B0503020204020204" charset="-122"/>
              <a:ea typeface="微软雅黑" panose="020B0503020204020204" charset="-122"/>
            </a:endParaRPr>
          </a:p>
          <a:p>
            <a:pPr indent="406400">
              <a:lnSpc>
                <a:spcPct val="123000"/>
              </a:lnSpc>
            </a:pP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public</a:t>
            </a:r>
            <a:endParaRPr lang="en-US" sz="950">
              <a:solidFill>
                <a:srgbClr val="333333"/>
              </a:solidFill>
              <a:latin typeface="Arial" panose="020B0604020202020204"/>
            </a:endParaRPr>
          </a:p>
          <a:p>
            <a:pPr marL="656590" indent="0">
              <a:lnSpc>
                <a:spcPct val="123000"/>
              </a:lnSpc>
            </a:pPr>
            <a:r>
              <a:rPr lang="zh-TW" sz="950" baseline="30000">
                <a:solidFill>
                  <a:srgbClr val="333333"/>
                </a:solidFill>
                <a:latin typeface="Arial" panose="020B0604020202020204"/>
                <a:ea typeface="Arial" panose="020B0604020202020204"/>
              </a:rPr>
              <a:t>1</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i ndex.html</a:t>
            </a:r>
            <a:endParaRPr lang="en-US" sz="950">
              <a:solidFill>
                <a:srgbClr val="333333"/>
              </a:solidFill>
              <a:latin typeface="Arial" panose="020B0604020202020204"/>
            </a:endParaRPr>
          </a:p>
          <a:p>
            <a:pPr indent="406400">
              <a:lnSpc>
                <a:spcPct val="123000"/>
              </a:lnSpc>
            </a:pPr>
            <a:r>
              <a:rPr lang="zh-CN" sz="950">
                <a:solidFill>
                  <a:srgbClr val="333333"/>
                </a:solidFill>
                <a:latin typeface="Arial" panose="020B0604020202020204"/>
                <a:ea typeface="Arial" panose="020B0604020202020204"/>
              </a:rPr>
              <a:t>|</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src</a:t>
            </a:r>
            <a:endParaRPr lang="en-US" sz="950">
              <a:solidFill>
                <a:srgbClr val="333333"/>
              </a:solidFill>
              <a:latin typeface="Arial" panose="020B0604020202020204"/>
            </a:endParaRPr>
          </a:p>
          <a:p>
            <a:pPr marL="656590" indent="0">
              <a:lnSpc>
                <a:spcPct val="123000"/>
              </a:lnSpc>
            </a:pPr>
            <a:r>
              <a:rPr lang="zh-CN" sz="950">
                <a:solidFill>
                  <a:srgbClr val="333333"/>
                </a:solidFill>
                <a:latin typeface="Arial" panose="020B0604020202020204"/>
                <a:ea typeface="Arial" panose="020B0604020202020204"/>
              </a:rPr>
              <a: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bootstrap.js</a:t>
            </a:r>
            <a:endParaRPr lang="en-US" sz="950">
              <a:solidFill>
                <a:srgbClr val="333333"/>
              </a:solidFill>
              <a:latin typeface="Arial" panose="020B0604020202020204"/>
            </a:endParaRPr>
          </a:p>
          <a:p>
            <a:pPr marL="656590" indent="0">
              <a:lnSpc>
                <a:spcPct val="123000"/>
              </a:lnSpc>
            </a:pPr>
            <a:r>
              <a:rPr lang="zh-TW" sz="950" baseline="30000">
                <a:solidFill>
                  <a:srgbClr val="333333"/>
                </a:solidFill>
                <a:latin typeface="Arial" panose="020B0604020202020204"/>
                <a:ea typeface="Arial" panose="020B0604020202020204"/>
              </a:rPr>
              <a:t>1</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i ndex.js</a:t>
            </a:r>
            <a:endParaRPr lang="en-US" sz="950">
              <a:solidFill>
                <a:srgbClr val="333333"/>
              </a:solidFill>
              <a:latin typeface="Arial" panose="020B0604020202020204"/>
            </a:endParaRPr>
          </a:p>
          <a:p>
            <a:pPr indent="406400">
              <a:lnSpc>
                <a:spcPct val="123000"/>
              </a:lnSpc>
            </a:pPr>
            <a:r>
              <a:rPr lang="en-US" sz="950">
                <a:solidFill>
                  <a:srgbClr val="333333"/>
                </a:solidFill>
                <a:latin typeface="Arial" panose="020B0604020202020204"/>
              </a:rPr>
              <a:t>I</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package-lock.json</a:t>
            </a:r>
            <a:endParaRPr lang="en-US" sz="950">
              <a:solidFill>
                <a:srgbClr val="333333"/>
              </a:solidFill>
              <a:latin typeface="Arial" panose="020B0604020202020204"/>
            </a:endParaRPr>
          </a:p>
          <a:p>
            <a:pPr indent="406400">
              <a:lnSpc>
                <a:spcPct val="123000"/>
              </a:lnSpc>
            </a:pPr>
            <a:r>
              <a:rPr lang="en-US" sz="950">
                <a:solidFill>
                  <a:srgbClr val="333333"/>
                </a:solidFill>
                <a:latin typeface="Arial" panose="020B0604020202020204"/>
              </a:rPr>
              <a:t>I</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package.json</a:t>
            </a:r>
            <a:endParaRPr lang="en-US" sz="950">
              <a:solidFill>
                <a:srgbClr val="333333"/>
              </a:solidFill>
              <a:latin typeface="Arial" panose="020B0604020202020204"/>
            </a:endParaRPr>
          </a:p>
          <a:p>
            <a:pPr indent="406400">
              <a:lnSpc>
                <a:spcPct val="123000"/>
              </a:lnSpc>
              <a:spcAft>
                <a:spcPts val="1610"/>
              </a:spcAft>
            </a:pPr>
            <a:r>
              <a:rPr lang="en-US" sz="950" baseline="30000">
                <a:solidFill>
                  <a:srgbClr val="333333"/>
                </a:solidFill>
                <a:latin typeface="Arial" panose="020B0604020202020204"/>
              </a:rPr>
              <a:t>1</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webpack.config.js</a:t>
            </a:r>
            <a:endParaRPr lang="en-US" sz="950">
              <a:solidFill>
                <a:srgbClr val="333333"/>
              </a:solidFill>
              <a:latin typeface="Arial" panose="020B0604020202020204"/>
            </a:endParaRPr>
          </a:p>
          <a:p>
            <a:pPr indent="406400">
              <a:lnSpc>
                <a:spcPct val="123000"/>
              </a:lnSpc>
            </a:pPr>
            <a:r>
              <a:rPr lang="en-US" sz="950">
                <a:solidFill>
                  <a:srgbClr val="A85601"/>
                </a:solidFill>
                <a:latin typeface="Arial" panose="020B0604020202020204"/>
              </a:rPr>
              <a:t>&lt;!-- index.html --&gt;</a:t>
            </a:r>
            <a:endParaRPr lang="en-US" sz="950">
              <a:solidFill>
                <a:srgbClr val="A85601"/>
              </a:solidFill>
              <a:latin typeface="Arial" panose="020B0604020202020204"/>
            </a:endParaRPr>
          </a:p>
          <a:p>
            <a:pPr indent="406400" algn="just">
              <a:lnSpc>
                <a:spcPct val="123000"/>
              </a:lnSpc>
            </a:pPr>
            <a:r>
              <a:rPr lang="en-US" sz="950">
                <a:solidFill>
                  <a:srgbClr val="127602"/>
                </a:solidFill>
                <a:latin typeface="Arial" panose="020B0604020202020204"/>
              </a:rPr>
              <a:t>&lt;ti tl</a:t>
            </a:r>
            <a:r>
              <a:rPr lang="en-US" sz="950">
                <a:solidFill>
                  <a:srgbClr val="333333"/>
                </a:solidFill>
                <a:latin typeface="Arial" panose="020B0604020202020204"/>
              </a:rPr>
              <a:t>e&gt;Marketi ng&lt;/ti </a:t>
            </a:r>
            <a:r>
              <a:rPr lang="en-US" sz="950">
                <a:solidFill>
                  <a:srgbClr val="127602"/>
                </a:solidFill>
                <a:latin typeface="Arial" panose="020B0604020202020204"/>
              </a:rPr>
              <a:t>tle&gt;</a:t>
            </a:r>
            <a:endParaRPr lang="en-US" sz="950">
              <a:solidFill>
                <a:srgbClr val="127602"/>
              </a:solidFill>
              <a:latin typeface="Arial" panose="020B0604020202020204"/>
            </a:endParaRPr>
          </a:p>
          <a:p>
            <a:pPr indent="406400">
              <a:lnSpc>
                <a:spcPct val="123000"/>
              </a:lnSpc>
              <a:spcAft>
                <a:spcPts val="1610"/>
              </a:spcAft>
            </a:pPr>
            <a:r>
              <a:rPr lang="en-US" sz="950">
                <a:solidFill>
                  <a:srgbClr val="127602"/>
                </a:solidFill>
                <a:latin typeface="Arial" panose="020B0604020202020204"/>
              </a:rPr>
              <a:t>&lt;di v </a:t>
            </a:r>
            <a:r>
              <a:rPr lang="en-US" sz="950" i="1">
                <a:solidFill>
                  <a:srgbClr val="0303C3"/>
                </a:solidFill>
                <a:latin typeface="Arial" panose="020B0604020202020204"/>
              </a:rPr>
              <a:t>i</a:t>
            </a:r>
            <a:r>
              <a:rPr lang="en-US" sz="950">
                <a:solidFill>
                  <a:srgbClr val="0303C3"/>
                </a:solidFill>
                <a:latin typeface="Arial" panose="020B0604020202020204"/>
              </a:rPr>
              <a:t> </a:t>
            </a:r>
            <a:r>
              <a:rPr lang="en-US" sz="950">
                <a:solidFill>
                  <a:srgbClr val="A61312"/>
                </a:solidFill>
                <a:latin typeface="Arial" panose="020B0604020202020204"/>
              </a:rPr>
              <a:t>d="dev-marketi </a:t>
            </a:r>
            <a:r>
              <a:rPr lang="en-US" sz="950">
                <a:solidFill>
                  <a:srgbClr val="5B4609"/>
                </a:solidFill>
                <a:latin typeface="Arial" panose="020B0604020202020204"/>
              </a:rPr>
              <a:t>ng"x/di </a:t>
            </a:r>
            <a:r>
              <a:rPr lang="en-US" sz="950">
                <a:solidFill>
                  <a:srgbClr val="127602"/>
                </a:solidFill>
                <a:latin typeface="Arial" panose="020B0604020202020204"/>
              </a:rPr>
              <a:t>v&gt;</a:t>
            </a:r>
            <a:endParaRPr lang="en-US" sz="950">
              <a:solidFill>
                <a:srgbClr val="127602"/>
              </a:solidFill>
              <a:latin typeface="Arial" panose="020B0604020202020204"/>
            </a:endParaRPr>
          </a:p>
          <a:p>
            <a:pPr marL="364490" indent="25400">
              <a:lnSpc>
                <a:spcPct val="123000"/>
              </a:lnSpc>
            </a:pPr>
            <a:r>
              <a:rPr lang="en-US" sz="950">
                <a:solidFill>
                  <a:srgbClr val="A85601"/>
                </a:solidFill>
                <a:latin typeface="Arial" panose="020B0604020202020204"/>
              </a:rPr>
              <a:t>// i ndeS'. j s </a:t>
            </a:r>
            <a:r>
              <a:rPr lang="en-US" sz="950">
                <a:solidFill>
                  <a:srgbClr val="750087"/>
                </a:solidFill>
                <a:latin typeface="Arial" panose="020B0604020202020204"/>
              </a:rPr>
              <a:t>import</a:t>
            </a:r>
            <a:r>
              <a:rPr lang="en-US" sz="950">
                <a:solidFill>
                  <a:srgbClr val="5B4609"/>
                </a:solidFill>
                <a:latin typeface="Arial" panose="020B0604020202020204"/>
              </a:rPr>
              <a:t>("</a:t>
            </a:r>
            <a:r>
              <a:rPr lang="en-US" sz="950">
                <a:solidFill>
                  <a:srgbClr val="A61312"/>
                </a:solidFill>
                <a:latin typeface="Arial" panose="020B0604020202020204"/>
              </a:rPr>
              <a:t>./bootstrap")</a:t>
            </a:r>
            <a:endParaRPr lang="en-US" sz="950">
              <a:solidFill>
                <a:srgbClr val="A61312"/>
              </a:solidFill>
              <a:latin typeface="Arial" panose="020B0604020202020204"/>
            </a:endParaRPr>
          </a:p>
        </p:txBody>
      </p:sp>
      <p:sp>
        <p:nvSpPr>
          <p:cNvPr id="9" name="矩形 8"/>
          <p:cNvSpPr/>
          <p:nvPr/>
        </p:nvSpPr>
        <p:spPr>
          <a:xfrm>
            <a:off x="5001768" y="6059424"/>
            <a:ext cx="1207008" cy="173736"/>
          </a:xfrm>
          <a:prstGeom prst="rect">
            <a:avLst/>
          </a:prstGeom>
          <a:solidFill>
            <a:srgbClr val="FFFFFF"/>
          </a:solidFill>
        </p:spPr>
        <p:txBody>
          <a:bodyPr wrap="none" lIns="0" tIns="0" rIns="0" bIns="0">
            <a:noAutofit/>
          </a:bodyPr>
          <a:p>
            <a:pPr indent="0" algn="ctr">
              <a:spcBef>
                <a:spcPts val="630"/>
              </a:spcBef>
            </a:pPr>
            <a:r>
              <a:rPr lang="en-US" sz="1100">
                <a:solidFill>
                  <a:srgbClr val="043262"/>
                </a:solidFill>
                <a:latin typeface="Arial" panose="020B0604020202020204"/>
              </a:rPr>
              <a:t>Dashboard (Vue)</a:t>
            </a:r>
            <a:endParaRPr lang="en-US" sz="1100">
              <a:solidFill>
                <a:srgbClr val="043262"/>
              </a:solidFill>
              <a:latin typeface="Arial" panose="020B0604020202020204"/>
            </a:endParaRPr>
          </a:p>
        </p:txBody>
      </p:sp>
      <p:sp>
        <p:nvSpPr>
          <p:cNvPr id="10" name="矩形 9"/>
          <p:cNvSpPr/>
          <p:nvPr/>
        </p:nvSpPr>
        <p:spPr>
          <a:xfrm>
            <a:off x="4181856" y="2286000"/>
            <a:ext cx="920496" cy="198120"/>
          </a:xfrm>
          <a:prstGeom prst="rect">
            <a:avLst/>
          </a:prstGeom>
          <a:solidFill>
            <a:srgbClr val="AFE4F4"/>
          </a:solidFill>
        </p:spPr>
        <p:txBody>
          <a:bodyPr wrap="none" lIns="0" tIns="0" rIns="0" bIns="0">
            <a:noAutofit/>
          </a:bodyPr>
          <a:p>
            <a:pPr indent="0"/>
            <a:r>
              <a:rPr lang="en-US" sz="1300">
                <a:solidFill>
                  <a:srgbClr val="043262"/>
                </a:solidFill>
                <a:latin typeface="Arial" panose="020B0604020202020204"/>
              </a:rPr>
              <a:t>Home Page</a:t>
            </a:r>
            <a:endParaRPr lang="en-US" sz="1300">
              <a:solidFill>
                <a:srgbClr val="043262"/>
              </a:solidFill>
              <a:latin typeface="Arial" panose="020B0604020202020204"/>
            </a:endParaRPr>
          </a:p>
        </p:txBody>
      </p:sp>
      <p:sp>
        <p:nvSpPr>
          <p:cNvPr id="11" name="矩形 10"/>
          <p:cNvSpPr/>
          <p:nvPr/>
        </p:nvSpPr>
        <p:spPr>
          <a:xfrm>
            <a:off x="4209288" y="2761488"/>
            <a:ext cx="856488" cy="198120"/>
          </a:xfrm>
          <a:prstGeom prst="rect">
            <a:avLst/>
          </a:prstGeom>
          <a:solidFill>
            <a:srgbClr val="AFE4F4"/>
          </a:solidFill>
        </p:spPr>
        <p:txBody>
          <a:bodyPr wrap="none" lIns="0" tIns="0" rIns="0" bIns="0">
            <a:noAutofit/>
          </a:bodyPr>
          <a:p>
            <a:pPr indent="0"/>
            <a:r>
              <a:rPr lang="en-US" sz="1300">
                <a:solidFill>
                  <a:srgbClr val="043262"/>
                </a:solidFill>
                <a:latin typeface="Arial" panose="020B0604020202020204"/>
              </a:rPr>
              <a:t>Price Page</a:t>
            </a:r>
            <a:endParaRPr lang="en-US" sz="1300">
              <a:solidFill>
                <a:srgbClr val="043262"/>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947928" y="460248"/>
            <a:ext cx="5129784" cy="9771888"/>
          </a:xfrm>
          <a:prstGeom prst="rect">
            <a:avLst/>
          </a:prstGeom>
          <a:solidFill>
            <a:srgbClr val="FFFFFF"/>
          </a:solidFill>
        </p:spPr>
        <p:txBody>
          <a:bodyPr lIns="0" tIns="0" rIns="0" bIns="0">
            <a:noAutofit/>
          </a:bodyPr>
          <a:p>
            <a:pPr indent="406400" algn="just">
              <a:lnSpc>
                <a:spcPct val="121000"/>
              </a:lnSpc>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bootstrap.js</a:t>
            </a:r>
            <a:endParaRPr lang="en-US" sz="950">
              <a:solidFill>
                <a:srgbClr val="A85601"/>
              </a:solidFill>
              <a:latin typeface="Arial" panose="020B0604020202020204"/>
            </a:endParaRPr>
          </a:p>
          <a:p>
            <a:pPr indent="406400" algn="just">
              <a:lnSpc>
                <a:spcPct val="121000"/>
              </a:lnSpc>
              <a:spcAft>
                <a:spcPts val="1190"/>
              </a:spcAft>
            </a:pPr>
            <a:r>
              <a:rPr lang="en-US" sz="950">
                <a:latin typeface="Arial" panose="020B0604020202020204"/>
              </a:rPr>
              <a:t>console</a:t>
            </a:r>
            <a:r>
              <a:rPr lang="en-US" sz="950">
                <a:solidFill>
                  <a:srgbClr val="333333"/>
                </a:solidFill>
                <a:latin typeface="Arial" panose="020B0604020202020204"/>
              </a:rPr>
              <a:t>.</a:t>
            </a:r>
            <a:r>
              <a:rPr lang="en-US" sz="950">
                <a:latin typeface="Arial" panose="020B0604020202020204"/>
              </a:rPr>
              <a:t>log(</a:t>
            </a:r>
            <a:r>
              <a:rPr lang="en-US" sz="950">
                <a:solidFill>
                  <a:srgbClr val="A61312"/>
                </a:solidFill>
                <a:latin typeface="Arial" panose="020B0604020202020204"/>
              </a:rPr>
              <a:t>'Hello*</a:t>
            </a: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lnSpc>
                <a:spcPct val="115000"/>
              </a:lnSpc>
              <a:spcAft>
                <a:spcPts val="119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酉己置 </a:t>
            </a:r>
            <a:r>
              <a:rPr lang="en-US" sz="1000">
                <a:solidFill>
                  <a:srgbClr val="333333"/>
                </a:solidFill>
                <a:latin typeface="Arial" panose="020B0604020202020204"/>
              </a:rPr>
              <a:t>webpack</a:t>
            </a:r>
            <a:endParaRPr lang="en-US" sz="1000">
              <a:solidFill>
                <a:srgbClr val="333333"/>
              </a:solidFill>
              <a:latin typeface="Arial" panose="020B0604020202020204"/>
            </a:endParaRPr>
          </a:p>
          <a:p>
            <a:pPr indent="406400" algn="just">
              <a:lnSpc>
                <a:spcPct val="121000"/>
              </a:lnSpc>
              <a:spcAft>
                <a:spcPts val="910"/>
              </a:spcAft>
            </a:pPr>
            <a:r>
              <a:rPr lang="en-US" sz="950">
                <a:solidFill>
                  <a:srgbClr val="750087"/>
                </a:solidFill>
                <a:latin typeface="Arial" panose="020B0604020202020204"/>
              </a:rPr>
              <a:t>const </a:t>
            </a:r>
            <a:r>
              <a:rPr lang="en-US" sz="950">
                <a:solidFill>
                  <a:srgbClr val="0101FA"/>
                </a:solidFill>
                <a:latin typeface="Arial" panose="020B0604020202020204"/>
              </a:rPr>
              <a:t>HtmlwebpackPlugi n </a:t>
            </a:r>
            <a:r>
              <a:rPr lang="en-US" sz="950">
                <a:solidFill>
                  <a:srgbClr val="A61312"/>
                </a:solidFill>
                <a:latin typeface="Arial" panose="020B0604020202020204"/>
              </a:rPr>
              <a:t>= </a:t>
            </a:r>
            <a:r>
              <a:rPr lang="en-US" sz="950">
                <a:latin typeface="Arial" panose="020B0604020202020204"/>
              </a:rPr>
              <a:t>requi </a:t>
            </a:r>
            <a:r>
              <a:rPr lang="en-US" sz="950">
                <a:solidFill>
                  <a:srgbClr val="7C102F"/>
                </a:solidFill>
                <a:latin typeface="Arial" panose="020B0604020202020204"/>
              </a:rPr>
              <a:t>re("html</a:t>
            </a:r>
            <a:r>
              <a:rPr lang="en-US" sz="950">
                <a:solidFill>
                  <a:srgbClr val="A61312"/>
                </a:solidFill>
                <a:latin typeface="Arial" panose="020B0604020202020204"/>
              </a:rPr>
              <a:t>-webpack-plugi </a:t>
            </a:r>
            <a:r>
              <a:rPr lang="en-US" sz="950">
                <a:solidFill>
                  <a:srgbClr val="7C102F"/>
                </a:solidFill>
                <a:latin typeface="Arial" panose="020B0604020202020204"/>
              </a:rPr>
              <a:t>n")</a:t>
            </a:r>
            <a:endParaRPr lang="en-US" sz="950">
              <a:solidFill>
                <a:srgbClr val="7C102F"/>
              </a:solidFill>
              <a:latin typeface="Arial" panose="020B0604020202020204"/>
            </a:endParaRPr>
          </a:p>
          <a:p>
            <a:pPr indent="406400" algn="just">
              <a:lnSpc>
                <a:spcPct val="121000"/>
              </a:lnSpc>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1000"/>
              </a:lnSpc>
            </a:pPr>
            <a:r>
              <a:rPr lang="en-US" sz="950">
                <a:latin typeface="Arial" panose="020B0604020202020204"/>
              </a:rPr>
              <a:t>mode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"development"</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1000"/>
              </a:lnSpc>
            </a:pPr>
            <a:r>
              <a:rPr lang="en-US" sz="950">
                <a:latin typeface="Arial" panose="020B0604020202020204"/>
              </a:rPr>
              <a:t>devserver</a:t>
            </a:r>
            <a:r>
              <a:rPr lang="en-US" sz="950">
                <a:solidFill>
                  <a:srgbClr val="333333"/>
                </a:solidFill>
                <a:latin typeface="Arial" panose="020B0604020202020204"/>
              </a:rPr>
              <a:t>: (</a:t>
            </a:r>
            <a:endParaRPr lang="en-US" sz="950">
              <a:solidFill>
                <a:srgbClr val="333333"/>
              </a:solidFill>
              <a:latin typeface="Arial" panose="020B0604020202020204"/>
            </a:endParaRPr>
          </a:p>
          <a:p>
            <a:pPr marL="636905" indent="0">
              <a:lnSpc>
                <a:spcPct val="121000"/>
              </a:lnSpc>
            </a:pPr>
            <a:r>
              <a:rPr lang="en-US" sz="950">
                <a:latin typeface="Arial" panose="020B0604020202020204"/>
              </a:rPr>
              <a:t>port: </a:t>
            </a:r>
            <a:r>
              <a:rPr lang="en-US" sz="950">
                <a:solidFill>
                  <a:srgbClr val="146343"/>
                </a:solidFill>
                <a:latin typeface="Arial" panose="020B0604020202020204"/>
              </a:rPr>
              <a:t>8081,</a:t>
            </a:r>
            <a:endParaRPr lang="en-US" sz="950">
              <a:solidFill>
                <a:srgbClr val="146343"/>
              </a:solidFill>
              <a:latin typeface="Arial" panose="020B0604020202020204"/>
            </a:endParaRPr>
          </a:p>
          <a:p>
            <a:pPr marL="636905" indent="0">
              <a:lnSpc>
                <a:spcPts val="1320"/>
              </a:lnSpc>
              <a:spcAft>
                <a:spcPts val="210"/>
              </a:spcAft>
            </a:pPr>
            <a:r>
              <a:rPr lang="en-US" sz="850">
                <a:solidFill>
                  <a:srgbClr val="A85601"/>
                </a:solidFill>
                <a:latin typeface="MingLiU"/>
              </a:rPr>
              <a:t>//</a:t>
            </a:r>
            <a:r>
              <a:rPr lang="zh-TW" sz="850">
                <a:solidFill>
                  <a:srgbClr val="A85601"/>
                </a:solidFill>
                <a:latin typeface="MingLiU"/>
                <a:ea typeface="MingLiU"/>
              </a:rPr>
              <a:t>当使用</a:t>
            </a:r>
            <a:r>
              <a:rPr lang="en-US" sz="950">
                <a:solidFill>
                  <a:srgbClr val="A85601"/>
                </a:solidFill>
                <a:latin typeface="Arial" panose="020B0604020202020204"/>
              </a:rPr>
              <a:t>HTML5 History API</a:t>
            </a:r>
            <a:r>
              <a:rPr lang="zh-TW" sz="850">
                <a:solidFill>
                  <a:srgbClr val="A85601"/>
                </a:solidFill>
                <a:latin typeface="MingLiU"/>
                <a:ea typeface="MingLiU"/>
              </a:rPr>
              <a:t>时，所有的</a:t>
            </a:r>
            <a:r>
              <a:rPr lang="en-US" sz="950">
                <a:solidFill>
                  <a:srgbClr val="A85601"/>
                </a:solidFill>
                <a:latin typeface="Arial" panose="020B0604020202020204"/>
              </a:rPr>
              <a:t>404</a:t>
            </a:r>
            <a:r>
              <a:rPr lang="zh-TW" sz="850">
                <a:solidFill>
                  <a:srgbClr val="A85601"/>
                </a:solidFill>
                <a:latin typeface="MingLiU"/>
                <a:ea typeface="MingLiU"/>
              </a:rPr>
              <a:t>请求都会响应</a:t>
            </a:r>
            <a:r>
              <a:rPr lang="en-US" sz="950">
                <a:solidFill>
                  <a:srgbClr val="A85601"/>
                </a:solidFill>
                <a:latin typeface="Arial" panose="020B0604020202020204"/>
              </a:rPr>
              <a:t>index.html</a:t>
            </a:r>
            <a:r>
              <a:rPr lang="zh-TW" sz="850">
                <a:solidFill>
                  <a:srgbClr val="A85601"/>
                </a:solidFill>
                <a:latin typeface="MingLiU"/>
                <a:ea typeface="MingLiU"/>
              </a:rPr>
              <a:t>文件 </a:t>
            </a:r>
            <a:r>
              <a:rPr lang="en-US" sz="950">
                <a:latin typeface="Arial" panose="020B0604020202020204"/>
              </a:rPr>
              <a:t>hi storyApi Fal1 back: </a:t>
            </a:r>
            <a:r>
              <a:rPr lang="en-US" sz="950">
                <a:solidFill>
                  <a:srgbClr val="320C8A"/>
                </a:solidFill>
                <a:latin typeface="Arial" panose="020B0604020202020204"/>
              </a:rPr>
              <a:t>true</a:t>
            </a:r>
            <a:endParaRPr lang="en-US" sz="950">
              <a:solidFill>
                <a:srgbClr val="320C8A"/>
              </a:solidFill>
              <a:latin typeface="Arial" panose="020B0604020202020204"/>
            </a:endParaRPr>
          </a:p>
          <a:p>
            <a:pPr indent="5461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210"/>
              </a:spcAft>
            </a:pPr>
            <a:r>
              <a:rPr lang="en-US" sz="950">
                <a:latin typeface="Arial" panose="020B0604020202020204"/>
              </a:rPr>
              <a:t>module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lnSpc>
                <a:spcPct val="121000"/>
              </a:lnSpc>
            </a:pPr>
            <a:r>
              <a:rPr lang="en-US" sz="950">
                <a:latin typeface="Arial" panose="020B0604020202020204"/>
              </a:rPr>
              <a:t>rules</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903605" indent="0">
              <a:lnSpc>
                <a:spcPct val="121000"/>
              </a:lnSpc>
            </a:pPr>
            <a:r>
              <a:rPr lang="en-US" sz="950">
                <a:latin typeface="Arial" panose="020B0604020202020204"/>
              </a:rPr>
              <a:t>test: </a:t>
            </a:r>
            <a:r>
              <a:rPr lang="en-US" sz="950">
                <a:solidFill>
                  <a:srgbClr val="F35404"/>
                </a:solidFill>
                <a:latin typeface="Arial" panose="020B0604020202020204"/>
              </a:rPr>
              <a:t>/\.js$/,</a:t>
            </a:r>
            <a:endParaRPr lang="en-US" sz="950">
              <a:solidFill>
                <a:srgbClr val="F35404"/>
              </a:solidFill>
              <a:latin typeface="Arial" panose="020B0604020202020204"/>
            </a:endParaRPr>
          </a:p>
          <a:p>
            <a:pPr marL="903605" indent="0">
              <a:lnSpc>
                <a:spcPct val="121000"/>
              </a:lnSpc>
            </a:pPr>
            <a:r>
              <a:rPr lang="en-US" sz="950">
                <a:latin typeface="Arial" panose="020B0604020202020204"/>
              </a:rPr>
              <a:t>exclude</a:t>
            </a:r>
            <a:r>
              <a:rPr lang="zh-TW" sz="950">
                <a:solidFill>
                  <a:srgbClr val="333333"/>
                </a:solidFill>
                <a:latin typeface="Arial" panose="020B0604020202020204"/>
                <a:ea typeface="Arial" panose="020B0604020202020204"/>
              </a:rPr>
              <a:t>: </a:t>
            </a:r>
            <a:r>
              <a:rPr lang="en-US" sz="950">
                <a:solidFill>
                  <a:srgbClr val="F35404"/>
                </a:solidFill>
                <a:latin typeface="Arial" panose="020B0604020202020204"/>
              </a:rPr>
              <a:t>/node_modules/,</a:t>
            </a:r>
            <a:endParaRPr lang="en-US" sz="950">
              <a:solidFill>
                <a:srgbClr val="F35404"/>
              </a:solidFill>
              <a:latin typeface="Arial" panose="020B0604020202020204"/>
            </a:endParaRPr>
          </a:p>
          <a:p>
            <a:pPr marL="903605" indent="0">
              <a:lnSpc>
                <a:spcPct val="121000"/>
              </a:lnSpc>
            </a:pPr>
            <a:r>
              <a:rPr lang="en-US" sz="950">
                <a:latin typeface="Arial" panose="020B0604020202020204"/>
              </a:rPr>
              <a:t>use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1043305" indent="0">
              <a:lnSpc>
                <a:spcPct val="121000"/>
              </a:lnSpc>
            </a:pPr>
            <a:r>
              <a:rPr lang="en-US" sz="950">
                <a:latin typeface="Arial" panose="020B0604020202020204"/>
              </a:rPr>
              <a:t>1oader</a:t>
            </a:r>
            <a:r>
              <a:rPr lang="en-US" sz="950">
                <a:solidFill>
                  <a:srgbClr val="333333"/>
                </a:solidFill>
                <a:latin typeface="Arial" panose="020B0604020202020204"/>
              </a:rPr>
              <a:t>: </a:t>
            </a:r>
            <a:r>
              <a:rPr lang="en-US" sz="950">
                <a:solidFill>
                  <a:srgbClr val="A61312"/>
                </a:solidFill>
                <a:latin typeface="Arial" panose="020B0604020202020204"/>
              </a:rPr>
              <a:t>"babel-loader"</a:t>
            </a:r>
            <a:r>
              <a:rPr lang="en-US" sz="950">
                <a:solidFill>
                  <a:srgbClr val="333333"/>
                </a:solidFill>
                <a:latin typeface="Arial" panose="020B0604020202020204"/>
              </a:rPr>
              <a:t>,</a:t>
            </a:r>
            <a:endParaRPr lang="en-US" sz="950">
              <a:solidFill>
                <a:srgbClr val="333333"/>
              </a:solidFill>
              <a:latin typeface="Arial" panose="020B0604020202020204"/>
            </a:endParaRPr>
          </a:p>
          <a:p>
            <a:pPr marL="1043305" indent="0">
              <a:lnSpc>
                <a:spcPct val="121000"/>
              </a:lnSpc>
            </a:pPr>
            <a:r>
              <a:rPr lang="en-US" sz="950">
                <a:latin typeface="Arial" panose="020B0604020202020204"/>
              </a:rPr>
              <a:t>options: </a:t>
            </a:r>
            <a:r>
              <a:rPr lang="en-US" sz="950">
                <a:solidFill>
                  <a:srgbClr val="333333"/>
                </a:solidFill>
                <a:latin typeface="Arial" panose="020B0604020202020204"/>
              </a:rPr>
              <a:t>{</a:t>
            </a:r>
            <a:endParaRPr lang="en-US" sz="950">
              <a:solidFill>
                <a:srgbClr val="333333"/>
              </a:solidFill>
              <a:latin typeface="Arial" panose="020B0604020202020204"/>
            </a:endParaRPr>
          </a:p>
          <a:p>
            <a:pPr marL="1170305" indent="0">
              <a:lnSpc>
                <a:spcPct val="121000"/>
              </a:lnSpc>
            </a:pPr>
            <a:r>
              <a:rPr lang="en-US" sz="950">
                <a:latin typeface="Arial" panose="020B0604020202020204"/>
              </a:rPr>
              <a:t>presets</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["©babel/preset-react"</a:t>
            </a:r>
            <a:r>
              <a:rPr lang="en-US" sz="950">
                <a:solidFill>
                  <a:srgbClr val="333333"/>
                </a:solidFill>
                <a:latin typeface="Arial" panose="020B0604020202020204"/>
              </a:rPr>
              <a:t>, </a:t>
            </a:r>
            <a:r>
              <a:rPr lang="en-US" sz="950" baseline="30000">
                <a:solidFill>
                  <a:srgbClr val="A61312"/>
                </a:solidFill>
                <a:latin typeface="Arial" panose="020B0604020202020204"/>
              </a:rPr>
              <a:t>n</a:t>
            </a:r>
            <a:r>
              <a:rPr lang="en-US" sz="950">
                <a:solidFill>
                  <a:srgbClr val="A61312"/>
                </a:solidFill>
                <a:latin typeface="Arial" panose="020B0604020202020204"/>
              </a:rPr>
              <a:t>@babel/preset-env"]</a:t>
            </a:r>
            <a:r>
              <a:rPr lang="en-US" sz="950">
                <a:solidFill>
                  <a:srgbClr val="333333"/>
                </a:solidFill>
                <a:latin typeface="Arial" panose="020B0604020202020204"/>
              </a:rPr>
              <a:t>,</a:t>
            </a:r>
            <a:endParaRPr lang="en-US" sz="950">
              <a:solidFill>
                <a:srgbClr val="333333"/>
              </a:solidFill>
              <a:latin typeface="Arial" panose="020B0604020202020204"/>
            </a:endParaRPr>
          </a:p>
          <a:p>
            <a:pPr marL="1170305" indent="0">
              <a:lnSpc>
                <a:spcPct val="121000"/>
              </a:lnSpc>
            </a:pPr>
            <a:r>
              <a:rPr lang="en-US" sz="950">
                <a:solidFill>
                  <a:srgbClr val="A85601"/>
                </a:solidFill>
                <a:latin typeface="Arial" panose="020B0604020202020204"/>
              </a:rPr>
              <a:t>// 1.</a:t>
            </a:r>
            <a:r>
              <a:rPr lang="zh-TW" sz="850">
                <a:solidFill>
                  <a:srgbClr val="A85601"/>
                </a:solidFill>
                <a:latin typeface="MingLiU"/>
                <a:ea typeface="MingLiU"/>
              </a:rPr>
              <a:t>避免</a:t>
            </a:r>
            <a:r>
              <a:rPr lang="en-US" sz="950">
                <a:solidFill>
                  <a:srgbClr val="A85601"/>
                </a:solidFill>
                <a:latin typeface="Arial" panose="020B0604020202020204"/>
              </a:rPr>
              <a:t>babel</a:t>
            </a:r>
            <a:r>
              <a:rPr lang="zh-TW" sz="850">
                <a:solidFill>
                  <a:srgbClr val="A85601"/>
                </a:solidFill>
                <a:latin typeface="MingLiU"/>
                <a:ea typeface="MingLiU"/>
              </a:rPr>
              <a:t>转义语法后</a:t>
            </a:r>
            <a:r>
              <a:rPr lang="en-US" sz="950">
                <a:solidFill>
                  <a:srgbClr val="A85601"/>
                </a:solidFill>
                <a:latin typeface="Arial" panose="020B0604020202020204"/>
              </a:rPr>
              <a:t>helper</a:t>
            </a:r>
            <a:r>
              <a:rPr lang="zh-TW" sz="850">
                <a:solidFill>
                  <a:srgbClr val="A85601"/>
                </a:solidFill>
                <a:latin typeface="MingLiU"/>
                <a:ea typeface="MingLiU"/>
              </a:rPr>
              <a:t>函数重复</a:t>
            </a:r>
            <a:endParaRPr lang="zh-TW" sz="850">
              <a:solidFill>
                <a:srgbClr val="A85601"/>
              </a:solidFill>
              <a:latin typeface="MingLiU"/>
              <a:ea typeface="MingLiU"/>
            </a:endParaRPr>
          </a:p>
          <a:p>
            <a:pPr marL="1170305" indent="0">
              <a:lnSpc>
                <a:spcPct val="121000"/>
              </a:lnSpc>
            </a:pPr>
            <a:r>
              <a:rPr lang="en-US" sz="950">
                <a:solidFill>
                  <a:srgbClr val="A85601"/>
                </a:solidFill>
                <a:latin typeface="Arial" panose="020B0604020202020204"/>
              </a:rPr>
              <a:t>// 2.</a:t>
            </a:r>
            <a:r>
              <a:rPr lang="zh-TW" sz="850">
                <a:solidFill>
                  <a:srgbClr val="A85601"/>
                </a:solidFill>
                <a:latin typeface="MingLiU"/>
                <a:ea typeface="MingLiU"/>
              </a:rPr>
              <a:t>避免</a:t>
            </a:r>
            <a:r>
              <a:rPr lang="en-US" sz="950">
                <a:solidFill>
                  <a:srgbClr val="A85601"/>
                </a:solidFill>
                <a:latin typeface="Arial" panose="020B0604020202020204"/>
              </a:rPr>
              <a:t>babel polyfi </a:t>
            </a:r>
            <a:r>
              <a:rPr lang="zh-TW" sz="950">
                <a:solidFill>
                  <a:srgbClr val="A85601"/>
                </a:solidFill>
                <a:latin typeface="Arial" panose="020B0604020202020204"/>
                <a:ea typeface="Arial" panose="020B0604020202020204"/>
              </a:rPr>
              <a:t>11</a:t>
            </a:r>
            <a:r>
              <a:rPr lang="zh-TW" sz="850">
                <a:solidFill>
                  <a:srgbClr val="A85601"/>
                </a:solidFill>
                <a:latin typeface="MingLiU"/>
                <a:ea typeface="MingLiU"/>
              </a:rPr>
              <a:t>将</a:t>
            </a:r>
            <a:r>
              <a:rPr lang="en-US" sz="950">
                <a:solidFill>
                  <a:srgbClr val="A85601"/>
                </a:solidFill>
                <a:latin typeface="Arial" panose="020B0604020202020204"/>
              </a:rPr>
              <a:t>API</a:t>
            </a:r>
            <a:r>
              <a:rPr lang="zh-TW" sz="850">
                <a:solidFill>
                  <a:srgbClr val="A85601"/>
                </a:solidFill>
                <a:latin typeface="MingLiU"/>
                <a:ea typeface="MingLiU"/>
              </a:rPr>
              <a:t>『鹼笳到全局</a:t>
            </a:r>
            <a:endParaRPr lang="zh-TW" sz="850">
              <a:solidFill>
                <a:srgbClr val="A85601"/>
              </a:solidFill>
              <a:latin typeface="MingLiU"/>
              <a:ea typeface="MingLiU"/>
            </a:endParaRPr>
          </a:p>
          <a:p>
            <a:pPr marL="1170305" indent="0">
              <a:lnSpc>
                <a:spcPct val="121000"/>
              </a:lnSpc>
            </a:pPr>
            <a:r>
              <a:rPr lang="en-US" sz="950">
                <a:latin typeface="Arial" panose="020B0604020202020204"/>
              </a:rPr>
              <a:t>plugins</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["@babel/plugin-transform-runti</a:t>
            </a:r>
            <a:r>
              <a:rPr lang="en-US" sz="950">
                <a:solidFill>
                  <a:srgbClr val="7C102F"/>
                </a:solidFill>
                <a:latin typeface="Arial" panose="020B0604020202020204"/>
              </a:rPr>
              <a:t>me"]</a:t>
            </a:r>
            <a:endParaRPr lang="en-US" sz="950">
              <a:solidFill>
                <a:srgbClr val="7C102F"/>
              </a:solidFill>
              <a:latin typeface="Arial" panose="020B0604020202020204"/>
            </a:endParaRPr>
          </a:p>
          <a:p>
            <a:pPr marL="1043305" indent="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903605" indent="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lnSpc>
                <a:spcPts val="1320"/>
              </a:lnSpc>
              <a:spcAft>
                <a:spcPts val="21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5461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1000"/>
              </a:lnSpc>
            </a:pPr>
            <a:r>
              <a:rPr lang="en-US" sz="950">
                <a:latin typeface="Arial" panose="020B0604020202020204"/>
              </a:rPr>
              <a:t>plugi ns</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lgn="just">
              <a:lnSpc>
                <a:spcPct val="121000"/>
              </a:lnSpc>
            </a:pPr>
            <a:r>
              <a:rPr lang="en-US" sz="950">
                <a:solidFill>
                  <a:srgbClr val="750087"/>
                </a:solidFill>
                <a:latin typeface="Arial" panose="020B0604020202020204"/>
              </a:rPr>
              <a:t>new </a:t>
            </a:r>
            <a:r>
              <a:rPr lang="en-US" sz="950">
                <a:latin typeface="Arial" panose="020B0604020202020204"/>
              </a:rPr>
              <a:t>HtmlwebpackPlugi</a:t>
            </a:r>
            <a:r>
              <a:rPr lang="en-US" sz="950">
                <a:solidFill>
                  <a:srgbClr val="333333"/>
                </a:solidFill>
                <a:latin typeface="Arial" panose="020B0604020202020204"/>
              </a:rPr>
              <a:t>n((</a:t>
            </a:r>
            <a:endParaRPr lang="en-US" sz="950">
              <a:solidFill>
                <a:srgbClr val="333333"/>
              </a:solidFill>
              <a:latin typeface="Arial" panose="020B0604020202020204"/>
            </a:endParaRPr>
          </a:p>
          <a:p>
            <a:pPr marL="776605" indent="0">
              <a:lnSpc>
                <a:spcPct val="121000"/>
              </a:lnSpc>
            </a:pPr>
            <a:r>
              <a:rPr lang="en-US" sz="950">
                <a:latin typeface="Arial" panose="020B0604020202020204"/>
              </a:rPr>
              <a:t>template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"./public/index.html"</a:t>
            </a:r>
            <a:endParaRPr lang="en-US" sz="950">
              <a:solidFill>
                <a:srgbClr val="A61312"/>
              </a:solidFill>
              <a:latin typeface="Arial" panose="020B0604020202020204"/>
            </a:endParaRPr>
          </a:p>
          <a:p>
            <a:pPr marL="636905" indent="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ts val="1320"/>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406400">
              <a:lnSpc>
                <a:spcPct val="121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lnSpc>
                <a:spcPct val="115000"/>
              </a:lnSpc>
              <a:spcAft>
                <a:spcPts val="119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添加启动命令</a:t>
            </a:r>
            <a:endParaRPr lang="zh-TW" sz="950">
              <a:solidFill>
                <a:srgbClr val="333333"/>
              </a:solidFill>
              <a:latin typeface="微软雅黑" panose="020B0503020204020204" charset="-122"/>
              <a:ea typeface="微软雅黑" panose="020B0503020204020204" charset="-122"/>
            </a:endParaRPr>
          </a:p>
          <a:p>
            <a:pPr indent="406400" algn="just">
              <a:lnSpc>
                <a:spcPct val="121000"/>
              </a:lnSpc>
            </a:pPr>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gn="just">
              <a:lnSpc>
                <a:spcPct val="121000"/>
              </a:lnSpc>
            </a:pPr>
            <a:r>
              <a:rPr lang="en-US" sz="950">
                <a:solidFill>
                  <a:srgbClr val="A61312"/>
                </a:solidFill>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a:t>
            </a:r>
            <a:endParaRPr lang="en-US" sz="950">
              <a:solidFill>
                <a:srgbClr val="A61312"/>
              </a:solidFill>
              <a:latin typeface="Arial" panose="020B0604020202020204"/>
            </a:endParaRPr>
          </a:p>
          <a:p>
            <a:pPr indent="406400">
              <a:lnSpc>
                <a:spcPct val="121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1190"/>
              </a:spcAft>
            </a:pPr>
            <a:r>
              <a:rPr lang="en-US" sz="1200" b="1">
                <a:solidFill>
                  <a:srgbClr val="333333"/>
                </a:solidFill>
                <a:latin typeface="Arial" panose="020B0604020202020204"/>
              </a:rPr>
              <a:t>5.3 Marketing </a:t>
            </a:r>
            <a:r>
              <a:rPr lang="zh-TW" sz="1200" b="1">
                <a:solidFill>
                  <a:srgbClr val="333333"/>
                </a:solidFill>
                <a:latin typeface="Arial" panose="020B0604020202020204"/>
                <a:ea typeface="Arial" panose="020B0604020202020204"/>
              </a:rPr>
              <a:t>-</a:t>
            </a:r>
            <a:r>
              <a:rPr lang="zh-TW" sz="1200">
                <a:solidFill>
                  <a:srgbClr val="333333"/>
                </a:solidFill>
                <a:latin typeface="微软雅黑" panose="020B0503020204020204" charset="-122"/>
                <a:ea typeface="微软雅黑" panose="020B0503020204020204" charset="-122"/>
              </a:rPr>
              <a:t>创建挂载方法</a:t>
            </a:r>
            <a:endParaRPr lang="zh-TW" sz="1200">
              <a:solidFill>
                <a:srgbClr val="333333"/>
              </a:solidFill>
              <a:latin typeface="微软雅黑" panose="020B0503020204020204" charset="-122"/>
              <a:ea typeface="微软雅黑" panose="020B0503020204020204" charset="-122"/>
            </a:endParaRPr>
          </a:p>
          <a:p>
            <a:pPr indent="127000">
              <a:lnSpc>
                <a:spcPct val="121000"/>
              </a:lnSpc>
            </a:pPr>
            <a:r>
              <a:rPr lang="en-US" sz="950">
                <a:solidFill>
                  <a:srgbClr val="A85601"/>
                </a:solidFill>
                <a:latin typeface="Arial" panose="020B0604020202020204"/>
              </a:rPr>
              <a:t>// bootstrap.js</a:t>
            </a:r>
            <a:endParaRPr lang="en-US" sz="950">
              <a:solidFill>
                <a:srgbClr val="A85601"/>
              </a:solidFill>
              <a:latin typeface="Arial" panose="020B0604020202020204"/>
            </a:endParaRPr>
          </a:p>
          <a:p>
            <a:pPr indent="127000" algn="just">
              <a:lnSpc>
                <a:spcPct val="121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baseline="30000">
                <a:solidFill>
                  <a:srgbClr val="A61312"/>
                </a:solidFill>
                <a:latin typeface="Arial" panose="020B0604020202020204"/>
              </a:rPr>
              <a:t>H</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127000" algn="just">
              <a:lnSpc>
                <a:spcPct val="121000"/>
              </a:lnSpc>
              <a:spcAft>
                <a:spcPts val="910"/>
              </a:spcAft>
            </a:pPr>
            <a:r>
              <a:rPr lang="en-US" sz="950">
                <a:solidFill>
                  <a:srgbClr val="750087"/>
                </a:solidFill>
                <a:latin typeface="Arial" panose="020B0604020202020204"/>
              </a:rPr>
              <a:t>import </a:t>
            </a:r>
            <a:r>
              <a:rPr lang="en-US" sz="950">
                <a:solidFill>
                  <a:srgbClr val="0101FA"/>
                </a:solidFill>
                <a:latin typeface="Arial" panose="020B0604020202020204"/>
              </a:rPr>
              <a:t>ReactDOM </a:t>
            </a:r>
            <a:r>
              <a:rPr lang="en-US" sz="950">
                <a:solidFill>
                  <a:srgbClr val="750087"/>
                </a:solidFill>
                <a:latin typeface="Arial" panose="020B0604020202020204"/>
              </a:rPr>
              <a:t>from </a:t>
            </a:r>
            <a:r>
              <a:rPr lang="en-US" sz="950">
                <a:solidFill>
                  <a:srgbClr val="A61312"/>
                </a:solidFill>
                <a:latin typeface="Arial" panose="020B0604020202020204"/>
              </a:rPr>
              <a:t>"react-dom"</a:t>
            </a:r>
            <a:endParaRPr lang="en-US" sz="950">
              <a:solidFill>
                <a:srgbClr val="A61312"/>
              </a:solidFill>
              <a:latin typeface="Arial" panose="020B0604020202020204"/>
            </a:endParaRPr>
          </a:p>
          <a:p>
            <a:pPr indent="127000">
              <a:lnSpc>
                <a:spcPct val="121000"/>
              </a:lnSpc>
            </a:pPr>
            <a:r>
              <a:rPr lang="en-US" sz="950">
                <a:solidFill>
                  <a:srgbClr val="750087"/>
                </a:solidFill>
                <a:latin typeface="Arial" panose="020B0604020202020204"/>
              </a:rPr>
              <a:t>function </a:t>
            </a:r>
            <a:r>
              <a:rPr lang="en-US" sz="950">
                <a:solidFill>
                  <a:srgbClr val="0101FA"/>
                </a:solidFill>
                <a:latin typeface="Arial" panose="020B0604020202020204"/>
              </a:rPr>
              <a:t>mount(el)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21000"/>
              </a:lnSpc>
            </a:pPr>
            <a:r>
              <a:rPr lang="en-US" sz="950">
                <a:latin typeface="Arial" panose="020B0604020202020204"/>
              </a:rPr>
              <a:t>ReactDOM.render(&lt;di</a:t>
            </a:r>
            <a:r>
              <a:rPr lang="en-US" sz="950">
                <a:solidFill>
                  <a:srgbClr val="333333"/>
                </a:solidFill>
                <a:latin typeface="Arial" panose="020B0604020202020204"/>
              </a:rPr>
              <a:t>v&gt;Marketing works&lt;/di</a:t>
            </a:r>
            <a:r>
              <a:rPr lang="en-US" sz="950">
                <a:solidFill>
                  <a:srgbClr val="127602"/>
                </a:solidFill>
                <a:latin typeface="Arial" panose="020B0604020202020204"/>
              </a:rPr>
              <a:t>v&gt;, </a:t>
            </a:r>
            <a:r>
              <a:rPr lang="en-US" sz="950">
                <a:solidFill>
                  <a:srgbClr val="0253A6"/>
                </a:solidFill>
                <a:latin typeface="Arial" panose="020B0604020202020204"/>
              </a:rPr>
              <a:t>el)</a:t>
            </a:r>
            <a:endParaRPr lang="en-US" sz="950">
              <a:solidFill>
                <a:srgbClr val="0253A6"/>
              </a:solidFill>
              <a:latin typeface="Arial" panose="020B0604020202020204"/>
            </a:endParaRPr>
          </a:p>
          <a:p>
            <a:pPr indent="127000">
              <a:lnSpc>
                <a:spcPct val="121000"/>
              </a:lnSpc>
              <a:spcAft>
                <a:spcPts val="91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lnSpc>
                <a:spcPct val="121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a:t>
            </a:r>
            <a:r>
              <a:rPr lang="en-US" sz="950">
                <a:solidFill>
                  <a:srgbClr val="333333"/>
                </a:solidFill>
                <a:latin typeface="Arial" panose="020B0604020202020204"/>
              </a:rPr>
              <a:t>.</a:t>
            </a:r>
            <a:r>
              <a:rPr lang="en-US" sz="950">
                <a:latin typeface="Arial" panose="020B0604020202020204"/>
              </a:rPr>
              <a:t>NODE_ENV </a:t>
            </a:r>
            <a:r>
              <a:rPr lang="en-US" sz="950">
                <a:solidFill>
                  <a:srgbClr val="A61312"/>
                </a:solidFill>
                <a:latin typeface="Arial" panose="020B0604020202020204"/>
              </a:rPr>
              <a:t>=== "development") </a:t>
            </a:r>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7928" y="374904"/>
            <a:ext cx="4370832" cy="9357360"/>
          </a:xfrm>
          <a:prstGeom prst="rect">
            <a:avLst/>
          </a:prstGeom>
          <a:solidFill>
            <a:srgbClr val="FFFFFF"/>
          </a:solidFill>
        </p:spPr>
        <p:txBody>
          <a:bodyPr lIns="0" tIns="0" rIns="0" bIns="0">
            <a:noAutofit/>
          </a:bodyPr>
          <a:p>
            <a:pPr indent="254000">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el </a:t>
            </a:r>
            <a:r>
              <a:rPr lang="en-US" sz="950">
                <a:solidFill>
                  <a:srgbClr val="A61312"/>
                </a:solidFill>
                <a:latin typeface="Arial" panose="020B0604020202020204"/>
              </a:rPr>
              <a: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querysei</a:t>
            </a:r>
            <a:r>
              <a:rPr lang="en-US" sz="950">
                <a:solidFill>
                  <a:srgbClr val="7C102F"/>
                </a:solidFill>
                <a:latin typeface="Arial" panose="020B0604020202020204"/>
              </a:rPr>
              <a:t>ector(</a:t>
            </a:r>
            <a:r>
              <a:rPr lang="en-US" sz="950" baseline="30000">
                <a:solidFill>
                  <a:srgbClr val="7C102F"/>
                </a:solidFill>
                <a:latin typeface="Arial" panose="020B0604020202020204"/>
              </a:rPr>
              <a:t>n</a:t>
            </a:r>
            <a:r>
              <a:rPr lang="en-US" sz="950">
                <a:solidFill>
                  <a:srgbClr val="7C102F"/>
                </a:solidFill>
                <a:latin typeface="Arial" panose="020B0604020202020204"/>
              </a:rPr>
              <a:t>#dev-marketi</a:t>
            </a:r>
            <a:r>
              <a:rPr lang="en-US" sz="950">
                <a:solidFill>
                  <a:srgbClr val="A61312"/>
                </a:solidFill>
                <a:latin typeface="Arial" panose="020B0604020202020204"/>
              </a:rPr>
              <a:t>ng</a:t>
            </a:r>
            <a:r>
              <a:rPr lang="en-US" sz="950" baseline="30000">
                <a:solidFill>
                  <a:srgbClr val="A61312"/>
                </a:solidFill>
                <a:latin typeface="Arial" panose="020B0604020202020204"/>
              </a:rPr>
              <a:t>n</a:t>
            </a:r>
            <a:r>
              <a:rPr lang="en-US" sz="950">
                <a:solidFill>
                  <a:srgbClr val="A61312"/>
                </a:solidFill>
                <a:latin typeface="Arial" panose="020B0604020202020204"/>
              </a:rPr>
              <a:t>)</a:t>
            </a:r>
            <a:endParaRPr lang="en-US" sz="950">
              <a:solidFill>
                <a:srgbClr val="A61312"/>
              </a:solidFill>
              <a:latin typeface="Arial" panose="020B0604020202020204"/>
            </a:endParaRPr>
          </a:p>
          <a:p>
            <a:pPr indent="254000">
              <a:lnSpc>
                <a:spcPct val="125000"/>
              </a:lnSpc>
            </a:pPr>
            <a:r>
              <a:rPr lang="en-US" sz="950">
                <a:solidFill>
                  <a:srgbClr val="750087"/>
                </a:solidFill>
                <a:latin typeface="Arial" panose="020B0604020202020204"/>
              </a:rPr>
              <a:t>i f </a:t>
            </a:r>
            <a:r>
              <a:rPr lang="en-US" sz="950">
                <a:solidFill>
                  <a:srgbClr val="0253A6"/>
                </a:solidFill>
                <a:latin typeface="Arial" panose="020B0604020202020204"/>
              </a:rPr>
              <a:t>(el</a:t>
            </a:r>
            <a:r>
              <a:rPr lang="en-US" sz="950">
                <a:solidFill>
                  <a:srgbClr val="333333"/>
                </a:solidFill>
                <a:latin typeface="Arial" panose="020B0604020202020204"/>
              </a:rPr>
              <a:t>) </a:t>
            </a:r>
            <a:r>
              <a:rPr lang="en-US" sz="950">
                <a:solidFill>
                  <a:srgbClr val="070E30"/>
                </a:solidFill>
                <a:latin typeface="Arial" panose="020B0604020202020204"/>
              </a:rPr>
              <a:t>mount(el</a:t>
            </a: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25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25000"/>
              </a:lnSpc>
              <a:spcAft>
                <a:spcPts val="1190"/>
              </a:spcAft>
            </a:pPr>
            <a:r>
              <a:rPr lang="en-US" sz="950">
                <a:solidFill>
                  <a:srgbClr val="750087"/>
                </a:solidFill>
                <a:latin typeface="Arial" panose="020B0604020202020204"/>
              </a:rPr>
              <a:t>export </a:t>
            </a:r>
            <a:r>
              <a:rPr lang="en-US" sz="950">
                <a:solidFill>
                  <a:srgbClr val="333333"/>
                </a:solidFill>
                <a:latin typeface="Arial" panose="020B0604020202020204"/>
              </a:rPr>
              <a:t>( </a:t>
            </a:r>
            <a:r>
              <a:rPr lang="en-US" sz="950">
                <a:latin typeface="Arial" panose="020B0604020202020204"/>
              </a:rPr>
              <a:t>mount </a:t>
            </a: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840"/>
              </a:spcAft>
            </a:pPr>
            <a:r>
              <a:rPr lang="en-US" sz="1200" b="1">
                <a:solidFill>
                  <a:srgbClr val="333333"/>
                </a:solidFill>
                <a:latin typeface="Arial" panose="020B0604020202020204"/>
              </a:rPr>
              <a:t>5.4 Marketing </a:t>
            </a:r>
            <a:r>
              <a:rPr lang="zh-TW" sz="1200" b="1">
                <a:solidFill>
                  <a:srgbClr val="333333"/>
                </a:solidFill>
                <a:latin typeface="Arial" panose="020B0604020202020204"/>
                <a:ea typeface="Arial" panose="020B0604020202020204"/>
              </a:rPr>
              <a:t>-</a:t>
            </a:r>
            <a:r>
              <a:rPr lang="zh-TW" sz="1200">
                <a:solidFill>
                  <a:srgbClr val="333333"/>
                </a:solidFill>
                <a:latin typeface="微软雅黑" panose="020B0503020204020204" charset="-122"/>
                <a:ea typeface="微软雅黑" panose="020B0503020204020204" charset="-122"/>
              </a:rPr>
              <a:t>创建路由</a:t>
            </a:r>
            <a:endParaRPr lang="zh-TW" sz="1200">
              <a:solidFill>
                <a:srgbClr val="333333"/>
              </a:solidFill>
              <a:latin typeface="微软雅黑" panose="020B0503020204020204" charset="-122"/>
              <a:ea typeface="微软雅黑" panose="020B0503020204020204" charset="-122"/>
            </a:endParaRPr>
          </a:p>
          <a:p>
            <a:pPr indent="152400">
              <a:lnSpc>
                <a:spcPct val="119000"/>
              </a:lnSpc>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src</a:t>
            </a:r>
            <a:r>
              <a:rPr lang="zh-TW" sz="950">
                <a:solidFill>
                  <a:srgbClr val="333333"/>
                </a:solidFill>
                <a:latin typeface="微软雅黑" panose="020B0503020204020204" charset="-122"/>
                <a:ea typeface="微软雅黑" panose="020B0503020204020204" charset="-122"/>
              </a:rPr>
              <a:t>文件夹中创建</a:t>
            </a:r>
            <a:r>
              <a:rPr lang="en-US" sz="1000">
                <a:solidFill>
                  <a:srgbClr val="333333"/>
                </a:solidFill>
                <a:latin typeface="Arial" panose="020B0604020202020204"/>
              </a:rPr>
              <a:t>components</a:t>
            </a:r>
            <a:r>
              <a:rPr lang="zh-TW" sz="950">
                <a:solidFill>
                  <a:srgbClr val="333333"/>
                </a:solidFill>
                <a:latin typeface="微软雅黑" panose="020B0503020204020204" charset="-122"/>
                <a:ea typeface="微软雅黑" panose="020B0503020204020204" charset="-122"/>
              </a:rPr>
              <a:t>文件夹用于放置页</a:t>
            </a:r>
            <a:r>
              <a:rPr lang="zh-CN" sz="950">
                <a:solidFill>
                  <a:srgbClr val="333333"/>
                </a:solidFill>
                <a:latin typeface="微软雅黑" panose="020B0503020204020204" charset="-122"/>
                <a:ea typeface="微软雅黑" panose="020B0503020204020204" charset="-122"/>
              </a:rPr>
              <a:t>面组件</a:t>
            </a:r>
            <a:endParaRPr lang="zh-CN" sz="950">
              <a:solidFill>
                <a:srgbClr val="333333"/>
              </a:solidFill>
              <a:latin typeface="微软雅黑" panose="020B0503020204020204" charset="-122"/>
              <a:ea typeface="微软雅黑" panose="020B0503020204020204" charset="-122"/>
            </a:endParaRPr>
          </a:p>
          <a:p>
            <a:pPr indent="152400">
              <a:lnSpc>
                <a:spcPct val="119000"/>
              </a:lnSpc>
              <a:spcAft>
                <a:spcPts val="1190"/>
              </a:spcAft>
            </a:pPr>
            <a:r>
              <a:rPr lang="en-US" sz="1000">
                <a:solidFill>
                  <a:srgbClr val="333333"/>
                </a:solidFill>
                <a:latin typeface="Arial" panose="020B0604020202020204"/>
              </a:rPr>
              <a:t>2.</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src</a:t>
            </a:r>
            <a:r>
              <a:rPr lang="zh-TW" sz="950">
                <a:solidFill>
                  <a:srgbClr val="333333"/>
                </a:solidFill>
                <a:latin typeface="微软雅黑" panose="020B0503020204020204" charset="-122"/>
                <a:ea typeface="微软雅黑" panose="020B0503020204020204" charset="-122"/>
              </a:rPr>
              <a:t>文件夹中创建</a:t>
            </a:r>
            <a:r>
              <a:rPr lang="en-US" sz="1000">
                <a:solidFill>
                  <a:srgbClr val="333333"/>
                </a:solidFill>
                <a:latin typeface="Arial" panose="020B0604020202020204"/>
              </a:rPr>
              <a:t>App</a:t>
            </a:r>
            <a:r>
              <a:rPr lang="zh-TW" sz="950">
                <a:solidFill>
                  <a:srgbClr val="333333"/>
                </a:solidFill>
                <a:latin typeface="微软雅黑" panose="020B0503020204020204" charset="-122"/>
                <a:ea typeface="微软雅黑" panose="020B0503020204020204" charset="-122"/>
              </a:rPr>
              <a:t>组件，用于编写路由</a:t>
            </a:r>
            <a:endParaRPr lang="zh-TW" sz="950">
              <a:solidFill>
                <a:srgbClr val="333333"/>
              </a:solidFill>
              <a:latin typeface="微软雅黑" panose="020B0503020204020204" charset="-122"/>
              <a:ea typeface="微软雅黑" panose="020B0503020204020204" charset="-122"/>
            </a:endParaRPr>
          </a:p>
          <a:p>
            <a:pPr indent="114300">
              <a:lnSpc>
                <a:spcPct val="125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App.js</a:t>
            </a:r>
            <a:endParaRPr lang="en-US" sz="950">
              <a:solidFill>
                <a:srgbClr val="A85601"/>
              </a:solidFill>
              <a:latin typeface="Arial" panose="020B0604020202020204"/>
            </a:endParaRPr>
          </a:p>
          <a:p>
            <a:pPr indent="114300">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baseline="30000">
                <a:solidFill>
                  <a:srgbClr val="A61312"/>
                </a:solidFill>
                <a:latin typeface="Arial" panose="020B0604020202020204"/>
              </a:rPr>
              <a:t>H</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114300">
              <a:lnSpc>
                <a:spcPct val="125000"/>
              </a:lnSpc>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BrowserRouter</a:t>
            </a:r>
            <a:r>
              <a:rPr lang="en-US" sz="950">
                <a:solidFill>
                  <a:srgbClr val="333333"/>
                </a:solidFill>
                <a:latin typeface="Arial" panose="020B0604020202020204"/>
              </a:rPr>
              <a:t>, </a:t>
            </a:r>
            <a:r>
              <a:rPr lang="en-US" sz="950">
                <a:solidFill>
                  <a:srgbClr val="0101FA"/>
                </a:solidFill>
                <a:latin typeface="Arial" panose="020B0604020202020204"/>
              </a:rPr>
              <a:t>Route, Switch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"react-router-dom"</a:t>
            </a:r>
            <a:endParaRPr lang="en-US" sz="950">
              <a:solidFill>
                <a:srgbClr val="A61312"/>
              </a:solidFill>
              <a:latin typeface="Arial" panose="020B0604020202020204"/>
            </a:endParaRPr>
          </a:p>
          <a:p>
            <a:pPr indent="114300">
              <a:lnSpc>
                <a:spcPct val="125000"/>
              </a:lnSpc>
            </a:pPr>
            <a:r>
              <a:rPr lang="en-US" sz="950">
                <a:solidFill>
                  <a:srgbClr val="750087"/>
                </a:solidFill>
                <a:latin typeface="Arial" panose="020B0604020202020204"/>
              </a:rPr>
              <a:t>import </a:t>
            </a:r>
            <a:r>
              <a:rPr lang="en-US" sz="950">
                <a:solidFill>
                  <a:srgbClr val="0101FA"/>
                </a:solidFill>
                <a:latin typeface="Arial" panose="020B0604020202020204"/>
              </a:rPr>
              <a:t>Landing </a:t>
            </a:r>
            <a:r>
              <a:rPr lang="en-US" sz="950">
                <a:solidFill>
                  <a:srgbClr val="750087"/>
                </a:solidFill>
                <a:latin typeface="Arial" panose="020B0604020202020204"/>
              </a:rPr>
              <a:t>from </a:t>
            </a:r>
            <a:r>
              <a:rPr lang="en-US" sz="950">
                <a:solidFill>
                  <a:srgbClr val="A61312"/>
                </a:solidFill>
                <a:latin typeface="Arial" panose="020B0604020202020204"/>
              </a:rPr>
              <a:t>"./components/Landing"</a:t>
            </a:r>
            <a:endParaRPr lang="en-US" sz="950">
              <a:solidFill>
                <a:srgbClr val="A61312"/>
              </a:solidFill>
              <a:latin typeface="Arial" panose="020B0604020202020204"/>
            </a:endParaRPr>
          </a:p>
          <a:p>
            <a:pPr indent="114300">
              <a:lnSpc>
                <a:spcPct val="125000"/>
              </a:lnSpc>
              <a:spcAft>
                <a:spcPts val="840"/>
              </a:spcAft>
            </a:pPr>
            <a:r>
              <a:rPr lang="en-US" sz="950">
                <a:solidFill>
                  <a:srgbClr val="750087"/>
                </a:solidFill>
                <a:latin typeface="Arial" panose="020B0604020202020204"/>
              </a:rPr>
              <a:t>import </a:t>
            </a:r>
            <a:r>
              <a:rPr lang="en-US" sz="950">
                <a:solidFill>
                  <a:srgbClr val="0101FA"/>
                </a:solidFill>
                <a:latin typeface="Arial" panose="020B0604020202020204"/>
              </a:rPr>
              <a:t>Pricing </a:t>
            </a:r>
            <a:r>
              <a:rPr lang="en-US" sz="950">
                <a:solidFill>
                  <a:srgbClr val="750087"/>
                </a:solidFill>
                <a:latin typeface="Arial" panose="020B0604020202020204"/>
              </a:rPr>
              <a:t>from </a:t>
            </a:r>
            <a:r>
              <a:rPr lang="en-US" sz="950">
                <a:solidFill>
                  <a:srgbClr val="A61312"/>
                </a:solidFill>
                <a:latin typeface="Arial" panose="020B0604020202020204"/>
              </a:rPr>
              <a:t>"./components/Pri ci ng"</a:t>
            </a:r>
            <a:endParaRPr lang="en-US" sz="950">
              <a:solidFill>
                <a:srgbClr val="A61312"/>
              </a:solidFill>
              <a:latin typeface="Arial" panose="020B0604020202020204"/>
            </a:endParaRPr>
          </a:p>
          <a:p>
            <a:pPr marL="217805" indent="-127000">
              <a:lnSpc>
                <a:spcPct val="125000"/>
              </a:lnSpc>
            </a:pPr>
            <a:r>
              <a:rPr lang="en-US" sz="950">
                <a:solidFill>
                  <a:srgbClr val="750087"/>
                </a:solidFill>
                <a:latin typeface="Arial" panose="020B0604020202020204"/>
              </a:rPr>
              <a:t>export default function </a:t>
            </a:r>
            <a:r>
              <a:rPr lang="en-US" sz="950">
                <a:solidFill>
                  <a:srgbClr val="0303C3"/>
                </a:solidFill>
                <a:latin typeface="Arial" panose="020B0604020202020204"/>
              </a:rPr>
              <a:t>App() </a:t>
            </a:r>
            <a:r>
              <a:rPr lang="en-US" sz="950">
                <a:solidFill>
                  <a:srgbClr val="333333"/>
                </a:solidFill>
                <a:latin typeface="Arial" panose="020B0604020202020204"/>
              </a:rPr>
              <a:t>( </a:t>
            </a: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pPr>
            <a:r>
              <a:rPr lang="en-US" sz="950">
                <a:solidFill>
                  <a:srgbClr val="127602"/>
                </a:solidFill>
                <a:latin typeface="Arial" panose="020B0604020202020204"/>
              </a:rPr>
              <a:t>&lt;BrowserRouter&gt;</a:t>
            </a:r>
            <a:endParaRPr lang="en-US" sz="950">
              <a:solidFill>
                <a:srgbClr val="127602"/>
              </a:solidFill>
              <a:latin typeface="Arial" panose="020B0604020202020204"/>
            </a:endParaRPr>
          </a:p>
          <a:p>
            <a:pPr indent="520700">
              <a:lnSpc>
                <a:spcPct val="125000"/>
              </a:lnSpc>
            </a:pPr>
            <a:r>
              <a:rPr lang="en-US" sz="950">
                <a:solidFill>
                  <a:srgbClr val="127602"/>
                </a:solidFill>
                <a:latin typeface="Arial" panose="020B0604020202020204"/>
              </a:rPr>
              <a:t>&lt;Switch&gt;</a:t>
            </a:r>
            <a:endParaRPr lang="en-US" sz="950">
              <a:solidFill>
                <a:srgbClr val="127602"/>
              </a:solidFill>
              <a:latin typeface="Arial" panose="020B0604020202020204"/>
            </a:endParaRPr>
          </a:p>
          <a:p>
            <a:pPr marL="624205" indent="0">
              <a:lnSpc>
                <a:spcPct val="125000"/>
              </a:lnSpc>
            </a:pPr>
            <a:r>
              <a:rPr lang="en-US" sz="950">
                <a:solidFill>
                  <a:srgbClr val="127602"/>
                </a:solidFill>
                <a:latin typeface="Arial" panose="020B0604020202020204"/>
              </a:rPr>
              <a:t>&lt;Route </a:t>
            </a:r>
            <a:r>
              <a:rPr lang="en-US" sz="950">
                <a:solidFill>
                  <a:srgbClr val="320C8A"/>
                </a:solidFill>
                <a:latin typeface="Arial" panose="020B0604020202020204"/>
              </a:rPr>
              <a:t>path="/pri </a:t>
            </a:r>
            <a:r>
              <a:rPr lang="en-US" sz="950">
                <a:solidFill>
                  <a:srgbClr val="A61312"/>
                </a:solidFill>
                <a:latin typeface="Arial" panose="020B0604020202020204"/>
              </a:rPr>
              <a:t>ci ng" </a:t>
            </a:r>
            <a:r>
              <a:rPr lang="en-US" sz="950">
                <a:solidFill>
                  <a:srgbClr val="320C8A"/>
                </a:solidFill>
                <a:latin typeface="Arial" panose="020B0604020202020204"/>
              </a:rPr>
              <a:t>component={Pri </a:t>
            </a:r>
            <a:r>
              <a:rPr lang="en-US" sz="950">
                <a:latin typeface="Arial" panose="020B0604020202020204"/>
              </a:rPr>
              <a:t>ci ng} </a:t>
            </a:r>
            <a:r>
              <a:rPr lang="en-US" sz="950">
                <a:solidFill>
                  <a:srgbClr val="127602"/>
                </a:solidFill>
                <a:latin typeface="Arial" panose="020B0604020202020204"/>
              </a:rPr>
              <a:t>/&gt;</a:t>
            </a:r>
            <a:endParaRPr lang="en-US" sz="950">
              <a:solidFill>
                <a:srgbClr val="127602"/>
              </a:solidFill>
              <a:latin typeface="Arial" panose="020B0604020202020204"/>
            </a:endParaRPr>
          </a:p>
          <a:p>
            <a:pPr marL="624205" indent="0">
              <a:lnSpc>
                <a:spcPct val="125000"/>
              </a:lnSpc>
            </a:pPr>
            <a:r>
              <a:rPr lang="en-US" sz="950">
                <a:solidFill>
                  <a:srgbClr val="127602"/>
                </a:solidFill>
                <a:latin typeface="Arial" panose="020B0604020202020204"/>
              </a:rPr>
              <a:t>&lt;Route </a:t>
            </a:r>
            <a:r>
              <a:rPr lang="en-US" sz="950">
                <a:solidFill>
                  <a:srgbClr val="320C8A"/>
                </a:solidFill>
                <a:latin typeface="Arial" panose="020B0604020202020204"/>
              </a:rPr>
              <a:t>path="/</a:t>
            </a:r>
            <a:r>
              <a:rPr lang="en-US" sz="950" baseline="30000">
                <a:solidFill>
                  <a:srgbClr val="320C8A"/>
                </a:solidFill>
                <a:latin typeface="Arial" panose="020B0604020202020204"/>
              </a:rPr>
              <a:t>H</a:t>
            </a:r>
            <a:r>
              <a:rPr lang="en-US" sz="950">
                <a:solidFill>
                  <a:srgbClr val="320C8A"/>
                </a:solidFill>
                <a:latin typeface="Arial" panose="020B0604020202020204"/>
              </a:rPr>
              <a:t> component=(Landi </a:t>
            </a:r>
            <a:r>
              <a:rPr lang="en-US" sz="950">
                <a:latin typeface="Arial" panose="020B0604020202020204"/>
              </a:rPr>
              <a:t>ng} </a:t>
            </a:r>
            <a:r>
              <a:rPr lang="en-US" sz="950">
                <a:solidFill>
                  <a:srgbClr val="127602"/>
                </a:solidFill>
                <a:latin typeface="Arial" panose="020B0604020202020204"/>
              </a:rPr>
              <a:t>/&gt;</a:t>
            </a:r>
            <a:endParaRPr lang="en-US" sz="950">
              <a:solidFill>
                <a:srgbClr val="127602"/>
              </a:solidFill>
              <a:latin typeface="Arial" panose="020B0604020202020204"/>
            </a:endParaRPr>
          </a:p>
          <a:p>
            <a:pPr indent="520700">
              <a:lnSpc>
                <a:spcPct val="125000"/>
              </a:lnSpc>
            </a:pPr>
            <a:r>
              <a:rPr lang="en-US" sz="950">
                <a:solidFill>
                  <a:srgbClr val="127602"/>
                </a:solidFill>
                <a:latin typeface="Arial" panose="020B0604020202020204"/>
              </a:rPr>
              <a:t>&lt;/switch&gt;</a:t>
            </a:r>
            <a:endParaRPr lang="en-US" sz="950">
              <a:solidFill>
                <a:srgbClr val="127602"/>
              </a:solidFill>
              <a:latin typeface="Arial" panose="020B0604020202020204"/>
            </a:endParaRPr>
          </a:p>
          <a:p>
            <a:pPr indent="393700">
              <a:lnSpc>
                <a:spcPct val="125000"/>
              </a:lnSpc>
            </a:pPr>
            <a:r>
              <a:rPr lang="en-US" sz="950">
                <a:solidFill>
                  <a:srgbClr val="127602"/>
                </a:solidFill>
                <a:latin typeface="Arial" panose="020B0604020202020204"/>
              </a:rPr>
              <a:t>&lt;/BrowserRouter&gt;</a:t>
            </a:r>
            <a:endParaRPr lang="en-US" sz="950">
              <a:solidFill>
                <a:srgbClr val="127602"/>
              </a:solidFill>
              <a:latin typeface="Arial" panose="020B0604020202020204"/>
            </a:endParaRPr>
          </a:p>
          <a:p>
            <a:pPr indent="25400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25000"/>
              </a:lnSpc>
              <a:spcAft>
                <a:spcPts val="147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lnSpc>
                <a:spcPct val="125000"/>
              </a:lnSpc>
            </a:pPr>
            <a:r>
              <a:rPr lang="en-US" sz="950">
                <a:solidFill>
                  <a:srgbClr val="A85601"/>
                </a:solidFill>
                <a:latin typeface="Arial" panose="020B0604020202020204"/>
              </a:rPr>
              <a:t>// bootstrap.js</a:t>
            </a:r>
            <a:endParaRPr lang="en-US" sz="950">
              <a:solidFill>
                <a:srgbClr val="A85601"/>
              </a:solidFill>
              <a:latin typeface="Arial" panose="020B0604020202020204"/>
            </a:endParaRPr>
          </a:p>
          <a:p>
            <a:pPr indent="114300">
              <a:lnSpc>
                <a:spcPct val="125000"/>
              </a:lnSpc>
              <a:spcAft>
                <a:spcPts val="840"/>
              </a:spcAft>
            </a:pPr>
            <a:r>
              <a:rPr lang="en-US" sz="950">
                <a:solidFill>
                  <a:srgbClr val="750087"/>
                </a:solidFill>
                <a:latin typeface="Arial" panose="020B0604020202020204"/>
              </a:rPr>
              <a:t>import </a:t>
            </a:r>
            <a:r>
              <a:rPr lang="en-US" sz="950">
                <a:solidFill>
                  <a:srgbClr val="0101FA"/>
                </a:solidFill>
                <a:latin typeface="Arial" panose="020B0604020202020204"/>
              </a:rPr>
              <a:t>App </a:t>
            </a:r>
            <a:r>
              <a:rPr lang="en-US" sz="950">
                <a:solidFill>
                  <a:srgbClr val="750087"/>
                </a:solidFill>
                <a:latin typeface="Arial" panose="020B0604020202020204"/>
              </a:rPr>
              <a:t>from </a:t>
            </a:r>
            <a:r>
              <a:rPr lang="en-US" sz="950">
                <a:solidFill>
                  <a:srgbClr val="A61312"/>
                </a:solidFill>
                <a:latin typeface="Arial" panose="020B0604020202020204"/>
              </a:rPr>
              <a:t>"./App"</a:t>
            </a:r>
            <a:endParaRPr lang="en-US" sz="950">
              <a:solidFill>
                <a:srgbClr val="A61312"/>
              </a:solidFill>
              <a:latin typeface="Arial" panose="020B0604020202020204"/>
            </a:endParaRPr>
          </a:p>
          <a:p>
            <a:pPr indent="114300">
              <a:lnSpc>
                <a:spcPct val="125000"/>
              </a:lnSpc>
            </a:pPr>
            <a:r>
              <a:rPr lang="en-US" sz="950">
                <a:solidFill>
                  <a:srgbClr val="750087"/>
                </a:solidFill>
                <a:latin typeface="Arial" panose="020B0604020202020204"/>
              </a:rPr>
              <a:t>function </a:t>
            </a:r>
            <a:r>
              <a:rPr lang="en-US" sz="950">
                <a:solidFill>
                  <a:srgbClr val="0303C3"/>
                </a:solidFill>
                <a:latin typeface="Arial" panose="020B0604020202020204"/>
              </a:rPr>
              <a:t>mount(el)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25000"/>
              </a:lnSpc>
            </a:pPr>
            <a:r>
              <a:rPr lang="en-US" sz="950">
                <a:latin typeface="Arial" panose="020B0604020202020204"/>
              </a:rPr>
              <a:t>ReactDOM.render</a:t>
            </a:r>
            <a:r>
              <a:rPr lang="en-US" sz="950">
                <a:solidFill>
                  <a:srgbClr val="127602"/>
                </a:solidFill>
                <a:latin typeface="Arial" panose="020B0604020202020204"/>
              </a:rPr>
              <a:t>(&lt;App /&gt;, </a:t>
            </a:r>
            <a:r>
              <a:rPr lang="en-US" sz="950">
                <a:solidFill>
                  <a:srgbClr val="0253A6"/>
                </a:solidFill>
                <a:latin typeface="Arial" panose="020B0604020202020204"/>
              </a:rPr>
              <a:t>el)</a:t>
            </a:r>
            <a:endParaRPr lang="en-US" sz="950">
              <a:solidFill>
                <a:srgbClr val="0253A6"/>
              </a:solidFill>
              <a:latin typeface="Arial" panose="020B0604020202020204"/>
            </a:endParaRPr>
          </a:p>
          <a:p>
            <a:pPr indent="114300">
              <a:lnSpc>
                <a:spcPct val="125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840"/>
              </a:spcAft>
            </a:pPr>
            <a:r>
              <a:rPr lang="en-US" sz="1200" b="1">
                <a:solidFill>
                  <a:srgbClr val="333333"/>
                </a:solidFill>
                <a:latin typeface="Arial" panose="020B0604020202020204"/>
              </a:rPr>
              <a:t>5.5 Container </a:t>
            </a:r>
            <a:r>
              <a:rPr lang="zh-TW" sz="1200" b="1">
                <a:solidFill>
                  <a:srgbClr val="333333"/>
                </a:solidFill>
                <a:latin typeface="Arial" panose="020B0604020202020204"/>
                <a:ea typeface="Arial" panose="020B0604020202020204"/>
              </a:rPr>
              <a:t>-</a:t>
            </a:r>
            <a:r>
              <a:rPr lang="zh-TW" sz="1200">
                <a:solidFill>
                  <a:srgbClr val="333333"/>
                </a:solidFill>
                <a:latin typeface="微软雅黑" panose="020B0503020204020204" charset="-122"/>
                <a:ea typeface="微软雅黑" panose="020B0503020204020204" charset="-122"/>
              </a:rPr>
              <a:t>应用初始化</a:t>
            </a:r>
            <a:endParaRPr lang="zh-TW" sz="1200">
              <a:solidFill>
                <a:srgbClr val="333333"/>
              </a:solidFill>
              <a:latin typeface="微软雅黑" panose="020B0503020204020204" charset="-122"/>
              <a:ea typeface="微软雅黑" panose="020B0503020204020204" charset="-122"/>
            </a:endParaRPr>
          </a:p>
          <a:p>
            <a:pPr indent="152400">
              <a:lnSpc>
                <a:spcPct val="119000"/>
              </a:lnSpc>
              <a:spcAft>
                <a:spcPts val="1190"/>
              </a:spcAft>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创建应用结构(基于</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应用进行拷贝修改)</a:t>
            </a:r>
            <a:endParaRPr lang="zh-TW" sz="950">
              <a:solidFill>
                <a:srgbClr val="333333"/>
              </a:solidFill>
              <a:latin typeface="微软雅黑" panose="020B0503020204020204" charset="-122"/>
              <a:ea typeface="微软雅黑" panose="020B0503020204020204" charset="-122"/>
            </a:endParaRPr>
          </a:p>
          <a:p>
            <a:pPr indent="406400">
              <a:lnSpc>
                <a:spcPct val="125000"/>
              </a:lnSpc>
            </a:pP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public</a:t>
            </a:r>
            <a:endParaRPr lang="en-US" sz="950">
              <a:solidFill>
                <a:srgbClr val="333333"/>
              </a:solidFill>
              <a:latin typeface="Arial" panose="020B0604020202020204"/>
            </a:endParaRPr>
          </a:p>
          <a:p>
            <a:pPr marL="662305" indent="0">
              <a:lnSpc>
                <a:spcPct val="125000"/>
              </a:lnSpc>
            </a:pPr>
            <a:r>
              <a:rPr lang="zh-TW" sz="950" baseline="30000">
                <a:solidFill>
                  <a:srgbClr val="333333"/>
                </a:solidFill>
                <a:latin typeface="Arial" panose="020B0604020202020204"/>
                <a:ea typeface="Arial" panose="020B0604020202020204"/>
              </a:rPr>
              <a:t>1</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i ndex.html</a:t>
            </a:r>
            <a:endParaRPr lang="en-US" sz="950">
              <a:solidFill>
                <a:srgbClr val="333333"/>
              </a:solidFill>
              <a:latin typeface="Arial" panose="020B0604020202020204"/>
            </a:endParaRPr>
          </a:p>
          <a:p>
            <a:pPr indent="406400">
              <a:lnSpc>
                <a:spcPct val="125000"/>
              </a:lnSpc>
            </a:pPr>
            <a:r>
              <a:rPr lang="zh-CN" sz="950">
                <a:solidFill>
                  <a:srgbClr val="333333"/>
                </a:solidFill>
                <a:latin typeface="Arial" panose="020B0604020202020204"/>
                <a:ea typeface="Arial" panose="020B0604020202020204"/>
              </a:rPr>
              <a:t>|</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src</a:t>
            </a:r>
            <a:endParaRPr lang="en-US" sz="950">
              <a:solidFill>
                <a:srgbClr val="333333"/>
              </a:solidFill>
              <a:latin typeface="Arial" panose="020B0604020202020204"/>
            </a:endParaRPr>
          </a:p>
          <a:p>
            <a:pPr marL="662305" indent="0">
              <a:lnSpc>
                <a:spcPct val="125000"/>
              </a:lnSpc>
            </a:pPr>
            <a:r>
              <a:rPr lang="zh-CN" sz="950">
                <a:solidFill>
                  <a:srgbClr val="333333"/>
                </a:solidFill>
                <a:latin typeface="Arial" panose="020B0604020202020204"/>
                <a:ea typeface="Arial" panose="020B0604020202020204"/>
              </a:rPr>
              <a: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bootstrap.js</a:t>
            </a:r>
            <a:endParaRPr lang="en-US" sz="950">
              <a:solidFill>
                <a:srgbClr val="333333"/>
              </a:solidFill>
              <a:latin typeface="Arial" panose="020B0604020202020204"/>
            </a:endParaRPr>
          </a:p>
          <a:p>
            <a:pPr marL="662305" indent="0">
              <a:lnSpc>
                <a:spcPct val="125000"/>
              </a:lnSpc>
            </a:pPr>
            <a:r>
              <a:rPr lang="zh-TW" sz="950" baseline="30000">
                <a:solidFill>
                  <a:srgbClr val="333333"/>
                </a:solidFill>
                <a:latin typeface="Arial" panose="020B0604020202020204"/>
                <a:ea typeface="Arial" panose="020B0604020202020204"/>
              </a:rPr>
              <a:t>1</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i ndex.js</a:t>
            </a:r>
            <a:endParaRPr lang="en-US" sz="950">
              <a:solidFill>
                <a:srgbClr val="333333"/>
              </a:solidFill>
              <a:latin typeface="Arial" panose="020B0604020202020204"/>
            </a:endParaRPr>
          </a:p>
          <a:p>
            <a:pPr indent="406400">
              <a:lnSpc>
                <a:spcPct val="125000"/>
              </a:lnSpc>
            </a:pPr>
            <a:r>
              <a:rPr lang="en-US" sz="950">
                <a:solidFill>
                  <a:srgbClr val="333333"/>
                </a:solidFill>
                <a:latin typeface="Arial" panose="020B0604020202020204"/>
              </a:rPr>
              <a:t>I</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package-!ock.json</a:t>
            </a:r>
            <a:endParaRPr lang="en-US" sz="950">
              <a:solidFill>
                <a:srgbClr val="333333"/>
              </a:solidFill>
              <a:latin typeface="Arial" panose="020B0604020202020204"/>
            </a:endParaRPr>
          </a:p>
          <a:p>
            <a:pPr indent="406400">
              <a:lnSpc>
                <a:spcPct val="125000"/>
              </a:lnSpc>
            </a:pPr>
            <a:r>
              <a:rPr lang="en-US" sz="950">
                <a:solidFill>
                  <a:srgbClr val="333333"/>
                </a:solidFill>
                <a:latin typeface="Arial" panose="020B0604020202020204"/>
              </a:rPr>
              <a:t>I</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package.json</a:t>
            </a:r>
            <a:endParaRPr lang="en-US" sz="950">
              <a:solidFill>
                <a:srgbClr val="333333"/>
              </a:solidFill>
              <a:latin typeface="Arial" panose="020B0604020202020204"/>
            </a:endParaRPr>
          </a:p>
          <a:p>
            <a:pPr indent="406400">
              <a:lnSpc>
                <a:spcPct val="125000"/>
              </a:lnSpc>
              <a:spcAft>
                <a:spcPts val="1190"/>
              </a:spcAft>
            </a:pPr>
            <a:r>
              <a:rPr lang="en-US" sz="950" baseline="30000">
                <a:solidFill>
                  <a:srgbClr val="333333"/>
                </a:solidFill>
                <a:latin typeface="Arial" panose="020B0604020202020204"/>
              </a:rPr>
              <a:t>1</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webpack.config.js</a:t>
            </a:r>
            <a:endParaRPr lang="en-US" sz="950">
              <a:solidFill>
                <a:srgbClr val="333333"/>
              </a:solidFill>
              <a:latin typeface="Arial" panose="020B0604020202020204"/>
            </a:endParaRPr>
          </a:p>
          <a:p>
            <a:pPr indent="152400">
              <a:lnSpc>
                <a:spcPct val="119000"/>
              </a:lnSpc>
              <a:spcAft>
                <a:spcPts val="1190"/>
              </a:spcAft>
            </a:pPr>
            <a:r>
              <a:rPr lang="en-US" sz="1000">
                <a:solidFill>
                  <a:srgbClr val="333333"/>
                </a:solidFill>
                <a:latin typeface="Arial" panose="020B0604020202020204"/>
              </a:rPr>
              <a:t>2</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修改 </a:t>
            </a:r>
            <a:r>
              <a:rPr lang="en-US" sz="1000">
                <a:solidFill>
                  <a:srgbClr val="333333"/>
                </a:solidFill>
                <a:latin typeface="Arial" panose="020B0604020202020204"/>
              </a:rPr>
              <a:t>index.html</a:t>
            </a:r>
            <a:endParaRPr lang="en-US" sz="1000">
              <a:solidFill>
                <a:srgbClr val="333333"/>
              </a:solidFill>
              <a:latin typeface="Arial" panose="020B0604020202020204"/>
            </a:endParaRPr>
          </a:p>
          <a:p>
            <a:pPr indent="406400">
              <a:lnSpc>
                <a:spcPct val="125000"/>
              </a:lnSpc>
            </a:pPr>
            <a:r>
              <a:rPr lang="en-US" sz="950">
                <a:solidFill>
                  <a:srgbClr val="127602"/>
                </a:solidFill>
                <a:latin typeface="Arial" panose="020B0604020202020204"/>
              </a:rPr>
              <a:t>&lt;ti tl</a:t>
            </a:r>
            <a:r>
              <a:rPr lang="en-US" sz="950">
                <a:solidFill>
                  <a:srgbClr val="333333"/>
                </a:solidFill>
                <a:latin typeface="Arial" panose="020B0604020202020204"/>
              </a:rPr>
              <a:t>e&gt;contai ner&lt;/ti </a:t>
            </a:r>
            <a:r>
              <a:rPr lang="en-US" sz="950">
                <a:solidFill>
                  <a:srgbClr val="127602"/>
                </a:solidFill>
                <a:latin typeface="Arial" panose="020B0604020202020204"/>
              </a:rPr>
              <a:t>tle&gt;</a:t>
            </a:r>
            <a:endParaRPr lang="en-US" sz="950">
              <a:solidFill>
                <a:srgbClr val="127602"/>
              </a:solidFill>
              <a:latin typeface="Arial" panose="020B0604020202020204"/>
            </a:endParaRPr>
          </a:p>
          <a:p>
            <a:pPr indent="406400">
              <a:lnSpc>
                <a:spcPct val="125000"/>
              </a:lnSpc>
            </a:pPr>
            <a:r>
              <a:rPr lang="en-US" sz="950">
                <a:solidFill>
                  <a:srgbClr val="127602"/>
                </a:solidFill>
                <a:latin typeface="Arial" panose="020B0604020202020204"/>
              </a:rPr>
              <a:t>&lt;di v </a:t>
            </a:r>
            <a:r>
              <a:rPr lang="en-US" sz="950" i="1">
                <a:solidFill>
                  <a:srgbClr val="0303C3"/>
                </a:solidFill>
                <a:latin typeface="Arial" panose="020B0604020202020204"/>
              </a:rPr>
              <a:t>i</a:t>
            </a:r>
            <a:r>
              <a:rPr lang="en-US" sz="950">
                <a:solidFill>
                  <a:srgbClr val="0303C3"/>
                </a:solidFill>
                <a:latin typeface="Arial" panose="020B0604020202020204"/>
              </a:rPr>
              <a:t> </a:t>
            </a:r>
            <a:r>
              <a:rPr lang="en-US" sz="950">
                <a:solidFill>
                  <a:srgbClr val="320C8A"/>
                </a:solidFill>
                <a:latin typeface="Arial" panose="020B0604020202020204"/>
              </a:rPr>
              <a:t>d=" </a:t>
            </a:r>
            <a:r>
              <a:rPr lang="en-US" sz="950">
                <a:solidFill>
                  <a:srgbClr val="5B4609"/>
                </a:solidFill>
                <a:latin typeface="Arial" panose="020B0604020202020204"/>
              </a:rPr>
              <a:t>root"x/di </a:t>
            </a:r>
            <a:r>
              <a:rPr lang="en-US" sz="950">
                <a:solidFill>
                  <a:srgbClr val="127602"/>
                </a:solidFill>
                <a:latin typeface="Arial" panose="020B0604020202020204"/>
              </a:rPr>
              <a:t>v&gt;</a:t>
            </a:r>
            <a:endParaRPr lang="en-US" sz="950">
              <a:solidFill>
                <a:srgbClr val="127602"/>
              </a:solidFill>
              <a:latin typeface="Arial" panose="020B0604020202020204"/>
            </a:endParaRPr>
          </a:p>
        </p:txBody>
      </p:sp>
      <p:sp>
        <p:nvSpPr>
          <p:cNvPr id="3" name="矩形 2"/>
          <p:cNvSpPr/>
          <p:nvPr/>
        </p:nvSpPr>
        <p:spPr>
          <a:xfrm>
            <a:off x="1100328" y="9985248"/>
            <a:ext cx="792480" cy="170688"/>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3</a:t>
            </a:r>
            <a:r>
              <a:rPr lang="zh-TW" sz="950">
                <a:solidFill>
                  <a:srgbClr val="333333"/>
                </a:solidFill>
                <a:latin typeface="微软雅黑" panose="020B0503020204020204" charset="-122"/>
                <a:ea typeface="微软雅黑" panose="020B0503020204020204" charset="-122"/>
              </a:rPr>
              <a:t>.修改 </a:t>
            </a:r>
            <a:r>
              <a:rPr lang="en-US" sz="1000">
                <a:solidFill>
                  <a:srgbClr val="333333"/>
                </a:solidFill>
                <a:latin typeface="Arial" panose="020B0604020202020204"/>
              </a:rPr>
              <a:t>App.js</a:t>
            </a:r>
            <a:endParaRPr lang="en-US" sz="100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097280" y="460248"/>
            <a:ext cx="3304032" cy="1972056"/>
          </a:xfrm>
          <a:prstGeom prst="rect">
            <a:avLst/>
          </a:prstGeom>
          <a:solidFill>
            <a:srgbClr val="FFFFFF"/>
          </a:solidFill>
        </p:spPr>
        <p:txBody>
          <a:bodyPr lIns="0" tIns="0" rIns="0" bIns="0">
            <a:noAutofit/>
          </a:bodyPr>
          <a:p>
            <a:pPr indent="419100">
              <a:lnSpc>
                <a:spcPct val="124000"/>
              </a:lnSpc>
              <a:spcAft>
                <a:spcPts val="910"/>
              </a:spcAft>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marL="354965" indent="-127000">
              <a:lnSpc>
                <a:spcPct val="123000"/>
              </a:lnSpc>
            </a:pPr>
            <a:r>
              <a:rPr lang="en-US" sz="950">
                <a:solidFill>
                  <a:srgbClr val="750087"/>
                </a:solidFill>
                <a:latin typeface="Arial" panose="020B0604020202020204"/>
              </a:rPr>
              <a:t>export default function </a:t>
            </a:r>
            <a:r>
              <a:rPr lang="en-US" sz="950">
                <a:solidFill>
                  <a:srgbClr val="0303C3"/>
                </a:solidFill>
                <a:latin typeface="Arial" panose="020B0604020202020204"/>
              </a:rPr>
              <a:t>App() </a:t>
            </a:r>
            <a:r>
              <a:rPr lang="en-US" sz="950">
                <a:solidFill>
                  <a:srgbClr val="333333"/>
                </a:solidFill>
                <a:latin typeface="Arial" panose="020B0604020202020204"/>
              </a:rPr>
              <a:t>( </a:t>
            </a:r>
            <a:r>
              <a:rPr lang="en-US" sz="950">
                <a:solidFill>
                  <a:srgbClr val="750087"/>
                </a:solidFill>
                <a:latin typeface="Arial" panose="020B0604020202020204"/>
              </a:rPr>
              <a:t>return </a:t>
            </a:r>
            <a:r>
              <a:rPr lang="en-US" sz="950">
                <a:solidFill>
                  <a:srgbClr val="127602"/>
                </a:solidFill>
                <a:latin typeface="Arial" panose="020B0604020202020204"/>
              </a:rPr>
              <a:t>&lt;di</a:t>
            </a:r>
            <a:r>
              <a:rPr lang="en-US" sz="950">
                <a:solidFill>
                  <a:srgbClr val="333333"/>
                </a:solidFill>
                <a:latin typeface="Arial" panose="020B0604020202020204"/>
              </a:rPr>
              <a:t>v&gt;Container works&lt;/di</a:t>
            </a:r>
            <a:r>
              <a:rPr lang="en-US" sz="950">
                <a:solidFill>
                  <a:srgbClr val="127602"/>
                </a:solidFill>
                <a:latin typeface="Arial" panose="020B0604020202020204"/>
              </a:rPr>
              <a:t>v&gt;</a:t>
            </a:r>
            <a:endParaRPr lang="en-US" sz="950">
              <a:solidFill>
                <a:srgbClr val="127602"/>
              </a:solidFill>
              <a:latin typeface="Arial" panose="020B0604020202020204"/>
            </a:endParaRPr>
          </a:p>
          <a:p>
            <a:pPr indent="419100">
              <a:lnSpc>
                <a:spcPct val="124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18000"/>
              </a:lnSpc>
              <a:spcAft>
                <a:spcPts val="1120"/>
              </a:spcAft>
            </a:pPr>
            <a:r>
              <a:rPr lang="en-US" sz="1000">
                <a:solidFill>
                  <a:srgbClr val="333333"/>
                </a:solidFill>
                <a:latin typeface="Arial" panose="020B0604020202020204"/>
              </a:rPr>
              <a:t>4</a:t>
            </a:r>
            <a:r>
              <a:rPr lang="zh-TW" sz="950">
                <a:solidFill>
                  <a:srgbClr val="333333"/>
                </a:solidFill>
                <a:latin typeface="微软雅黑" panose="020B0503020204020204" charset="-122"/>
                <a:ea typeface="微软雅黑" panose="020B0503020204020204" charset="-122"/>
              </a:rPr>
              <a:t>.修改 </a:t>
            </a:r>
            <a:r>
              <a:rPr lang="en-US" sz="1000">
                <a:solidFill>
                  <a:srgbClr val="333333"/>
                </a:solidFill>
                <a:latin typeface="Arial" panose="020B0604020202020204"/>
              </a:rPr>
              <a:t>bootstrap.js</a:t>
            </a:r>
            <a:endParaRPr lang="en-US" sz="1000">
              <a:solidFill>
                <a:srgbClr val="333333"/>
              </a:solidFill>
              <a:latin typeface="Arial" panose="020B0604020202020204"/>
            </a:endParaRPr>
          </a:p>
          <a:p>
            <a:pPr marL="354965" indent="-127000">
              <a:lnSpc>
                <a:spcPct val="124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a:t>
            </a:r>
            <a:r>
              <a:rPr lang="en-US" sz="950" cap="small">
                <a:latin typeface="Arial" panose="020B0604020202020204"/>
              </a:rPr>
              <a:t>node_env</a:t>
            </a:r>
            <a:r>
              <a:rPr lang="en-US" sz="950">
                <a:latin typeface="Arial" panose="020B0604020202020204"/>
              </a:rPr>
              <a:t> </a:t>
            </a:r>
            <a:r>
              <a:rPr lang="en-US" sz="950">
                <a:solidFill>
                  <a:srgbClr val="A61312"/>
                </a:solidFill>
                <a:latin typeface="Arial" panose="020B0604020202020204"/>
              </a:rPr>
              <a:t>=== "development") </a:t>
            </a:r>
            <a:r>
              <a:rPr lang="en-US" sz="950">
                <a:solidFill>
                  <a:srgbClr val="333333"/>
                </a:solidFill>
                <a:latin typeface="Arial" panose="020B0604020202020204"/>
              </a:rPr>
              <a:t>( </a:t>
            </a:r>
            <a:r>
              <a:rPr lang="en-US" sz="950">
                <a:solidFill>
                  <a:srgbClr val="750087"/>
                </a:solidFill>
                <a:latin typeface="Arial" panose="020B0604020202020204"/>
              </a:rPr>
              <a:t>const </a:t>
            </a:r>
            <a:r>
              <a:rPr lang="en-US" sz="950">
                <a:solidFill>
                  <a:srgbClr val="0101FA"/>
                </a:solidFill>
                <a:latin typeface="Arial" panose="020B0604020202020204"/>
              </a:rPr>
              <a:t>el </a:t>
            </a:r>
            <a:r>
              <a:rPr lang="en-US" sz="950">
                <a:solidFill>
                  <a:srgbClr val="A61312"/>
                </a:solidFill>
                <a:latin typeface="Arial" panose="020B0604020202020204"/>
              </a:rPr>
              <a: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querySelector</a:t>
            </a:r>
            <a:r>
              <a:rPr lang="en-US" sz="950">
                <a:solidFill>
                  <a:srgbClr val="A61312"/>
                </a:solidFill>
                <a:latin typeface="Arial" panose="020B0604020202020204"/>
              </a:rPr>
              <a:t>('^root") </a:t>
            </a:r>
            <a:r>
              <a:rPr lang="en-US" sz="950">
                <a:solidFill>
                  <a:srgbClr val="750087"/>
                </a:solidFill>
                <a:latin typeface="Arial" panose="020B0604020202020204"/>
              </a:rPr>
              <a:t>if </a:t>
            </a:r>
            <a:r>
              <a:rPr lang="en-US" sz="950">
                <a:solidFill>
                  <a:srgbClr val="1A586D"/>
                </a:solidFill>
                <a:latin typeface="Arial" panose="020B0604020202020204"/>
              </a:rPr>
              <a:t>(el) </a:t>
            </a:r>
            <a:r>
              <a:rPr lang="en-US" sz="950">
                <a:latin typeface="Arial" panose="020B0604020202020204"/>
              </a:rPr>
              <a:t>mount</a:t>
            </a:r>
            <a:r>
              <a:rPr lang="en-US" sz="950">
                <a:solidFill>
                  <a:srgbClr val="1A586D"/>
                </a:solidFill>
                <a:latin typeface="Arial" panose="020B0604020202020204"/>
              </a:rPr>
              <a:t>(el)</a:t>
            </a:r>
            <a:endParaRPr lang="en-US" sz="950">
              <a:solidFill>
                <a:srgbClr val="1A586D"/>
              </a:solidFill>
              <a:latin typeface="Arial" panose="020B0604020202020204"/>
            </a:endParaRPr>
          </a:p>
        </p:txBody>
      </p:sp>
      <p:sp>
        <p:nvSpPr>
          <p:cNvPr id="3" name="矩形 2"/>
          <p:cNvSpPr/>
          <p:nvPr/>
        </p:nvSpPr>
        <p:spPr>
          <a:xfrm>
            <a:off x="947928" y="2855976"/>
            <a:ext cx="4593336" cy="6083808"/>
          </a:xfrm>
          <a:prstGeom prst="rect">
            <a:avLst/>
          </a:prstGeom>
          <a:solidFill>
            <a:srgbClr val="FFFFFF"/>
          </a:solidFill>
        </p:spPr>
        <p:txBody>
          <a:bodyPr lIns="0" tIns="0" rIns="0" bIns="0">
            <a:noAutofit/>
          </a:bodyPr>
          <a:p>
            <a:pPr indent="152400">
              <a:lnSpc>
                <a:spcPts val="1430"/>
              </a:lnSpc>
              <a:spcAft>
                <a:spcPts val="1330"/>
              </a:spcAft>
            </a:pPr>
            <a:r>
              <a:rPr lang="en-US" sz="1000">
                <a:solidFill>
                  <a:srgbClr val="333333"/>
                </a:solidFill>
                <a:latin typeface="Arial" panose="020B0604020202020204"/>
              </a:rPr>
              <a:t>5</a:t>
            </a:r>
            <a:r>
              <a:rPr lang="zh-TW" sz="950">
                <a:solidFill>
                  <a:srgbClr val="333333"/>
                </a:solidFill>
                <a:latin typeface="微软雅黑" panose="020B0503020204020204" charset="-122"/>
                <a:ea typeface="微软雅黑" panose="020B0503020204020204" charset="-122"/>
              </a:rPr>
              <a:t>.修改 </a:t>
            </a:r>
            <a:r>
              <a:rPr lang="en-US" sz="1000">
                <a:solidFill>
                  <a:srgbClr val="333333"/>
                </a:solidFill>
                <a:latin typeface="Arial" panose="020B0604020202020204"/>
              </a:rPr>
              <a:t>webpack.config.js</a:t>
            </a:r>
            <a:endParaRPr lang="en-US" sz="1000">
              <a:solidFill>
                <a:srgbClr val="333333"/>
              </a:solidFill>
              <a:latin typeface="Arial" panose="020B0604020202020204"/>
            </a:endParaRPr>
          </a:p>
          <a:p>
            <a:pPr indent="419100">
              <a:lnSpc>
                <a:spcPct val="131000"/>
              </a:lnSpc>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1000"/>
              </a:lnSpc>
            </a:pPr>
            <a:r>
              <a:rPr lang="en-US" sz="950">
                <a:latin typeface="Arial" panose="020B0604020202020204"/>
              </a:rPr>
              <a:t>devserver</a:t>
            </a:r>
            <a:r>
              <a:rPr lang="en-US" sz="950">
                <a:solidFill>
                  <a:srgbClr val="333333"/>
                </a:solidFill>
                <a:latin typeface="Arial" panose="020B0604020202020204"/>
              </a:rPr>
              <a:t>: (</a:t>
            </a:r>
            <a:endParaRPr lang="en-US" sz="950">
              <a:solidFill>
                <a:srgbClr val="333333"/>
              </a:solidFill>
              <a:latin typeface="Arial" panose="020B0604020202020204"/>
            </a:endParaRPr>
          </a:p>
          <a:p>
            <a:pPr marL="643890" indent="0">
              <a:lnSpc>
                <a:spcPct val="131000"/>
              </a:lnSpc>
            </a:pPr>
            <a:r>
              <a:rPr lang="en-US" sz="950">
                <a:latin typeface="Arial" panose="020B0604020202020204"/>
              </a:rPr>
              <a:t>port: </a:t>
            </a:r>
            <a:r>
              <a:rPr lang="en-US" sz="950">
                <a:solidFill>
                  <a:srgbClr val="146343"/>
                </a:solidFill>
                <a:latin typeface="Arial" panose="020B0604020202020204"/>
              </a:rPr>
              <a:t>8080</a:t>
            </a:r>
            <a:endParaRPr lang="en-US" sz="950">
              <a:solidFill>
                <a:srgbClr val="146343"/>
              </a:solidFill>
              <a:latin typeface="Arial" panose="020B0604020202020204"/>
            </a:endParaRPr>
          </a:p>
          <a:p>
            <a:pPr indent="546100">
              <a:lnSpc>
                <a:spcPct val="13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19100">
              <a:lnSpc>
                <a:spcPct val="131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910"/>
              </a:spcAft>
            </a:pPr>
            <a:r>
              <a:rPr lang="en-US" sz="1200" b="1">
                <a:solidFill>
                  <a:srgbClr val="333333"/>
                </a:solidFill>
                <a:latin typeface="Arial" panose="020B0604020202020204"/>
              </a:rPr>
              <a:t>5.6</a:t>
            </a:r>
            <a:r>
              <a:rPr lang="en-US" sz="1200" b="1">
                <a:latin typeface="Arial" panose="020B0604020202020204"/>
              </a:rPr>
              <a:t> </a:t>
            </a:r>
            <a:r>
              <a:rPr lang="en-US" sz="1200" b="1">
                <a:solidFill>
                  <a:srgbClr val="333333"/>
                </a:solidFill>
                <a:latin typeface="Arial" panose="020B0604020202020204"/>
              </a:rPr>
              <a:t>Container </a:t>
            </a:r>
            <a:r>
              <a:rPr lang="zh-TW" sz="1200">
                <a:solidFill>
                  <a:srgbClr val="333333"/>
                </a:solidFill>
                <a:latin typeface="微软雅黑" panose="020B0503020204020204" charset="-122"/>
                <a:ea typeface="微软雅黑" panose="020B0503020204020204" charset="-122"/>
              </a:rPr>
              <a:t>应用加载 </a:t>
            </a:r>
            <a:r>
              <a:rPr lang="en-US" sz="1200" b="1">
                <a:solidFill>
                  <a:srgbClr val="333333"/>
                </a:solidFill>
                <a:latin typeface="Arial" panose="020B0604020202020204"/>
              </a:rPr>
              <a:t>Marketing</a:t>
            </a:r>
            <a:endParaRPr lang="en-US" sz="1200" b="1">
              <a:solidFill>
                <a:srgbClr val="333333"/>
              </a:solidFill>
              <a:latin typeface="Arial" panose="020B0604020202020204"/>
            </a:endParaRPr>
          </a:p>
          <a:p>
            <a:pPr indent="152400">
              <a:lnSpc>
                <a:spcPct val="124000"/>
              </a:lnSpc>
              <a:spcAft>
                <a:spcPts val="1120"/>
              </a:spcAft>
            </a:pPr>
            <a:r>
              <a:rPr lang="en-US" sz="1000">
                <a:solidFill>
                  <a:srgbClr val="333333"/>
                </a:solidFill>
                <a:latin typeface="Arial" panose="020B0604020202020204"/>
              </a:rPr>
              <a:t>1. Marketing </a:t>
            </a:r>
            <a:r>
              <a:rPr lang="zh-TW" sz="950">
                <a:solidFill>
                  <a:srgbClr val="333333"/>
                </a:solidFill>
                <a:latin typeface="微软雅黑" panose="020B0503020204020204" charset="-122"/>
                <a:ea typeface="微软雅黑" panose="020B0503020204020204" charset="-122"/>
              </a:rPr>
              <a:t>应用酉己置 </a:t>
            </a:r>
            <a:r>
              <a:rPr lang="en-US" sz="1000">
                <a:solidFill>
                  <a:srgbClr val="333333"/>
                </a:solidFill>
                <a:latin typeface="Arial" panose="020B0604020202020204"/>
              </a:rPr>
              <a:t>ModuleFederation</a:t>
            </a:r>
            <a:endParaRPr lang="en-US" sz="1000">
              <a:solidFill>
                <a:srgbClr val="333333"/>
              </a:solidFill>
              <a:latin typeface="Arial" panose="020B0604020202020204"/>
            </a:endParaRPr>
          </a:p>
          <a:p>
            <a:pPr indent="419100">
              <a:lnSpc>
                <a:spcPct val="131000"/>
              </a:lnSpc>
            </a:pPr>
            <a:r>
              <a:rPr lang="en-US" sz="950">
                <a:solidFill>
                  <a:srgbClr val="750087"/>
                </a:solidFill>
                <a:latin typeface="Arial" panose="020B0604020202020204"/>
              </a:rPr>
              <a:t>const </a:t>
            </a:r>
            <a:r>
              <a:rPr lang="en-US" sz="950">
                <a:solidFill>
                  <a:srgbClr val="0101FA"/>
                </a:solidFill>
                <a:latin typeface="Arial" panose="020B0604020202020204"/>
              </a:rPr>
              <a:t>ModuleFederati onPlugi n </a:t>
            </a:r>
            <a:r>
              <a:rPr lang="en-US" sz="950">
                <a:solidFill>
                  <a:srgbClr val="A61312"/>
                </a:solidFill>
                <a:latin typeface="Arial" panose="020B0604020202020204"/>
              </a:rPr>
              <a:t>=</a:t>
            </a:r>
            <a:endParaRPr lang="en-US" sz="950">
              <a:solidFill>
                <a:srgbClr val="A61312"/>
              </a:solidFill>
              <a:latin typeface="Arial" panose="020B0604020202020204"/>
            </a:endParaRPr>
          </a:p>
          <a:p>
            <a:pPr indent="419100">
              <a:lnSpc>
                <a:spcPct val="131000"/>
              </a:lnSpc>
              <a:spcAft>
                <a:spcPts val="910"/>
              </a:spcAft>
            </a:pPr>
            <a:r>
              <a:rPr lang="en-US" sz="950">
                <a:latin typeface="Arial" panose="020B0604020202020204"/>
              </a:rPr>
              <a:t>requi </a:t>
            </a:r>
            <a:r>
              <a:rPr lang="en-US" sz="950">
                <a:solidFill>
                  <a:srgbClr val="A61312"/>
                </a:solidFill>
                <a:latin typeface="Arial" panose="020B0604020202020204"/>
              </a:rPr>
              <a:t>reC'webpack/li b/contai ner/ModuleFederationPlugi n")</a:t>
            </a:r>
            <a:endParaRPr lang="en-US" sz="950">
              <a:solidFill>
                <a:srgbClr val="A61312"/>
              </a:solidFill>
              <a:latin typeface="Arial" panose="020B0604020202020204"/>
            </a:endParaRPr>
          </a:p>
          <a:p>
            <a:pPr indent="419100">
              <a:lnSpc>
                <a:spcPct val="131000"/>
              </a:lnSpc>
            </a:pPr>
            <a:r>
              <a:rPr lang="en-US" sz="950">
                <a:solidFill>
                  <a:srgbClr val="750087"/>
                </a:solidFill>
                <a:latin typeface="Arial" panose="020B0604020202020204"/>
              </a:rPr>
              <a:t>new </a:t>
            </a:r>
            <a:r>
              <a:rPr lang="en-US" sz="950">
                <a:latin typeface="Arial" panose="020B0604020202020204"/>
              </a:rPr>
              <a:t>ModuleFederationPlugin({</a:t>
            </a:r>
            <a:endParaRPr lang="en-US" sz="950">
              <a:latin typeface="Arial" panose="020B0604020202020204"/>
            </a:endParaRPr>
          </a:p>
          <a:p>
            <a:pPr indent="546100">
              <a:lnSpc>
                <a:spcPct val="131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"marketing",</a:t>
            </a:r>
            <a:endParaRPr lang="en-US" sz="950">
              <a:solidFill>
                <a:srgbClr val="A61312"/>
              </a:solidFill>
              <a:latin typeface="Arial" panose="020B0604020202020204"/>
            </a:endParaRPr>
          </a:p>
          <a:p>
            <a:pPr indent="546100">
              <a:lnSpc>
                <a:spcPct val="131000"/>
              </a:lnSpc>
            </a:pPr>
            <a:r>
              <a:rPr lang="en-US" sz="950">
                <a:latin typeface="Arial" panose="020B0604020202020204"/>
              </a:rPr>
              <a:t>fi1 ename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"remoteEntry.js"</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1000"/>
              </a:lnSpc>
            </a:pPr>
            <a:r>
              <a:rPr lang="en-US" sz="950">
                <a:latin typeface="Arial" panose="020B0604020202020204"/>
              </a:rPr>
              <a:t>exposes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43890" indent="0">
              <a:lnSpc>
                <a:spcPct val="131000"/>
              </a:lnSpc>
            </a:pPr>
            <a:r>
              <a:rPr lang="en-US" sz="950">
                <a:latin typeface="Arial" panose="020B0604020202020204"/>
              </a:rPr>
              <a:t>"./Market!ngApp"</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"./src/bootstrap"</a:t>
            </a:r>
            <a:endParaRPr lang="en-US" sz="950">
              <a:solidFill>
                <a:srgbClr val="A61312"/>
              </a:solidFill>
              <a:latin typeface="Arial" panose="020B0604020202020204"/>
            </a:endParaRPr>
          </a:p>
          <a:p>
            <a:pPr indent="546100">
              <a:lnSpc>
                <a:spcPct val="13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19100">
              <a:lnSpc>
                <a:spcPct val="131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24000"/>
              </a:lnSpc>
              <a:spcAft>
                <a:spcPts val="1120"/>
              </a:spcAft>
            </a:pPr>
            <a:r>
              <a:rPr lang="en-US" sz="1000">
                <a:solidFill>
                  <a:srgbClr val="333333"/>
                </a:solidFill>
                <a:latin typeface="Arial" panose="020B0604020202020204"/>
              </a:rPr>
              <a:t>2. Container </a:t>
            </a:r>
            <a:r>
              <a:rPr lang="zh-TW" sz="950">
                <a:solidFill>
                  <a:srgbClr val="333333"/>
                </a:solidFill>
                <a:latin typeface="微软雅黑" panose="020B0503020204020204" charset="-122"/>
                <a:ea typeface="微软雅黑" panose="020B0503020204020204" charset="-122"/>
              </a:rPr>
              <a:t>应用酉己置 </a:t>
            </a:r>
            <a:r>
              <a:rPr lang="en-US" sz="1000">
                <a:solidFill>
                  <a:srgbClr val="333333"/>
                </a:solidFill>
                <a:latin typeface="Arial" panose="020B0604020202020204"/>
              </a:rPr>
              <a:t>ModuleFederation</a:t>
            </a:r>
            <a:endParaRPr lang="en-US" sz="1000">
              <a:solidFill>
                <a:srgbClr val="333333"/>
              </a:solidFill>
              <a:latin typeface="Arial" panose="020B0604020202020204"/>
            </a:endParaRPr>
          </a:p>
          <a:p>
            <a:pPr indent="419100">
              <a:lnSpc>
                <a:spcPct val="131000"/>
              </a:lnSpc>
            </a:pPr>
            <a:r>
              <a:rPr lang="en-US" sz="950">
                <a:solidFill>
                  <a:srgbClr val="750087"/>
                </a:solidFill>
                <a:latin typeface="Arial" panose="020B0604020202020204"/>
              </a:rPr>
              <a:t>const </a:t>
            </a:r>
            <a:r>
              <a:rPr lang="en-US" sz="950">
                <a:solidFill>
                  <a:srgbClr val="0101FA"/>
                </a:solidFill>
                <a:latin typeface="Arial" panose="020B0604020202020204"/>
              </a:rPr>
              <a:t>ModuleFederationPlugin </a:t>
            </a:r>
            <a:r>
              <a:rPr lang="en-US" sz="950">
                <a:solidFill>
                  <a:srgbClr val="A61312"/>
                </a:solidFill>
                <a:latin typeface="Arial" panose="020B0604020202020204"/>
              </a:rPr>
              <a:t>=</a:t>
            </a:r>
            <a:endParaRPr lang="en-US" sz="950">
              <a:solidFill>
                <a:srgbClr val="A61312"/>
              </a:solidFill>
              <a:latin typeface="Arial" panose="020B0604020202020204"/>
            </a:endParaRPr>
          </a:p>
          <a:p>
            <a:pPr indent="419100">
              <a:lnSpc>
                <a:spcPct val="131000"/>
              </a:lnSpc>
              <a:spcAft>
                <a:spcPts val="910"/>
              </a:spcAft>
            </a:pPr>
            <a:r>
              <a:rPr lang="en-US" sz="950">
                <a:latin typeface="Arial" panose="020B0604020202020204"/>
              </a:rPr>
              <a:t>requi </a:t>
            </a:r>
            <a:r>
              <a:rPr lang="en-US" sz="950">
                <a:solidFill>
                  <a:srgbClr val="A61312"/>
                </a:solidFill>
                <a:latin typeface="Arial" panose="020B0604020202020204"/>
              </a:rPr>
              <a:t>reC'webpack/li b/contai ner/ModuleFede rationPlugi n")</a:t>
            </a:r>
            <a:endParaRPr lang="en-US" sz="950">
              <a:solidFill>
                <a:srgbClr val="A61312"/>
              </a:solidFill>
              <a:latin typeface="Arial" panose="020B0604020202020204"/>
            </a:endParaRPr>
          </a:p>
          <a:p>
            <a:pPr indent="419100">
              <a:lnSpc>
                <a:spcPct val="125000"/>
              </a:lnSpc>
            </a:pPr>
            <a:r>
              <a:rPr lang="en-US" sz="950">
                <a:solidFill>
                  <a:srgbClr val="750087"/>
                </a:solidFill>
                <a:latin typeface="Arial" panose="020B0604020202020204"/>
              </a:rPr>
              <a:t>new </a:t>
            </a:r>
            <a:r>
              <a:rPr lang="en-US" sz="950">
                <a:latin typeface="Arial" panose="020B0604020202020204"/>
              </a:rPr>
              <a:t>ModuleFederationPlugin({</a:t>
            </a:r>
            <a:endParaRPr lang="en-US" sz="950">
              <a:latin typeface="Arial" panose="020B0604020202020204"/>
            </a:endParaRPr>
          </a:p>
          <a:p>
            <a:pPr marL="504190" indent="12700">
              <a:lnSpc>
                <a:spcPct val="125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"container"</a:t>
            </a:r>
            <a:r>
              <a:rPr lang="en-US" sz="950">
                <a:solidFill>
                  <a:srgbClr val="333333"/>
                </a:solidFill>
                <a:latin typeface="Arial" panose="020B0604020202020204"/>
              </a:rPr>
              <a:t>, </a:t>
            </a:r>
            <a:r>
              <a:rPr lang="en-US" sz="950">
                <a:latin typeface="Arial" panose="020B0604020202020204"/>
              </a:rPr>
              <a:t>remotes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504190" indent="139700">
              <a:lnSpc>
                <a:spcPct val="136000"/>
              </a:lnSpc>
            </a:pPr>
            <a:r>
              <a:rPr lang="en-US" sz="950">
                <a:latin typeface="Arial" panose="020B0604020202020204"/>
              </a:rPr>
              <a:t>market!ng</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"market!ng@</a:t>
            </a:r>
            <a:r>
              <a:rPr lang="en-US" sz="950">
                <a:solidFill>
                  <a:srgbClr val="A61312"/>
                </a:solidFill>
                <a:latin typeface="Arial" panose="020B0604020202020204"/>
                <a:hlinkClick r:id="rId1"/>
              </a:rPr>
              <a:t>http</a:t>
            </a:r>
            <a:r>
              <a:rPr lang="zh-TW" sz="950">
                <a:solidFill>
                  <a:srgbClr val="A61312"/>
                </a:solidFill>
                <a:latin typeface="Arial" panose="020B0604020202020204"/>
                <a:ea typeface="Arial" panose="020B0604020202020204"/>
                <a:hlinkClick r:id="rId1"/>
              </a:rPr>
              <a:t>:</a:t>
            </a:r>
            <a:r>
              <a:rPr lang="en-US" sz="950">
                <a:solidFill>
                  <a:srgbClr val="A61312"/>
                </a:solidFill>
                <a:latin typeface="Arial" panose="020B0604020202020204"/>
                <a:hlinkClick r:id="rId1"/>
              </a:rPr>
              <a:t>//Iocalhost</a:t>
            </a:r>
            <a:r>
              <a:rPr lang="zh-TW" sz="950">
                <a:solidFill>
                  <a:srgbClr val="A61312"/>
                </a:solidFill>
                <a:latin typeface="Arial" panose="020B0604020202020204"/>
                <a:ea typeface="Arial" panose="020B0604020202020204"/>
                <a:hlinkClick r:id="rId1"/>
              </a:rPr>
              <a:t>:</a:t>
            </a:r>
            <a:r>
              <a:rPr lang="en-US" sz="950">
                <a:solidFill>
                  <a:srgbClr val="A61312"/>
                </a:solidFill>
                <a:latin typeface="Arial" panose="020B0604020202020204"/>
                <a:hlinkClick r:id="rId1"/>
              </a:rPr>
              <a:t>8081/remoteEntry.js</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419100">
              <a:lnSpc>
                <a:spcPct val="131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4" name="矩形 3"/>
          <p:cNvSpPr/>
          <p:nvPr/>
        </p:nvSpPr>
        <p:spPr>
          <a:xfrm>
            <a:off x="1100328" y="9192768"/>
            <a:ext cx="4175760" cy="173736"/>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3.</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应用中新建</a:t>
            </a:r>
            <a:r>
              <a:rPr lang="en-US" sz="1000">
                <a:solidFill>
                  <a:srgbClr val="333333"/>
                </a:solidFill>
                <a:latin typeface="Arial" panose="020B0604020202020204"/>
              </a:rPr>
              <a:t>MarketingApp</a:t>
            </a:r>
            <a:r>
              <a:rPr lang="zh-CN" sz="950">
                <a:solidFill>
                  <a:srgbClr val="333333"/>
                </a:solidFill>
                <a:latin typeface="微软雅黑" panose="020B0503020204020204" charset="-122"/>
                <a:ea typeface="微软雅黑" panose="020B0503020204020204" charset="-122"/>
              </a:rPr>
              <a:t>组件，</a:t>
            </a:r>
            <a:r>
              <a:rPr lang="zh-TW" sz="950">
                <a:solidFill>
                  <a:srgbClr val="333333"/>
                </a:solidFill>
                <a:latin typeface="微软雅黑" panose="020B0503020204020204" charset="-122"/>
                <a:ea typeface="微软雅黑" panose="020B0503020204020204" charset="-122"/>
              </a:rPr>
              <a:t>用于挂载</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1832" y="460248"/>
            <a:ext cx="5647944" cy="6041136"/>
          </a:xfrm>
          <a:prstGeom prst="rect">
            <a:avLst/>
          </a:prstGeom>
          <a:solidFill>
            <a:srgbClr val="FFFFFF"/>
          </a:solidFill>
        </p:spPr>
        <p:txBody>
          <a:bodyPr lIns="0" tIns="0" rIns="0" bIns="0">
            <a:noAutofit/>
          </a:bodyPr>
          <a:p>
            <a:pPr indent="406400">
              <a:spcAft>
                <a:spcPts val="210"/>
              </a:spcAft>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 ner/components/Marketi'ngApp. js</a:t>
            </a:r>
            <a:endParaRPr lang="en-US" sz="950">
              <a:solidFill>
                <a:srgbClr val="A85601"/>
              </a:solidFill>
              <a:latin typeface="Arial" panose="020B0604020202020204"/>
            </a:endParaRPr>
          </a:p>
          <a:p>
            <a:pPr indent="406400">
              <a:spcAft>
                <a:spcPts val="210"/>
              </a:spcAft>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333333"/>
                </a:solidFill>
                <a:latin typeface="Arial" panose="020B0604020202020204"/>
              </a:rPr>
              <a:t>( </a:t>
            </a:r>
            <a:r>
              <a:rPr lang="en-US" sz="950">
                <a:solidFill>
                  <a:srgbClr val="0101FA"/>
                </a:solidFill>
                <a:latin typeface="Arial" panose="020B0604020202020204"/>
              </a:rPr>
              <a:t>useRef</a:t>
            </a:r>
            <a:r>
              <a:rPr lang="en-US" sz="950">
                <a:solidFill>
                  <a:srgbClr val="333333"/>
                </a:solidFill>
                <a:latin typeface="Arial" panose="020B0604020202020204"/>
              </a:rPr>
              <a:t>, </a:t>
            </a:r>
            <a:r>
              <a:rPr lang="en-US" sz="950">
                <a:solidFill>
                  <a:srgbClr val="0101FA"/>
                </a:solidFill>
                <a:latin typeface="Arial" panose="020B0604020202020204"/>
              </a:rPr>
              <a:t>useEffect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406400">
              <a:spcAft>
                <a:spcPts val="105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mount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"market!ng/MarketingApp"</a:t>
            </a:r>
            <a:endParaRPr lang="en-US" sz="950">
              <a:solidFill>
                <a:srgbClr val="A61312"/>
              </a:solidFill>
              <a:latin typeface="Arial" panose="020B0604020202020204"/>
            </a:endParaRPr>
          </a:p>
          <a:p>
            <a:pPr indent="406400">
              <a:spcAft>
                <a:spcPts val="21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Market!ngAppO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210"/>
              </a:spcAft>
            </a:pPr>
            <a:r>
              <a:rPr lang="en-US" sz="950">
                <a:solidFill>
                  <a:srgbClr val="750087"/>
                </a:solidFill>
                <a:latin typeface="Arial" panose="020B0604020202020204"/>
              </a:rPr>
              <a:t>const </a:t>
            </a:r>
            <a:r>
              <a:rPr lang="en-US" sz="950">
                <a:solidFill>
                  <a:srgbClr val="0101FA"/>
                </a:solidFill>
                <a:latin typeface="Arial" panose="020B0604020202020204"/>
              </a:rPr>
              <a:t>ref </a:t>
            </a:r>
            <a:r>
              <a:rPr lang="en-US" sz="950">
                <a:solidFill>
                  <a:srgbClr val="A61312"/>
                </a:solidFill>
                <a:latin typeface="Arial" panose="020B0604020202020204"/>
              </a:rPr>
              <a:t>= </a:t>
            </a:r>
            <a:r>
              <a:rPr lang="en-US" sz="950">
                <a:latin typeface="Arial" panose="020B0604020202020204"/>
              </a:rPr>
              <a:t>useRef</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210"/>
              </a:spcAft>
            </a:pPr>
            <a:r>
              <a:rPr lang="en-US" sz="950">
                <a:latin typeface="Arial" panose="020B0604020202020204"/>
              </a:rPr>
              <a:t>useEffect(()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spcAft>
                <a:spcPts val="210"/>
              </a:spcAft>
            </a:pPr>
            <a:r>
              <a:rPr lang="en-US" sz="950">
                <a:solidFill>
                  <a:srgbClr val="070E30"/>
                </a:solidFill>
                <a:latin typeface="Arial" panose="020B0604020202020204"/>
              </a:rPr>
              <a:t>mount(ref</a:t>
            </a:r>
            <a:r>
              <a:rPr lang="en-US" sz="950">
                <a:solidFill>
                  <a:srgbClr val="333333"/>
                </a:solidFill>
                <a:latin typeface="Arial" panose="020B0604020202020204"/>
              </a:rPr>
              <a:t>.</a:t>
            </a:r>
            <a:r>
              <a:rPr lang="en-US" sz="950">
                <a:latin typeface="Arial" panose="020B0604020202020204"/>
              </a:rPr>
              <a:t>current)</a:t>
            </a:r>
            <a:endParaRPr lang="en-US" sz="950">
              <a:latin typeface="Arial" panose="020B0604020202020204"/>
            </a:endParaRPr>
          </a:p>
          <a:p>
            <a:pPr indent="546100">
              <a:spcAft>
                <a:spcPts val="210"/>
              </a:spcAft>
            </a:pPr>
            <a:r>
              <a:rPr lang="en-US" sz="950">
                <a:solidFill>
                  <a:srgbClr val="333333"/>
                </a:solidFill>
                <a:latin typeface="微软雅黑" panose="020B0503020204020204" charset="-122"/>
              </a:rPr>
              <a:t>}, </a:t>
            </a:r>
            <a:r>
              <a:rPr lang="zh-CN" sz="950">
                <a:solidFill>
                  <a:srgbClr val="333333"/>
                </a:solidFill>
                <a:latin typeface="微软雅黑" panose="020B0503020204020204" charset="-122"/>
                <a:ea typeface="微软雅黑" panose="020B0503020204020204" charset="-122"/>
              </a:rPr>
              <a:t>口)</a:t>
            </a:r>
            <a:endParaRPr lang="zh-CN" sz="950">
              <a:solidFill>
                <a:srgbClr val="333333"/>
              </a:solidFill>
              <a:latin typeface="微软雅黑" panose="020B0503020204020204" charset="-122"/>
              <a:ea typeface="微软雅黑" panose="020B0503020204020204" charset="-122"/>
            </a:endParaRPr>
          </a:p>
          <a:p>
            <a:pPr indent="546100"/>
            <a:r>
              <a:rPr lang="en-US" sz="950">
                <a:solidFill>
                  <a:srgbClr val="750087"/>
                </a:solidFill>
                <a:latin typeface="Arial" panose="020B0604020202020204"/>
              </a:rPr>
              <a:t>return </a:t>
            </a:r>
            <a:r>
              <a:rPr lang="en-US" sz="950">
                <a:solidFill>
                  <a:srgbClr val="127602"/>
                </a:solidFill>
                <a:latin typeface="Arial" panose="020B0604020202020204"/>
              </a:rPr>
              <a:t>&lt;div </a:t>
            </a:r>
            <a:r>
              <a:rPr lang="en-US" sz="950">
                <a:solidFill>
                  <a:srgbClr val="0303C3"/>
                </a:solidFill>
                <a:latin typeface="Arial" panose="020B0604020202020204"/>
              </a:rPr>
              <a:t>ref=(</a:t>
            </a:r>
            <a:r>
              <a:rPr lang="en-US" sz="950">
                <a:latin typeface="Arial" panose="020B0604020202020204"/>
              </a:rPr>
              <a:t>ref</a:t>
            </a:r>
            <a:r>
              <a:rPr lang="en-US" sz="950">
                <a:solidFill>
                  <a:srgbClr val="127602"/>
                </a:solidFill>
                <a:latin typeface="Arial" panose="020B0604020202020204"/>
              </a:rPr>
              <a:t>}&gt;&lt;/div&gt;</a:t>
            </a:r>
            <a:endParaRPr lang="en-US" sz="950">
              <a:solidFill>
                <a:srgbClr val="127602"/>
              </a:solidFill>
              <a:latin typeface="Arial" panose="020B0604020202020204"/>
            </a:endParaRPr>
          </a:p>
          <a:p>
            <a:pPr indent="406400">
              <a:lnSpc>
                <a:spcPts val="1585"/>
              </a:lnSpc>
              <a:spcAft>
                <a:spcPts val="133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127000">
              <a:lnSpc>
                <a:spcPct val="145000"/>
              </a:lnSpc>
              <a:spcAft>
                <a:spcPts val="1050"/>
              </a:spcAft>
            </a:pPr>
            <a:r>
              <a:rPr lang="en-US" sz="950">
                <a:solidFill>
                  <a:srgbClr val="333333"/>
                </a:solidFill>
                <a:latin typeface="Arial" panose="020B0604020202020204"/>
              </a:rPr>
              <a:t>4.</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应用中的</a:t>
            </a:r>
            <a:r>
              <a:rPr lang="en-US" sz="1000">
                <a:solidFill>
                  <a:srgbClr val="333333"/>
                </a:solidFill>
                <a:latin typeface="Arial" panose="020B0604020202020204"/>
              </a:rPr>
              <a:t>App</a:t>
            </a:r>
            <a:r>
              <a:rPr lang="zh-TW" sz="950">
                <a:solidFill>
                  <a:srgbClr val="333333"/>
                </a:solidFill>
                <a:latin typeface="微软雅黑" panose="020B0503020204020204" charset="-122"/>
                <a:ea typeface="微软雅黑" panose="020B0503020204020204" charset="-122"/>
              </a:rPr>
              <a:t>组件中渲染</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应用的</a:t>
            </a:r>
            <a:endParaRPr lang="zh-TW" sz="950">
              <a:solidFill>
                <a:srgbClr val="333333"/>
              </a:solidFill>
              <a:latin typeface="微软雅黑" panose="020B0503020204020204" charset="-122"/>
              <a:ea typeface="微软雅黑" panose="020B0503020204020204" charset="-122"/>
            </a:endParaRPr>
          </a:p>
          <a:p>
            <a:pPr indent="406400">
              <a:spcAft>
                <a:spcPts val="210"/>
              </a:spcAft>
            </a:pPr>
            <a:r>
              <a:rPr lang="en-US" sz="950">
                <a:solidFill>
                  <a:srgbClr val="A85601"/>
                </a:solidFill>
                <a:latin typeface="Arial" panose="020B0604020202020204"/>
              </a:rPr>
              <a:t>// container/App.js</a:t>
            </a:r>
            <a:endParaRPr lang="en-US" sz="950">
              <a:solidFill>
                <a:srgbClr val="A85601"/>
              </a:solidFill>
              <a:latin typeface="Arial" panose="020B0604020202020204"/>
            </a:endParaRPr>
          </a:p>
          <a:p>
            <a:pPr indent="406400">
              <a:spcAft>
                <a:spcPts val="210"/>
              </a:spcAft>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406400">
              <a:spcAft>
                <a:spcPts val="1050"/>
              </a:spcAft>
            </a:pPr>
            <a:r>
              <a:rPr lang="en-US" sz="950">
                <a:solidFill>
                  <a:srgbClr val="750087"/>
                </a:solidFill>
                <a:latin typeface="Arial" panose="020B0604020202020204"/>
              </a:rPr>
              <a:t>import </a:t>
            </a:r>
            <a:r>
              <a:rPr lang="en-US" sz="950">
                <a:solidFill>
                  <a:srgbClr val="0101FA"/>
                </a:solidFill>
                <a:latin typeface="Arial" panose="020B0604020202020204"/>
              </a:rPr>
              <a:t>Market!ngApp </a:t>
            </a:r>
            <a:r>
              <a:rPr lang="en-US" sz="950">
                <a:solidFill>
                  <a:srgbClr val="750087"/>
                </a:solidFill>
                <a:latin typeface="Arial" panose="020B0604020202020204"/>
              </a:rPr>
              <a:t>from </a:t>
            </a:r>
            <a:r>
              <a:rPr lang="en-US" sz="950">
                <a:solidFill>
                  <a:srgbClr val="A61312"/>
                </a:solidFill>
                <a:latin typeface="Arial" panose="020B0604020202020204"/>
              </a:rPr>
              <a:t>"./components/MarketingApp"</a:t>
            </a:r>
            <a:endParaRPr lang="en-US" sz="950">
              <a:solidFill>
                <a:srgbClr val="A61312"/>
              </a:solidFill>
              <a:latin typeface="Arial" panose="020B0604020202020204"/>
            </a:endParaRPr>
          </a:p>
          <a:p>
            <a:pPr indent="406400">
              <a:spcAft>
                <a:spcPts val="210"/>
              </a:spcAft>
            </a:pPr>
            <a:r>
              <a:rPr lang="en-US" sz="950">
                <a:solidFill>
                  <a:srgbClr val="750087"/>
                </a:solidFill>
                <a:latin typeface="Arial" panose="020B0604020202020204"/>
              </a:rPr>
              <a:t>export default function </a:t>
            </a:r>
            <a:r>
              <a:rPr lang="en-US" sz="950">
                <a:solidFill>
                  <a:srgbClr val="0303C3"/>
                </a:solidFill>
                <a:latin typeface="Arial" panose="020B0604020202020204"/>
              </a:rPr>
              <a:t>App()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solidFill>
                  <a:srgbClr val="750087"/>
                </a:solidFill>
                <a:latin typeface="Arial" panose="020B0604020202020204"/>
              </a:rPr>
              <a:t>return </a:t>
            </a:r>
            <a:r>
              <a:rPr lang="en-US" sz="950">
                <a:solidFill>
                  <a:srgbClr val="127602"/>
                </a:solidFill>
                <a:latin typeface="Arial" panose="020B0604020202020204"/>
              </a:rPr>
              <a:t>&lt;MarketingApp /&gt;</a:t>
            </a:r>
            <a:endParaRPr lang="en-US" sz="950">
              <a:solidFill>
                <a:srgbClr val="127602"/>
              </a:solidFill>
              <a:latin typeface="Arial" panose="020B0604020202020204"/>
            </a:endParaRPr>
          </a:p>
          <a:p>
            <a:pPr indent="406400">
              <a:lnSpc>
                <a:spcPts val="1585"/>
              </a:lnSpc>
              <a:spcAft>
                <a:spcPts val="133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0">
              <a:spcAft>
                <a:spcPts val="560"/>
              </a:spcAft>
            </a:pPr>
            <a:r>
              <a:rPr lang="en-US" sz="1200" b="1">
                <a:solidFill>
                  <a:srgbClr val="333333"/>
                </a:solidFill>
                <a:latin typeface="Arial" panose="020B0604020202020204"/>
              </a:rPr>
              <a:t>5.7</a:t>
            </a:r>
            <a:r>
              <a:rPr lang="zh-TW" sz="1200">
                <a:solidFill>
                  <a:srgbClr val="333333"/>
                </a:solidFill>
                <a:latin typeface="微软雅黑" panose="020B0503020204020204" charset="-122"/>
                <a:ea typeface="微软雅黑" panose="020B0503020204020204" charset="-122"/>
              </a:rPr>
              <a:t>共享库设置</a:t>
            </a:r>
            <a:endParaRPr lang="zh-TW" sz="1200">
              <a:solidFill>
                <a:srgbClr val="333333"/>
              </a:solidFill>
              <a:latin typeface="微软雅黑" panose="020B0503020204020204" charset="-122"/>
              <a:ea typeface="微软雅黑" panose="020B0503020204020204" charset="-122"/>
            </a:endParaRPr>
          </a:p>
          <a:p>
            <a:pPr indent="0">
              <a:lnSpc>
                <a:spcPts val="1585"/>
              </a:lnSpc>
              <a:spcAft>
                <a:spcPts val="1330"/>
              </a:spcAft>
            </a:pP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应用和</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应用中都使用了大量的相同的代码库，如果不做共享处理，则应用中相 同的共孚库会被</a:t>
            </a:r>
            <a:r>
              <a:rPr lang="zh-TW" sz="1000">
                <a:solidFill>
                  <a:srgbClr val="333333"/>
                </a:solidFill>
                <a:latin typeface="Arial" panose="020B0604020202020204"/>
                <a:ea typeface="Arial" panose="020B0604020202020204"/>
              </a:rPr>
              <a:t>5 </a:t>
            </a:r>
            <a:r>
              <a:rPr lang="zh-TW" sz="950">
                <a:solidFill>
                  <a:srgbClr val="333333"/>
                </a:solidFill>
                <a:latin typeface="微软雅黑" panose="020B0503020204020204" charset="-122"/>
                <a:ea typeface="微软雅黑" panose="020B0503020204020204" charset="-122"/>
              </a:rPr>
              <a:t>口载</a:t>
            </a:r>
            <a:r>
              <a:rPr lang="zh-CN" sz="950">
                <a:solidFill>
                  <a:srgbClr val="333333"/>
                </a:solidFill>
                <a:latin typeface="微软雅黑" panose="020B0503020204020204" charset="-122"/>
                <a:ea typeface="微软雅黑" panose="020B0503020204020204" charset="-122"/>
              </a:rPr>
              <a:t>两次。</a:t>
            </a:r>
            <a:endParaRPr lang="zh-CN" sz="950">
              <a:solidFill>
                <a:srgbClr val="333333"/>
              </a:solidFill>
              <a:latin typeface="微软雅黑" panose="020B0503020204020204" charset="-122"/>
              <a:ea typeface="微软雅黑" panose="020B0503020204020204" charset="-122"/>
            </a:endParaRPr>
          </a:p>
          <a:p>
            <a:pPr indent="127000">
              <a:spcAft>
                <a:spcPts val="210"/>
              </a:spcAft>
            </a:pPr>
            <a:r>
              <a:rPr lang="en-US" sz="950">
                <a:solidFill>
                  <a:srgbClr val="A61312"/>
                </a:solidFill>
                <a:latin typeface="Arial" panose="020B0604020202020204"/>
              </a:rPr>
              <a:t>"dependenci 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spcAft>
                <a:spcPts val="210"/>
              </a:spcAft>
            </a:pPr>
            <a:r>
              <a:rPr lang="en-US" sz="950">
                <a:solidFill>
                  <a:srgbClr val="A61312"/>
                </a:solidFill>
                <a:latin typeface="Arial" panose="020B0604020202020204"/>
              </a:rPr>
              <a:t>"©material-ui/core" </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"A4.11.0"</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spcAft>
                <a:spcPts val="210"/>
              </a:spcAft>
            </a:pPr>
            <a:r>
              <a:rPr lang="en-US" sz="950">
                <a:solidFill>
                  <a:srgbClr val="A61312"/>
                </a:solidFill>
                <a:latin typeface="Arial" panose="020B0604020202020204"/>
              </a:rPr>
              <a:t>"©material-ui/icons": "A4.9.1",</a:t>
            </a:r>
            <a:endParaRPr lang="en-US" sz="950">
              <a:solidFill>
                <a:srgbClr val="A61312"/>
              </a:solidFill>
              <a:latin typeface="Arial" panose="020B0604020202020204"/>
            </a:endParaRPr>
          </a:p>
          <a:p>
            <a:pPr indent="266700">
              <a:spcAft>
                <a:spcPts val="210"/>
              </a:spcAft>
            </a:pPr>
            <a:r>
              <a:rPr lang="en-US" sz="950">
                <a:solidFill>
                  <a:srgbClr val="A61312"/>
                </a:solidFill>
                <a:latin typeface="Arial" panose="020B0604020202020204"/>
              </a:rPr>
              <a:t>"react": "Al/.O-l",</a:t>
            </a:r>
            <a:endParaRPr lang="en-US" sz="950">
              <a:solidFill>
                <a:srgbClr val="A61312"/>
              </a:solidFill>
              <a:latin typeface="Arial" panose="020B0604020202020204"/>
            </a:endParaRPr>
          </a:p>
          <a:p>
            <a:pPr indent="266700">
              <a:spcAft>
                <a:spcPts val="210"/>
              </a:spcAft>
            </a:pPr>
            <a:r>
              <a:rPr lang="en-US" sz="950">
                <a:solidFill>
                  <a:srgbClr val="A61312"/>
                </a:solidFill>
                <a:latin typeface="Arial" panose="020B0604020202020204"/>
              </a:rPr>
              <a:t>"react-dom</a:t>
            </a:r>
            <a:r>
              <a:rPr lang="en-US" sz="950" baseline="30000">
                <a:solidFill>
                  <a:srgbClr val="A61312"/>
                </a:solidFill>
                <a:latin typeface="Arial" panose="020B0604020202020204"/>
              </a:rPr>
              <a:t>H</a:t>
            </a:r>
            <a:r>
              <a:rPr lang="en-US" sz="950">
                <a:solidFill>
                  <a:srgbClr val="333333"/>
                </a:solidFill>
                <a:latin typeface="Arial" panose="020B0604020202020204"/>
              </a:rPr>
              <a:t>: </a:t>
            </a:r>
            <a:r>
              <a:rPr lang="en-US" sz="950" baseline="30000">
                <a:solidFill>
                  <a:srgbClr val="A61312"/>
                </a:solidFill>
                <a:latin typeface="Arial" panose="020B0604020202020204"/>
              </a:rPr>
              <a:t>n</a:t>
            </a:r>
            <a:r>
              <a:rPr lang="en-US" sz="950">
                <a:solidFill>
                  <a:srgbClr val="A61312"/>
                </a:solidFill>
                <a:latin typeface="Arial" panose="020B0604020202020204"/>
              </a:rPr>
              <a:t>A17.0.1",</a:t>
            </a:r>
            <a:endParaRPr lang="en-US" sz="950">
              <a:solidFill>
                <a:srgbClr val="A61312"/>
              </a:solidFill>
              <a:latin typeface="Arial" panose="020B0604020202020204"/>
            </a:endParaRPr>
          </a:p>
          <a:p>
            <a:pPr indent="266700"/>
            <a:r>
              <a:rPr lang="en-US" sz="950">
                <a:solidFill>
                  <a:srgbClr val="A61312"/>
                </a:solidFill>
                <a:latin typeface="Arial" panose="020B0604020202020204"/>
              </a:rPr>
              <a:t>"react-router-dom"</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"A5.2.0"</a:t>
            </a:r>
            <a:endParaRPr lang="en-US" sz="950">
              <a:solidFill>
                <a:srgbClr val="A61312"/>
              </a:solidFill>
              <a:latin typeface="Arial" panose="020B0604020202020204"/>
            </a:endParaRPr>
          </a:p>
          <a:p>
            <a:pPr indent="127000">
              <a:lnSpc>
                <a:spcPts val="1585"/>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p:txBody>
      </p:sp>
      <p:sp>
        <p:nvSpPr>
          <p:cNvPr id="3" name="矩形 2"/>
          <p:cNvSpPr/>
          <p:nvPr/>
        </p:nvSpPr>
        <p:spPr>
          <a:xfrm>
            <a:off x="1002792" y="6748272"/>
            <a:ext cx="5580888" cy="1301496"/>
          </a:xfrm>
          <a:prstGeom prst="rect">
            <a:avLst/>
          </a:prstGeom>
          <a:solidFill>
            <a:srgbClr val="1D1D1D"/>
          </a:solidFill>
        </p:spPr>
        <p:txBody>
          <a:bodyPr lIns="0" tIns="0" rIns="0" bIns="0">
            <a:noAutofit/>
          </a:bodyPr>
          <a:p>
            <a:pPr indent="0">
              <a:spcAft>
                <a:spcPts val="210"/>
              </a:spcAft>
            </a:pPr>
            <a:r>
              <a:rPr lang="en-US" sz="700">
                <a:solidFill>
                  <a:srgbClr val="FFFFFF"/>
                </a:solidFill>
                <a:latin typeface="Arial" panose="020B0604020202020204"/>
              </a:rPr>
              <a:t>■ </a:t>
            </a:r>
            <a:r>
              <a:rPr lang="en-US" sz="700">
                <a:solidFill>
                  <a:srgbClr val="96CFB9"/>
                </a:solidFill>
                <a:latin typeface="Arial" panose="020B0604020202020204"/>
              </a:rPr>
              <a:t>main.js                                                                                                  389 kB</a:t>
            </a:r>
            <a:endParaRPr lang="en-US" sz="700">
              <a:solidFill>
                <a:srgbClr val="96CFB9"/>
              </a:solidFill>
              <a:latin typeface="Arial" panose="020B0604020202020204"/>
            </a:endParaRPr>
          </a:p>
          <a:p>
            <a:pPr indent="0">
              <a:spcAft>
                <a:spcPts val="210"/>
              </a:spcAft>
            </a:pPr>
            <a:r>
              <a:rPr lang="en-US" sz="700">
                <a:solidFill>
                  <a:srgbClr val="FFFFFF"/>
                </a:solidFill>
                <a:latin typeface="Arial" panose="020B0604020202020204"/>
              </a:rPr>
              <a:t>■ </a:t>
            </a:r>
            <a:r>
              <a:rPr lang="en-US" sz="700">
                <a:solidFill>
                  <a:srgbClr val="96CFB9"/>
                </a:solidFill>
                <a:latin typeface="Arial" panose="020B0604020202020204"/>
              </a:rPr>
              <a:t>react_devtools_backend.js                                                                                       448 kB</a:t>
            </a:r>
            <a:endParaRPr lang="en-US" sz="700">
              <a:solidFill>
                <a:srgbClr val="96CFB9"/>
              </a:solidFill>
              <a:latin typeface="Arial" panose="020B0604020202020204"/>
            </a:endParaRPr>
          </a:p>
          <a:p>
            <a:pPr indent="0">
              <a:spcAft>
                <a:spcPts val="21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vendors-node_modules_react-dom_indexjs.js                                                                1.0 MB</a:t>
            </a:r>
            <a:endParaRPr lang="en-US" sz="700">
              <a:solidFill>
                <a:srgbClr val="96CFB9"/>
              </a:solidFill>
              <a:latin typeface="Arial" panose="020B0604020202020204"/>
            </a:endParaRPr>
          </a:p>
          <a:p>
            <a:pPr indent="0">
              <a:spcAft>
                <a:spcPts val="210"/>
              </a:spcAft>
            </a:pPr>
            <a:r>
              <a:rPr lang="en-US" sz="700">
                <a:solidFill>
                  <a:srgbClr val="FFFFFF"/>
                </a:solidFill>
                <a:latin typeface="Arial" panose="020B0604020202020204"/>
              </a:rPr>
              <a:t>■ </a:t>
            </a:r>
            <a:r>
              <a:rPr lang="en-US" sz="700">
                <a:solidFill>
                  <a:srgbClr val="96CFB9"/>
                </a:solidFill>
                <a:latin typeface="Arial" panose="020B0604020202020204"/>
              </a:rPr>
              <a:t>remoteEntry.js                                                                                                  14.2 kB</a:t>
            </a:r>
            <a:endParaRPr lang="en-US" sz="700">
              <a:solidFill>
                <a:srgbClr val="96CFB9"/>
              </a:solidFill>
              <a:latin typeface="Arial" panose="020B0604020202020204"/>
            </a:endParaRPr>
          </a:p>
          <a:p>
            <a:pPr indent="0">
              <a:spcAft>
                <a:spcPts val="210"/>
              </a:spcAft>
            </a:pPr>
            <a:r>
              <a:rPr lang="en-US" sz="700">
                <a:solidFill>
                  <a:srgbClr val="FFFFFF"/>
                </a:solidFill>
                <a:latin typeface="Arial" panose="020B0604020202020204"/>
              </a:rPr>
              <a:t>.</a:t>
            </a:r>
            <a:r>
              <a:rPr lang="en-US" sz="700">
                <a:solidFill>
                  <a:srgbClr val="96CFB9"/>
                </a:solidFill>
                <a:latin typeface="Arial" panose="020B0604020202020204"/>
              </a:rPr>
              <a:t>src_bootstrapjs.js                                                                                               4.5 kB</a:t>
            </a:r>
            <a:endParaRPr lang="en-US" sz="700">
              <a:solidFill>
                <a:srgbClr val="96CFB9"/>
              </a:solidFill>
              <a:latin typeface="Arial" panose="020B0604020202020204"/>
            </a:endParaRPr>
          </a:p>
          <a:p>
            <a:pPr indent="0">
              <a:spcAft>
                <a:spcPts val="210"/>
              </a:spcAft>
            </a:pPr>
            <a:r>
              <a:rPr lang="en-US" sz="700">
                <a:solidFill>
                  <a:srgbClr val="FFFFFF"/>
                </a:solidFill>
                <a:latin typeface="Arial" panose="020B0604020202020204"/>
              </a:rPr>
              <a:t>■ </a:t>
            </a:r>
            <a:r>
              <a:rPr lang="en-US" sz="700">
                <a:solidFill>
                  <a:srgbClr val="96CFB9"/>
                </a:solidFill>
                <a:latin typeface="Arial" panose="020B0604020202020204"/>
              </a:rPr>
              <a:t>ng-validate.js                                                                                                   127 kB</a:t>
            </a:r>
            <a:endParaRPr lang="en-US" sz="700">
              <a:solidFill>
                <a:srgbClr val="96CFB9"/>
              </a:solidFill>
              <a:latin typeface="Arial" panose="020B0604020202020204"/>
            </a:endParaRPr>
          </a:p>
          <a:p>
            <a:pPr indent="0">
              <a:spcAft>
                <a:spcPts val="21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vendors-node_modules_babel_runtime_helpers_defineP...rtyJs-node_modules_material-ui_core_es-d0f85f.js          1.6 MB</a:t>
            </a:r>
            <a:endParaRPr lang="en-US" sz="700">
              <a:solidFill>
                <a:srgbClr val="96CFB9"/>
              </a:solidFill>
              <a:latin typeface="Arial" panose="020B0604020202020204"/>
            </a:endParaRPr>
          </a:p>
          <a:p>
            <a:pPr indent="0"/>
            <a:r>
              <a:rPr lang="en-US" sz="700">
                <a:solidFill>
                  <a:srgbClr val="FFFFFF"/>
                </a:solidFill>
                <a:latin typeface="Arial" panose="020B0604020202020204"/>
              </a:rPr>
              <a:t>■ </a:t>
            </a:r>
            <a:r>
              <a:rPr lang="en-US" sz="700">
                <a:solidFill>
                  <a:srgbClr val="96CFB9"/>
                </a:solidFill>
                <a:latin typeface="Arial" panose="020B0604020202020204"/>
              </a:rPr>
              <a:t>src_bootstrapjs.js                                                                                              15.6 kB</a:t>
            </a:r>
            <a:endParaRPr lang="en-US" sz="700">
              <a:solidFill>
                <a:srgbClr val="96CFB9"/>
              </a:solidFill>
              <a:latin typeface="Arial" panose="020B0604020202020204"/>
            </a:endParaRPr>
          </a:p>
        </p:txBody>
      </p:sp>
      <p:sp>
        <p:nvSpPr>
          <p:cNvPr id="4" name="矩形 3"/>
          <p:cNvSpPr/>
          <p:nvPr/>
        </p:nvSpPr>
        <p:spPr>
          <a:xfrm>
            <a:off x="941832" y="8189976"/>
            <a:ext cx="4117848" cy="1237488"/>
          </a:xfrm>
          <a:prstGeom prst="rect">
            <a:avLst/>
          </a:prstGeom>
          <a:solidFill>
            <a:srgbClr val="FFFFFF"/>
          </a:solidFill>
        </p:spPr>
        <p:txBody>
          <a:bodyPr lIns="0" tIns="0" rIns="0" bIns="0">
            <a:noAutofit/>
          </a:bodyPr>
          <a:p>
            <a:pPr marL="90805" indent="-127000">
              <a:lnSpc>
                <a:spcPts val="3050"/>
              </a:lnSpc>
              <a:spcAft>
                <a:spcPts val="1050"/>
              </a:spcAft>
            </a:pP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应用和</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应用的</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配置文件中加入以下代码 </a:t>
            </a:r>
            <a:r>
              <a:rPr lang="en-US" sz="950">
                <a:solidFill>
                  <a:srgbClr val="750087"/>
                </a:solidFill>
                <a:latin typeface="Arial" panose="020B0604020202020204"/>
              </a:rPr>
              <a:t>const </a:t>
            </a:r>
            <a:r>
              <a:rPr lang="en-US" sz="950">
                <a:solidFill>
                  <a:srgbClr val="0101FA"/>
                </a:solidFill>
                <a:latin typeface="Arial" panose="020B0604020202020204"/>
              </a:rPr>
              <a:t>packageJson </a:t>
            </a:r>
            <a:r>
              <a:rPr lang="zh-TW" sz="950">
                <a:solidFill>
                  <a:srgbClr val="A61312"/>
                </a:solidFill>
                <a:latin typeface="Arial" panose="020B0604020202020204"/>
                <a:ea typeface="Arial" panose="020B0604020202020204"/>
              </a:rPr>
              <a:t>= </a:t>
            </a:r>
            <a:r>
              <a:rPr lang="en-US" sz="950">
                <a:latin typeface="Arial" panose="020B0604020202020204"/>
              </a:rPr>
              <a:t>requi re("</a:t>
            </a:r>
            <a:r>
              <a:rPr lang="en-US" sz="950">
                <a:solidFill>
                  <a:srgbClr val="A61312"/>
                </a:solidFill>
                <a:latin typeface="Arial" panose="020B0604020202020204"/>
              </a:rPr>
              <a:t>./package.json")</a:t>
            </a:r>
            <a:endParaRPr lang="en-US" sz="950">
              <a:solidFill>
                <a:srgbClr val="A61312"/>
              </a:solidFill>
              <a:latin typeface="Arial" panose="020B0604020202020204"/>
            </a:endParaRPr>
          </a:p>
          <a:p>
            <a:pPr indent="127000">
              <a:spcAft>
                <a:spcPts val="210"/>
              </a:spcAft>
            </a:pPr>
            <a:r>
              <a:rPr lang="en-US" sz="950">
                <a:solidFill>
                  <a:srgbClr val="750087"/>
                </a:solidFill>
                <a:latin typeface="Arial" panose="020B0604020202020204"/>
              </a:rPr>
              <a:t>new </a:t>
            </a:r>
            <a:r>
              <a:rPr lang="en-US" sz="950">
                <a:latin typeface="Arial" panose="020B0604020202020204"/>
              </a:rPr>
              <a:t>ModuleFederati onPlugi n((</a:t>
            </a:r>
            <a:endParaRPr lang="en-US" sz="950">
              <a:latin typeface="Arial" panose="020B0604020202020204"/>
            </a:endParaRPr>
          </a:p>
          <a:p>
            <a:pPr indent="266700">
              <a:spcAft>
                <a:spcPts val="210"/>
              </a:spcAft>
            </a:pPr>
            <a:r>
              <a:rPr lang="en-US" sz="950">
                <a:latin typeface="Arial" panose="020B0604020202020204"/>
              </a:rPr>
              <a:t>shared</a:t>
            </a:r>
            <a:r>
              <a:rPr lang="zh-TW" sz="950">
                <a:solidFill>
                  <a:srgbClr val="333333"/>
                </a:solidFill>
                <a:latin typeface="Arial" panose="020B0604020202020204"/>
                <a:ea typeface="Arial" panose="020B0604020202020204"/>
              </a:rPr>
              <a:t>: </a:t>
            </a:r>
            <a:r>
              <a:rPr lang="en-US" sz="950">
                <a:latin typeface="Arial" panose="020B0604020202020204"/>
              </a:rPr>
              <a:t>packageJson</a:t>
            </a:r>
            <a:r>
              <a:rPr lang="en-US" sz="950">
                <a:solidFill>
                  <a:srgbClr val="333333"/>
                </a:solidFill>
                <a:latin typeface="Arial" panose="020B0604020202020204"/>
              </a:rPr>
              <a:t>.</a:t>
            </a:r>
            <a:r>
              <a:rPr lang="en-US" sz="950">
                <a:latin typeface="Arial" panose="020B0604020202020204"/>
              </a:rPr>
              <a:t>dependenci es</a:t>
            </a:r>
            <a:endParaRPr lang="en-US" sz="950">
              <a:latin typeface="Arial" panose="020B0604020202020204"/>
            </a:endParaRPr>
          </a:p>
          <a:p>
            <a:pPr indent="127000"/>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361432" y="3002280"/>
            <a:ext cx="649224" cy="6839712"/>
          </a:xfrm>
          <a:prstGeom prst="rect">
            <a:avLst/>
          </a:prstGeom>
        </p:spPr>
      </p:pic>
      <p:pic>
        <p:nvPicPr>
          <p:cNvPr id="3" name="图片 2"/>
          <p:cNvPicPr>
            <a:picLocks noChangeAspect="1"/>
          </p:cNvPicPr>
          <p:nvPr/>
        </p:nvPicPr>
        <p:blipFill>
          <a:blip r:embed="rId2"/>
          <a:stretch>
            <a:fillRect/>
          </a:stretch>
        </p:blipFill>
        <p:spPr>
          <a:xfrm>
            <a:off x="6632448" y="3002280"/>
            <a:ext cx="646176" cy="679704"/>
          </a:xfrm>
          <a:prstGeom prst="rect">
            <a:avLst/>
          </a:prstGeom>
        </p:spPr>
      </p:pic>
      <p:pic>
        <p:nvPicPr>
          <p:cNvPr id="4" name="图片 3"/>
          <p:cNvPicPr>
            <a:picLocks noChangeAspect="1"/>
          </p:cNvPicPr>
          <p:nvPr/>
        </p:nvPicPr>
        <p:blipFill>
          <a:blip r:embed="rId3"/>
          <a:stretch>
            <a:fillRect/>
          </a:stretch>
        </p:blipFill>
        <p:spPr>
          <a:xfrm>
            <a:off x="6614160" y="5650992"/>
            <a:ext cx="667512" cy="716280"/>
          </a:xfrm>
          <a:prstGeom prst="rect">
            <a:avLst/>
          </a:prstGeom>
        </p:spPr>
      </p:pic>
      <p:pic>
        <p:nvPicPr>
          <p:cNvPr id="5" name="图片 4"/>
          <p:cNvPicPr>
            <a:picLocks noChangeAspect="1"/>
          </p:cNvPicPr>
          <p:nvPr/>
        </p:nvPicPr>
        <p:blipFill>
          <a:blip r:embed="rId4"/>
          <a:stretch>
            <a:fillRect/>
          </a:stretch>
        </p:blipFill>
        <p:spPr>
          <a:xfrm>
            <a:off x="6632448" y="8336280"/>
            <a:ext cx="646176" cy="1505712"/>
          </a:xfrm>
          <a:prstGeom prst="rect">
            <a:avLst/>
          </a:prstGeom>
        </p:spPr>
      </p:pic>
      <p:sp>
        <p:nvSpPr>
          <p:cNvPr id="6" name="矩形 5"/>
          <p:cNvSpPr/>
          <p:nvPr/>
        </p:nvSpPr>
        <p:spPr>
          <a:xfrm>
            <a:off x="6233160" y="387096"/>
            <a:ext cx="344424" cy="2029968"/>
          </a:xfrm>
          <a:prstGeom prst="rect">
            <a:avLst/>
          </a:prstGeom>
          <a:solidFill>
            <a:srgbClr val="1D1D1D"/>
          </a:solidFill>
        </p:spPr>
        <p:txBody>
          <a:bodyPr lIns="0" tIns="0" rIns="0" bIns="0">
            <a:noAutofit/>
          </a:bodyPr>
          <a:p>
            <a:pPr indent="0">
              <a:spcAft>
                <a:spcPts val="280"/>
              </a:spcAft>
            </a:pPr>
            <a:r>
              <a:rPr lang="en-US" sz="700">
                <a:solidFill>
                  <a:srgbClr val="96CFB9"/>
                </a:solidFill>
                <a:latin typeface="Arial" panose="020B0604020202020204"/>
              </a:rPr>
              <a:t>400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448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29.2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5.2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127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76.4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3.6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960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3.6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58.2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420 kB</a:t>
            </a:r>
            <a:endParaRPr lang="en-US" sz="700">
              <a:solidFill>
                <a:srgbClr val="96CFB9"/>
              </a:solidFill>
              <a:latin typeface="Arial" panose="020B0604020202020204"/>
            </a:endParaRPr>
          </a:p>
          <a:p>
            <a:pPr indent="0">
              <a:spcAft>
                <a:spcPts val="280"/>
              </a:spcAft>
            </a:pPr>
            <a:r>
              <a:rPr lang="en-US" sz="700">
                <a:solidFill>
                  <a:srgbClr val="96CFB9"/>
                </a:solidFill>
                <a:latin typeface="Arial" panose="020B0604020202020204"/>
              </a:rPr>
              <a:t>117 kB</a:t>
            </a:r>
            <a:endParaRPr lang="en-US" sz="700">
              <a:solidFill>
                <a:srgbClr val="96CFB9"/>
              </a:solidFill>
              <a:latin typeface="Arial" panose="020B0604020202020204"/>
            </a:endParaRPr>
          </a:p>
          <a:p>
            <a:pPr indent="0" algn="just"/>
            <a:r>
              <a:rPr lang="en-US" sz="700">
                <a:solidFill>
                  <a:srgbClr val="96CFB9"/>
                </a:solidFill>
                <a:latin typeface="Arial" panose="020B0604020202020204"/>
              </a:rPr>
              <a:t>16.9 kB</a:t>
            </a:r>
            <a:endParaRPr lang="en-US" sz="700">
              <a:solidFill>
                <a:srgbClr val="96CFB9"/>
              </a:solidFill>
              <a:latin typeface="Arial" panose="020B0604020202020204"/>
            </a:endParaRPr>
          </a:p>
        </p:txBody>
      </p:sp>
      <p:sp>
        <p:nvSpPr>
          <p:cNvPr id="7" name="矩形 6"/>
          <p:cNvSpPr/>
          <p:nvPr/>
        </p:nvSpPr>
        <p:spPr>
          <a:xfrm>
            <a:off x="1002792" y="381000"/>
            <a:ext cx="4782312" cy="2057400"/>
          </a:xfrm>
          <a:prstGeom prst="rect">
            <a:avLst/>
          </a:prstGeom>
          <a:solidFill>
            <a:srgbClr val="1D1D1D"/>
          </a:solidFill>
        </p:spPr>
        <p:txBody>
          <a:bodyPr lIns="0" tIns="0" rIns="0" bIns="0">
            <a:noAutofit/>
          </a:bodyPr>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main.js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react_devtools_backend.js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a:t>
            </a:r>
            <a:r>
              <a:rPr lang="en-US" sz="700">
                <a:solidFill>
                  <a:srgbClr val="96CFB9"/>
                </a:solidFill>
                <a:latin typeface="Arial" panose="020B0604020202020204"/>
              </a:rPr>
              <a:t>remoteEntry.js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src_bootstrapjs.js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ng-validate.js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vendors-node_modulesLreact_|indexjs.js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node_modules_object-assign_indexjs-_320c1.js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vendors-node_modules _react-dom_ jndexjs.js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node_modules_object-assign_indexjs-_320c0.js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vendors-node_modules_babel_runtime_helpers_esm_ext. ..Js-node_modules_babel_runtime_helpers_-91 be28.js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vendors-node_modules_babel_runtime_helpers_defineP... rtyJs- node_m od u les _material-ui_&lt; ore_es-304f1f.js</a:t>
            </a:r>
            <a:endParaRPr lang="en-US" sz="700">
              <a:solidFill>
                <a:srgbClr val="96CFB9"/>
              </a:solidFill>
              <a:latin typeface="Arial" panose="020B0604020202020204"/>
            </a:endParaRPr>
          </a:p>
          <a:p>
            <a:pPr indent="0">
              <a:spcAft>
                <a:spcPts val="280"/>
              </a:spcAft>
            </a:pPr>
            <a:r>
              <a:rPr lang="en-US" sz="700">
                <a:solidFill>
                  <a:srgbClr val="FFFFFF"/>
                </a:solidFill>
                <a:latin typeface="Arial" panose="020B0604020202020204"/>
              </a:rPr>
              <a:t>■ </a:t>
            </a:r>
            <a:r>
              <a:rPr lang="en-US" sz="700">
                <a:solidFill>
                  <a:srgbClr val="96CFB9"/>
                </a:solidFill>
                <a:latin typeface="Arial" panose="020B0604020202020204"/>
              </a:rPr>
              <a:t>vendors-node_modules_react-router-dom_esm_ react-router^dom js.js</a:t>
            </a:r>
            <a:endParaRPr lang="en-US" sz="700">
              <a:solidFill>
                <a:srgbClr val="96CFB9"/>
              </a:solidFill>
              <a:latin typeface="Arial" panose="020B0604020202020204"/>
            </a:endParaRPr>
          </a:p>
          <a:p>
            <a:pPr indent="0"/>
            <a:r>
              <a:rPr lang="en-US" sz="700">
                <a:solidFill>
                  <a:srgbClr val="FFFFFF"/>
                </a:solidFill>
                <a:latin typeface="Arial" panose="020B0604020202020204"/>
              </a:rPr>
              <a:t>■ </a:t>
            </a:r>
            <a:r>
              <a:rPr lang="en-US" sz="700">
                <a:solidFill>
                  <a:srgbClr val="96CFB9"/>
                </a:solidFill>
                <a:latin typeface="Arial" panose="020B0604020202020204"/>
              </a:rPr>
              <a:t>src_bootstrapjs.js</a:t>
            </a:r>
            <a:endParaRPr lang="en-US" sz="700">
              <a:solidFill>
                <a:srgbClr val="96CFB9"/>
              </a:solidFill>
              <a:latin typeface="Arial" panose="020B0604020202020204"/>
            </a:endParaRPr>
          </a:p>
        </p:txBody>
      </p:sp>
      <p:sp>
        <p:nvSpPr>
          <p:cNvPr id="8" name="矩形 7"/>
          <p:cNvSpPr/>
          <p:nvPr/>
        </p:nvSpPr>
        <p:spPr>
          <a:xfrm>
            <a:off x="908304" y="2572512"/>
            <a:ext cx="3206496" cy="795528"/>
          </a:xfrm>
          <a:prstGeom prst="rect">
            <a:avLst/>
          </a:prstGeom>
          <a:solidFill>
            <a:srgbClr val="FFFFFF"/>
          </a:solidFill>
        </p:spPr>
        <p:txBody>
          <a:bodyPr lIns="0" tIns="0" rIns="0" bIns="0">
            <a:noAutofit/>
          </a:bodyPr>
          <a:p>
            <a:pPr indent="0">
              <a:spcAft>
                <a:spcPts val="840"/>
              </a:spcAft>
            </a:pPr>
            <a:r>
              <a:rPr lang="en-US" sz="1200" b="1">
                <a:solidFill>
                  <a:srgbClr val="333333"/>
                </a:solidFill>
                <a:latin typeface="Arial" panose="020B0604020202020204"/>
              </a:rPr>
              <a:t>5.8</a:t>
            </a:r>
            <a:r>
              <a:rPr lang="zh-TW" sz="1200">
                <a:solidFill>
                  <a:srgbClr val="333333"/>
                </a:solidFill>
                <a:latin typeface="微软雅黑" panose="020B0503020204020204" charset="-122"/>
                <a:ea typeface="微软雅黑" panose="020B0503020204020204" charset="-122"/>
              </a:rPr>
              <a:t>路由配置</a:t>
            </a:r>
            <a:endParaRPr lang="zh-TW" sz="1200">
              <a:solidFill>
                <a:srgbClr val="333333"/>
              </a:solidFill>
              <a:latin typeface="微软雅黑" panose="020B0503020204020204" charset="-122"/>
              <a:ea typeface="微软雅黑" panose="020B0503020204020204" charset="-122"/>
            </a:endParaRPr>
          </a:p>
          <a:p>
            <a:pPr indent="0">
              <a:spcAft>
                <a:spcPts val="840"/>
              </a:spcAft>
            </a:pPr>
            <a:r>
              <a:rPr lang="en-US" sz="950" b="1">
                <a:solidFill>
                  <a:srgbClr val="333333"/>
                </a:solidFill>
                <a:latin typeface="Arial" panose="020B0604020202020204"/>
              </a:rPr>
              <a:t>5.8.1</a:t>
            </a:r>
            <a:r>
              <a:rPr lang="zh-TW" sz="950" b="1">
                <a:solidFill>
                  <a:srgbClr val="333333"/>
                </a:solidFill>
                <a:latin typeface="微软雅黑" panose="020B0503020204020204" charset="-122"/>
                <a:ea typeface="微软雅黑" panose="020B0503020204020204" charset="-122"/>
              </a:rPr>
              <a:t>概述</a:t>
            </a:r>
            <a:endParaRPr lang="zh-TW" sz="950" b="1">
              <a:solidFill>
                <a:srgbClr val="333333"/>
              </a:solidFill>
              <a:latin typeface="微软雅黑" panose="020B0503020204020204" charset="-122"/>
              <a:ea typeface="微软雅黑" panose="020B0503020204020204" charset="-122"/>
            </a:endParaRPr>
          </a:p>
          <a:p>
            <a:pPr indent="0"/>
            <a:r>
              <a:rPr lang="zh-TW" sz="950">
                <a:solidFill>
                  <a:srgbClr val="333333"/>
                </a:solidFill>
                <a:latin typeface="微软雅黑" panose="020B0503020204020204" charset="-122"/>
                <a:ea typeface="微软雅黑" panose="020B0503020204020204" charset="-122"/>
              </a:rPr>
              <a:t>容器应用路由用于匹配微应用，微应用路由用于匹配组件。</a:t>
            </a:r>
            <a:endParaRPr lang="zh-TW" sz="950">
              <a:solidFill>
                <a:srgbClr val="333333"/>
              </a:solidFill>
              <a:latin typeface="微软雅黑" panose="020B0503020204020204" charset="-122"/>
              <a:ea typeface="微软雅黑" panose="020B0503020204020204" charset="-122"/>
            </a:endParaRPr>
          </a:p>
        </p:txBody>
      </p:sp>
      <p:sp>
        <p:nvSpPr>
          <p:cNvPr id="9" name="矩形 8"/>
          <p:cNvSpPr/>
          <p:nvPr/>
        </p:nvSpPr>
        <p:spPr>
          <a:xfrm>
            <a:off x="1978152" y="3752088"/>
            <a:ext cx="780288" cy="161544"/>
          </a:xfrm>
          <a:prstGeom prst="rect">
            <a:avLst/>
          </a:prstGeom>
          <a:solidFill>
            <a:srgbClr val="AFE4F4"/>
          </a:solidFill>
        </p:spPr>
        <p:txBody>
          <a:bodyPr wrap="none" lIns="0" tIns="0" rIns="0" bIns="0">
            <a:noAutofit/>
          </a:bodyPr>
          <a:p>
            <a:pPr indent="0"/>
            <a:r>
              <a:rPr lang="en-US" sz="1300">
                <a:solidFill>
                  <a:srgbClr val="1A586D"/>
                </a:solidFill>
                <a:latin typeface="Arial" panose="020B0604020202020204"/>
              </a:rPr>
              <a:t>Container</a:t>
            </a:r>
            <a:endParaRPr lang="en-US" sz="1300">
              <a:solidFill>
                <a:srgbClr val="1A586D"/>
              </a:solidFill>
              <a:latin typeface="Arial" panose="020B0604020202020204"/>
            </a:endParaRPr>
          </a:p>
        </p:txBody>
      </p:sp>
      <p:sp>
        <p:nvSpPr>
          <p:cNvPr id="10" name="矩形 9"/>
          <p:cNvSpPr/>
          <p:nvPr/>
        </p:nvSpPr>
        <p:spPr>
          <a:xfrm>
            <a:off x="1246632" y="4325112"/>
            <a:ext cx="2273808" cy="911352"/>
          </a:xfrm>
          <a:prstGeom prst="rect">
            <a:avLst/>
          </a:prstGeom>
          <a:solidFill>
            <a:srgbClr val="AFE4F4"/>
          </a:solidFill>
        </p:spPr>
        <p:txBody>
          <a:bodyPr lIns="0" tIns="0" rIns="0" bIns="0">
            <a:noAutofit/>
          </a:bodyPr>
          <a:p>
            <a:pPr indent="304800">
              <a:spcAft>
                <a:spcPts val="1260"/>
              </a:spcAft>
            </a:pPr>
            <a:r>
              <a:rPr lang="zh-TW" sz="1000">
                <a:solidFill>
                  <a:srgbClr val="1A586D"/>
                </a:solidFill>
                <a:latin typeface="Arial" panose="020B0604020202020204"/>
                <a:ea typeface="Arial" panose="020B0604020202020204"/>
              </a:rPr>
              <a:t>/      </a:t>
            </a:r>
            <a:r>
              <a:rPr lang="zh-TW" sz="1000">
                <a:solidFill>
                  <a:srgbClr val="01A3DA"/>
                </a:solidFill>
                <a:latin typeface="Arial" panose="020B0604020202020204"/>
                <a:ea typeface="Arial" panose="020B0604020202020204"/>
              </a:rPr>
              <a:t> </a:t>
            </a:r>
            <a:r>
              <a:rPr lang="en-US" sz="1000">
                <a:solidFill>
                  <a:srgbClr val="01A3DA"/>
                </a:solidFill>
                <a:latin typeface="Arial" panose="020B0604020202020204"/>
              </a:rPr>
              <a:t>►   </a:t>
            </a:r>
            <a:r>
              <a:rPr lang="en-US" sz="1000">
                <a:solidFill>
                  <a:srgbClr val="1A586D"/>
                </a:solidFill>
                <a:latin typeface="Arial" panose="020B0604020202020204"/>
              </a:rPr>
              <a:t>Marketing</a:t>
            </a:r>
            <a:endParaRPr lang="en-US" sz="1000">
              <a:solidFill>
                <a:srgbClr val="1A586D"/>
              </a:solidFill>
              <a:latin typeface="Arial" panose="020B0604020202020204"/>
            </a:endParaRPr>
          </a:p>
          <a:p>
            <a:pPr indent="0">
              <a:spcAft>
                <a:spcPts val="1260"/>
              </a:spcAft>
            </a:pPr>
            <a:r>
              <a:rPr lang="en-US" sz="1000">
                <a:solidFill>
                  <a:srgbClr val="1A586D"/>
                </a:solidFill>
                <a:latin typeface="Arial" panose="020B0604020202020204"/>
              </a:rPr>
              <a:t>/auth/signin </a:t>
            </a:r>
            <a:r>
              <a:rPr lang="zh-TW" sz="1000">
                <a:solidFill>
                  <a:srgbClr val="1A586D"/>
                </a:solidFill>
                <a:latin typeface="Arial" panose="020B0604020202020204"/>
                <a:ea typeface="Arial" panose="020B0604020202020204"/>
              </a:rPr>
              <a:t>-----</a:t>
            </a:r>
            <a:r>
              <a:rPr lang="en-US" sz="1000">
                <a:solidFill>
                  <a:srgbClr val="1A586D"/>
                </a:solidFill>
                <a:latin typeface="Arial" panose="020B0604020202020204"/>
              </a:rPr>
              <a:t>►  Authentication</a:t>
            </a:r>
            <a:endParaRPr lang="en-US" sz="1000">
              <a:solidFill>
                <a:srgbClr val="1A586D"/>
              </a:solidFill>
              <a:latin typeface="Arial" panose="020B0604020202020204"/>
            </a:endParaRPr>
          </a:p>
          <a:p>
            <a:pPr indent="0"/>
            <a:r>
              <a:rPr lang="en-US" sz="1000">
                <a:solidFill>
                  <a:srgbClr val="1A586D"/>
                </a:solidFill>
                <a:latin typeface="Arial" panose="020B0604020202020204"/>
              </a:rPr>
              <a:t>/dashboard </a:t>
            </a:r>
            <a:r>
              <a:rPr lang="zh-TW" sz="1000">
                <a:solidFill>
                  <a:srgbClr val="01A3DA"/>
                </a:solidFill>
                <a:latin typeface="Arial" panose="020B0604020202020204"/>
                <a:ea typeface="Arial" panose="020B0604020202020204"/>
              </a:rPr>
              <a:t>----</a:t>
            </a:r>
            <a:r>
              <a:rPr lang="en-US" sz="1000">
                <a:solidFill>
                  <a:srgbClr val="01A3DA"/>
                </a:solidFill>
                <a:latin typeface="Arial" panose="020B0604020202020204"/>
              </a:rPr>
              <a:t>►   </a:t>
            </a:r>
            <a:r>
              <a:rPr lang="en-US" sz="1000">
                <a:solidFill>
                  <a:srgbClr val="1A586D"/>
                </a:solidFill>
                <a:latin typeface="Arial" panose="020B0604020202020204"/>
              </a:rPr>
              <a:t>Dashboard</a:t>
            </a:r>
            <a:endParaRPr lang="en-US" sz="1000">
              <a:solidFill>
                <a:srgbClr val="1A586D"/>
              </a:solidFill>
              <a:latin typeface="Arial" panose="020B0604020202020204"/>
            </a:endParaRPr>
          </a:p>
        </p:txBody>
      </p:sp>
      <p:sp>
        <p:nvSpPr>
          <p:cNvPr id="11" name="矩形 10"/>
          <p:cNvSpPr/>
          <p:nvPr/>
        </p:nvSpPr>
        <p:spPr>
          <a:xfrm>
            <a:off x="1335024" y="5715000"/>
            <a:ext cx="2026920" cy="1121664"/>
          </a:xfrm>
          <a:prstGeom prst="rect">
            <a:avLst/>
          </a:prstGeom>
          <a:solidFill>
            <a:srgbClr val="FFFFFF"/>
          </a:solidFill>
        </p:spPr>
        <p:txBody>
          <a:bodyPr lIns="0" tIns="0" rIns="0" bIns="0">
            <a:noAutofit/>
          </a:bodyPr>
          <a:p>
            <a:pPr indent="0" algn="ctr">
              <a:spcAft>
                <a:spcPts val="2100"/>
              </a:spcAft>
            </a:pPr>
            <a:r>
              <a:rPr lang="en-US" sz="1300">
                <a:solidFill>
                  <a:srgbClr val="1A586D"/>
                </a:solidFill>
                <a:latin typeface="Arial" panose="020B0604020202020204"/>
              </a:rPr>
              <a:t>Marketing</a:t>
            </a:r>
            <a:endParaRPr lang="en-US" sz="1300">
              <a:solidFill>
                <a:srgbClr val="1A586D"/>
              </a:solidFill>
              <a:latin typeface="Arial" panose="020B0604020202020204"/>
            </a:endParaRPr>
          </a:p>
          <a:p>
            <a:pPr indent="228600">
              <a:spcAft>
                <a:spcPts val="1330"/>
              </a:spcAft>
            </a:pPr>
            <a:r>
              <a:rPr lang="en-US" sz="1000">
                <a:solidFill>
                  <a:srgbClr val="1A586D"/>
                </a:solidFill>
                <a:latin typeface="Arial" panose="020B0604020202020204"/>
              </a:rPr>
              <a:t>!      </a:t>
            </a:r>
            <a:r>
              <a:rPr lang="zh-TW" sz="1000">
                <a:solidFill>
                  <a:srgbClr val="01A3DA"/>
                </a:solidFill>
                <a:latin typeface="Arial" panose="020B0604020202020204"/>
                <a:ea typeface="Arial" panose="020B0604020202020204"/>
              </a:rPr>
              <a:t>----</a:t>
            </a:r>
            <a:r>
              <a:rPr lang="en-US" sz="1000">
                <a:solidFill>
                  <a:srgbClr val="01A3DA"/>
                </a:solidFill>
                <a:latin typeface="Arial" panose="020B0604020202020204"/>
              </a:rPr>
              <a:t>►    </a:t>
            </a:r>
            <a:r>
              <a:rPr lang="en-US" sz="1000">
                <a:solidFill>
                  <a:srgbClr val="1A586D"/>
                </a:solidFill>
                <a:latin typeface="Arial" panose="020B0604020202020204"/>
              </a:rPr>
              <a:t>Landing</a:t>
            </a:r>
            <a:endParaRPr lang="en-US" sz="1000">
              <a:solidFill>
                <a:srgbClr val="1A586D"/>
              </a:solidFill>
              <a:latin typeface="Arial" panose="020B0604020202020204"/>
            </a:endParaRPr>
          </a:p>
          <a:p>
            <a:pPr indent="0"/>
            <a:r>
              <a:rPr lang="en-US" sz="1000">
                <a:solidFill>
                  <a:srgbClr val="1A586D"/>
                </a:solidFill>
                <a:latin typeface="Arial" panose="020B0604020202020204"/>
              </a:rPr>
              <a:t>/pricing </a:t>
            </a:r>
            <a:r>
              <a:rPr lang="zh-TW" sz="1000">
                <a:solidFill>
                  <a:srgbClr val="1A586D"/>
                </a:solidFill>
                <a:latin typeface="Arial" panose="020B0604020202020204"/>
                <a:ea typeface="Arial" panose="020B0604020202020204"/>
              </a:rPr>
              <a:t>-----</a:t>
            </a:r>
            <a:r>
              <a:rPr lang="en-US" sz="1000">
                <a:solidFill>
                  <a:srgbClr val="1A586D"/>
                </a:solidFill>
                <a:latin typeface="Arial" panose="020B0604020202020204"/>
              </a:rPr>
              <a:t>►     Pricing</a:t>
            </a:r>
            <a:endParaRPr lang="en-US" sz="1000">
              <a:solidFill>
                <a:srgbClr val="1A586D"/>
              </a:solidFill>
              <a:latin typeface="Arial" panose="020B0604020202020204"/>
            </a:endParaRPr>
          </a:p>
        </p:txBody>
      </p:sp>
      <p:sp>
        <p:nvSpPr>
          <p:cNvPr id="12" name="矩形 11"/>
          <p:cNvSpPr/>
          <p:nvPr/>
        </p:nvSpPr>
        <p:spPr>
          <a:xfrm>
            <a:off x="2188464" y="7336536"/>
            <a:ext cx="381000" cy="158496"/>
          </a:xfrm>
          <a:prstGeom prst="rect">
            <a:avLst/>
          </a:prstGeom>
          <a:solidFill>
            <a:srgbClr val="FFFFFF"/>
          </a:solidFill>
        </p:spPr>
        <p:txBody>
          <a:bodyPr wrap="none" lIns="0" tIns="0" rIns="0" bIns="0">
            <a:noAutofit/>
          </a:bodyPr>
          <a:p>
            <a:pPr indent="0"/>
            <a:r>
              <a:rPr lang="en-US" sz="1300">
                <a:solidFill>
                  <a:srgbClr val="1A586D"/>
                </a:solidFill>
                <a:latin typeface="Arial" panose="020B0604020202020204"/>
              </a:rPr>
              <a:t>Auth</a:t>
            </a:r>
            <a:endParaRPr lang="en-US" sz="1300">
              <a:solidFill>
                <a:srgbClr val="1A586D"/>
              </a:solidFill>
              <a:latin typeface="Arial" panose="020B0604020202020204"/>
            </a:endParaRPr>
          </a:p>
        </p:txBody>
      </p:sp>
      <p:sp>
        <p:nvSpPr>
          <p:cNvPr id="13" name="矩形 12"/>
          <p:cNvSpPr/>
          <p:nvPr/>
        </p:nvSpPr>
        <p:spPr>
          <a:xfrm>
            <a:off x="1246632" y="7882128"/>
            <a:ext cx="2026920" cy="185928"/>
          </a:xfrm>
          <a:prstGeom prst="rect">
            <a:avLst/>
          </a:prstGeom>
          <a:solidFill>
            <a:srgbClr val="FFFFFF"/>
          </a:solidFill>
        </p:spPr>
        <p:txBody>
          <a:bodyPr wrap="none" lIns="0" tIns="0" rIns="0" bIns="0">
            <a:noAutofit/>
          </a:bodyPr>
          <a:p>
            <a:pPr indent="0"/>
            <a:r>
              <a:rPr lang="en-US" sz="1000">
                <a:solidFill>
                  <a:srgbClr val="1A586D"/>
                </a:solidFill>
                <a:latin typeface="Arial" panose="020B0604020202020204"/>
              </a:rPr>
              <a:t>/auth/signin </a:t>
            </a:r>
            <a:r>
              <a:rPr lang="zh-TW" sz="1000">
                <a:solidFill>
                  <a:srgbClr val="1A586D"/>
                </a:solidFill>
                <a:latin typeface="Arial" panose="020B0604020202020204"/>
                <a:ea typeface="Arial" panose="020B0604020202020204"/>
              </a:rPr>
              <a:t>-----</a:t>
            </a:r>
            <a:r>
              <a:rPr lang="en-US" sz="1000">
                <a:solidFill>
                  <a:srgbClr val="1A586D"/>
                </a:solidFill>
                <a:latin typeface="Arial" panose="020B0604020202020204"/>
              </a:rPr>
              <a:t>► signin</a:t>
            </a:r>
            <a:endParaRPr lang="en-US" sz="1000">
              <a:solidFill>
                <a:srgbClr val="1A586D"/>
              </a:solidFill>
              <a:latin typeface="Arial" panose="020B0604020202020204"/>
            </a:endParaRPr>
          </a:p>
        </p:txBody>
      </p:sp>
      <p:sp>
        <p:nvSpPr>
          <p:cNvPr id="14" name="矩形 13"/>
          <p:cNvSpPr/>
          <p:nvPr/>
        </p:nvSpPr>
        <p:spPr>
          <a:xfrm>
            <a:off x="1959864" y="8574024"/>
            <a:ext cx="847344" cy="161544"/>
          </a:xfrm>
          <a:prstGeom prst="rect">
            <a:avLst/>
          </a:prstGeom>
          <a:solidFill>
            <a:srgbClr val="FFFFFF"/>
          </a:solidFill>
        </p:spPr>
        <p:txBody>
          <a:bodyPr wrap="none" lIns="0" tIns="0" rIns="0" bIns="0">
            <a:noAutofit/>
          </a:bodyPr>
          <a:p>
            <a:pPr indent="0" algn="ctr"/>
            <a:r>
              <a:rPr lang="en-US" sz="1300">
                <a:solidFill>
                  <a:srgbClr val="1A586D"/>
                </a:solidFill>
                <a:latin typeface="Arial" panose="020B0604020202020204"/>
              </a:rPr>
              <a:t>Dashboard</a:t>
            </a:r>
            <a:endParaRPr lang="en-US" sz="1300">
              <a:solidFill>
                <a:srgbClr val="1A586D"/>
              </a:solidFill>
              <a:latin typeface="Arial" panose="020B0604020202020204"/>
            </a:endParaRPr>
          </a:p>
        </p:txBody>
      </p:sp>
      <p:sp>
        <p:nvSpPr>
          <p:cNvPr id="15" name="矩形 14"/>
          <p:cNvSpPr/>
          <p:nvPr/>
        </p:nvSpPr>
        <p:spPr>
          <a:xfrm>
            <a:off x="1274064" y="9119616"/>
            <a:ext cx="2151888" cy="167640"/>
          </a:xfrm>
          <a:prstGeom prst="rect">
            <a:avLst/>
          </a:prstGeom>
          <a:solidFill>
            <a:srgbClr val="FFFFFF"/>
          </a:solidFill>
        </p:spPr>
        <p:txBody>
          <a:bodyPr wrap="none" lIns="0" tIns="0" rIns="0" bIns="0">
            <a:noAutofit/>
          </a:bodyPr>
          <a:p>
            <a:pPr indent="0"/>
            <a:r>
              <a:rPr lang="en-US" sz="1000">
                <a:solidFill>
                  <a:srgbClr val="1A586D"/>
                </a:solidFill>
                <a:latin typeface="Arial" panose="020B0604020202020204"/>
              </a:rPr>
              <a:t>/dashboard </a:t>
            </a:r>
            <a:r>
              <a:rPr lang="zh-TW" sz="1000">
                <a:solidFill>
                  <a:srgbClr val="01A3DA"/>
                </a:solidFill>
                <a:latin typeface="Arial" panose="020B0604020202020204"/>
                <a:ea typeface="Arial" panose="020B0604020202020204"/>
              </a:rPr>
              <a:t>----</a:t>
            </a:r>
            <a:r>
              <a:rPr lang="en-US" sz="1000">
                <a:solidFill>
                  <a:srgbClr val="01A3DA"/>
                </a:solidFill>
                <a:latin typeface="Arial" panose="020B0604020202020204"/>
              </a:rPr>
              <a:t>► </a:t>
            </a:r>
            <a:r>
              <a:rPr lang="en-US" sz="1000">
                <a:solidFill>
                  <a:srgbClr val="1A586D"/>
                </a:solidFill>
                <a:latin typeface="Arial" panose="020B0604020202020204"/>
              </a:rPr>
              <a:t>dashboard</a:t>
            </a:r>
            <a:endParaRPr lang="en-US" sz="1000">
              <a:solidFill>
                <a:srgbClr val="1A586D"/>
              </a:solidFill>
              <a:latin typeface="Arial" panose="020B0604020202020204"/>
            </a:endParaRPr>
          </a:p>
        </p:txBody>
      </p:sp>
      <p:sp>
        <p:nvSpPr>
          <p:cNvPr id="16" name="矩形 15"/>
          <p:cNvSpPr/>
          <p:nvPr/>
        </p:nvSpPr>
        <p:spPr>
          <a:xfrm>
            <a:off x="941832" y="9838944"/>
            <a:ext cx="3977640" cy="173736"/>
          </a:xfrm>
          <a:prstGeom prst="rect">
            <a:avLst/>
          </a:prstGeom>
          <a:solidFill>
            <a:srgbClr val="FFFFFF"/>
          </a:solidFill>
        </p:spPr>
        <p:txBody>
          <a:bodyPr wrap="none" lIns="0" tIns="0" rIns="0" bIns="0">
            <a:noAutofit/>
          </a:bodyPr>
          <a:p>
            <a:pPr indent="0"/>
            <a:r>
              <a:rPr lang="zh-TW" sz="950">
                <a:solidFill>
                  <a:srgbClr val="333333"/>
                </a:solidFill>
                <a:latin typeface="微软雅黑" panose="020B0503020204020204" charset="-122"/>
                <a:ea typeface="微软雅黑" panose="020B0503020204020204" charset="-122"/>
              </a:rPr>
              <a:t>容器应用使用</a:t>
            </a:r>
            <a:r>
              <a:rPr lang="en-US" sz="1000">
                <a:solidFill>
                  <a:srgbClr val="333333"/>
                </a:solidFill>
                <a:latin typeface="Arial" panose="020B0604020202020204"/>
              </a:rPr>
              <a:t>BrowserHistory</a:t>
            </a:r>
            <a:r>
              <a:rPr lang="zh-TW" sz="950">
                <a:solidFill>
                  <a:srgbClr val="333333"/>
                </a:solidFill>
                <a:latin typeface="微软雅黑" panose="020B0503020204020204" charset="-122"/>
                <a:ea typeface="微软雅黑" panose="020B0503020204020204" charset="-122"/>
              </a:rPr>
              <a:t>路由，微应用使用</a:t>
            </a:r>
            <a:r>
              <a:rPr lang="en-US" sz="1000">
                <a:solidFill>
                  <a:srgbClr val="333333"/>
                </a:solidFill>
                <a:latin typeface="Arial" panose="020B0604020202020204"/>
              </a:rPr>
              <a:t>MemoryHistory</a:t>
            </a:r>
            <a:r>
              <a:rPr lang="zh-TW" sz="950">
                <a:solidFill>
                  <a:srgbClr val="333333"/>
                </a:solidFill>
                <a:latin typeface="微软雅黑" panose="020B0503020204020204" charset="-122"/>
                <a:ea typeface="微软雅黑" panose="020B0503020204020204" charset="-122"/>
              </a:rPr>
              <a:t>路由。</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45464" y="1310640"/>
            <a:ext cx="4029456" cy="1258824"/>
          </a:xfrm>
          <a:prstGeom prst="rect">
            <a:avLst/>
          </a:prstGeom>
        </p:spPr>
      </p:pic>
      <p:sp>
        <p:nvSpPr>
          <p:cNvPr id="3" name="矩形 2"/>
          <p:cNvSpPr/>
          <p:nvPr/>
        </p:nvSpPr>
        <p:spPr>
          <a:xfrm>
            <a:off x="1100328" y="387096"/>
            <a:ext cx="5318760" cy="743712"/>
          </a:xfrm>
          <a:prstGeom prst="rect">
            <a:avLst/>
          </a:prstGeom>
          <a:solidFill>
            <a:srgbClr val="FFFFFF"/>
          </a:solidFill>
        </p:spPr>
        <p:txBody>
          <a:bodyPr lIns="0" tIns="0" rIns="0" bIns="0">
            <a:noAutofit/>
          </a:bodyPr>
          <a:p>
            <a:pPr marL="78105" indent="-114300">
              <a:lnSpc>
                <a:spcPts val="1415"/>
              </a:lnSpc>
            </a:pPr>
            <a:r>
              <a:rPr lang="zh-CN" sz="1000">
                <a:solidFill>
                  <a:srgbClr val="333333"/>
                </a:solidFill>
                <a:latin typeface="Arial" panose="020B0604020202020204"/>
                <a:ea typeface="Arial" panose="020B0604020202020204"/>
              </a:rPr>
              <a:t>1</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为防止容器应用和微应用同时操作</a:t>
            </a:r>
            <a:r>
              <a:rPr lang="en-US" sz="1000">
                <a:solidFill>
                  <a:srgbClr val="333333"/>
                </a:solidFill>
                <a:latin typeface="Arial" panose="020B0604020202020204"/>
              </a:rPr>
              <a:t>url</a:t>
            </a:r>
            <a:r>
              <a:rPr lang="zh-TW" sz="950">
                <a:solidFill>
                  <a:srgbClr val="333333"/>
                </a:solidFill>
                <a:latin typeface="微软雅黑" panose="020B0503020204020204" charset="-122"/>
                <a:ea typeface="微软雅黑" panose="020B0503020204020204" charset="-122"/>
              </a:rPr>
              <a:t>而产生冲突，在微前端架构中，只允许容器应用更新</a:t>
            </a:r>
            <a:r>
              <a:rPr lang="en-US" sz="1000">
                <a:solidFill>
                  <a:srgbClr val="333333"/>
                </a:solidFill>
                <a:latin typeface="Arial" panose="020B0604020202020204"/>
              </a:rPr>
              <a:t>url, </a:t>
            </a:r>
            <a:r>
              <a:rPr lang="zh-TW" sz="950">
                <a:solidFill>
                  <a:srgbClr val="333333"/>
                </a:solidFill>
                <a:latin typeface="微软雅黑" panose="020B0503020204020204" charset="-122"/>
                <a:ea typeface="微软雅黑" panose="020B0503020204020204" charset="-122"/>
              </a:rPr>
              <a:t>微应用不允许更新</a:t>
            </a:r>
            <a:r>
              <a:rPr lang="en-US" sz="1000">
                <a:solidFill>
                  <a:srgbClr val="333333"/>
                </a:solidFill>
                <a:latin typeface="Arial" panose="020B0604020202020204"/>
              </a:rPr>
              <a:t>url, MemoryHistory</a:t>
            </a:r>
            <a:r>
              <a:rPr lang="zh-TW" sz="950">
                <a:solidFill>
                  <a:srgbClr val="333333"/>
                </a:solidFill>
                <a:latin typeface="微软雅黑" panose="020B0503020204020204" charset="-122"/>
                <a:ea typeface="微软雅黑" panose="020B0503020204020204" charset="-122"/>
              </a:rPr>
              <a:t>是基于内存的路由，不会改变浏览器地址栏中的</a:t>
            </a:r>
            <a:r>
              <a:rPr lang="en-US" sz="1000">
                <a:solidFill>
                  <a:srgbClr val="333333"/>
                </a:solidFill>
                <a:latin typeface="Arial" panose="020B0604020202020204"/>
              </a:rPr>
              <a:t>url</a:t>
            </a: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marL="78105" indent="-114300">
              <a:lnSpc>
                <a:spcPts val="1415"/>
              </a:lnSpc>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如果不同的应用程序需要传达有关路由的相关信息，应该尽可能的使用通过的方式， </a:t>
            </a:r>
            <a:r>
              <a:rPr lang="en-US" sz="1000">
                <a:solidFill>
                  <a:srgbClr val="333333"/>
                </a:solidFill>
                <a:latin typeface="Arial" panose="020B0604020202020204"/>
              </a:rPr>
              <a:t>memoryHistory</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Vue</a:t>
            </a:r>
            <a:r>
              <a:rPr lang="zh-TW" sz="950">
                <a:solidFill>
                  <a:srgbClr val="333333"/>
                </a:solidFill>
                <a:latin typeface="微软雅黑" panose="020B0503020204020204" charset="-122"/>
                <a:ea typeface="微软雅黑" panose="020B0503020204020204" charset="-122"/>
              </a:rPr>
              <a:t>中者</a:t>
            </a:r>
            <a:r>
              <a:rPr lang="en-US" sz="1000">
                <a:solidFill>
                  <a:srgbClr val="333333"/>
                </a:solidFill>
                <a:latin typeface="Arial" panose="020B0604020202020204"/>
              </a:rPr>
              <a:t>B</a:t>
            </a:r>
            <a:r>
              <a:rPr lang="zh-TW" sz="950">
                <a:solidFill>
                  <a:srgbClr val="333333"/>
                </a:solidFill>
                <a:latin typeface="微软雅黑" panose="020B0503020204020204" charset="-122"/>
                <a:ea typeface="微软雅黑" panose="020B0503020204020204" charset="-122"/>
              </a:rPr>
              <a:t>有扌影共。</a:t>
            </a:r>
            <a:endParaRPr lang="zh-TW" sz="950">
              <a:solidFill>
                <a:srgbClr val="333333"/>
              </a:solidFill>
              <a:latin typeface="微软雅黑" panose="020B0503020204020204" charset="-122"/>
              <a:ea typeface="微软雅黑" panose="020B0503020204020204" charset="-122"/>
            </a:endParaRPr>
          </a:p>
        </p:txBody>
      </p:sp>
      <p:sp>
        <p:nvSpPr>
          <p:cNvPr id="4" name="矩形 3"/>
          <p:cNvSpPr/>
          <p:nvPr/>
        </p:nvSpPr>
        <p:spPr>
          <a:xfrm>
            <a:off x="947928" y="2929128"/>
            <a:ext cx="4184904" cy="5428488"/>
          </a:xfrm>
          <a:prstGeom prst="rect">
            <a:avLst/>
          </a:prstGeom>
          <a:solidFill>
            <a:srgbClr val="FFFFFF"/>
          </a:solidFill>
        </p:spPr>
        <p:txBody>
          <a:bodyPr lIns="0" tIns="0" rIns="0" bIns="0">
            <a:noAutofit/>
          </a:bodyPr>
          <a:p>
            <a:pPr indent="0">
              <a:lnSpc>
                <a:spcPts val="1345"/>
              </a:lnSpc>
              <a:spcAft>
                <a:spcPts val="910"/>
              </a:spcAft>
            </a:pPr>
            <a:r>
              <a:rPr lang="en-US" sz="950" b="1">
                <a:solidFill>
                  <a:srgbClr val="333333"/>
                </a:solidFill>
                <a:latin typeface="Arial" panose="020B0604020202020204"/>
              </a:rPr>
              <a:t>5.8.2</a:t>
            </a:r>
            <a:r>
              <a:rPr lang="zh-TW" sz="950" b="1">
                <a:solidFill>
                  <a:srgbClr val="333333"/>
                </a:solidFill>
                <a:latin typeface="微软雅黑" panose="020B0503020204020204" charset="-122"/>
                <a:ea typeface="微软雅黑" panose="020B0503020204020204" charset="-122"/>
              </a:rPr>
              <a:t>更新现有路由配置</a:t>
            </a:r>
            <a:endParaRPr lang="zh-TW" sz="950" b="1">
              <a:solidFill>
                <a:srgbClr val="333333"/>
              </a:solidFill>
              <a:latin typeface="微软雅黑" panose="020B0503020204020204" charset="-122"/>
              <a:ea typeface="微软雅黑" panose="020B0503020204020204" charset="-122"/>
            </a:endParaRPr>
          </a:p>
          <a:p>
            <a:pPr indent="152400">
              <a:lnSpc>
                <a:spcPts val="1345"/>
              </a:lnSpc>
              <a:spcAft>
                <a:spcPts val="1330"/>
              </a:spcAft>
            </a:pPr>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.容器应用的路由配置</a:t>
            </a:r>
            <a:endParaRPr lang="zh-TW" sz="950">
              <a:solidFill>
                <a:srgbClr val="333333"/>
              </a:solidFill>
              <a:latin typeface="微软雅黑" panose="020B0503020204020204" charset="-122"/>
              <a:ea typeface="微软雅黑" panose="020B0503020204020204" charset="-122"/>
            </a:endParaRPr>
          </a:p>
          <a:p>
            <a:pPr indent="406400">
              <a:lnSpc>
                <a:spcPct val="123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container/App.js</a:t>
            </a:r>
            <a:endParaRPr lang="en-US" sz="950">
              <a:solidFill>
                <a:srgbClr val="A85601"/>
              </a:solidFill>
              <a:latin typeface="Arial" panose="020B0604020202020204"/>
            </a:endParaRPr>
          </a:p>
          <a:p>
            <a:pPr marL="370205" indent="0" algn="just">
              <a:lnSpc>
                <a:spcPct val="123000"/>
              </a:lnSpc>
              <a:spcAft>
                <a:spcPts val="91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Router, Route, switch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"react-router-dom" </a:t>
            </a: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createsrowserHistory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baseline="30000">
                <a:solidFill>
                  <a:srgbClr val="A61312"/>
                </a:solidFill>
                <a:latin typeface="Arial" panose="020B0604020202020204"/>
              </a:rPr>
              <a:t>H</a:t>
            </a:r>
            <a:r>
              <a:rPr lang="en-US" sz="950">
                <a:solidFill>
                  <a:srgbClr val="A61312"/>
                </a:solidFill>
                <a:latin typeface="Arial" panose="020B0604020202020204"/>
              </a:rPr>
              <a:t>history"</a:t>
            </a:r>
            <a:endParaRPr lang="en-US" sz="950">
              <a:solidFill>
                <a:srgbClr val="A61312"/>
              </a:solidFill>
              <a:latin typeface="Arial" panose="020B0604020202020204"/>
            </a:endParaRPr>
          </a:p>
          <a:p>
            <a:pPr indent="406400" algn="just">
              <a:lnSpc>
                <a:spcPct val="123000"/>
              </a:lnSpc>
              <a:spcAft>
                <a:spcPts val="910"/>
              </a:spcAft>
            </a:pPr>
            <a:r>
              <a:rPr lang="en-US" sz="950">
                <a:solidFill>
                  <a:srgbClr val="750087"/>
                </a:solidFill>
                <a:latin typeface="Arial" panose="020B0604020202020204"/>
              </a:rPr>
              <a:t>const </a:t>
            </a:r>
            <a:r>
              <a:rPr lang="en-US" sz="950">
                <a:solidFill>
                  <a:srgbClr val="0101FA"/>
                </a:solidFill>
                <a:latin typeface="Arial" panose="020B0604020202020204"/>
              </a:rPr>
              <a:t>hi story </a:t>
            </a:r>
            <a:r>
              <a:rPr lang="en-US" sz="950">
                <a:solidFill>
                  <a:srgbClr val="A61312"/>
                </a:solidFill>
                <a:latin typeface="Arial" panose="020B0604020202020204"/>
              </a:rPr>
              <a:t>= </a:t>
            </a:r>
            <a:r>
              <a:rPr lang="en-US" sz="950">
                <a:latin typeface="Arial" panose="020B0604020202020204"/>
              </a:rPr>
              <a:t>createBrowserHi story</a:t>
            </a: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lnSpc>
                <a:spcPct val="123000"/>
              </a:lnSpc>
            </a:pPr>
            <a:r>
              <a:rPr lang="en-US" sz="950">
                <a:solidFill>
                  <a:srgbClr val="750087"/>
                </a:solidFill>
                <a:latin typeface="Arial" panose="020B0604020202020204"/>
              </a:rPr>
              <a:t>export default function </a:t>
            </a:r>
            <a:r>
              <a:rPr lang="en-US" sz="950">
                <a:solidFill>
                  <a:srgbClr val="0303C3"/>
                </a:solidFill>
                <a:latin typeface="Arial" panose="020B0604020202020204"/>
              </a:rPr>
              <a:t>App()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3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lnSpc>
                <a:spcPct val="123000"/>
              </a:lnSpc>
            </a:pPr>
            <a:r>
              <a:rPr lang="en-US" sz="950">
                <a:solidFill>
                  <a:srgbClr val="127602"/>
                </a:solidFill>
                <a:latin typeface="Arial" panose="020B0604020202020204"/>
              </a:rPr>
              <a:t>&lt;Router </a:t>
            </a:r>
            <a:r>
              <a:rPr lang="en-US" sz="950">
                <a:solidFill>
                  <a:srgbClr val="0303C3"/>
                </a:solidFill>
                <a:latin typeface="Arial" panose="020B0604020202020204"/>
              </a:rPr>
              <a:t>hi</a:t>
            </a:r>
            <a:r>
              <a:rPr lang="en-US" sz="950">
                <a:solidFill>
                  <a:srgbClr val="080687"/>
                </a:solidFill>
                <a:latin typeface="Arial" panose="020B0604020202020204"/>
              </a:rPr>
              <a:t>story={hi</a:t>
            </a:r>
            <a:r>
              <a:rPr lang="en-US" sz="950">
                <a:latin typeface="Arial" panose="020B0604020202020204"/>
              </a:rPr>
              <a:t>story}&gt;</a:t>
            </a:r>
            <a:endParaRPr lang="en-US" sz="950">
              <a:latin typeface="Arial" panose="020B0604020202020204"/>
            </a:endParaRPr>
          </a:p>
          <a:p>
            <a:pPr marL="776605" indent="0">
              <a:lnSpc>
                <a:spcPct val="123000"/>
              </a:lnSpc>
            </a:pPr>
            <a:r>
              <a:rPr lang="en-US" sz="950">
                <a:solidFill>
                  <a:srgbClr val="127602"/>
                </a:solidFill>
                <a:latin typeface="Arial" panose="020B0604020202020204"/>
              </a:rPr>
              <a:t>&lt;swi tch&gt;</a:t>
            </a:r>
            <a:endParaRPr lang="en-US" sz="950">
              <a:solidFill>
                <a:srgbClr val="127602"/>
              </a:solidFill>
              <a:latin typeface="Arial" panose="020B0604020202020204"/>
            </a:endParaRPr>
          </a:p>
          <a:p>
            <a:pPr marL="903605" indent="0">
              <a:lnSpc>
                <a:spcPct val="123000"/>
              </a:lnSpc>
            </a:pPr>
            <a:r>
              <a:rPr lang="en-US" sz="950">
                <a:solidFill>
                  <a:srgbClr val="127602"/>
                </a:solidFill>
                <a:latin typeface="Arial" panose="020B0604020202020204"/>
              </a:rPr>
              <a:t>&lt;Route </a:t>
            </a:r>
            <a:r>
              <a:rPr lang="en-US" sz="950">
                <a:solidFill>
                  <a:srgbClr val="0303C3"/>
                </a:solidFill>
                <a:latin typeface="Arial" panose="020B0604020202020204"/>
              </a:rPr>
              <a:t>path="/"&gt;</a:t>
            </a:r>
            <a:endParaRPr lang="en-US" sz="950">
              <a:solidFill>
                <a:srgbClr val="0303C3"/>
              </a:solidFill>
              <a:latin typeface="Arial" panose="020B0604020202020204"/>
            </a:endParaRPr>
          </a:p>
          <a:p>
            <a:pPr marL="1043305" indent="0">
              <a:lnSpc>
                <a:spcPct val="123000"/>
              </a:lnSpc>
            </a:pPr>
            <a:r>
              <a:rPr lang="en-US" sz="950">
                <a:solidFill>
                  <a:srgbClr val="127602"/>
                </a:solidFill>
                <a:latin typeface="Arial" panose="020B0604020202020204"/>
              </a:rPr>
              <a:t>&lt;MarketingApp /&gt;</a:t>
            </a:r>
            <a:endParaRPr lang="en-US" sz="950">
              <a:solidFill>
                <a:srgbClr val="127602"/>
              </a:solidFill>
              <a:latin typeface="Arial" panose="020B0604020202020204"/>
            </a:endParaRPr>
          </a:p>
          <a:p>
            <a:pPr marL="903605" indent="0">
              <a:lnSpc>
                <a:spcPct val="123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776605" indent="0">
              <a:lnSpc>
                <a:spcPct val="123000"/>
              </a:lnSpc>
            </a:pPr>
            <a:r>
              <a:rPr lang="en-US" sz="950">
                <a:solidFill>
                  <a:srgbClr val="127602"/>
                </a:solidFill>
                <a:latin typeface="Arial" panose="020B0604020202020204"/>
              </a:rPr>
              <a:t>&lt;/swi tch&gt;</a:t>
            </a:r>
            <a:endParaRPr lang="en-US" sz="950">
              <a:solidFill>
                <a:srgbClr val="127602"/>
              </a:solidFill>
              <a:latin typeface="Arial" panose="020B0604020202020204"/>
            </a:endParaRPr>
          </a:p>
          <a:p>
            <a:pPr marL="636905" indent="0">
              <a:lnSpc>
                <a:spcPct val="123000"/>
              </a:lnSpc>
            </a:pPr>
            <a:r>
              <a:rPr lang="en-US" sz="950">
                <a:solidFill>
                  <a:srgbClr val="127602"/>
                </a:solidFill>
                <a:latin typeface="Arial" panose="020B0604020202020204"/>
              </a:rPr>
              <a:t>&lt;/Router&gt;</a:t>
            </a:r>
            <a:endParaRPr lang="en-US" sz="950">
              <a:solidFill>
                <a:srgbClr val="127602"/>
              </a:solidFill>
              <a:latin typeface="Arial" panose="020B0604020202020204"/>
            </a:endParaRPr>
          </a:p>
          <a:p>
            <a:pPr indent="546100">
              <a:lnSpc>
                <a:spcPct val="123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3000"/>
              </a:lnSpc>
              <a:spcAft>
                <a:spcPts val="105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ts val="1345"/>
              </a:lnSpc>
              <a:spcAft>
                <a:spcPts val="1330"/>
              </a:spcAft>
            </a:pPr>
            <a:r>
              <a:rPr lang="en-US" sz="1000">
                <a:solidFill>
                  <a:srgbClr val="333333"/>
                </a:solidFill>
                <a:latin typeface="Arial" panose="020B0604020202020204"/>
              </a:rPr>
              <a:t>2.</a:t>
            </a:r>
            <a:r>
              <a:rPr lang="en-US" sz="1000">
                <a:latin typeface="Arial" panose="020B0604020202020204"/>
              </a:rPr>
              <a:t> </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应用的路由配置</a:t>
            </a:r>
            <a:endParaRPr lang="zh-TW" sz="950">
              <a:solidFill>
                <a:srgbClr val="333333"/>
              </a:solidFill>
              <a:latin typeface="微软雅黑" panose="020B0503020204020204" charset="-122"/>
              <a:ea typeface="微软雅黑" panose="020B0503020204020204" charset="-122"/>
            </a:endParaRPr>
          </a:p>
          <a:p>
            <a:pPr indent="406400" algn="just">
              <a:lnSpc>
                <a:spcPct val="123000"/>
              </a:lnSpc>
            </a:pPr>
            <a:r>
              <a:rPr lang="en-US" sz="950">
                <a:solidFill>
                  <a:srgbClr val="A85601"/>
                </a:solidFill>
                <a:latin typeface="Arial" panose="020B0604020202020204"/>
              </a:rPr>
              <a:t>// Marketing/bootstrap.js</a:t>
            </a:r>
            <a:endParaRPr lang="en-US" sz="950">
              <a:solidFill>
                <a:srgbClr val="A85601"/>
              </a:solidFill>
              <a:latin typeface="Arial" panose="020B0604020202020204"/>
            </a:endParaRPr>
          </a:p>
          <a:p>
            <a:pPr indent="406400" algn="just">
              <a:lnSpc>
                <a:spcPct val="123000"/>
              </a:lnSpc>
              <a:spcAft>
                <a:spcPts val="91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createMemoryHistory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"history"</a:t>
            </a:r>
            <a:endParaRPr lang="en-US" sz="950">
              <a:solidFill>
                <a:srgbClr val="A61312"/>
              </a:solidFill>
              <a:latin typeface="Arial" panose="020B0604020202020204"/>
            </a:endParaRPr>
          </a:p>
          <a:p>
            <a:pPr indent="406400" algn="just">
              <a:lnSpc>
                <a:spcPct val="123000"/>
              </a:lnSpc>
            </a:pPr>
            <a:r>
              <a:rPr lang="en-US" sz="950">
                <a:solidFill>
                  <a:srgbClr val="750087"/>
                </a:solidFill>
                <a:latin typeface="Arial" panose="020B0604020202020204"/>
              </a:rPr>
              <a:t>function </a:t>
            </a:r>
            <a:r>
              <a:rPr lang="en-US" sz="950">
                <a:solidFill>
                  <a:srgbClr val="0101FA"/>
                </a:solidFill>
                <a:latin typeface="Arial" panose="020B0604020202020204"/>
              </a:rPr>
              <a:t>mount(el)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3000"/>
              </a:lnSpc>
            </a:pPr>
            <a:r>
              <a:rPr lang="en-US" sz="950">
                <a:solidFill>
                  <a:srgbClr val="750087"/>
                </a:solidFill>
                <a:latin typeface="Arial" panose="020B0604020202020204"/>
              </a:rPr>
              <a:t>const </a:t>
            </a:r>
            <a:r>
              <a:rPr lang="en-US" sz="950">
                <a:solidFill>
                  <a:srgbClr val="0101FA"/>
                </a:solidFill>
                <a:latin typeface="Arial" panose="020B0604020202020204"/>
              </a:rPr>
              <a:t>hi story </a:t>
            </a:r>
            <a:r>
              <a:rPr lang="en-US" sz="950">
                <a:solidFill>
                  <a:srgbClr val="A61312"/>
                </a:solidFill>
                <a:latin typeface="Arial" panose="020B0604020202020204"/>
              </a:rPr>
              <a:t>= </a:t>
            </a:r>
            <a:r>
              <a:rPr lang="en-US" sz="950">
                <a:latin typeface="Arial" panose="020B0604020202020204"/>
              </a:rPr>
              <a:t>createMemoryHi story()</a:t>
            </a:r>
            <a:endParaRPr lang="en-US" sz="950">
              <a:latin typeface="Arial" panose="020B0604020202020204"/>
            </a:endParaRPr>
          </a:p>
          <a:p>
            <a:pPr indent="546100">
              <a:lnSpc>
                <a:spcPct val="123000"/>
              </a:lnSpc>
            </a:pPr>
            <a:r>
              <a:rPr lang="en-US" sz="950">
                <a:latin typeface="Arial" panose="020B0604020202020204"/>
              </a:rPr>
              <a:t>ReactDOM.render</a:t>
            </a:r>
            <a:r>
              <a:rPr lang="en-US" sz="950">
                <a:solidFill>
                  <a:srgbClr val="127602"/>
                </a:solidFill>
                <a:latin typeface="Arial" panose="020B0604020202020204"/>
              </a:rPr>
              <a:t>(&lt;App </a:t>
            </a:r>
            <a:r>
              <a:rPr lang="en-US" sz="950">
                <a:solidFill>
                  <a:srgbClr val="0303C3"/>
                </a:solidFill>
                <a:latin typeface="Arial" panose="020B0604020202020204"/>
              </a:rPr>
              <a:t>hi</a:t>
            </a:r>
            <a:r>
              <a:rPr lang="en-US" sz="950">
                <a:solidFill>
                  <a:srgbClr val="080687"/>
                </a:solidFill>
                <a:latin typeface="Arial" panose="020B0604020202020204"/>
              </a:rPr>
              <a:t>story=(hi</a:t>
            </a:r>
            <a:r>
              <a:rPr lang="en-US" sz="950">
                <a:latin typeface="Arial" panose="020B0604020202020204"/>
              </a:rPr>
              <a:t>story} </a:t>
            </a:r>
            <a:r>
              <a:rPr lang="en-US" sz="950">
                <a:solidFill>
                  <a:srgbClr val="127602"/>
                </a:solidFill>
                <a:latin typeface="Arial" panose="020B0604020202020204"/>
              </a:rPr>
              <a:t>/&gt;, </a:t>
            </a:r>
            <a:r>
              <a:rPr lang="en-US" sz="950">
                <a:solidFill>
                  <a:srgbClr val="0253A6"/>
                </a:solidFill>
                <a:latin typeface="Arial" panose="020B0604020202020204"/>
              </a:rPr>
              <a:t>el)</a:t>
            </a:r>
            <a:endParaRPr lang="en-US" sz="950">
              <a:solidFill>
                <a:srgbClr val="0253A6"/>
              </a:solidFill>
              <a:latin typeface="Arial" panose="020B0604020202020204"/>
            </a:endParaRPr>
          </a:p>
          <a:p>
            <a:pPr indent="406400">
              <a:lnSpc>
                <a:spcPct val="123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1113790" y="450088"/>
            <a:ext cx="5541264" cy="1185672"/>
          </a:xfrm>
          <a:prstGeom prst="rect">
            <a:avLst/>
          </a:prstGeom>
          <a:solidFill>
            <a:srgbClr val="FFFFFF"/>
          </a:solidFill>
        </p:spPr>
        <p:txBody>
          <a:bodyPr lIns="0" tIns="0" rIns="0" bIns="0">
            <a:noAutofit/>
          </a:bodyPr>
          <a:p>
            <a:pPr indent="0">
              <a:spcAft>
                <a:spcPts val="770"/>
              </a:spcAft>
            </a:pPr>
            <a:r>
              <a:rPr lang="en-US" sz="1200" b="1">
                <a:solidFill>
                  <a:srgbClr val="333333"/>
                </a:solidFill>
                <a:latin typeface="Arial" panose="020B0604020202020204"/>
              </a:rPr>
              <a:t>2.2 system.js</a:t>
            </a:r>
            <a:r>
              <a:rPr lang="zh-CN" altLang="en-US" sz="1200" b="1">
                <a:solidFill>
                  <a:srgbClr val="333333"/>
                </a:solidFill>
                <a:latin typeface="Arial" panose="020B0604020202020204"/>
              </a:rPr>
              <a:t>加载模块</a:t>
            </a:r>
            <a:endParaRPr lang="zh-TW" sz="1200">
              <a:solidFill>
                <a:srgbClr val="333333"/>
              </a:solidFill>
              <a:latin typeface="微软雅黑" panose="020B0503020204020204" charset="-122"/>
              <a:ea typeface="微软雅黑" panose="020B0503020204020204" charset="-122"/>
            </a:endParaRPr>
          </a:p>
          <a:p>
            <a:pPr indent="0">
              <a:spcAft>
                <a:spcPts val="770"/>
              </a:spcAft>
            </a:pPr>
            <a:r>
              <a:rPr lang="zh-TW" sz="950">
                <a:solidFill>
                  <a:srgbClr val="333333"/>
                </a:solidFill>
                <a:latin typeface="微软雅黑" panose="020B0503020204020204" charset="-122"/>
                <a:ea typeface="微软雅黑" panose="020B0503020204020204" charset="-122"/>
              </a:rPr>
              <a:t>通过</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将</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应用打包为</a:t>
            </a:r>
            <a:r>
              <a:rPr lang="en-US" sz="1000">
                <a:solidFill>
                  <a:srgbClr val="333333"/>
                </a:solidFill>
                <a:latin typeface="Arial" panose="020B0604020202020204"/>
              </a:rPr>
              <a:t>systemjs</a:t>
            </a:r>
            <a:r>
              <a:rPr lang="zh-TW" sz="950">
                <a:solidFill>
                  <a:srgbClr val="333333"/>
                </a:solidFill>
                <a:latin typeface="微软雅黑" panose="020B0503020204020204" charset="-122"/>
                <a:ea typeface="微软雅黑" panose="020B0503020204020204" charset="-122"/>
              </a:rPr>
              <a:t>模块，在通过</a:t>
            </a:r>
            <a:r>
              <a:rPr lang="en-US" sz="1000">
                <a:solidFill>
                  <a:srgbClr val="333333"/>
                </a:solidFill>
                <a:latin typeface="Arial" panose="020B0604020202020204"/>
              </a:rPr>
              <a:t>systemjs</a:t>
            </a:r>
            <a:r>
              <a:rPr lang="zh-TW" sz="950">
                <a:solidFill>
                  <a:srgbClr val="333333"/>
                </a:solidFill>
                <a:latin typeface="微软雅黑" panose="020B0503020204020204" charset="-122"/>
                <a:ea typeface="微软雅黑" panose="020B0503020204020204" charset="-122"/>
              </a:rPr>
              <a:t>在浏览器中加载模块</a:t>
            </a:r>
            <a:endParaRPr lang="zh-TW" sz="950">
              <a:solidFill>
                <a:srgbClr val="333333"/>
              </a:solidFill>
              <a:latin typeface="微软雅黑" panose="020B0503020204020204" charset="-122"/>
              <a:ea typeface="微软雅黑" panose="020B0503020204020204" charset="-122"/>
            </a:endParaRPr>
          </a:p>
          <a:p>
            <a:pPr indent="0">
              <a:spcAft>
                <a:spcPts val="350"/>
              </a:spcAft>
            </a:pPr>
            <a:endParaRPr lang="en-US" sz="950">
              <a:solidFill>
                <a:srgbClr val="333333"/>
              </a:solidFill>
              <a:latin typeface="Arial" panose="020B0604020202020204"/>
            </a:endParaRPr>
          </a:p>
        </p:txBody>
      </p:sp>
      <p:sp>
        <p:nvSpPr>
          <p:cNvPr id="3" name="矩形 2"/>
          <p:cNvSpPr/>
          <p:nvPr/>
        </p:nvSpPr>
        <p:spPr>
          <a:xfrm>
            <a:off x="1066800" y="1825752"/>
            <a:ext cx="3907536" cy="8324088"/>
          </a:xfrm>
          <a:prstGeom prst="rect">
            <a:avLst/>
          </a:prstGeom>
          <a:solidFill>
            <a:srgbClr val="FFFFFF"/>
          </a:solidFill>
        </p:spPr>
        <p:txBody>
          <a:bodyPr lIns="0" tIns="0" rIns="0" bIns="0">
            <a:noAutofit/>
          </a:bodyPr>
          <a:p>
            <a:pPr indent="152400">
              <a:lnSpc>
                <a:spcPct val="123000"/>
              </a:lnSpc>
            </a:pPr>
            <a:endParaRPr lang="en-US" sz="950">
              <a:solidFill>
                <a:srgbClr val="A85601"/>
              </a:solidFill>
              <a:latin typeface="Arial" panose="020B0604020202020204"/>
            </a:endParaRPr>
          </a:p>
          <a:p>
            <a:pPr indent="152400">
              <a:lnSpc>
                <a:spcPct val="123000"/>
              </a:lnSpc>
            </a:pPr>
            <a:r>
              <a:rPr lang="en-US" sz="950">
                <a:solidFill>
                  <a:srgbClr val="A85601"/>
                </a:solidFill>
                <a:latin typeface="Arial" panose="020B0604020202020204"/>
              </a:rPr>
              <a:t>// package.json</a:t>
            </a:r>
            <a:endParaRPr lang="en-US" sz="950" baseline="3000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endParaRPr lang="en-US" sz="950">
              <a:solidFill>
                <a:srgbClr val="A85601"/>
              </a:solidFill>
              <a:latin typeface="Arial" panose="020B0604020202020204"/>
            </a:endParaRPr>
          </a:p>
          <a:p>
            <a:pPr indent="152400"/>
            <a:r>
              <a:rPr lang="en-US" sz="950">
                <a:solidFill>
                  <a:srgbClr val="A85601"/>
                </a:solidFill>
                <a:latin typeface="Arial" panose="020B0604020202020204"/>
              </a:rPr>
              <a:t>// webpack.config, js</a:t>
            </a:r>
            <a:endParaRPr lang="en-US" sz="950">
              <a:solidFill>
                <a:srgbClr val="A85601"/>
              </a:solidFill>
              <a:latin typeface="Arial" panose="020B0604020202020204"/>
            </a:endParaRPr>
          </a:p>
          <a:p>
            <a:pPr indent="152400">
              <a:lnSpc>
                <a:spcPct val="123000"/>
              </a:lnSpc>
            </a:pPr>
            <a:endParaRPr lang="en-US" sz="950">
              <a:solidFill>
                <a:srgbClr val="333333"/>
              </a:solidFill>
              <a:latin typeface="Arial" panose="020B0604020202020204"/>
            </a:endParaRPr>
          </a:p>
        </p:txBody>
      </p:sp>
      <p:pic>
        <p:nvPicPr>
          <p:cNvPr id="4" name="图片 3"/>
          <p:cNvPicPr>
            <a:picLocks noChangeAspect="1"/>
          </p:cNvPicPr>
          <p:nvPr/>
        </p:nvPicPr>
        <p:blipFill>
          <a:blip r:embed="rId1"/>
          <a:stretch>
            <a:fillRect/>
          </a:stretch>
        </p:blipFill>
        <p:spPr>
          <a:xfrm>
            <a:off x="1042035" y="954405"/>
            <a:ext cx="5539740" cy="876300"/>
          </a:xfrm>
          <a:prstGeom prst="rect">
            <a:avLst/>
          </a:prstGeom>
        </p:spPr>
      </p:pic>
      <p:pic>
        <p:nvPicPr>
          <p:cNvPr id="5" name="图片 4"/>
          <p:cNvPicPr>
            <a:picLocks noChangeAspect="1"/>
          </p:cNvPicPr>
          <p:nvPr/>
        </p:nvPicPr>
        <p:blipFill>
          <a:blip r:embed="rId2"/>
          <a:stretch>
            <a:fillRect/>
          </a:stretch>
        </p:blipFill>
        <p:spPr>
          <a:xfrm>
            <a:off x="1113790" y="2250440"/>
            <a:ext cx="2880360" cy="3543300"/>
          </a:xfrm>
          <a:prstGeom prst="rect">
            <a:avLst/>
          </a:prstGeom>
        </p:spPr>
      </p:pic>
      <p:pic>
        <p:nvPicPr>
          <p:cNvPr id="6" name="图片 5"/>
          <p:cNvPicPr>
            <a:picLocks noChangeAspect="1"/>
          </p:cNvPicPr>
          <p:nvPr/>
        </p:nvPicPr>
        <p:blipFill>
          <a:blip r:embed="rId3"/>
          <a:stretch>
            <a:fillRect/>
          </a:stretch>
        </p:blipFill>
        <p:spPr>
          <a:xfrm>
            <a:off x="1066800" y="6138545"/>
            <a:ext cx="4130675" cy="43503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7928" y="460248"/>
            <a:ext cx="5614416" cy="8930640"/>
          </a:xfrm>
          <a:prstGeom prst="rect">
            <a:avLst/>
          </a:prstGeom>
          <a:solidFill>
            <a:srgbClr val="FFFFFF"/>
          </a:solidFill>
        </p:spPr>
        <p:txBody>
          <a:bodyPr lIns="0" tIns="0" rIns="0" bIns="0">
            <a:noAutofit/>
          </a:bodyPr>
          <a:p>
            <a:pPr indent="317500">
              <a:lnSpc>
                <a:spcPct val="125000"/>
              </a:lnSpc>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Marketjng/app.js</a:t>
            </a:r>
            <a:endParaRPr lang="en-US" sz="950">
              <a:solidFill>
                <a:srgbClr val="A85601"/>
              </a:solidFill>
              <a:latin typeface="Arial" panose="020B0604020202020204"/>
            </a:endParaRPr>
          </a:p>
          <a:p>
            <a:pPr indent="317500">
              <a:lnSpc>
                <a:spcPct val="125000"/>
              </a:lnSpc>
              <a:spcAft>
                <a:spcPts val="91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Router, Route, switch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"react-router-dom"</a:t>
            </a:r>
            <a:endParaRPr lang="en-US" sz="950">
              <a:solidFill>
                <a:srgbClr val="A61312"/>
              </a:solidFill>
              <a:latin typeface="Arial" panose="020B0604020202020204"/>
            </a:endParaRPr>
          </a:p>
          <a:p>
            <a:pPr indent="317500">
              <a:lnSpc>
                <a:spcPct val="125000"/>
              </a:lnSpc>
            </a:pPr>
            <a:r>
              <a:rPr lang="en-US" sz="950">
                <a:solidFill>
                  <a:srgbClr val="750087"/>
                </a:solidFill>
                <a:latin typeface="Arial" panose="020B0604020202020204"/>
              </a:rPr>
              <a:t>export default functi on </a:t>
            </a:r>
            <a:r>
              <a:rPr lang="en-US" sz="950">
                <a:solidFill>
                  <a:srgbClr val="0303C3"/>
                </a:solidFill>
                <a:latin typeface="Arial" panose="020B0604020202020204"/>
              </a:rPr>
              <a:t>App(( </a:t>
            </a:r>
            <a:r>
              <a:rPr lang="en-US" sz="950">
                <a:solidFill>
                  <a:srgbClr val="0101FA"/>
                </a:solidFill>
                <a:latin typeface="Arial" panose="020B0604020202020204"/>
              </a:rPr>
              <a:t>hi story </a:t>
            </a:r>
            <a:r>
              <a:rPr lang="en-US" sz="950">
                <a:solidFill>
                  <a:srgbClr val="333333"/>
                </a:solidFill>
                <a:latin typeface="Arial" panose="020B0604020202020204"/>
              </a:rPr>
              <a:t>}) (</a:t>
            </a:r>
            <a:endParaRPr lang="en-US" sz="950">
              <a:solidFill>
                <a:srgbClr val="333333"/>
              </a:solidFill>
              <a:latin typeface="Arial" panose="020B0604020202020204"/>
            </a:endParaRPr>
          </a:p>
          <a:p>
            <a:pPr indent="457200">
              <a:lnSpc>
                <a:spcPct val="125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596900">
              <a:lnSpc>
                <a:spcPct val="125000"/>
              </a:lnSpc>
            </a:pPr>
            <a:r>
              <a:rPr lang="en-US" sz="950">
                <a:solidFill>
                  <a:srgbClr val="127602"/>
                </a:solidFill>
                <a:latin typeface="Arial" panose="020B0604020202020204"/>
              </a:rPr>
              <a:t>&lt;Router </a:t>
            </a:r>
            <a:r>
              <a:rPr lang="en-US" sz="950">
                <a:solidFill>
                  <a:srgbClr val="0303C3"/>
                </a:solidFill>
                <a:latin typeface="Arial" panose="020B0604020202020204"/>
              </a:rPr>
              <a:t>hi</a:t>
            </a:r>
            <a:r>
              <a:rPr lang="en-US" sz="950">
                <a:solidFill>
                  <a:srgbClr val="080687"/>
                </a:solidFill>
                <a:latin typeface="Arial" panose="020B0604020202020204"/>
              </a:rPr>
              <a:t>story=(hi</a:t>
            </a:r>
            <a:r>
              <a:rPr lang="en-US" sz="950">
                <a:latin typeface="Arial" panose="020B0604020202020204"/>
              </a:rPr>
              <a:t>story}&gt;</a:t>
            </a:r>
            <a:endParaRPr lang="en-US" sz="950">
              <a:latin typeface="Arial" panose="020B0604020202020204"/>
            </a:endParaRPr>
          </a:p>
          <a:p>
            <a:pPr marL="687705" indent="0">
              <a:lnSpc>
                <a:spcPct val="125000"/>
              </a:lnSpc>
            </a:pPr>
            <a:r>
              <a:rPr lang="en-US" sz="950">
                <a:solidFill>
                  <a:srgbClr val="127602"/>
                </a:solidFill>
                <a:latin typeface="Arial" panose="020B0604020202020204"/>
              </a:rPr>
              <a:t>&lt;Switch&gt;</a:t>
            </a:r>
            <a:endParaRPr lang="en-US" sz="950">
              <a:solidFill>
                <a:srgbClr val="127602"/>
              </a:solidFill>
              <a:latin typeface="Arial" panose="020B0604020202020204"/>
            </a:endParaRPr>
          </a:p>
          <a:p>
            <a:pPr marL="827405" indent="0">
              <a:lnSpc>
                <a:spcPct val="125000"/>
              </a:lnSpc>
            </a:pPr>
            <a:r>
              <a:rPr lang="en-US" sz="950">
                <a:solidFill>
                  <a:srgbClr val="127602"/>
                </a:solidFill>
                <a:latin typeface="Arial" panose="020B0604020202020204"/>
              </a:rPr>
              <a:t>&lt;Route </a:t>
            </a:r>
            <a:r>
              <a:rPr lang="en-US" sz="950">
                <a:solidFill>
                  <a:srgbClr val="320C8A"/>
                </a:solidFill>
                <a:latin typeface="Arial" panose="020B0604020202020204"/>
              </a:rPr>
              <a:t>path="/pri </a:t>
            </a:r>
            <a:r>
              <a:rPr lang="en-US" sz="950">
                <a:solidFill>
                  <a:srgbClr val="A61312"/>
                </a:solidFill>
                <a:latin typeface="Arial" panose="020B0604020202020204"/>
              </a:rPr>
              <a:t>ci ng" </a:t>
            </a:r>
            <a:r>
              <a:rPr lang="en-US" sz="950">
                <a:solidFill>
                  <a:srgbClr val="080687"/>
                </a:solidFill>
                <a:latin typeface="Arial" panose="020B0604020202020204"/>
              </a:rPr>
              <a:t>component={Pri </a:t>
            </a:r>
            <a:r>
              <a:rPr lang="en-US" sz="950">
                <a:latin typeface="Arial" panose="020B0604020202020204"/>
              </a:rPr>
              <a:t>ci ng} </a:t>
            </a:r>
            <a:r>
              <a:rPr lang="en-US" sz="950">
                <a:solidFill>
                  <a:srgbClr val="127602"/>
                </a:solidFill>
                <a:latin typeface="Arial" panose="020B0604020202020204"/>
              </a:rPr>
              <a:t>/&gt;</a:t>
            </a:r>
            <a:endParaRPr lang="en-US" sz="950">
              <a:solidFill>
                <a:srgbClr val="127602"/>
              </a:solidFill>
              <a:latin typeface="Arial" panose="020B0604020202020204"/>
            </a:endParaRPr>
          </a:p>
          <a:p>
            <a:pPr marL="687705" marR="2104390" indent="139700">
              <a:lnSpc>
                <a:spcPts val="1370"/>
              </a:lnSpc>
            </a:pPr>
            <a:r>
              <a:rPr lang="en-US" sz="950">
                <a:solidFill>
                  <a:srgbClr val="127602"/>
                </a:solidFill>
                <a:latin typeface="Arial" panose="020B0604020202020204"/>
              </a:rPr>
              <a:t>&lt;Route </a:t>
            </a:r>
            <a:r>
              <a:rPr lang="en-US" sz="950">
                <a:solidFill>
                  <a:srgbClr val="080687"/>
                </a:solidFill>
                <a:latin typeface="Arial" panose="020B0604020202020204"/>
              </a:rPr>
              <a:t>path="/" component={Landi </a:t>
            </a:r>
            <a:r>
              <a:rPr lang="en-US" sz="950">
                <a:latin typeface="Arial" panose="020B0604020202020204"/>
              </a:rPr>
              <a:t>ng} </a:t>
            </a:r>
            <a:r>
              <a:rPr lang="en-US" sz="950">
                <a:solidFill>
                  <a:srgbClr val="127602"/>
                </a:solidFill>
                <a:latin typeface="Arial" panose="020B0604020202020204"/>
              </a:rPr>
              <a:t>/&gt; </a:t>
            </a:r>
            <a:r>
              <a:rPr lang="en-US" sz="850">
                <a:solidFill>
                  <a:srgbClr val="127602"/>
                </a:solidFill>
                <a:latin typeface="MingLiU"/>
              </a:rPr>
              <a:t>〈/</a:t>
            </a:r>
            <a:r>
              <a:rPr lang="en-US" sz="950">
                <a:solidFill>
                  <a:srgbClr val="127602"/>
                </a:solidFill>
                <a:latin typeface="Arial" panose="020B0604020202020204"/>
              </a:rPr>
              <a:t>switch</a:t>
            </a:r>
            <a:r>
              <a:rPr lang="en-US" sz="850">
                <a:solidFill>
                  <a:srgbClr val="127602"/>
                </a:solidFill>
                <a:latin typeface="MingLiU"/>
              </a:rPr>
              <a:t>〉</a:t>
            </a:r>
            <a:endParaRPr lang="en-US" sz="850">
              <a:solidFill>
                <a:srgbClr val="127602"/>
              </a:solidFill>
              <a:latin typeface="MingLiU"/>
            </a:endParaRPr>
          </a:p>
          <a:p>
            <a:pPr indent="596900">
              <a:lnSpc>
                <a:spcPct val="125000"/>
              </a:lnSpc>
            </a:pPr>
            <a:r>
              <a:rPr lang="en-US" sz="950">
                <a:solidFill>
                  <a:srgbClr val="127602"/>
                </a:solidFill>
                <a:latin typeface="Arial" panose="020B0604020202020204"/>
              </a:rPr>
              <a:t>&lt;/Router&gt;</a:t>
            </a:r>
            <a:endParaRPr lang="en-US" sz="950">
              <a:solidFill>
                <a:srgbClr val="127602"/>
              </a:solidFill>
              <a:latin typeface="Arial" panose="020B0604020202020204"/>
            </a:endParaRPr>
          </a:p>
          <a:p>
            <a:pPr indent="457200">
              <a:lnSpc>
                <a:spcPct val="119000"/>
              </a:lnSpc>
            </a:pPr>
            <a:r>
              <a:rPr lang="en-US" sz="1000">
                <a:solidFill>
                  <a:srgbClr val="333333"/>
                </a:solidFill>
                <a:latin typeface="Arial" panose="020B0604020202020204"/>
              </a:rPr>
              <a:t>)</a:t>
            </a:r>
            <a:endParaRPr lang="en-US" sz="1000">
              <a:solidFill>
                <a:srgbClr val="333333"/>
              </a:solidFill>
              <a:latin typeface="Arial" panose="020B0604020202020204"/>
            </a:endParaRPr>
          </a:p>
          <a:p>
            <a:pPr indent="317500">
              <a:lnSpc>
                <a:spcPct val="119000"/>
              </a:lnSpc>
              <a:spcAft>
                <a:spcPts val="119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152400">
              <a:lnSpc>
                <a:spcPct val="119000"/>
              </a:lnSpc>
              <a:spcAft>
                <a:spcPts val="1190"/>
              </a:spcAft>
            </a:pPr>
            <a:r>
              <a:rPr lang="en-US" sz="1000">
                <a:solidFill>
                  <a:srgbClr val="333333"/>
                </a:solidFill>
                <a:latin typeface="Arial" panose="020B0604020202020204"/>
              </a:rPr>
              <a:t>3.</a:t>
            </a:r>
            <a:r>
              <a:rPr lang="zh-TW" sz="950">
                <a:solidFill>
                  <a:srgbClr val="333333"/>
                </a:solidFill>
                <a:latin typeface="微软雅黑" panose="020B0503020204020204" charset="-122"/>
                <a:ea typeface="微软雅黑" panose="020B0503020204020204" charset="-122"/>
              </a:rPr>
              <a:t>添加头部组件</a:t>
            </a:r>
            <a:endParaRPr lang="zh-TW" sz="950">
              <a:solidFill>
                <a:srgbClr val="333333"/>
              </a:solidFill>
              <a:latin typeface="微软雅黑" panose="020B0503020204020204" charset="-122"/>
              <a:ea typeface="微软雅黑" panose="020B0503020204020204" charset="-122"/>
            </a:endParaRPr>
          </a:p>
          <a:p>
            <a:pPr indent="406400">
              <a:lnSpc>
                <a:spcPct val="125000"/>
              </a:lnSpc>
              <a:spcAft>
                <a:spcPts val="910"/>
              </a:spcAft>
            </a:pPr>
            <a:r>
              <a:rPr lang="en-US" sz="950">
                <a:solidFill>
                  <a:srgbClr val="750087"/>
                </a:solidFill>
                <a:latin typeface="Arial" panose="020B0604020202020204"/>
              </a:rPr>
              <a:t>import </a:t>
            </a:r>
            <a:r>
              <a:rPr lang="en-US" sz="950">
                <a:solidFill>
                  <a:srgbClr val="0101FA"/>
                </a:solidFill>
                <a:latin typeface="Arial" panose="020B0604020202020204"/>
              </a:rPr>
              <a:t>Header </a:t>
            </a:r>
            <a:r>
              <a:rPr lang="en-US" sz="950">
                <a:solidFill>
                  <a:srgbClr val="750087"/>
                </a:solidFill>
                <a:latin typeface="Arial" panose="020B0604020202020204"/>
              </a:rPr>
              <a:t>from </a:t>
            </a:r>
            <a:r>
              <a:rPr lang="en-US" sz="950">
                <a:solidFill>
                  <a:srgbClr val="A61312"/>
                </a:solidFill>
                <a:latin typeface="Arial" panose="020B0604020202020204"/>
              </a:rPr>
              <a:t>"./components/Header"</a:t>
            </a:r>
            <a:endParaRPr lang="en-US" sz="950">
              <a:solidFill>
                <a:srgbClr val="A61312"/>
              </a:solidFill>
              <a:latin typeface="Arial" panose="020B0604020202020204"/>
            </a:endParaRPr>
          </a:p>
          <a:p>
            <a:pPr indent="406400">
              <a:lnSpc>
                <a:spcPct val="125000"/>
              </a:lnSpc>
            </a:pPr>
            <a:r>
              <a:rPr lang="en-US" sz="950">
                <a:solidFill>
                  <a:srgbClr val="750087"/>
                </a:solidFill>
                <a:latin typeface="Arial" panose="020B0604020202020204"/>
              </a:rPr>
              <a:t>export default function </a:t>
            </a:r>
            <a:r>
              <a:rPr lang="en-US" sz="950">
                <a:solidFill>
                  <a:srgbClr val="0303C3"/>
                </a:solidFill>
                <a:latin typeface="Arial" panose="020B0604020202020204"/>
              </a:rPr>
              <a:t>App()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solidFill>
                  <a:srgbClr val="750087"/>
                </a:solidFill>
                <a:latin typeface="Arial" panose="020B0604020202020204"/>
              </a:rPr>
              <a:t>return </a:t>
            </a:r>
            <a:r>
              <a:rPr lang="en-US" sz="950">
                <a:solidFill>
                  <a:srgbClr val="127602"/>
                </a:solidFill>
                <a:latin typeface="Arial" panose="020B0604020202020204"/>
              </a:rPr>
              <a:t>&lt;Header /&gt;</a:t>
            </a:r>
            <a:endParaRPr lang="en-US" sz="950">
              <a:solidFill>
                <a:srgbClr val="127602"/>
              </a:solidFill>
              <a:latin typeface="Arial" panose="020B0604020202020204"/>
            </a:endParaRPr>
          </a:p>
          <a:p>
            <a:pPr indent="406400">
              <a:lnSpc>
                <a:spcPct val="119000"/>
              </a:lnSpc>
              <a:spcAft>
                <a:spcPts val="119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0">
              <a:lnSpc>
                <a:spcPct val="125000"/>
              </a:lnSpc>
              <a:spcAft>
                <a:spcPts val="350"/>
              </a:spcAft>
            </a:pPr>
            <a:r>
              <a:rPr lang="en-US" sz="950" b="1">
                <a:solidFill>
                  <a:srgbClr val="333333"/>
                </a:solidFill>
                <a:latin typeface="Arial" panose="020B0604020202020204"/>
              </a:rPr>
              <a:t>5.8.3</a:t>
            </a:r>
            <a:r>
              <a:rPr lang="zh-TW" sz="950" b="1">
                <a:solidFill>
                  <a:srgbClr val="333333"/>
                </a:solidFill>
                <a:latin typeface="微软雅黑" panose="020B0503020204020204" charset="-122"/>
                <a:ea typeface="微软雅黑" panose="020B0503020204020204" charset="-122"/>
              </a:rPr>
              <a:t>微应用和容器应用路由沟通</a:t>
            </a:r>
            <a:endParaRPr lang="zh-TW" sz="950" b="1">
              <a:solidFill>
                <a:srgbClr val="333333"/>
              </a:solidFill>
              <a:latin typeface="微软雅黑" panose="020B0503020204020204" charset="-122"/>
              <a:ea typeface="微软雅黑" panose="020B0503020204020204" charset="-122"/>
            </a:endParaRPr>
          </a:p>
          <a:p>
            <a:pPr marL="243205" indent="-127000">
              <a:lnSpc>
                <a:spcPts val="1535"/>
              </a:lnSpc>
              <a:spcAft>
                <a:spcPts val="350"/>
              </a:spcAft>
            </a:pPr>
            <a:r>
              <a:rPr lang="zh-TW" sz="1000">
                <a:solidFill>
                  <a:srgbClr val="333333"/>
                </a:solidFill>
                <a:latin typeface="Arial" panose="020B0604020202020204"/>
                <a:ea typeface="Arial" panose="020B0604020202020204"/>
              </a:rPr>
              <a:t>1 </a:t>
            </a:r>
            <a:r>
              <a:rPr lang="zh-TW" sz="950">
                <a:solidFill>
                  <a:srgbClr val="333333"/>
                </a:solidFill>
                <a:latin typeface="微软雅黑" panose="020B0503020204020204" charset="-122"/>
                <a:ea typeface="微软雅黑" panose="020B0503020204020204" charset="-122"/>
              </a:rPr>
              <a:t>.微应用路由变化时</a:t>
            </a:r>
            <a:r>
              <a:rPr lang="en-US" sz="1000">
                <a:solidFill>
                  <a:srgbClr val="333333"/>
                </a:solidFill>
                <a:latin typeface="Arial" panose="020B0604020202020204"/>
              </a:rPr>
              <a:t>url</a:t>
            </a:r>
            <a:r>
              <a:rPr lang="zh-TW" sz="950">
                <a:solidFill>
                  <a:srgbClr val="333333"/>
                </a:solidFill>
                <a:latin typeface="微软雅黑" panose="020B0503020204020204" charset="-122"/>
                <a:ea typeface="微软雅黑" panose="020B0503020204020204" charset="-122"/>
              </a:rPr>
              <a:t>地址没有被同步到浏览器的地址栏中，路由变化也没有被同步到浏览器的历 史记录中。</a:t>
            </a:r>
            <a:endParaRPr lang="zh-TW" sz="950">
              <a:solidFill>
                <a:srgbClr val="333333"/>
              </a:solidFill>
              <a:latin typeface="微软雅黑" panose="020B0503020204020204" charset="-122"/>
              <a:ea typeface="微软雅黑" panose="020B0503020204020204" charset="-122"/>
            </a:endParaRPr>
          </a:p>
          <a:p>
            <a:pPr indent="279400">
              <a:lnSpc>
                <a:spcPts val="1370"/>
              </a:lnSpc>
              <a:spcAft>
                <a:spcPts val="1190"/>
              </a:spcAft>
            </a:pPr>
            <a:r>
              <a:rPr lang="zh-TW" sz="950">
                <a:solidFill>
                  <a:srgbClr val="333333"/>
                </a:solidFill>
                <a:latin typeface="微软雅黑" panose="020B0503020204020204" charset="-122"/>
                <a:ea typeface="微软雅黑" panose="020B0503020204020204" charset="-122"/>
              </a:rPr>
              <a:t>当微应用路由发生变化时勵口容器应用更新路由信息(容器应用向微应用传递方法)。</a:t>
            </a:r>
            <a:endParaRPr lang="zh-TW" sz="950">
              <a:solidFill>
                <a:srgbClr val="333333"/>
              </a:solidFill>
              <a:latin typeface="微软雅黑" panose="020B0503020204020204" charset="-122"/>
              <a:ea typeface="微软雅黑" panose="020B0503020204020204" charset="-122"/>
            </a:endParaRPr>
          </a:p>
          <a:p>
            <a:pPr indent="406400">
              <a:lnSpc>
                <a:spcPct val="125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container/components/MarketingApp.js</a:t>
            </a:r>
            <a:endParaRPr lang="en-US" sz="950">
              <a:solidFill>
                <a:srgbClr val="A85601"/>
              </a:solidFill>
              <a:latin typeface="Arial" panose="020B0604020202020204"/>
            </a:endParaRPr>
          </a:p>
          <a:p>
            <a:pPr indent="406400">
              <a:lnSpc>
                <a:spcPct val="125000"/>
              </a:lnSpc>
              <a:spcAft>
                <a:spcPts val="91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useHistory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"react-router-dom"</a:t>
            </a:r>
            <a:endParaRPr lang="en-US" sz="950">
              <a:solidFill>
                <a:srgbClr val="A61312"/>
              </a:solidFill>
              <a:latin typeface="Arial" panose="020B0604020202020204"/>
            </a:endParaRPr>
          </a:p>
          <a:p>
            <a:pPr indent="406400">
              <a:lnSpc>
                <a:spcPct val="125000"/>
              </a:lnSpc>
              <a:spcAft>
                <a:spcPts val="910"/>
              </a:spcAft>
            </a:pPr>
            <a:r>
              <a:rPr lang="en-US" sz="950">
                <a:solidFill>
                  <a:srgbClr val="750087"/>
                </a:solidFill>
                <a:latin typeface="Arial" panose="020B0604020202020204"/>
              </a:rPr>
              <a:t>const </a:t>
            </a:r>
            <a:r>
              <a:rPr lang="en-US" sz="950">
                <a:solidFill>
                  <a:srgbClr val="0101FA"/>
                </a:solidFill>
                <a:latin typeface="Arial" panose="020B0604020202020204"/>
              </a:rPr>
              <a:t>hi story </a:t>
            </a:r>
            <a:r>
              <a:rPr lang="en-US" sz="950">
                <a:solidFill>
                  <a:srgbClr val="A61312"/>
                </a:solidFill>
                <a:latin typeface="Arial" panose="020B0604020202020204"/>
              </a:rPr>
              <a:t>= </a:t>
            </a:r>
            <a:r>
              <a:rPr lang="en-US" sz="950">
                <a:latin typeface="Arial" panose="020B0604020202020204"/>
              </a:rPr>
              <a:t>useHi storyO</a:t>
            </a:r>
            <a:endParaRPr lang="en-US" sz="950">
              <a:latin typeface="Arial" panose="020B0604020202020204"/>
            </a:endParaRPr>
          </a:p>
          <a:p>
            <a:pPr indent="406400">
              <a:lnSpc>
                <a:spcPct val="123000"/>
              </a:lnSpc>
            </a:pPr>
            <a:r>
              <a:rPr lang="en-US" sz="950">
                <a:latin typeface="Arial" panose="020B0604020202020204"/>
              </a:rPr>
              <a:t>mount(ref.current,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3000"/>
              </a:lnSpc>
            </a:pPr>
            <a:r>
              <a:rPr lang="en-US" sz="950">
                <a:latin typeface="Arial" panose="020B0604020202020204"/>
              </a:rPr>
              <a:t>onNavigate(( pathname</a:t>
            </a:r>
            <a:r>
              <a:rPr lang="zh-TW" sz="950">
                <a:solidFill>
                  <a:srgbClr val="333333"/>
                </a:solidFill>
                <a:latin typeface="Arial" panose="020B0604020202020204"/>
                <a:ea typeface="Arial" panose="020B0604020202020204"/>
              </a:rPr>
              <a:t>: </a:t>
            </a:r>
            <a:r>
              <a:rPr lang="en-US" sz="950">
                <a:solidFill>
                  <a:srgbClr val="0101FA"/>
                </a:solidFill>
                <a:latin typeface="Arial" panose="020B0604020202020204"/>
              </a:rPr>
              <a:t>nextPathname </a:t>
            </a:r>
            <a:r>
              <a:rPr lang="en-US" sz="950">
                <a:solidFill>
                  <a:srgbClr val="333333"/>
                </a:solidFill>
                <a:latin typeface="Arial" panose="020B0604020202020204"/>
              </a:rPr>
              <a:t>}) (</a:t>
            </a:r>
            <a:endParaRPr lang="en-US" sz="950">
              <a:solidFill>
                <a:srgbClr val="333333"/>
              </a:solidFill>
              <a:latin typeface="Arial" panose="020B0604020202020204"/>
            </a:endParaRPr>
          </a:p>
          <a:p>
            <a:pPr marL="636905" marR="2371090" indent="12700">
              <a:lnSpc>
                <a:spcPct val="123000"/>
              </a:lnSpc>
            </a:pPr>
            <a:r>
              <a:rPr lang="en-US" sz="950">
                <a:solidFill>
                  <a:srgbClr val="750087"/>
                </a:solidFill>
                <a:latin typeface="Arial" panose="020B0604020202020204"/>
              </a:rPr>
              <a:t>const </a:t>
            </a:r>
            <a:r>
              <a:rPr lang="en-US" sz="950">
                <a:solidFill>
                  <a:srgbClr val="333333"/>
                </a:solidFill>
                <a:latin typeface="Arial" panose="020B0604020202020204"/>
              </a:rPr>
              <a:t>( </a:t>
            </a:r>
            <a:r>
              <a:rPr lang="en-US" sz="950">
                <a:solidFill>
                  <a:srgbClr val="0101FA"/>
                </a:solidFill>
                <a:latin typeface="Arial" panose="020B0604020202020204"/>
              </a:rPr>
              <a:t>pathname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hi story.locati on </a:t>
            </a:r>
            <a:r>
              <a:rPr lang="en-US" sz="950">
                <a:solidFill>
                  <a:srgbClr val="750087"/>
                </a:solidFill>
                <a:latin typeface="Arial" panose="020B0604020202020204"/>
              </a:rPr>
              <a:t>if </a:t>
            </a:r>
            <a:r>
              <a:rPr lang="en-US" sz="950">
                <a:solidFill>
                  <a:srgbClr val="0253A6"/>
                </a:solidFill>
                <a:latin typeface="Arial" panose="020B0604020202020204"/>
              </a:rPr>
              <a:t>(pathname </a:t>
            </a:r>
            <a:r>
              <a:rPr lang="en-US" sz="950">
                <a:solidFill>
                  <a:srgbClr val="A61312"/>
                </a:solidFill>
                <a:latin typeface="Arial" panose="020B0604020202020204"/>
              </a:rPr>
              <a:t>!== </a:t>
            </a:r>
            <a:r>
              <a:rPr lang="en-US" sz="950">
                <a:solidFill>
                  <a:srgbClr val="0253A6"/>
                </a:solidFill>
                <a:latin typeface="Arial" panose="020B0604020202020204"/>
              </a:rPr>
              <a:t>nextPathname) </a:t>
            </a:r>
            <a:r>
              <a:rPr lang="en-US" sz="950">
                <a:solidFill>
                  <a:srgbClr val="333333"/>
                </a:solidFill>
                <a:latin typeface="Arial" panose="020B0604020202020204"/>
              </a:rPr>
              <a:t>( </a:t>
            </a:r>
            <a:r>
              <a:rPr lang="en-US" sz="950">
                <a:latin typeface="Arial" panose="020B0604020202020204"/>
              </a:rPr>
              <a:t>hi story.push</a:t>
            </a:r>
            <a:r>
              <a:rPr lang="en-US" sz="950">
                <a:solidFill>
                  <a:srgbClr val="0253A6"/>
                </a:solidFill>
                <a:latin typeface="Arial" panose="020B0604020202020204"/>
              </a:rPr>
              <a:t>(nextPathname)</a:t>
            </a:r>
            <a:endParaRPr lang="en-US" sz="950">
              <a:solidFill>
                <a:srgbClr val="0253A6"/>
              </a:solidFill>
              <a:latin typeface="Arial" panose="020B0604020202020204"/>
            </a:endParaRPr>
          </a:p>
          <a:p>
            <a:pPr marL="636905" indent="12700">
              <a:lnSpc>
                <a:spcPct val="119000"/>
              </a:lnSpc>
            </a:pPr>
            <a:r>
              <a:rPr lang="en-US" sz="1000">
                <a:solidFill>
                  <a:srgbClr val="333333"/>
                </a:solidFill>
                <a:latin typeface="Arial" panose="020B0604020202020204"/>
              </a:rPr>
              <a:t>}</a:t>
            </a:r>
            <a:endParaRPr lang="en-US" sz="1000">
              <a:solidFill>
                <a:srgbClr val="333333"/>
              </a:solidFill>
              <a:latin typeface="Arial" panose="020B0604020202020204"/>
            </a:endParaRPr>
          </a:p>
          <a:p>
            <a:pPr indent="546100">
              <a:lnSpc>
                <a:spcPct val="119000"/>
              </a:lnSpc>
            </a:pPr>
            <a:r>
              <a:rPr lang="en-US" sz="1000">
                <a:solidFill>
                  <a:srgbClr val="333333"/>
                </a:solidFill>
                <a:latin typeface="Arial" panose="020B0604020202020204"/>
              </a:rPr>
              <a:t>}</a:t>
            </a:r>
            <a:endParaRPr lang="en-US" sz="1000">
              <a:solidFill>
                <a:srgbClr val="333333"/>
              </a:solidFill>
              <a:latin typeface="Arial" panose="020B0604020202020204"/>
            </a:endParaRPr>
          </a:p>
          <a:p>
            <a:pPr indent="406400">
              <a:lnSpc>
                <a:spcPct val="119000"/>
              </a:lnSpc>
              <a:spcAft>
                <a:spcPts val="154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406400">
              <a:lnSpc>
                <a:spcPct val="125000"/>
              </a:lnSpc>
            </a:pPr>
            <a:r>
              <a:rPr lang="en-US" sz="950">
                <a:solidFill>
                  <a:srgbClr val="A85601"/>
                </a:solidFill>
                <a:latin typeface="Arial" panose="020B0604020202020204"/>
              </a:rPr>
              <a:t>// Marketing/bootstrap.js</a:t>
            </a:r>
            <a:endParaRPr lang="en-US" sz="950">
              <a:solidFill>
                <a:srgbClr val="A85601"/>
              </a:solidFill>
              <a:latin typeface="Arial" panose="020B0604020202020204"/>
            </a:endParaRPr>
          </a:p>
          <a:p>
            <a:pPr indent="406400">
              <a:lnSpc>
                <a:spcPct val="125000"/>
              </a:lnSpc>
            </a:pPr>
            <a:r>
              <a:rPr lang="en-US" sz="950">
                <a:solidFill>
                  <a:srgbClr val="750087"/>
                </a:solidFill>
                <a:latin typeface="Arial" panose="020B0604020202020204"/>
              </a:rPr>
              <a:t>function </a:t>
            </a:r>
            <a:r>
              <a:rPr lang="en-US" sz="950">
                <a:solidFill>
                  <a:srgbClr val="0101FA"/>
                </a:solidFill>
                <a:latin typeface="Arial" panose="020B0604020202020204"/>
              </a:rPr>
              <a:t>mount(el</a:t>
            </a:r>
            <a:r>
              <a:rPr lang="en-US" sz="950">
                <a:solidFill>
                  <a:srgbClr val="333333"/>
                </a:solidFill>
                <a:latin typeface="Arial" panose="020B0604020202020204"/>
              </a:rPr>
              <a:t>, ( </a:t>
            </a:r>
            <a:r>
              <a:rPr lang="en-US" sz="950">
                <a:solidFill>
                  <a:srgbClr val="0101FA"/>
                </a:solidFill>
                <a:latin typeface="Arial" panose="020B0604020202020204"/>
              </a:rPr>
              <a:t>onNavigate </a:t>
            </a:r>
            <a:r>
              <a:rPr lang="en-US" sz="950">
                <a:solidFill>
                  <a:srgbClr val="333333"/>
                </a:solidFill>
                <a:latin typeface="Arial" panose="020B0604020202020204"/>
              </a:rPr>
              <a:t>}) (</a:t>
            </a:r>
            <a:endParaRPr lang="en-US" sz="950">
              <a:solidFill>
                <a:srgbClr val="333333"/>
              </a:solidFill>
              <a:latin typeface="Arial" panose="020B0604020202020204"/>
            </a:endParaRPr>
          </a:p>
          <a:p>
            <a:pPr indent="546100">
              <a:lnSpc>
                <a:spcPct val="125000"/>
              </a:lnSpc>
            </a:pPr>
            <a:r>
              <a:rPr lang="en-US" sz="950">
                <a:solidFill>
                  <a:srgbClr val="750087"/>
                </a:solidFill>
                <a:latin typeface="Arial" panose="020B0604020202020204"/>
              </a:rPr>
              <a:t>i f </a:t>
            </a:r>
            <a:r>
              <a:rPr lang="en-US" sz="950">
                <a:solidFill>
                  <a:srgbClr val="0253A6"/>
                </a:solidFill>
                <a:latin typeface="Arial" panose="020B0604020202020204"/>
              </a:rPr>
              <a:t>(onNavi gate) </a:t>
            </a:r>
            <a:r>
              <a:rPr lang="en-US" sz="950">
                <a:latin typeface="Arial" panose="020B0604020202020204"/>
              </a:rPr>
              <a:t>hi story.11</a:t>
            </a:r>
            <a:r>
              <a:rPr lang="en-US" sz="950">
                <a:solidFill>
                  <a:srgbClr val="043262"/>
                </a:solidFill>
                <a:latin typeface="Arial" panose="020B0604020202020204"/>
              </a:rPr>
              <a:t>sten(onNavi </a:t>
            </a:r>
            <a:r>
              <a:rPr lang="en-US" sz="950">
                <a:solidFill>
                  <a:srgbClr val="0253A6"/>
                </a:solidFill>
                <a:latin typeface="Arial" panose="020B0604020202020204"/>
              </a:rPr>
              <a:t>gate)</a:t>
            </a:r>
            <a:endParaRPr lang="en-US" sz="950">
              <a:solidFill>
                <a:srgbClr val="0253A6"/>
              </a:solidFill>
              <a:latin typeface="Arial" panose="020B0604020202020204"/>
            </a:endParaRPr>
          </a:p>
          <a:p>
            <a:pPr indent="406400">
              <a:lnSpc>
                <a:spcPct val="119000"/>
              </a:lnSpc>
              <a:spcAft>
                <a:spcPts val="119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152400">
              <a:lnSpc>
                <a:spcPct val="119000"/>
              </a:lnSpc>
              <a:spcAft>
                <a:spcPts val="350"/>
              </a:spcAft>
            </a:pPr>
            <a:r>
              <a:rPr lang="en-US" sz="1000">
                <a:solidFill>
                  <a:srgbClr val="333333"/>
                </a:solidFill>
                <a:latin typeface="Arial" panose="020B0604020202020204"/>
              </a:rPr>
              <a:t>2.</a:t>
            </a:r>
            <a:r>
              <a:rPr lang="zh-TW" sz="950">
                <a:solidFill>
                  <a:srgbClr val="333333"/>
                </a:solidFill>
                <a:latin typeface="微软雅黑" panose="020B0503020204020204" charset="-122"/>
                <a:ea typeface="微软雅黑" panose="020B0503020204020204" charset="-122"/>
              </a:rPr>
              <a:t>容器应用路由发生变化时只能匹配到微应用，微应用路由并不会响应容器应用路由的变化。</a:t>
            </a:r>
            <a:endParaRPr lang="zh-TW" sz="950">
              <a:solidFill>
                <a:srgbClr val="333333"/>
              </a:solidFill>
              <a:latin typeface="微软雅黑" panose="020B0503020204020204" charset="-122"/>
              <a:ea typeface="微软雅黑" panose="020B0503020204020204" charset="-122"/>
            </a:endParaRPr>
          </a:p>
          <a:p>
            <a:pPr indent="279400">
              <a:lnSpc>
                <a:spcPts val="1370"/>
              </a:lnSpc>
            </a:pPr>
            <a:r>
              <a:rPr lang="zh-TW" sz="950">
                <a:solidFill>
                  <a:srgbClr val="333333"/>
                </a:solidFill>
                <a:latin typeface="微软雅黑" panose="020B0503020204020204" charset="-122"/>
                <a:ea typeface="微软雅黑" panose="020B0503020204020204" charset="-122"/>
              </a:rPr>
              <a:t>当容器应用路由发生变化时需要通知微应用路由进行响应(微应用向容器应用传递方法)</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98017" y="665988"/>
            <a:ext cx="5593080" cy="8561832"/>
          </a:xfrm>
          <a:prstGeom prst="rect">
            <a:avLst/>
          </a:prstGeom>
          <a:solidFill>
            <a:srgbClr val="FFFFFF"/>
          </a:solidFill>
        </p:spPr>
        <p:txBody>
          <a:bodyPr lIns="0" tIns="0" rIns="0" bIns="0">
            <a:noAutofit/>
          </a:bodyPr>
          <a:p>
            <a:pPr indent="406400">
              <a:lnSpc>
                <a:spcPct val="124000"/>
              </a:lnSpc>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Market!ng/bootstrap.js</a:t>
            </a:r>
            <a:endParaRPr lang="en-US" sz="950">
              <a:solidFill>
                <a:srgbClr val="A85601"/>
              </a:solidFill>
              <a:latin typeface="Arial" panose="020B0604020202020204"/>
            </a:endParaRPr>
          </a:p>
          <a:p>
            <a:pPr indent="406400">
              <a:lnSpc>
                <a:spcPct val="124000"/>
              </a:lnSpc>
            </a:pPr>
            <a:r>
              <a:rPr lang="en-US" sz="950">
                <a:solidFill>
                  <a:srgbClr val="750087"/>
                </a:solidFill>
                <a:latin typeface="Arial" panose="020B0604020202020204"/>
              </a:rPr>
              <a:t>function </a:t>
            </a:r>
            <a:r>
              <a:rPr lang="en-US" sz="950">
                <a:solidFill>
                  <a:srgbClr val="0101FA"/>
                </a:solidFill>
                <a:latin typeface="Arial" panose="020B0604020202020204"/>
              </a:rPr>
              <a:t>mount(el</a:t>
            </a:r>
            <a:r>
              <a:rPr lang="en-US" sz="950">
                <a:solidFill>
                  <a:srgbClr val="333333"/>
                </a:solidFill>
                <a:latin typeface="Arial" panose="020B0604020202020204"/>
              </a:rPr>
              <a:t>, { </a:t>
            </a:r>
            <a:r>
              <a:rPr lang="en-US" sz="950">
                <a:solidFill>
                  <a:srgbClr val="0101FA"/>
                </a:solidFill>
                <a:latin typeface="Arial" panose="020B0604020202020204"/>
              </a:rPr>
              <a:t>onNavigate </a:t>
            </a:r>
            <a:r>
              <a:rPr lang="en-US" sz="950">
                <a:solidFill>
                  <a:srgbClr val="333333"/>
                </a:solidFill>
                <a:latin typeface="Arial" panose="020B0604020202020204"/>
              </a:rPr>
              <a:t>}) (</a:t>
            </a:r>
            <a:endParaRPr lang="en-US" sz="950">
              <a:solidFill>
                <a:srgbClr val="333333"/>
              </a:solidFill>
              <a:latin typeface="Arial" panose="020B0604020202020204"/>
            </a:endParaRPr>
          </a:p>
          <a:p>
            <a:pPr indent="546100">
              <a:lnSpc>
                <a:spcPct val="124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marL="776605" indent="-127000">
              <a:lnSpc>
                <a:spcPct val="124000"/>
              </a:lnSpc>
            </a:pPr>
            <a:r>
              <a:rPr lang="en-US" sz="950">
                <a:latin typeface="Arial" panose="020B0604020202020204"/>
              </a:rPr>
              <a:t>onParentNavi gate({ pathname</a:t>
            </a:r>
            <a:r>
              <a:rPr lang="zh-TW" sz="950">
                <a:solidFill>
                  <a:srgbClr val="333333"/>
                </a:solidFill>
                <a:latin typeface="Arial" panose="020B0604020202020204"/>
                <a:ea typeface="Arial" panose="020B0604020202020204"/>
              </a:rPr>
              <a:t>: </a:t>
            </a:r>
            <a:r>
              <a:rPr lang="en-US" sz="950">
                <a:solidFill>
                  <a:srgbClr val="0101FA"/>
                </a:solidFill>
                <a:latin typeface="Arial" panose="020B0604020202020204"/>
              </a:rPr>
              <a:t>nextPathname </a:t>
            </a:r>
            <a:r>
              <a:rPr lang="en-US" sz="950">
                <a:solidFill>
                  <a:srgbClr val="333333"/>
                </a:solidFill>
                <a:latin typeface="Arial" panose="020B0604020202020204"/>
              </a:rPr>
              <a:t>}) ( </a:t>
            </a:r>
            <a:r>
              <a:rPr lang="en-US" sz="950">
                <a:solidFill>
                  <a:srgbClr val="750087"/>
                </a:solidFill>
                <a:latin typeface="Arial" panose="020B0604020202020204"/>
              </a:rPr>
              <a:t>const </a:t>
            </a:r>
            <a:r>
              <a:rPr lang="en-US" sz="950">
                <a:solidFill>
                  <a:srgbClr val="333333"/>
                </a:solidFill>
                <a:latin typeface="Arial" panose="020B0604020202020204"/>
              </a:rPr>
              <a:t>( </a:t>
            </a:r>
            <a:r>
              <a:rPr lang="en-US" sz="950">
                <a:solidFill>
                  <a:srgbClr val="0101FA"/>
                </a:solidFill>
                <a:latin typeface="Arial" panose="020B0604020202020204"/>
              </a:rPr>
              <a:t>pathname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hi story</a:t>
            </a:r>
            <a:r>
              <a:rPr lang="en-US" sz="950">
                <a:solidFill>
                  <a:srgbClr val="333333"/>
                </a:solidFill>
                <a:latin typeface="Arial" panose="020B0604020202020204"/>
              </a:rPr>
              <a:t>.</a:t>
            </a:r>
            <a:r>
              <a:rPr lang="en-US" sz="950">
                <a:latin typeface="Arial" panose="020B0604020202020204"/>
              </a:rPr>
              <a:t>locati on </a:t>
            </a:r>
            <a:r>
              <a:rPr lang="en-US" sz="950">
                <a:solidFill>
                  <a:srgbClr val="750087"/>
                </a:solidFill>
                <a:latin typeface="Arial" panose="020B0604020202020204"/>
              </a:rPr>
              <a:t>if </a:t>
            </a:r>
            <a:r>
              <a:rPr lang="en-US" sz="950">
                <a:solidFill>
                  <a:srgbClr val="0253A6"/>
                </a:solidFill>
                <a:latin typeface="Arial" panose="020B0604020202020204"/>
              </a:rPr>
              <a:t>(pathname </a:t>
            </a:r>
            <a:r>
              <a:rPr lang="en-US" sz="950">
                <a:solidFill>
                  <a:srgbClr val="A61312"/>
                </a:solidFill>
                <a:latin typeface="Arial" panose="020B0604020202020204"/>
              </a:rPr>
              <a:t>!== </a:t>
            </a:r>
            <a:r>
              <a:rPr lang="en-US" sz="950">
                <a:solidFill>
                  <a:srgbClr val="0253A6"/>
                </a:solidFill>
                <a:latin typeface="Arial" panose="020B0604020202020204"/>
              </a:rPr>
              <a:t>nextPathname) </a:t>
            </a:r>
            <a:r>
              <a:rPr lang="en-US" sz="950">
                <a:solidFill>
                  <a:srgbClr val="333333"/>
                </a:solidFill>
                <a:latin typeface="Arial" panose="020B0604020202020204"/>
              </a:rPr>
              <a:t>(</a:t>
            </a:r>
            <a:endParaRPr lang="en-US" sz="950">
              <a:solidFill>
                <a:srgbClr val="333333"/>
              </a:solidFill>
              <a:latin typeface="Arial" panose="020B0604020202020204"/>
            </a:endParaRPr>
          </a:p>
          <a:p>
            <a:pPr marL="916305" indent="0">
              <a:lnSpc>
                <a:spcPct val="124000"/>
              </a:lnSpc>
            </a:pPr>
            <a:r>
              <a:rPr lang="en-US" sz="950">
                <a:latin typeface="Arial" panose="020B0604020202020204"/>
              </a:rPr>
              <a:t>hi story.push</a:t>
            </a:r>
            <a:r>
              <a:rPr lang="en-US" sz="950">
                <a:solidFill>
                  <a:srgbClr val="0253A6"/>
                </a:solidFill>
                <a:latin typeface="Arial" panose="020B0604020202020204"/>
              </a:rPr>
              <a:t>(nextPathname)</a:t>
            </a:r>
            <a:endParaRPr lang="en-US" sz="950">
              <a:solidFill>
                <a:srgbClr val="0253A6"/>
              </a:solidFill>
              <a:latin typeface="Arial" panose="020B0604020202020204"/>
            </a:endParaRPr>
          </a:p>
          <a:p>
            <a:pPr marL="776605" indent="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30000"/>
              </a:lnSpc>
              <a:spcAft>
                <a:spcPts val="133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30000"/>
              </a:lnSpc>
            </a:pPr>
            <a:r>
              <a:rPr lang="en-US" sz="950">
                <a:solidFill>
                  <a:srgbClr val="A85601"/>
                </a:solidFill>
                <a:latin typeface="Arial" panose="020B0604020202020204"/>
              </a:rPr>
              <a:t>// container/components/MarketingApp.js</a:t>
            </a:r>
            <a:endParaRPr lang="en-US" sz="950">
              <a:solidFill>
                <a:srgbClr val="A85601"/>
              </a:solidFill>
              <a:latin typeface="Arial" panose="020B0604020202020204"/>
            </a:endParaRPr>
          </a:p>
          <a:p>
            <a:pPr indent="406400">
              <a:lnSpc>
                <a:spcPct val="130000"/>
              </a:lnSpc>
            </a:pPr>
            <a:r>
              <a:rPr lang="en-US" sz="950">
                <a:solidFill>
                  <a:srgbClr val="750087"/>
                </a:solidFill>
                <a:latin typeface="Arial" panose="020B0604020202020204"/>
              </a:rPr>
              <a:t>const </a:t>
            </a:r>
            <a:r>
              <a:rPr lang="en-US" sz="950">
                <a:solidFill>
                  <a:srgbClr val="333333"/>
                </a:solidFill>
                <a:latin typeface="Arial" panose="020B0604020202020204"/>
              </a:rPr>
              <a:t>{ </a:t>
            </a:r>
            <a:r>
              <a:rPr lang="en-US" sz="950">
                <a:solidFill>
                  <a:srgbClr val="0101FA"/>
                </a:solidFill>
                <a:latin typeface="Arial" panose="020B0604020202020204"/>
              </a:rPr>
              <a:t>onParentNavigate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mount()</a:t>
            </a:r>
            <a:endParaRPr lang="en-US" sz="950">
              <a:latin typeface="Arial" panose="020B0604020202020204"/>
            </a:endParaRPr>
          </a:p>
          <a:p>
            <a:pPr indent="406400">
              <a:lnSpc>
                <a:spcPct val="130000"/>
              </a:lnSpc>
            </a:pPr>
            <a:r>
              <a:rPr lang="en-US" sz="950">
                <a:solidFill>
                  <a:srgbClr val="750087"/>
                </a:solidFill>
                <a:latin typeface="Arial" panose="020B0604020202020204"/>
              </a:rPr>
              <a:t>if </a:t>
            </a:r>
            <a:r>
              <a:rPr lang="en-US" sz="950">
                <a:latin typeface="Arial" panose="020B0604020202020204"/>
              </a:rPr>
              <a:t>(onParentNavigate)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0000"/>
              </a:lnSpc>
            </a:pPr>
            <a:r>
              <a:rPr lang="en-US" sz="950">
                <a:latin typeface="Arial" panose="020B0604020202020204"/>
              </a:rPr>
              <a:t>hi story</a:t>
            </a:r>
            <a:r>
              <a:rPr lang="en-US" sz="950">
                <a:solidFill>
                  <a:srgbClr val="333333"/>
                </a:solidFill>
                <a:latin typeface="Arial" panose="020B0604020202020204"/>
              </a:rPr>
              <a:t>.</a:t>
            </a:r>
            <a:r>
              <a:rPr lang="en-US" sz="950">
                <a:latin typeface="Arial" panose="020B0604020202020204"/>
              </a:rPr>
              <a:t>1i sten(onParentNavi gate)</a:t>
            </a:r>
            <a:endParaRPr lang="en-US" sz="950">
              <a:latin typeface="Arial" panose="020B0604020202020204"/>
            </a:endParaRPr>
          </a:p>
          <a:p>
            <a:pPr indent="406400">
              <a:lnSpc>
                <a:spcPct val="130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lnSpc>
                <a:spcPct val="130000"/>
              </a:lnSpc>
              <a:spcAft>
                <a:spcPts val="490"/>
              </a:spcAft>
            </a:pPr>
            <a:r>
              <a:rPr lang="en-US" sz="950" b="1">
                <a:solidFill>
                  <a:srgbClr val="333333"/>
                </a:solidFill>
                <a:latin typeface="Arial" panose="020B0604020202020204"/>
              </a:rPr>
              <a:t>5.8.4 Marketing</a:t>
            </a:r>
            <a:r>
              <a:rPr lang="zh-TW" sz="950" b="1">
                <a:solidFill>
                  <a:srgbClr val="333333"/>
                </a:solidFill>
                <a:latin typeface="微软雅黑" panose="020B0503020204020204" charset="-122"/>
                <a:ea typeface="微软雅黑" panose="020B0503020204020204" charset="-122"/>
              </a:rPr>
              <a:t>应用本地路由设置</a:t>
            </a:r>
            <a:endParaRPr lang="zh-TW" sz="950" b="1">
              <a:solidFill>
                <a:srgbClr val="333333"/>
              </a:solidFill>
              <a:latin typeface="微软雅黑" panose="020B0503020204020204" charset="-122"/>
              <a:ea typeface="微软雅黑" panose="020B0503020204020204" charset="-122"/>
            </a:endParaRPr>
          </a:p>
          <a:p>
            <a:pPr indent="0">
              <a:lnSpc>
                <a:spcPts val="1550"/>
              </a:lnSpc>
              <a:spcAft>
                <a:spcPts val="490"/>
              </a:spcAft>
            </a:pPr>
            <a:r>
              <a:rPr lang="zh-TW" sz="950">
                <a:solidFill>
                  <a:srgbClr val="333333"/>
                </a:solidFill>
                <a:latin typeface="微软雅黑" panose="020B0503020204020204" charset="-122"/>
                <a:ea typeface="微软雅黑" panose="020B0503020204020204" charset="-122"/>
              </a:rPr>
              <a:t>目前</a:t>
            </a:r>
            <a:r>
              <a:rPr lang="en-US" sz="1000">
                <a:solidFill>
                  <a:srgbClr val="333333"/>
                </a:solidFill>
                <a:latin typeface="Arial" panose="020B0604020202020204"/>
              </a:rPr>
              <a:t>Marketing</a:t>
            </a:r>
            <a:r>
              <a:rPr lang="zh-TW" sz="950">
                <a:solidFill>
                  <a:srgbClr val="333333"/>
                </a:solidFill>
                <a:latin typeface="微软雅黑" panose="020B0503020204020204" charset="-122"/>
                <a:ea typeface="微软雅黑" panose="020B0503020204020204" charset="-122"/>
              </a:rPr>
              <a:t>应用本地开发环境是报错的，原因是本地开发环境在调用</a:t>
            </a:r>
            <a:r>
              <a:rPr lang="en-US" sz="1000">
                <a:solidFill>
                  <a:srgbClr val="333333"/>
                </a:solidFill>
                <a:latin typeface="Arial" panose="020B0604020202020204"/>
              </a:rPr>
              <a:t>mount</a:t>
            </a:r>
            <a:r>
              <a:rPr lang="zh-TW" sz="950">
                <a:solidFill>
                  <a:srgbClr val="333333"/>
                </a:solidFill>
                <a:latin typeface="微软雅黑" panose="020B0503020204020204" charset="-122"/>
                <a:ea typeface="微软雅黑" panose="020B0503020204020204" charset="-122"/>
              </a:rPr>
              <a:t>方法时没有传递第二 个参数，默认值就是</a:t>
            </a:r>
            <a:r>
              <a:rPr lang="en-US" sz="1000">
                <a:solidFill>
                  <a:srgbClr val="333333"/>
                </a:solidFill>
                <a:latin typeface="Arial" panose="020B0604020202020204"/>
              </a:rPr>
              <a:t>undefined, mount</a:t>
            </a:r>
            <a:r>
              <a:rPr lang="zh-TW" sz="950">
                <a:solidFill>
                  <a:srgbClr val="333333"/>
                </a:solidFill>
                <a:latin typeface="微软雅黑" panose="020B0503020204020204" charset="-122"/>
                <a:ea typeface="微软雅黑" panose="020B0503020204020204" charset="-122"/>
              </a:rPr>
              <a:t>方法内部试图从</a:t>
            </a:r>
            <a:r>
              <a:rPr lang="en-US" sz="1000">
                <a:solidFill>
                  <a:srgbClr val="333333"/>
                </a:solidFill>
                <a:latin typeface="Arial" panose="020B0604020202020204"/>
              </a:rPr>
              <a:t>undefined</a:t>
            </a:r>
            <a:r>
              <a:rPr lang="zh-TW" sz="950">
                <a:solidFill>
                  <a:srgbClr val="333333"/>
                </a:solidFill>
                <a:latin typeface="微软雅黑" panose="020B0503020204020204" charset="-122"/>
                <a:ea typeface="微软雅黑" panose="020B0503020204020204" charset="-122"/>
              </a:rPr>
              <a:t>中解构</a:t>
            </a:r>
            <a:r>
              <a:rPr lang="en-US" sz="1000">
                <a:solidFill>
                  <a:srgbClr val="333333"/>
                </a:solidFill>
                <a:latin typeface="Arial" panose="020B0604020202020204"/>
              </a:rPr>
              <a:t>onNavigate,</a:t>
            </a:r>
            <a:r>
              <a:rPr lang="zh-TW" sz="950">
                <a:solidFill>
                  <a:srgbClr val="333333"/>
                </a:solidFill>
                <a:latin typeface="微软雅黑" panose="020B0503020204020204" charset="-122"/>
                <a:ea typeface="微软雅黑" panose="020B0503020204020204" charset="-122"/>
              </a:rPr>
              <a:t>所以就报错 了。</a:t>
            </a:r>
            <a:endParaRPr lang="zh-TW" sz="950">
              <a:solidFill>
                <a:srgbClr val="333333"/>
              </a:solidFill>
              <a:latin typeface="微软雅黑" panose="020B0503020204020204" charset="-122"/>
              <a:ea typeface="微软雅黑" panose="020B0503020204020204" charset="-122"/>
            </a:endParaRPr>
          </a:p>
          <a:p>
            <a:pPr indent="0">
              <a:lnSpc>
                <a:spcPts val="1420"/>
              </a:lnSpc>
              <a:spcAft>
                <a:spcPts val="1330"/>
              </a:spcAft>
            </a:pPr>
            <a:r>
              <a:rPr lang="zh-TW" sz="950">
                <a:solidFill>
                  <a:srgbClr val="333333"/>
                </a:solidFill>
                <a:latin typeface="微软雅黑" panose="020B0503020204020204" charset="-122"/>
                <a:ea typeface="微软雅黑" panose="020B0503020204020204" charset="-122"/>
              </a:rPr>
              <a:t>解决办法是在本地开发环境调用</a:t>
            </a:r>
            <a:r>
              <a:rPr lang="en-US" sz="1000">
                <a:solidFill>
                  <a:srgbClr val="333333"/>
                </a:solidFill>
                <a:latin typeface="Arial" panose="020B0604020202020204"/>
              </a:rPr>
              <a:t>mount</a:t>
            </a:r>
            <a:r>
              <a:rPr lang="zh-TW" sz="950">
                <a:solidFill>
                  <a:srgbClr val="333333"/>
                </a:solidFill>
                <a:latin typeface="微软雅黑" panose="020B0503020204020204" charset="-122"/>
                <a:ea typeface="微软雅黑" panose="020B0503020204020204" charset="-122"/>
              </a:rPr>
              <a:t>方法时传递一个空对象。</a:t>
            </a:r>
            <a:endParaRPr lang="zh-TW" sz="950">
              <a:solidFill>
                <a:srgbClr val="333333"/>
              </a:solidFill>
              <a:latin typeface="微软雅黑" panose="020B0503020204020204" charset="-122"/>
              <a:ea typeface="微软雅黑" panose="020B0503020204020204" charset="-122"/>
            </a:endParaRPr>
          </a:p>
          <a:p>
            <a:pPr indent="127000">
              <a:lnSpc>
                <a:spcPct val="130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env.NODE_ENV </a:t>
            </a:r>
            <a:r>
              <a:rPr lang="en-US" sz="950">
                <a:solidFill>
                  <a:srgbClr val="A61312"/>
                </a:solidFill>
                <a:latin typeface="Arial" panose="020B0604020202020204"/>
              </a:rPr>
              <a:t>=== "development") </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lnSpc>
                <a:spcPct val="130000"/>
              </a:lnSpc>
            </a:pPr>
            <a:r>
              <a:rPr lang="en-US" sz="950">
                <a:solidFill>
                  <a:srgbClr val="750087"/>
                </a:solidFill>
                <a:latin typeface="Arial" panose="020B0604020202020204"/>
              </a:rPr>
              <a:t>if </a:t>
            </a:r>
            <a:r>
              <a:rPr lang="en-US" sz="950">
                <a:latin typeface="Arial" panose="020B0604020202020204"/>
              </a:rPr>
              <a:t>(el) mount(el</a:t>
            </a:r>
            <a:r>
              <a:rPr lang="en-US" sz="950">
                <a:solidFill>
                  <a:srgbClr val="333333"/>
                </a:solidFill>
                <a:latin typeface="Arial" panose="020B0604020202020204"/>
              </a:rPr>
              <a:t>, {})</a:t>
            </a:r>
            <a:endParaRPr lang="en-US" sz="950">
              <a:solidFill>
                <a:srgbClr val="333333"/>
              </a:solidFill>
              <a:latin typeface="Arial" panose="020B0604020202020204"/>
            </a:endParaRPr>
          </a:p>
          <a:p>
            <a:pPr indent="127000">
              <a:lnSpc>
                <a:spcPct val="130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lnSpc>
                <a:spcPts val="1490"/>
              </a:lnSpc>
              <a:spcAft>
                <a:spcPts val="1330"/>
              </a:spcAft>
            </a:pPr>
            <a:r>
              <a:rPr lang="zh-TW" sz="950">
                <a:solidFill>
                  <a:srgbClr val="333333"/>
                </a:solidFill>
                <a:latin typeface="微软雅黑" panose="020B0503020204020204" charset="-122"/>
                <a:ea typeface="微软雅黑" panose="020B0503020204020204" charset="-122"/>
              </a:rPr>
              <a:t>如果当前为本地开发环境，路由依然使用</a:t>
            </a:r>
            <a:r>
              <a:rPr lang="en-US" sz="1000">
                <a:solidFill>
                  <a:srgbClr val="333333"/>
                </a:solidFill>
                <a:latin typeface="Arial" panose="020B0604020202020204"/>
              </a:rPr>
              <a:t>BrowserHistory,</a:t>
            </a:r>
            <a:r>
              <a:rPr lang="zh-TW" sz="950">
                <a:solidFill>
                  <a:srgbClr val="333333"/>
                </a:solidFill>
                <a:latin typeface="微软雅黑" panose="020B0503020204020204" charset="-122"/>
                <a:ea typeface="微软雅黑" panose="020B0503020204020204" charset="-122"/>
              </a:rPr>
              <a:t>所以在调用</a:t>
            </a:r>
            <a:r>
              <a:rPr lang="en-US" sz="1000">
                <a:solidFill>
                  <a:srgbClr val="333333"/>
                </a:solidFill>
                <a:latin typeface="Arial" panose="020B0604020202020204"/>
              </a:rPr>
              <a:t>mount</a:t>
            </a:r>
            <a:r>
              <a:rPr lang="zh-TW" sz="950">
                <a:solidFill>
                  <a:srgbClr val="333333"/>
                </a:solidFill>
                <a:latin typeface="微软雅黑" panose="020B0503020204020204" charset="-122"/>
                <a:ea typeface="微软雅黑" panose="020B0503020204020204" charset="-122"/>
              </a:rPr>
              <a:t>方法时传递 </a:t>
            </a:r>
            <a:r>
              <a:rPr lang="en-US" sz="1000">
                <a:solidFill>
                  <a:srgbClr val="333333"/>
                </a:solidFill>
                <a:latin typeface="Arial" panose="020B0604020202020204"/>
              </a:rPr>
              <a:t>defaultHistory </a:t>
            </a:r>
            <a:r>
              <a:rPr lang="zh-TW" sz="950">
                <a:solidFill>
                  <a:srgbClr val="333333"/>
                </a:solidFill>
                <a:latin typeface="微软雅黑" panose="020B0503020204020204" charset="-122"/>
                <a:ea typeface="微软雅黑" panose="020B0503020204020204" charset="-122"/>
              </a:rPr>
              <a:t>以做区分。</a:t>
            </a:r>
            <a:endParaRPr lang="zh-TW" sz="950">
              <a:solidFill>
                <a:srgbClr val="333333"/>
              </a:solidFill>
              <a:latin typeface="微软雅黑" panose="020B0503020204020204" charset="-122"/>
              <a:ea typeface="微软雅黑" panose="020B0503020204020204" charset="-122"/>
            </a:endParaRPr>
          </a:p>
          <a:p>
            <a:pPr indent="127000">
              <a:lnSpc>
                <a:spcPct val="130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Market!ng/bootstrap.js</a:t>
            </a:r>
            <a:endParaRPr lang="en-US" sz="950">
              <a:solidFill>
                <a:srgbClr val="A85601"/>
              </a:solidFill>
              <a:latin typeface="Arial" panose="020B0604020202020204"/>
            </a:endParaRPr>
          </a:p>
          <a:p>
            <a:pPr indent="127000">
              <a:lnSpc>
                <a:spcPct val="130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env.NODE_ENV </a:t>
            </a:r>
            <a:r>
              <a:rPr lang="en-US" sz="950">
                <a:solidFill>
                  <a:srgbClr val="A61312"/>
                </a:solidFill>
                <a:latin typeface="Arial" panose="020B0604020202020204"/>
              </a:rPr>
              <a:t>=== "development") </a:t>
            </a:r>
            <a:r>
              <a:rPr lang="en-US" sz="950">
                <a:solidFill>
                  <a:srgbClr val="333333"/>
                </a:solidFill>
                <a:latin typeface="Arial" panose="020B0604020202020204"/>
              </a:rPr>
              <a:t>(</a:t>
            </a:r>
            <a:endParaRPr lang="en-US" sz="950">
              <a:solidFill>
                <a:srgbClr val="333333"/>
              </a:solidFill>
              <a:latin typeface="Arial" panose="020B0604020202020204"/>
            </a:endParaRPr>
          </a:p>
          <a:p>
            <a:pPr indent="266700">
              <a:lnSpc>
                <a:spcPct val="130000"/>
              </a:lnSpc>
            </a:pPr>
            <a:r>
              <a:rPr lang="en-US" sz="950">
                <a:solidFill>
                  <a:srgbClr val="750087"/>
                </a:solidFill>
                <a:latin typeface="Arial" panose="020B0604020202020204"/>
              </a:rPr>
              <a:t>if </a:t>
            </a:r>
            <a:r>
              <a:rPr lang="en-US" sz="950">
                <a:latin typeface="Arial" panose="020B0604020202020204"/>
              </a:rPr>
              <a:t>(el) mount(el</a:t>
            </a:r>
            <a:r>
              <a:rPr lang="en-US" sz="950">
                <a:solidFill>
                  <a:srgbClr val="333333"/>
                </a:solidFill>
                <a:latin typeface="Arial" panose="020B0604020202020204"/>
              </a:rPr>
              <a:t>, { </a:t>
            </a:r>
            <a:r>
              <a:rPr lang="en-US" sz="950">
                <a:latin typeface="Arial" panose="020B0604020202020204"/>
              </a:rPr>
              <a:t>defaultHistory: createBrowserHistoryO </a:t>
            </a: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lnSpc>
                <a:spcPct val="130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lnSpc>
                <a:spcPts val="1490"/>
              </a:lnSpc>
              <a:spcAft>
                <a:spcPts val="1330"/>
              </a:spcAft>
            </a:pP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mount</a:t>
            </a:r>
            <a:r>
              <a:rPr lang="zh-TW" sz="950">
                <a:solidFill>
                  <a:srgbClr val="333333"/>
                </a:solidFill>
                <a:latin typeface="微软雅黑" panose="020B0503020204020204" charset="-122"/>
                <a:ea typeface="微软雅黑" panose="020B0503020204020204" charset="-122"/>
              </a:rPr>
              <a:t>方法内部判断</a:t>
            </a:r>
            <a:r>
              <a:rPr lang="en-US" sz="1000">
                <a:solidFill>
                  <a:srgbClr val="333333"/>
                </a:solidFill>
                <a:latin typeface="Arial" panose="020B0604020202020204"/>
              </a:rPr>
              <a:t>defaultHistory</a:t>
            </a:r>
            <a:r>
              <a:rPr lang="zh-TW" sz="950">
                <a:solidFill>
                  <a:srgbClr val="333333"/>
                </a:solidFill>
                <a:latin typeface="微软雅黑" panose="020B0503020204020204" charset="-122"/>
                <a:ea typeface="微软雅黑" panose="020B0503020204020204" charset="-122"/>
              </a:rPr>
              <a:t>是否存在，如果存在就用</a:t>
            </a:r>
            <a:r>
              <a:rPr lang="en-US" sz="1000">
                <a:solidFill>
                  <a:srgbClr val="333333"/>
                </a:solidFill>
                <a:latin typeface="Arial" panose="020B0604020202020204"/>
              </a:rPr>
              <a:t>defaultHistory,</a:t>
            </a:r>
            <a:r>
              <a:rPr lang="zh-TW" sz="950">
                <a:solidFill>
                  <a:srgbClr val="333333"/>
                </a:solidFill>
                <a:latin typeface="微软雅黑" panose="020B0503020204020204" charset="-122"/>
                <a:ea typeface="微软雅黑" panose="020B0503020204020204" charset="-122"/>
              </a:rPr>
              <a:t>否则就用 </a:t>
            </a:r>
            <a:r>
              <a:rPr lang="en-US" sz="1000">
                <a:solidFill>
                  <a:srgbClr val="333333"/>
                </a:solidFill>
                <a:latin typeface="Arial" panose="020B0604020202020204"/>
              </a:rPr>
              <a:t>MemoryHistory</a:t>
            </a:r>
            <a:r>
              <a:rPr lang="en-US" sz="1000" baseline="-25000">
                <a:solidFill>
                  <a:srgbClr val="333333"/>
                </a:solidFill>
                <a:latin typeface="Arial" panose="020B0604020202020204"/>
              </a:rPr>
              <a:t>o</a:t>
            </a:r>
            <a:endParaRPr lang="en-US" sz="1000" baseline="-25000">
              <a:solidFill>
                <a:srgbClr val="333333"/>
              </a:solidFill>
              <a:latin typeface="Arial" panose="020B0604020202020204"/>
            </a:endParaRPr>
          </a:p>
          <a:p>
            <a:pPr indent="127000">
              <a:lnSpc>
                <a:spcPct val="130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Market!ng/bootstrap.js</a:t>
            </a:r>
            <a:endParaRPr lang="en-US" sz="950">
              <a:solidFill>
                <a:srgbClr val="A85601"/>
              </a:solidFill>
              <a:latin typeface="Arial" panose="020B0604020202020204"/>
            </a:endParaRPr>
          </a:p>
          <a:p>
            <a:pPr indent="127000">
              <a:lnSpc>
                <a:spcPct val="130000"/>
              </a:lnSpc>
            </a:pPr>
            <a:r>
              <a:rPr lang="en-US" sz="950">
                <a:solidFill>
                  <a:srgbClr val="750087"/>
                </a:solidFill>
                <a:latin typeface="Arial" panose="020B0604020202020204"/>
              </a:rPr>
              <a:t>function </a:t>
            </a:r>
            <a:r>
              <a:rPr lang="en-US" sz="950">
                <a:solidFill>
                  <a:srgbClr val="0101FA"/>
                </a:solidFill>
                <a:latin typeface="Arial" panose="020B0604020202020204"/>
              </a:rPr>
              <a:t>mount(el</a:t>
            </a:r>
            <a:r>
              <a:rPr lang="en-US" sz="950">
                <a:solidFill>
                  <a:srgbClr val="333333"/>
                </a:solidFill>
                <a:latin typeface="Arial" panose="020B0604020202020204"/>
              </a:rPr>
              <a:t>, { </a:t>
            </a:r>
            <a:r>
              <a:rPr lang="en-US" sz="950">
                <a:solidFill>
                  <a:srgbClr val="0101FA"/>
                </a:solidFill>
                <a:latin typeface="Arial" panose="020B0604020202020204"/>
              </a:rPr>
              <a:t>onNavigate, defaultHistory </a:t>
            </a:r>
            <a:r>
              <a:rPr lang="en-US" sz="950">
                <a:solidFill>
                  <a:srgbClr val="333333"/>
                </a:solidFill>
                <a:latin typeface="Arial" panose="020B0604020202020204"/>
              </a:rPr>
              <a:t>}) (</a:t>
            </a:r>
            <a:endParaRPr lang="en-US" sz="950">
              <a:solidFill>
                <a:srgbClr val="333333"/>
              </a:solidFill>
              <a:latin typeface="Arial" panose="020B0604020202020204"/>
            </a:endParaRPr>
          </a:p>
          <a:p>
            <a:pPr indent="266700">
              <a:lnSpc>
                <a:spcPct val="130000"/>
              </a:lnSpc>
            </a:pPr>
            <a:r>
              <a:rPr lang="en-US" sz="950">
                <a:solidFill>
                  <a:srgbClr val="750087"/>
                </a:solidFill>
                <a:latin typeface="Arial" panose="020B0604020202020204"/>
              </a:rPr>
              <a:t>const </a:t>
            </a:r>
            <a:r>
              <a:rPr lang="en-US" sz="950">
                <a:solidFill>
                  <a:srgbClr val="0101FA"/>
                </a:solidFill>
                <a:latin typeface="Arial" panose="020B0604020202020204"/>
              </a:rPr>
              <a:t>hi story </a:t>
            </a:r>
            <a:r>
              <a:rPr lang="en-US" sz="950">
                <a:solidFill>
                  <a:srgbClr val="A61312"/>
                </a:solidFill>
                <a:latin typeface="Arial" panose="020B0604020202020204"/>
              </a:rPr>
              <a:t>= </a:t>
            </a:r>
            <a:r>
              <a:rPr lang="en-US" sz="950">
                <a:solidFill>
                  <a:srgbClr val="0253A6"/>
                </a:solidFill>
                <a:latin typeface="Arial" panose="020B0604020202020204"/>
              </a:rPr>
              <a:t>defaultHi story </a:t>
            </a:r>
            <a:r>
              <a:rPr lang="en-US" sz="950">
                <a:solidFill>
                  <a:srgbClr val="D00304"/>
                </a:solidFill>
                <a:latin typeface="Arial" panose="020B0604020202020204"/>
              </a:rPr>
              <a:t>|| </a:t>
            </a:r>
            <a:r>
              <a:rPr lang="en-US" sz="950">
                <a:latin typeface="Arial" panose="020B0604020202020204"/>
              </a:rPr>
              <a:t>createMemoryHi storyO</a:t>
            </a:r>
            <a:endParaRPr lang="en-US" sz="950">
              <a:latin typeface="Arial" panose="020B0604020202020204"/>
            </a:endParaRPr>
          </a:p>
          <a:p>
            <a:pPr indent="127000">
              <a:lnSpc>
                <a:spcPct val="130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r>
              <a:rPr lang="en-US" sz="1200" b="1">
                <a:solidFill>
                  <a:srgbClr val="333333"/>
                </a:solidFill>
                <a:latin typeface="Arial" panose="020B0604020202020204"/>
              </a:rPr>
              <a:t>5.9 Authentication </a:t>
            </a:r>
            <a:r>
              <a:rPr lang="zh-TW" sz="1200">
                <a:solidFill>
                  <a:srgbClr val="333333"/>
                </a:solidFill>
                <a:latin typeface="微软雅黑" panose="020B0503020204020204" charset="-122"/>
                <a:ea typeface="微软雅黑" panose="020B0503020204020204" charset="-122"/>
              </a:rPr>
              <a:t>应用初始化</a:t>
            </a:r>
            <a:endParaRPr lang="zh-TW" sz="1200">
              <a:solidFill>
                <a:srgbClr val="333333"/>
              </a:solidFill>
              <a:latin typeface="微软雅黑" panose="020B0503020204020204" charset="-122"/>
              <a:ea typeface="微软雅黑" panose="020B0503020204020204" charset="-122"/>
            </a:endParaRPr>
          </a:p>
        </p:txBody>
      </p:sp>
      <p:sp>
        <p:nvSpPr>
          <p:cNvPr id="3" name="矩形 2"/>
          <p:cNvSpPr/>
          <p:nvPr/>
        </p:nvSpPr>
        <p:spPr>
          <a:xfrm>
            <a:off x="1100328" y="9171432"/>
            <a:ext cx="2456688" cy="429768"/>
          </a:xfrm>
          <a:prstGeom prst="rect">
            <a:avLst/>
          </a:prstGeom>
          <a:solidFill>
            <a:srgbClr val="FFFFFF"/>
          </a:solidFill>
        </p:spPr>
        <p:txBody>
          <a:bodyPr lIns="0" tIns="0" rIns="0" bIns="0">
            <a:noAutofit/>
          </a:bodyPr>
          <a:p>
            <a:pPr indent="165100">
              <a:spcAft>
                <a:spcPts val="490"/>
              </a:spcAft>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.下载应用依赖 </a:t>
            </a:r>
            <a:r>
              <a:rPr lang="en-US" sz="950">
                <a:solidFill>
                  <a:srgbClr val="333333"/>
                </a:solidFill>
                <a:latin typeface="Arial" panose="020B0604020202020204"/>
              </a:rPr>
              <a:t>cd auth </a:t>
            </a:r>
            <a:r>
              <a:rPr lang="zh-TW" sz="950">
                <a:solidFill>
                  <a:srgbClr val="333333"/>
                </a:solidFill>
                <a:latin typeface="Arial" panose="020B0604020202020204"/>
                <a:ea typeface="Arial" panose="020B0604020202020204"/>
              </a:rPr>
              <a:t>&amp;&amp; </a:t>
            </a:r>
            <a:r>
              <a:rPr lang="en-US" sz="950">
                <a:solidFill>
                  <a:srgbClr val="333333"/>
                </a:solidFill>
                <a:latin typeface="Arial" panose="020B0604020202020204"/>
              </a:rPr>
              <a:t>npm install</a:t>
            </a:r>
            <a:endParaRPr lang="en-US" sz="950">
              <a:solidFill>
                <a:srgbClr val="333333"/>
              </a:solidFill>
              <a:latin typeface="Arial" panose="020B0604020202020204"/>
            </a:endParaRPr>
          </a:p>
          <a:p>
            <a:pPr indent="165100"/>
            <a:r>
              <a:rPr lang="en-US" sz="1000">
                <a:solidFill>
                  <a:srgbClr val="333333"/>
                </a:solidFill>
                <a:latin typeface="Arial" panose="020B0604020202020204"/>
              </a:rPr>
              <a:t>2.</a:t>
            </a:r>
            <a:r>
              <a:rPr lang="zh-TW" sz="950">
                <a:solidFill>
                  <a:srgbClr val="333333"/>
                </a:solidFill>
                <a:latin typeface="微软雅黑" panose="020B0503020204020204" charset="-122"/>
                <a:ea typeface="微软雅黑" panose="020B0503020204020204" charset="-122"/>
              </a:rPr>
              <a:t>拷贝</a:t>
            </a:r>
            <a:r>
              <a:rPr lang="en-US" sz="1000">
                <a:solidFill>
                  <a:srgbClr val="333333"/>
                </a:solidFill>
                <a:latin typeface="Arial" panose="020B0604020202020204"/>
              </a:rPr>
              <a:t>src</a:t>
            </a:r>
            <a:r>
              <a:rPr lang="zh-TW" sz="950">
                <a:solidFill>
                  <a:srgbClr val="333333"/>
                </a:solidFill>
                <a:latin typeface="微软雅黑" panose="020B0503020204020204" charset="-122"/>
                <a:ea typeface="微软雅黑" panose="020B0503020204020204" charset="-122"/>
              </a:rPr>
              <a:t>文件夹并做如下修改</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1097280" y="460248"/>
            <a:ext cx="4447032" cy="8327136"/>
          </a:xfrm>
          <a:prstGeom prst="rect">
            <a:avLst/>
          </a:prstGeom>
          <a:solidFill>
            <a:srgbClr val="FFFFFF"/>
          </a:solidFill>
        </p:spPr>
        <p:txBody>
          <a:bodyPr lIns="0" tIns="0" rIns="0" bIns="0">
            <a:noAutofit/>
          </a:bodyPr>
          <a:p>
            <a:pPr indent="406400">
              <a:lnSpc>
                <a:spcPct val="123000"/>
              </a:lnSpc>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bootstrap.js</a:t>
            </a:r>
            <a:endParaRPr lang="en-US" sz="950">
              <a:solidFill>
                <a:srgbClr val="A85601"/>
              </a:solidFill>
              <a:latin typeface="Arial" panose="020B0604020202020204"/>
            </a:endParaRPr>
          </a:p>
          <a:p>
            <a:pPr marL="354965" indent="-127000">
              <a:lnSpc>
                <a:spcPct val="123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a:t>
            </a:r>
            <a:r>
              <a:rPr lang="en-US" sz="950" cap="small">
                <a:latin typeface="Arial" panose="020B0604020202020204"/>
              </a:rPr>
              <a:t>node_env</a:t>
            </a:r>
            <a:r>
              <a:rPr lang="en-US" sz="950">
                <a:latin typeface="Arial" panose="020B0604020202020204"/>
              </a:rPr>
              <a:t> </a:t>
            </a:r>
            <a:r>
              <a:rPr lang="en-US" sz="950">
                <a:solidFill>
                  <a:srgbClr val="A61312"/>
                </a:solidFill>
                <a:latin typeface="Arial" panose="020B0604020202020204"/>
              </a:rPr>
              <a:t>=== "development”</a:t>
            </a:r>
            <a:r>
              <a:rPr lang="en-US" sz="1100">
                <a:solidFill>
                  <a:srgbClr val="A61312"/>
                </a:solidFill>
                <a:latin typeface="宋体" panose="02010600030101010101" pitchFamily="2" charset="-122"/>
              </a:rPr>
              <a:t>)</a:t>
            </a:r>
            <a:r>
              <a:rPr lang="en-US" sz="950">
                <a:solidFill>
                  <a:srgbClr val="333333"/>
                </a:solidFill>
                <a:latin typeface="Arial" panose="020B0604020202020204"/>
              </a:rPr>
              <a:t>{ </a:t>
            </a:r>
            <a:r>
              <a:rPr lang="en-US" sz="950">
                <a:solidFill>
                  <a:srgbClr val="750087"/>
                </a:solidFill>
                <a:latin typeface="Arial" panose="020B0604020202020204"/>
              </a:rPr>
              <a:t>const </a:t>
            </a:r>
            <a:r>
              <a:rPr lang="en-US" sz="950">
                <a:solidFill>
                  <a:srgbClr val="0101FA"/>
                </a:solidFill>
                <a:latin typeface="Arial" panose="020B0604020202020204"/>
              </a:rPr>
              <a:t>el </a:t>
            </a:r>
            <a:r>
              <a:rPr lang="en-US" sz="950">
                <a:solidFill>
                  <a:srgbClr val="A61312"/>
                </a:solidFill>
                <a:latin typeface="Arial" panose="020B0604020202020204"/>
              </a:rPr>
              <a: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querysei</a:t>
            </a:r>
            <a:r>
              <a:rPr lang="en-US" sz="950">
                <a:solidFill>
                  <a:srgbClr val="7C102F"/>
                </a:solidFill>
                <a:latin typeface="Arial" panose="020B0604020202020204"/>
              </a:rPr>
              <a:t>ector("#dev-auth")</a:t>
            </a:r>
            <a:endParaRPr lang="en-US" sz="950">
              <a:solidFill>
                <a:srgbClr val="7C102F"/>
              </a:solidFill>
              <a:latin typeface="Arial" panose="020B0604020202020204"/>
            </a:endParaRPr>
          </a:p>
          <a:p>
            <a:pPr indent="406400">
              <a:lnSpc>
                <a:spcPct val="115000"/>
              </a:lnSpc>
              <a:spcAft>
                <a:spcPts val="161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406400" algn="just">
              <a:lnSpc>
                <a:spcPct val="123000"/>
              </a:lnSpc>
            </a:pPr>
            <a:r>
              <a:rPr lang="en-US" sz="950">
                <a:solidFill>
                  <a:srgbClr val="A85601"/>
                </a:solidFill>
                <a:latin typeface="Arial" panose="020B0604020202020204"/>
              </a:rPr>
              <a:t>// App.js</a:t>
            </a:r>
            <a:endParaRPr lang="en-US" sz="950">
              <a:solidFill>
                <a:srgbClr val="A85601"/>
              </a:solidFill>
              <a:latin typeface="Arial" panose="020B0604020202020204"/>
            </a:endParaRPr>
          </a:p>
          <a:p>
            <a:pPr indent="406400" algn="just">
              <a:lnSpc>
                <a:spcPct val="123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406400" algn="just">
              <a:lnSpc>
                <a:spcPct val="123000"/>
              </a:lnSpc>
              <a:spcAft>
                <a:spcPts val="91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Router, Route, switch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"react-router-dom"</a:t>
            </a:r>
            <a:endParaRPr lang="en-US" sz="950">
              <a:solidFill>
                <a:srgbClr val="A61312"/>
              </a:solidFill>
              <a:latin typeface="Arial" panose="020B0604020202020204"/>
            </a:endParaRPr>
          </a:p>
          <a:p>
            <a:pPr marL="354965" indent="-127000">
              <a:lnSpc>
                <a:spcPct val="125000"/>
              </a:lnSpc>
            </a:pPr>
            <a:r>
              <a:rPr lang="en-US" sz="950">
                <a:solidFill>
                  <a:srgbClr val="750087"/>
                </a:solidFill>
                <a:latin typeface="Arial" panose="020B0604020202020204"/>
              </a:rPr>
              <a:t>export default functi on </a:t>
            </a:r>
            <a:r>
              <a:rPr lang="en-US" sz="950">
                <a:solidFill>
                  <a:srgbClr val="0303C3"/>
                </a:solidFill>
                <a:latin typeface="Arial" panose="020B0604020202020204"/>
              </a:rPr>
              <a:t>App(( </a:t>
            </a:r>
            <a:r>
              <a:rPr lang="en-US" sz="950">
                <a:solidFill>
                  <a:srgbClr val="0101FA"/>
                </a:solidFill>
                <a:latin typeface="Arial" panose="020B0604020202020204"/>
              </a:rPr>
              <a:t>hi story </a:t>
            </a:r>
            <a:r>
              <a:rPr lang="en-US" sz="950">
                <a:solidFill>
                  <a:srgbClr val="333333"/>
                </a:solidFill>
                <a:latin typeface="Arial" panose="020B0604020202020204"/>
              </a:rPr>
              <a:t>}) ( </a:t>
            </a: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marL="494665" indent="0">
              <a:lnSpc>
                <a:spcPct val="125000"/>
              </a:lnSpc>
            </a:pPr>
            <a:r>
              <a:rPr lang="en-US" sz="950">
                <a:solidFill>
                  <a:srgbClr val="127602"/>
                </a:solidFill>
                <a:latin typeface="Arial" panose="020B0604020202020204"/>
              </a:rPr>
              <a:t>&lt;Router </a:t>
            </a:r>
            <a:r>
              <a:rPr lang="en-US" sz="950">
                <a:solidFill>
                  <a:srgbClr val="0303C3"/>
                </a:solidFill>
                <a:latin typeface="Arial" panose="020B0604020202020204"/>
              </a:rPr>
              <a:t>hi</a:t>
            </a:r>
            <a:r>
              <a:rPr lang="en-US" sz="950">
                <a:solidFill>
                  <a:srgbClr val="080687"/>
                </a:solidFill>
                <a:latin typeface="Arial" panose="020B0604020202020204"/>
              </a:rPr>
              <a:t>story={hi</a:t>
            </a:r>
            <a:r>
              <a:rPr lang="en-US" sz="950">
                <a:latin typeface="Arial" panose="020B0604020202020204"/>
              </a:rPr>
              <a:t>story}&gt;</a:t>
            </a:r>
            <a:endParaRPr lang="en-US" sz="950">
              <a:latin typeface="Arial" panose="020B0604020202020204"/>
            </a:endParaRPr>
          </a:p>
          <a:p>
            <a:pPr marL="621665" indent="0">
              <a:lnSpc>
                <a:spcPct val="125000"/>
              </a:lnSpc>
            </a:pPr>
            <a:r>
              <a:rPr lang="en-US" sz="950">
                <a:solidFill>
                  <a:srgbClr val="127602"/>
                </a:solidFill>
                <a:latin typeface="Arial" panose="020B0604020202020204"/>
              </a:rPr>
              <a:t>&lt;Swi tch&gt;</a:t>
            </a:r>
            <a:endParaRPr lang="en-US" sz="950">
              <a:solidFill>
                <a:srgbClr val="127602"/>
              </a:solidFill>
              <a:latin typeface="Arial" panose="020B0604020202020204"/>
            </a:endParaRPr>
          </a:p>
          <a:p>
            <a:pPr marL="621665" indent="139700">
              <a:lnSpc>
                <a:spcPct val="125000"/>
              </a:lnSpc>
            </a:pPr>
            <a:r>
              <a:rPr lang="en-US" sz="950">
                <a:solidFill>
                  <a:srgbClr val="127602"/>
                </a:solidFill>
                <a:latin typeface="Arial" panose="020B0604020202020204"/>
              </a:rPr>
              <a:t>&lt;Route </a:t>
            </a:r>
            <a:r>
              <a:rPr lang="en-US" sz="950">
                <a:solidFill>
                  <a:srgbClr val="5F0C5D"/>
                </a:solidFill>
                <a:latin typeface="Arial" panose="020B0604020202020204"/>
              </a:rPr>
              <a:t>path="/auth/si </a:t>
            </a:r>
            <a:r>
              <a:rPr lang="en-US" sz="950">
                <a:solidFill>
                  <a:srgbClr val="A61312"/>
                </a:solidFill>
                <a:latin typeface="Arial" panose="020B0604020202020204"/>
              </a:rPr>
              <a:t>gni n" </a:t>
            </a:r>
            <a:r>
              <a:rPr lang="en-US" sz="950">
                <a:solidFill>
                  <a:srgbClr val="0303C3"/>
                </a:solidFill>
                <a:latin typeface="Arial" panose="020B0604020202020204"/>
              </a:rPr>
              <a:t>component={si </a:t>
            </a:r>
            <a:r>
              <a:rPr lang="en-US" sz="950">
                <a:latin typeface="Arial" panose="020B0604020202020204"/>
              </a:rPr>
              <a:t>gni </a:t>
            </a:r>
            <a:r>
              <a:rPr lang="en-US" sz="950">
                <a:solidFill>
                  <a:srgbClr val="127602"/>
                </a:solidFill>
                <a:latin typeface="Arial" panose="020B0604020202020204"/>
              </a:rPr>
              <a:t>n}x/Route&gt; &lt;/swi tch&gt;</a:t>
            </a:r>
            <a:endParaRPr lang="en-US" sz="950">
              <a:solidFill>
                <a:srgbClr val="127602"/>
              </a:solidFill>
              <a:latin typeface="Arial" panose="020B0604020202020204"/>
            </a:endParaRPr>
          </a:p>
          <a:p>
            <a:pPr marL="494665" indent="0">
              <a:lnSpc>
                <a:spcPct val="125000"/>
              </a:lnSpc>
            </a:pPr>
            <a:r>
              <a:rPr lang="en-US" sz="950">
                <a:solidFill>
                  <a:srgbClr val="127602"/>
                </a:solidFill>
                <a:latin typeface="Arial" panose="020B0604020202020204"/>
              </a:rPr>
              <a:t>&lt;/Router&gt;</a:t>
            </a:r>
            <a:endParaRPr lang="en-US" sz="950">
              <a:solidFill>
                <a:srgbClr val="127602"/>
              </a:solidFill>
              <a:latin typeface="Arial" panose="020B0604020202020204"/>
            </a:endParaRPr>
          </a:p>
          <a:p>
            <a:pPr indent="546100">
              <a:lnSpc>
                <a:spcPct val="115000"/>
              </a:lnSpc>
            </a:pPr>
            <a:r>
              <a:rPr lang="en-US" sz="1000">
                <a:solidFill>
                  <a:srgbClr val="333333"/>
                </a:solidFill>
                <a:latin typeface="Arial" panose="020B0604020202020204"/>
              </a:rPr>
              <a:t>)</a:t>
            </a:r>
            <a:endParaRPr lang="en-US" sz="1000">
              <a:solidFill>
                <a:srgbClr val="333333"/>
              </a:solidFill>
              <a:latin typeface="Arial" panose="020B0604020202020204"/>
            </a:endParaRPr>
          </a:p>
          <a:p>
            <a:pPr indent="406400">
              <a:lnSpc>
                <a:spcPct val="115000"/>
              </a:lnSpc>
              <a:spcAft>
                <a:spcPts val="119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152400">
              <a:lnSpc>
                <a:spcPct val="115000"/>
              </a:lnSpc>
              <a:spcAft>
                <a:spcPts val="119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拷贝</a:t>
            </a:r>
            <a:r>
              <a:rPr lang="en-US" sz="1000">
                <a:solidFill>
                  <a:srgbClr val="333333"/>
                </a:solidFill>
                <a:latin typeface="Arial" panose="020B0604020202020204"/>
              </a:rPr>
              <a:t>public</a:t>
            </a:r>
            <a:r>
              <a:rPr lang="zh-TW" sz="950">
                <a:solidFill>
                  <a:srgbClr val="333333"/>
                </a:solidFill>
                <a:latin typeface="微软雅黑" panose="020B0503020204020204" charset="-122"/>
                <a:ea typeface="微软雅黑" panose="020B0503020204020204" charset="-122"/>
              </a:rPr>
              <a:t>文件夹，并修改</a:t>
            </a:r>
            <a:r>
              <a:rPr lang="en-US" sz="1000">
                <a:solidFill>
                  <a:srgbClr val="333333"/>
                </a:solidFill>
                <a:latin typeface="Arial" panose="020B0604020202020204"/>
              </a:rPr>
              <a:t>index.html</a:t>
            </a:r>
            <a:endParaRPr lang="en-US" sz="1000">
              <a:solidFill>
                <a:srgbClr val="333333"/>
              </a:solidFill>
              <a:latin typeface="Arial" panose="020B0604020202020204"/>
            </a:endParaRPr>
          </a:p>
          <a:p>
            <a:pPr indent="406400" algn="just">
              <a:lnSpc>
                <a:spcPct val="123000"/>
              </a:lnSpc>
              <a:spcAft>
                <a:spcPts val="1190"/>
              </a:spcAft>
            </a:pPr>
            <a:r>
              <a:rPr lang="en-US" sz="950">
                <a:solidFill>
                  <a:srgbClr val="127602"/>
                </a:solidFill>
                <a:latin typeface="Arial" panose="020B0604020202020204"/>
              </a:rPr>
              <a:t>&lt;di v </a:t>
            </a:r>
            <a:r>
              <a:rPr lang="en-US" sz="950" i="1">
                <a:solidFill>
                  <a:srgbClr val="0303C3"/>
                </a:solidFill>
                <a:latin typeface="Arial" panose="020B0604020202020204"/>
              </a:rPr>
              <a:t>i</a:t>
            </a:r>
            <a:r>
              <a:rPr lang="en-US" sz="950">
                <a:solidFill>
                  <a:srgbClr val="0303C3"/>
                </a:solidFill>
                <a:latin typeface="Arial" panose="020B0604020202020204"/>
              </a:rPr>
              <a:t> </a:t>
            </a:r>
            <a:r>
              <a:rPr lang="en-US" sz="950">
                <a:solidFill>
                  <a:srgbClr val="7C102F"/>
                </a:solidFill>
                <a:latin typeface="Arial" panose="020B0604020202020204"/>
              </a:rPr>
              <a:t>d="dev-auth"x/di </a:t>
            </a:r>
            <a:r>
              <a:rPr lang="en-US" sz="950">
                <a:solidFill>
                  <a:srgbClr val="127602"/>
                </a:solidFill>
                <a:latin typeface="Arial" panose="020B0604020202020204"/>
              </a:rPr>
              <a:t>v&gt;</a:t>
            </a:r>
            <a:endParaRPr lang="en-US" sz="950">
              <a:solidFill>
                <a:srgbClr val="127602"/>
              </a:solidFill>
              <a:latin typeface="Arial" panose="020B0604020202020204"/>
            </a:endParaRPr>
          </a:p>
          <a:p>
            <a:pPr indent="152400">
              <a:lnSpc>
                <a:spcPct val="115000"/>
              </a:lnSpc>
              <a:spcAft>
                <a:spcPts val="1190"/>
              </a:spcAft>
            </a:pPr>
            <a:r>
              <a:rPr lang="en-US" sz="1000">
                <a:solidFill>
                  <a:srgbClr val="333333"/>
                </a:solidFill>
                <a:latin typeface="Arial" panose="020B0604020202020204"/>
              </a:rPr>
              <a:t>4. </a:t>
            </a:r>
            <a:r>
              <a:rPr lang="zh-TW" sz="950">
                <a:solidFill>
                  <a:srgbClr val="333333"/>
                </a:solidFill>
                <a:latin typeface="微软雅黑" panose="020B0503020204020204" charset="-122"/>
                <a:ea typeface="微软雅黑" panose="020B0503020204020204" charset="-122"/>
              </a:rPr>
              <a:t>拷贝</a:t>
            </a:r>
            <a:r>
              <a:rPr lang="en-US" sz="1000">
                <a:solidFill>
                  <a:srgbClr val="333333"/>
                </a:solidFill>
                <a:latin typeface="Arial" panose="020B0604020202020204"/>
              </a:rPr>
              <a:t>webpack.config.js</a:t>
            </a:r>
            <a:r>
              <a:rPr lang="zh-TW" sz="950">
                <a:solidFill>
                  <a:srgbClr val="333333"/>
                </a:solidFill>
                <a:latin typeface="微软雅黑" panose="020B0503020204020204" charset="-122"/>
                <a:ea typeface="微软雅黑" panose="020B0503020204020204" charset="-122"/>
              </a:rPr>
              <a:t>文件并进行修改</a:t>
            </a:r>
            <a:endParaRPr lang="zh-TW" sz="950">
              <a:solidFill>
                <a:srgbClr val="333333"/>
              </a:solidFill>
              <a:latin typeface="微软雅黑" panose="020B0503020204020204" charset="-122"/>
              <a:ea typeface="微软雅黑" panose="020B0503020204020204" charset="-122"/>
            </a:endParaRPr>
          </a:p>
          <a:p>
            <a:pPr marL="354965" indent="-127000">
              <a:lnSpc>
                <a:spcPct val="123000"/>
              </a:lnSpc>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 </a:t>
            </a:r>
            <a:r>
              <a:rPr lang="en-US" sz="950">
                <a:latin typeface="Arial" panose="020B0604020202020204"/>
              </a:rPr>
              <a:t>devserver</a:t>
            </a:r>
            <a:r>
              <a:rPr lang="en-US" sz="950">
                <a:solidFill>
                  <a:srgbClr val="333333"/>
                </a:solidFill>
                <a:latin typeface="Arial" panose="020B0604020202020204"/>
              </a:rPr>
              <a:t>: (</a:t>
            </a:r>
            <a:endParaRPr lang="en-US" sz="950">
              <a:solidFill>
                <a:srgbClr val="333333"/>
              </a:solidFill>
              <a:latin typeface="Arial" panose="020B0604020202020204"/>
            </a:endParaRPr>
          </a:p>
          <a:p>
            <a:pPr marL="494665" indent="0">
              <a:lnSpc>
                <a:spcPct val="123000"/>
              </a:lnSpc>
            </a:pPr>
            <a:r>
              <a:rPr lang="en-US" sz="950">
                <a:latin typeface="Arial" panose="020B0604020202020204"/>
              </a:rPr>
              <a:t>port: </a:t>
            </a:r>
            <a:r>
              <a:rPr lang="en-US" sz="950">
                <a:solidFill>
                  <a:srgbClr val="146343"/>
                </a:solidFill>
                <a:latin typeface="Arial" panose="020B0604020202020204"/>
              </a:rPr>
              <a:t>8082</a:t>
            </a:r>
            <a:endParaRPr lang="en-US" sz="950">
              <a:solidFill>
                <a:srgbClr val="146343"/>
              </a:solidFill>
              <a:latin typeface="Arial" panose="020B0604020202020204"/>
            </a:endParaRPr>
          </a:p>
          <a:p>
            <a:pPr indent="546100">
              <a:lnSpc>
                <a:spcPct val="115000"/>
              </a:lnSpc>
              <a:spcAft>
                <a:spcPts val="91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546100">
              <a:lnSpc>
                <a:spcPct val="123000"/>
              </a:lnSpc>
            </a:pPr>
            <a:r>
              <a:rPr lang="en-US" sz="950">
                <a:latin typeface="Arial" panose="020B0604020202020204"/>
              </a:rPr>
              <a:t>plugi ns</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marL="494665" indent="0">
              <a:lnSpc>
                <a:spcPct val="123000"/>
              </a:lnSpc>
            </a:pPr>
            <a:r>
              <a:rPr lang="en-US" sz="950">
                <a:solidFill>
                  <a:srgbClr val="750087"/>
                </a:solidFill>
                <a:latin typeface="Arial" panose="020B0604020202020204"/>
              </a:rPr>
              <a:t>new </a:t>
            </a:r>
            <a:r>
              <a:rPr lang="en-US" sz="950">
                <a:latin typeface="Arial" panose="020B0604020202020204"/>
              </a:rPr>
              <a:t>ModuleFede rati onPlugi n((</a:t>
            </a:r>
            <a:endParaRPr lang="en-US" sz="950">
              <a:latin typeface="Arial" panose="020B0604020202020204"/>
            </a:endParaRPr>
          </a:p>
          <a:p>
            <a:pPr marL="621665" indent="0">
              <a:lnSpc>
                <a:spcPct val="123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"auth"</a:t>
            </a:r>
            <a:r>
              <a:rPr lang="en-US" sz="950">
                <a:solidFill>
                  <a:srgbClr val="333333"/>
                </a:solidFill>
                <a:latin typeface="Arial" panose="020B0604020202020204"/>
              </a:rPr>
              <a:t>, </a:t>
            </a:r>
            <a:r>
              <a:rPr lang="en-US" sz="950">
                <a:latin typeface="Arial" panose="020B0604020202020204"/>
              </a:rPr>
              <a:t>exposes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761365" indent="0">
              <a:lnSpc>
                <a:spcPct val="123000"/>
              </a:lnSpc>
            </a:pPr>
            <a:r>
              <a:rPr lang="en-US" sz="950">
                <a:latin typeface="Arial" panose="020B0604020202020204"/>
              </a:rPr>
              <a:t>"./AuthApp"</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"./src/bootstrap"</a:t>
            </a:r>
            <a:endParaRPr lang="en-US" sz="950">
              <a:solidFill>
                <a:srgbClr val="A61312"/>
              </a:solidFill>
              <a:latin typeface="Arial" panose="020B0604020202020204"/>
            </a:endParaRPr>
          </a:p>
          <a:p>
            <a:pPr marL="494665" indent="127000">
              <a:lnSpc>
                <a:spcPct val="115000"/>
              </a:lnSpc>
            </a:pPr>
            <a:r>
              <a:rPr lang="en-US" sz="1000">
                <a:solidFill>
                  <a:srgbClr val="333333"/>
                </a:solidFill>
                <a:latin typeface="Arial" panose="020B0604020202020204"/>
              </a:rPr>
              <a:t>} })</a:t>
            </a:r>
            <a:endParaRPr lang="en-US" sz="1000">
              <a:solidFill>
                <a:srgbClr val="333333"/>
              </a:solidFill>
              <a:latin typeface="Arial" panose="020B0604020202020204"/>
            </a:endParaRPr>
          </a:p>
          <a:p>
            <a:pPr indent="546100">
              <a:lnSpc>
                <a:spcPct val="115000"/>
              </a:lnSpc>
            </a:pPr>
            <a:r>
              <a:rPr lang="en-US" sz="1000">
                <a:solidFill>
                  <a:srgbClr val="333333"/>
                </a:solidFill>
                <a:latin typeface="Arial" panose="020B0604020202020204"/>
              </a:rPr>
              <a:t>]</a:t>
            </a:r>
            <a:endParaRPr lang="en-US" sz="1000">
              <a:solidFill>
                <a:srgbClr val="333333"/>
              </a:solidFill>
              <a:latin typeface="Arial" panose="020B0604020202020204"/>
            </a:endParaRPr>
          </a:p>
          <a:p>
            <a:pPr indent="406400">
              <a:lnSpc>
                <a:spcPct val="115000"/>
              </a:lnSpc>
              <a:spcAft>
                <a:spcPts val="1190"/>
              </a:spcAft>
            </a:pPr>
            <a:r>
              <a:rPr lang="en-US" sz="1000">
                <a:solidFill>
                  <a:srgbClr val="333333"/>
                </a:solidFill>
                <a:latin typeface="Arial" panose="020B0604020202020204"/>
              </a:rPr>
              <a:t>}</a:t>
            </a:r>
            <a:endParaRPr lang="en-US" sz="1000">
              <a:solidFill>
                <a:srgbClr val="333333"/>
              </a:solidFill>
              <a:latin typeface="Arial" panose="020B0604020202020204"/>
            </a:endParaRPr>
          </a:p>
          <a:p>
            <a:pPr indent="152400">
              <a:lnSpc>
                <a:spcPct val="115000"/>
              </a:lnSpc>
              <a:spcAft>
                <a:spcPts val="1190"/>
              </a:spcAft>
            </a:pPr>
            <a:r>
              <a:rPr lang="en-US" sz="1000">
                <a:solidFill>
                  <a:srgbClr val="333333"/>
                </a:solidFill>
                <a:latin typeface="Arial" panose="020B0604020202020204"/>
              </a:rPr>
              <a:t>5. </a:t>
            </a:r>
            <a:r>
              <a:rPr lang="zh-TW" sz="950">
                <a:solidFill>
                  <a:srgbClr val="333333"/>
                </a:solidFill>
                <a:latin typeface="微软雅黑" panose="020B0503020204020204" charset="-122"/>
                <a:ea typeface="微软雅黑" panose="020B0503020204020204" charset="-122"/>
              </a:rPr>
              <a:t>添加应用启动命令</a:t>
            </a:r>
            <a:endParaRPr lang="zh-TW" sz="950">
              <a:solidFill>
                <a:srgbClr val="333333"/>
              </a:solidFill>
              <a:latin typeface="微软雅黑" panose="020B0503020204020204" charset="-122"/>
              <a:ea typeface="微软雅黑" panose="020B0503020204020204" charset="-122"/>
            </a:endParaRPr>
          </a:p>
          <a:p>
            <a:pPr indent="406400">
              <a:lnSpc>
                <a:spcPct val="123000"/>
              </a:lnSpc>
            </a:pPr>
            <a:r>
              <a:rPr lang="en-US" sz="950">
                <a:solidFill>
                  <a:srgbClr val="A85601"/>
                </a:solidFill>
                <a:latin typeface="Arial" panose="020B0604020202020204"/>
              </a:rPr>
              <a:t>// package.json</a:t>
            </a:r>
            <a:endParaRPr lang="en-US" sz="950">
              <a:solidFill>
                <a:srgbClr val="A85601"/>
              </a:solidFill>
              <a:latin typeface="Arial" panose="020B0604020202020204"/>
            </a:endParaRPr>
          </a:p>
          <a:p>
            <a:pPr indent="406400">
              <a:lnSpc>
                <a:spcPct val="123000"/>
              </a:lnSpc>
            </a:pPr>
            <a:r>
              <a:rPr lang="en-US" sz="950" baseline="30000">
                <a:solidFill>
                  <a:srgbClr val="A61312"/>
                </a:solidFill>
                <a:latin typeface="Arial" panose="020B0604020202020204"/>
              </a:rPr>
              <a:t>n</a:t>
            </a:r>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3000"/>
              </a:lnSpc>
            </a:pPr>
            <a:r>
              <a:rPr lang="en-US" sz="950">
                <a:solidFill>
                  <a:srgbClr val="A61312"/>
                </a:solidFill>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a:t>
            </a:r>
            <a:endParaRPr lang="en-US" sz="950">
              <a:solidFill>
                <a:srgbClr val="A61312"/>
              </a:solidFill>
              <a:latin typeface="Arial" panose="020B0604020202020204"/>
            </a:endParaRPr>
          </a:p>
          <a:p>
            <a:pPr indent="406400">
              <a:lnSpc>
                <a:spcPct val="115000"/>
              </a:lnSpc>
            </a:pPr>
            <a:r>
              <a:rPr lang="en-US" sz="1000">
                <a:solidFill>
                  <a:srgbClr val="333333"/>
                </a:solidFill>
                <a:latin typeface="Arial" panose="020B0604020202020204"/>
              </a:rPr>
              <a:t>}</a:t>
            </a:r>
            <a:endParaRPr lang="en-US" sz="1000">
              <a:solidFill>
                <a:srgbClr val="333333"/>
              </a:solidFill>
              <a:latin typeface="Arial" panose="020B0604020202020204"/>
            </a:endParaRPr>
          </a:p>
        </p:txBody>
      </p:sp>
      <p:sp>
        <p:nvSpPr>
          <p:cNvPr id="3" name="矩形 2"/>
          <p:cNvSpPr/>
          <p:nvPr/>
        </p:nvSpPr>
        <p:spPr>
          <a:xfrm>
            <a:off x="1100328" y="9040368"/>
            <a:ext cx="2203704" cy="173736"/>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6</a:t>
            </a:r>
            <a:r>
              <a:rPr lang="zh-TW" sz="950">
                <a:solidFill>
                  <a:srgbClr val="333333"/>
                </a:solidFill>
                <a:latin typeface="微软雅黑" panose="020B0503020204020204" charset="-122"/>
                <a:ea typeface="微软雅黑" panose="020B0503020204020204" charset="-122"/>
              </a:rPr>
              <a:t>.修改</a:t>
            </a:r>
            <a:r>
              <a:rPr lang="en-US" sz="1000">
                <a:solidFill>
                  <a:srgbClr val="333333"/>
                </a:solidFill>
                <a:latin typeface="Arial" panose="020B0604020202020204"/>
              </a:rPr>
              <a:t>publicPath</a:t>
            </a:r>
            <a:r>
              <a:rPr lang="zh-TW" sz="950">
                <a:solidFill>
                  <a:srgbClr val="333333"/>
                </a:solidFill>
                <a:latin typeface="微软雅黑" panose="020B0503020204020204" charset="-122"/>
                <a:ea typeface="微软雅黑" panose="020B0503020204020204" charset="-122"/>
              </a:rPr>
              <a:t>更正文件的访问路径</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7928" y="460248"/>
            <a:ext cx="5678424" cy="9689592"/>
          </a:xfrm>
          <a:prstGeom prst="rect">
            <a:avLst/>
          </a:prstGeom>
          <a:solidFill>
            <a:srgbClr val="FFFFFF"/>
          </a:solidFill>
        </p:spPr>
        <p:txBody>
          <a:bodyPr lIns="0" tIns="0" rIns="0" bIns="0">
            <a:noAutofit/>
          </a:bodyPr>
          <a:p>
            <a:pPr indent="406400" algn="just">
              <a:spcAft>
                <a:spcPts val="140"/>
              </a:spcAft>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webpack.config, js</a:t>
            </a:r>
            <a:endParaRPr lang="en-US" sz="950">
              <a:solidFill>
                <a:srgbClr val="A85601"/>
              </a:solidFill>
              <a:latin typeface="Arial" panose="020B0604020202020204"/>
            </a:endParaRPr>
          </a:p>
          <a:p>
            <a:pPr indent="406400" algn="just">
              <a:spcAft>
                <a:spcPts val="140"/>
              </a:spcAft>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gn="just">
              <a:spcAft>
                <a:spcPts val="140"/>
              </a:spcAft>
            </a:pPr>
            <a:r>
              <a:rPr lang="en-US" sz="950">
                <a:latin typeface="Arial" panose="020B0604020202020204"/>
              </a:rPr>
              <a:t>output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636905" indent="0" algn="just">
              <a:spcAft>
                <a:spcPts val="140"/>
              </a:spcAft>
            </a:pPr>
            <a:r>
              <a:rPr lang="en-US" sz="950">
                <a:latin typeface="Arial" panose="020B0604020202020204"/>
              </a:rPr>
              <a:t>publicpath: </a:t>
            </a:r>
            <a:r>
              <a:rPr lang="en-US" sz="950">
                <a:solidFill>
                  <a:srgbClr val="A61312"/>
                </a:solidFill>
                <a:latin typeface="Arial" panose="020B0604020202020204"/>
              </a:rPr>
              <a:t>"</a:t>
            </a:r>
            <a:r>
              <a:rPr lang="en-US" sz="950">
                <a:solidFill>
                  <a:srgbClr val="A61312"/>
                </a:solidFill>
                <a:latin typeface="Arial" panose="020B0604020202020204"/>
                <a:hlinkClick r:id="rId1"/>
              </a:rPr>
              <a:t>http://localhost:8082/</a:t>
            </a:r>
            <a:r>
              <a:rPr lang="en-US" sz="950">
                <a:solidFill>
                  <a:srgbClr val="A61312"/>
                </a:solidFill>
                <a:latin typeface="Arial" panose="020B0604020202020204"/>
              </a:rPr>
              <a:t>"</a:t>
            </a:r>
            <a:endParaRPr lang="en-US" sz="950">
              <a:solidFill>
                <a:srgbClr val="A61312"/>
              </a:solidFill>
              <a:latin typeface="Arial" panose="020B0604020202020204"/>
            </a:endParaRPr>
          </a:p>
          <a:p>
            <a:pPr indent="546100" algn="just">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spcAft>
                <a:spcPts val="140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gn="just">
              <a:lnSpc>
                <a:spcPct val="133000"/>
              </a:lnSpc>
              <a:spcAft>
                <a:spcPts val="1050"/>
              </a:spcAft>
            </a:pPr>
            <a:r>
              <a:rPr lang="en-US" sz="1000">
                <a:solidFill>
                  <a:srgbClr val="333333"/>
                </a:solidFill>
                <a:latin typeface="Arial" panose="020B0604020202020204"/>
              </a:rPr>
              <a:t>7.</a:t>
            </a:r>
            <a:r>
              <a:rPr lang="zh-TW" sz="950">
                <a:solidFill>
                  <a:srgbClr val="333333"/>
                </a:solidFill>
                <a:latin typeface="微软雅黑" panose="020B0503020204020204" charset="-122"/>
                <a:ea typeface="微软雅黑" panose="020B0503020204020204" charset="-122"/>
              </a:rPr>
              <a:t>更正其他微应用的</a:t>
            </a:r>
            <a:r>
              <a:rPr lang="en-US" sz="1000">
                <a:solidFill>
                  <a:srgbClr val="333333"/>
                </a:solidFill>
                <a:latin typeface="Arial" panose="020B0604020202020204"/>
              </a:rPr>
              <a:t>publicPath</a:t>
            </a:r>
            <a:endParaRPr lang="en-US" sz="1000">
              <a:solidFill>
                <a:srgbClr val="333333"/>
              </a:solidFill>
              <a:latin typeface="Arial" panose="020B0604020202020204"/>
            </a:endParaRPr>
          </a:p>
          <a:p>
            <a:pPr indent="406400" algn="just">
              <a:spcAft>
                <a:spcPts val="140"/>
              </a:spcAft>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 ner/webpack.confi g■j s</a:t>
            </a:r>
            <a:endParaRPr lang="en-US" sz="950">
              <a:solidFill>
                <a:srgbClr val="A85601"/>
              </a:solidFill>
              <a:latin typeface="Arial" panose="020B0604020202020204"/>
            </a:endParaRPr>
          </a:p>
          <a:p>
            <a:pPr indent="406400" algn="just">
              <a:spcAft>
                <a:spcPts val="140"/>
              </a:spcAft>
            </a:pPr>
            <a:r>
              <a:rPr lang="en-US" sz="950">
                <a:latin typeface="Arial" panose="020B0604020202020204"/>
              </a:rPr>
              <a:t>output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gn="just">
              <a:spcAft>
                <a:spcPts val="140"/>
              </a:spcAft>
            </a:pPr>
            <a:r>
              <a:rPr lang="en-US" sz="950">
                <a:latin typeface="Arial" panose="020B0604020202020204"/>
              </a:rPr>
              <a:t>publicPath: </a:t>
            </a:r>
            <a:r>
              <a:rPr lang="en-US" sz="950">
                <a:solidFill>
                  <a:srgbClr val="A61312"/>
                </a:solidFill>
                <a:latin typeface="Arial" panose="020B0604020202020204"/>
              </a:rPr>
              <a:t>"</a:t>
            </a:r>
            <a:r>
              <a:rPr lang="en-US" sz="950">
                <a:solidFill>
                  <a:srgbClr val="A61312"/>
                </a:solidFill>
                <a:latin typeface="Arial" panose="020B0604020202020204"/>
                <a:hlinkClick r:id="rId2"/>
              </a:rPr>
              <a:t>http://localhost:8080/</a:t>
            </a:r>
            <a:r>
              <a:rPr lang="en-US" sz="950">
                <a:solidFill>
                  <a:srgbClr val="A61312"/>
                </a:solidFill>
                <a:latin typeface="Arial" panose="020B0604020202020204"/>
              </a:rPr>
              <a:t>"</a:t>
            </a:r>
            <a:endParaRPr lang="en-US" sz="950">
              <a:solidFill>
                <a:srgbClr val="A61312"/>
              </a:solidFill>
              <a:latin typeface="Arial" panose="020B0604020202020204"/>
            </a:endParaRPr>
          </a:p>
          <a:p>
            <a:pPr indent="406400" algn="just">
              <a:lnSpc>
                <a:spcPct val="140000"/>
              </a:lnSpc>
              <a:spcAft>
                <a:spcPts val="140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gn="just">
              <a:lnSpc>
                <a:spcPct val="123000"/>
              </a:lnSpc>
            </a:pPr>
            <a:r>
              <a:rPr lang="en-US" sz="950">
                <a:solidFill>
                  <a:srgbClr val="A85601"/>
                </a:solidFill>
                <a:latin typeface="Arial" panose="020B0604020202020204"/>
              </a:rPr>
              <a:t>// Market!ng/webpack.config.js</a:t>
            </a:r>
            <a:endParaRPr lang="en-US" sz="950">
              <a:solidFill>
                <a:srgbClr val="A85601"/>
              </a:solidFill>
              <a:latin typeface="Arial" panose="020B0604020202020204"/>
            </a:endParaRPr>
          </a:p>
          <a:p>
            <a:pPr marL="509905" indent="-139700" algn="just">
              <a:lnSpc>
                <a:spcPct val="123000"/>
              </a:lnSpc>
              <a:spcAft>
                <a:spcPts val="140"/>
              </a:spcAft>
            </a:pPr>
            <a:r>
              <a:rPr lang="en-US" sz="950">
                <a:latin typeface="Arial" panose="020B0604020202020204"/>
              </a:rPr>
              <a:t>output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 </a:t>
            </a:r>
            <a:r>
              <a:rPr lang="en-US" sz="950">
                <a:latin typeface="Arial" panose="020B0604020202020204"/>
              </a:rPr>
              <a:t>publicPath: </a:t>
            </a:r>
            <a:r>
              <a:rPr lang="en-US" sz="950">
                <a:solidFill>
                  <a:srgbClr val="A61312"/>
                </a:solidFill>
                <a:latin typeface="Arial" panose="020B0604020202020204"/>
              </a:rPr>
              <a:t>"</a:t>
            </a:r>
            <a:r>
              <a:rPr lang="en-US" sz="950">
                <a:solidFill>
                  <a:srgbClr val="A61312"/>
                </a:solidFill>
                <a:latin typeface="Arial" panose="020B0604020202020204"/>
                <a:hlinkClick r:id="rId3"/>
              </a:rPr>
              <a:t>http://localhost:8081/</a:t>
            </a:r>
            <a:r>
              <a:rPr lang="en-US" sz="950">
                <a:solidFill>
                  <a:srgbClr val="A61312"/>
                </a:solidFill>
                <a:latin typeface="Arial" panose="020B0604020202020204"/>
              </a:rPr>
              <a:t>"</a:t>
            </a:r>
            <a:endParaRPr lang="en-US" sz="950">
              <a:solidFill>
                <a:srgbClr val="A61312"/>
              </a:solidFill>
              <a:latin typeface="Arial" panose="020B0604020202020204"/>
            </a:endParaRPr>
          </a:p>
          <a:p>
            <a:pPr indent="406400" algn="just">
              <a:lnSpc>
                <a:spcPct val="140000"/>
              </a:lnSpc>
              <a:spcAft>
                <a:spcPts val="105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770"/>
              </a:spcAft>
            </a:pPr>
            <a:r>
              <a:rPr lang="en-US" sz="1200" b="1">
                <a:solidFill>
                  <a:srgbClr val="333333"/>
                </a:solidFill>
                <a:latin typeface="Arial" panose="020B0604020202020204"/>
              </a:rPr>
              <a:t>5.10 Container </a:t>
            </a:r>
            <a:r>
              <a:rPr lang="zh-TW" sz="1200">
                <a:solidFill>
                  <a:srgbClr val="333333"/>
                </a:solidFill>
                <a:latin typeface="微软雅黑" panose="020B0503020204020204" charset="-122"/>
                <a:ea typeface="微软雅黑" panose="020B0503020204020204" charset="-122"/>
              </a:rPr>
              <a:t>应用加载 </a:t>
            </a:r>
            <a:r>
              <a:rPr lang="en-US" sz="1200" b="1">
                <a:solidFill>
                  <a:srgbClr val="333333"/>
                </a:solidFill>
                <a:latin typeface="Arial" panose="020B0604020202020204"/>
              </a:rPr>
              <a:t>AuthApp</a:t>
            </a:r>
            <a:endParaRPr lang="en-US" sz="1200" b="1">
              <a:solidFill>
                <a:srgbClr val="333333"/>
              </a:solidFill>
              <a:latin typeface="Arial" panose="020B0604020202020204"/>
            </a:endParaRPr>
          </a:p>
          <a:p>
            <a:pPr indent="152400" algn="just">
              <a:lnSpc>
                <a:spcPct val="133000"/>
              </a:lnSpc>
              <a:spcAft>
                <a:spcPts val="1050"/>
              </a:spcAft>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应用的</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中配置添加</a:t>
            </a:r>
            <a:r>
              <a:rPr lang="en-US" sz="1000">
                <a:solidFill>
                  <a:srgbClr val="333333"/>
                </a:solidFill>
                <a:latin typeface="Arial" panose="020B0604020202020204"/>
              </a:rPr>
              <a:t>AuthApp</a:t>
            </a:r>
            <a:r>
              <a:rPr lang="zh-TW" sz="950">
                <a:solidFill>
                  <a:srgbClr val="333333"/>
                </a:solidFill>
                <a:latin typeface="微软雅黑" panose="020B0503020204020204" charset="-122"/>
                <a:ea typeface="微软雅黑" panose="020B0503020204020204" charset="-122"/>
              </a:rPr>
              <a:t>的远端地址</a:t>
            </a:r>
            <a:endParaRPr lang="zh-TW" sz="950">
              <a:solidFill>
                <a:srgbClr val="333333"/>
              </a:solidFill>
              <a:latin typeface="微软雅黑" panose="020B0503020204020204" charset="-122"/>
              <a:ea typeface="微软雅黑" panose="020B0503020204020204" charset="-122"/>
            </a:endParaRPr>
          </a:p>
          <a:p>
            <a:pPr indent="406400" algn="just">
              <a:spcAft>
                <a:spcPts val="140"/>
              </a:spcAft>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 ner/webpack.confi g.j s</a:t>
            </a:r>
            <a:endParaRPr lang="en-US" sz="950">
              <a:solidFill>
                <a:srgbClr val="A85601"/>
              </a:solidFill>
              <a:latin typeface="Arial" panose="020B0604020202020204"/>
            </a:endParaRPr>
          </a:p>
          <a:p>
            <a:pPr indent="406400" algn="just">
              <a:spcAft>
                <a:spcPts val="140"/>
              </a:spcAft>
            </a:pPr>
            <a:r>
              <a:rPr lang="en-US" sz="950">
                <a:latin typeface="Arial" panose="020B0604020202020204"/>
              </a:rPr>
              <a:t>remotes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gn="just">
              <a:spcAft>
                <a:spcPts val="140"/>
              </a:spcAft>
            </a:pPr>
            <a:r>
              <a:rPr lang="en-US" sz="950">
                <a:latin typeface="Arial" panose="020B0604020202020204"/>
              </a:rPr>
              <a:t>auth</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"auth@</a:t>
            </a:r>
            <a:r>
              <a:rPr lang="en-US" sz="950">
                <a:solidFill>
                  <a:srgbClr val="A61312"/>
                </a:solidFill>
                <a:latin typeface="Arial" panose="020B0604020202020204"/>
                <a:hlinkClick r:id="rId4"/>
              </a:rPr>
              <a:t>http</a:t>
            </a:r>
            <a:r>
              <a:rPr lang="zh-TW" sz="950">
                <a:solidFill>
                  <a:srgbClr val="A61312"/>
                </a:solidFill>
                <a:latin typeface="Arial" panose="020B0604020202020204"/>
                <a:ea typeface="Arial" panose="020B0604020202020204"/>
                <a:hlinkClick r:id="rId4"/>
              </a:rPr>
              <a:t>:</a:t>
            </a:r>
            <a:r>
              <a:rPr lang="en-US" sz="950">
                <a:solidFill>
                  <a:srgbClr val="A61312"/>
                </a:solidFill>
                <a:latin typeface="Arial" panose="020B0604020202020204"/>
                <a:hlinkClick r:id="rId4"/>
              </a:rPr>
              <a:t>//Iocalhost</a:t>
            </a:r>
            <a:r>
              <a:rPr lang="zh-TW" sz="950">
                <a:solidFill>
                  <a:srgbClr val="A61312"/>
                </a:solidFill>
                <a:latin typeface="Arial" panose="020B0604020202020204"/>
                <a:ea typeface="Arial" panose="020B0604020202020204"/>
                <a:hlinkClick r:id="rId4"/>
              </a:rPr>
              <a:t>:</a:t>
            </a:r>
            <a:r>
              <a:rPr lang="en-US" sz="950">
                <a:solidFill>
                  <a:srgbClr val="A61312"/>
                </a:solidFill>
                <a:latin typeface="Arial" panose="020B0604020202020204"/>
                <a:hlinkClick r:id="rId4"/>
              </a:rPr>
              <a:t>8082/remoteEntry.js</a:t>
            </a:r>
            <a:r>
              <a:rPr lang="en-US" sz="950">
                <a:solidFill>
                  <a:srgbClr val="A61312"/>
                </a:solidFill>
                <a:latin typeface="Arial" panose="020B0604020202020204"/>
              </a:rPr>
              <a:t>"</a:t>
            </a:r>
            <a:endParaRPr lang="en-US" sz="950">
              <a:solidFill>
                <a:srgbClr val="A61312"/>
              </a:solidFill>
              <a:latin typeface="Arial" panose="020B0604020202020204"/>
            </a:endParaRPr>
          </a:p>
          <a:p>
            <a:pPr indent="406400" algn="just">
              <a:lnSpc>
                <a:spcPct val="140000"/>
              </a:lnSpc>
              <a:spcAft>
                <a:spcPts val="770"/>
              </a:spcAft>
            </a:pPr>
            <a:r>
              <a:rPr lang="en-US" sz="950">
                <a:solidFill>
                  <a:srgbClr val="333333"/>
                </a:solidFill>
                <a:latin typeface="Arial" panose="020B0604020202020204"/>
              </a:rPr>
              <a:t>}</a:t>
            </a:r>
            <a:endParaRPr lang="en-US" sz="950">
              <a:solidFill>
                <a:srgbClr val="333333"/>
              </a:solidFill>
              <a:latin typeface="Arial" panose="020B0604020202020204"/>
            </a:endParaRPr>
          </a:p>
          <a:p>
            <a:pPr marL="243205" indent="-127000" algn="just">
              <a:lnSpc>
                <a:spcPts val="1610"/>
              </a:lnSpc>
              <a:spcAft>
                <a:spcPts val="140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应用的</a:t>
            </a:r>
            <a:r>
              <a:rPr lang="en-US" sz="1000">
                <a:solidFill>
                  <a:srgbClr val="333333"/>
                </a:solidFill>
                <a:latin typeface="Arial" panose="020B0604020202020204"/>
              </a:rPr>
              <a:t>components</a:t>
            </a:r>
            <a:r>
              <a:rPr lang="zh-TW" sz="950">
                <a:solidFill>
                  <a:srgbClr val="333333"/>
                </a:solidFill>
                <a:latin typeface="微软雅黑" panose="020B0503020204020204" charset="-122"/>
                <a:ea typeface="微软雅黑" panose="020B0503020204020204" charset="-122"/>
              </a:rPr>
              <a:t>文件夹中新建</a:t>
            </a:r>
            <a:r>
              <a:rPr lang="en-US" sz="1000">
                <a:solidFill>
                  <a:srgbClr val="333333"/>
                </a:solidFill>
                <a:latin typeface="Arial" panose="020B0604020202020204"/>
              </a:rPr>
              <a:t>AuthApp.js,</a:t>
            </a:r>
            <a:r>
              <a:rPr lang="zh-TW" sz="950">
                <a:solidFill>
                  <a:srgbClr val="333333"/>
                </a:solidFill>
                <a:latin typeface="微软雅黑" panose="020B0503020204020204" charset="-122"/>
                <a:ea typeface="微软雅黑" panose="020B0503020204020204" charset="-122"/>
              </a:rPr>
              <a:t>并拷贝</a:t>
            </a:r>
            <a:r>
              <a:rPr lang="en-US" sz="1000">
                <a:solidFill>
                  <a:srgbClr val="333333"/>
                </a:solidFill>
                <a:latin typeface="Arial" panose="020B0604020202020204"/>
              </a:rPr>
              <a:t>MarketingApp.js</a:t>
            </a:r>
            <a:r>
              <a:rPr lang="zh-TW" sz="950">
                <a:solidFill>
                  <a:srgbClr val="333333"/>
                </a:solidFill>
                <a:latin typeface="微软雅黑" panose="020B0503020204020204" charset="-122"/>
                <a:ea typeface="微软雅黑" panose="020B0503020204020204" charset="-122"/>
              </a:rPr>
              <a:t>中的内容 进行修改</a:t>
            </a:r>
            <a:endParaRPr lang="zh-TW" sz="950">
              <a:solidFill>
                <a:srgbClr val="333333"/>
              </a:solidFill>
              <a:latin typeface="微软雅黑" panose="020B0503020204020204" charset="-122"/>
              <a:ea typeface="微软雅黑" panose="020B0503020204020204" charset="-122"/>
            </a:endParaRPr>
          </a:p>
          <a:p>
            <a:pPr indent="406400" algn="just">
              <a:spcAft>
                <a:spcPts val="14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mount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"auth/AuthApp"</a:t>
            </a:r>
            <a:endParaRPr lang="en-US" sz="950">
              <a:solidFill>
                <a:srgbClr val="A61312"/>
              </a:solidFill>
              <a:latin typeface="Arial" panose="020B0604020202020204"/>
            </a:endParaRPr>
          </a:p>
          <a:p>
            <a:pPr indent="406400" algn="just">
              <a:spcAft>
                <a:spcPts val="140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AuthAppO </a:t>
            </a: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gn="just">
              <a:lnSpc>
                <a:spcPct val="133000"/>
              </a:lnSpc>
              <a:spcAft>
                <a:spcPts val="105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应用的</a:t>
            </a:r>
            <a:r>
              <a:rPr lang="en-US" sz="1000">
                <a:solidFill>
                  <a:srgbClr val="333333"/>
                </a:solidFill>
                <a:latin typeface="Arial" panose="020B0604020202020204"/>
              </a:rPr>
              <a:t>App.js</a:t>
            </a:r>
            <a:r>
              <a:rPr lang="zh-TW" sz="950">
                <a:solidFill>
                  <a:srgbClr val="333333"/>
                </a:solidFill>
                <a:latin typeface="微软雅黑" panose="020B0503020204020204" charset="-122"/>
                <a:ea typeface="微软雅黑" panose="020B0503020204020204" charset="-122"/>
              </a:rPr>
              <a:t>文件中配置路由</a:t>
            </a:r>
            <a:endParaRPr lang="zh-TW" sz="950">
              <a:solidFill>
                <a:srgbClr val="333333"/>
              </a:solidFill>
              <a:latin typeface="微软雅黑" panose="020B0503020204020204" charset="-122"/>
              <a:ea typeface="微软雅黑" panose="020B0503020204020204" charset="-122"/>
            </a:endParaRPr>
          </a:p>
          <a:p>
            <a:pPr indent="406400" algn="just">
              <a:spcAft>
                <a:spcPts val="140"/>
              </a:spcAft>
            </a:pPr>
            <a:r>
              <a:rPr lang="en-US" sz="950">
                <a:solidFill>
                  <a:srgbClr val="127602"/>
                </a:solidFill>
                <a:latin typeface="微软雅黑" panose="020B0503020204020204" charset="-122"/>
              </a:rPr>
              <a:t>〈</a:t>
            </a:r>
            <a:r>
              <a:rPr lang="en-US" sz="950">
                <a:solidFill>
                  <a:srgbClr val="127602"/>
                </a:solidFill>
                <a:latin typeface="Arial" panose="020B0604020202020204"/>
              </a:rPr>
              <a:t>Browse</a:t>
            </a:r>
            <a:r>
              <a:rPr lang="en-US" sz="950">
                <a:solidFill>
                  <a:srgbClr val="127602"/>
                </a:solidFill>
                <a:latin typeface="微软雅黑" panose="020B0503020204020204" charset="-122"/>
              </a:rPr>
              <a:t>「</a:t>
            </a:r>
            <a:r>
              <a:rPr lang="en-US" sz="950">
                <a:solidFill>
                  <a:srgbClr val="127602"/>
                </a:solidFill>
                <a:latin typeface="Arial" panose="020B0604020202020204"/>
              </a:rPr>
              <a:t>Route</a:t>
            </a:r>
            <a:r>
              <a:rPr lang="zh-CN" sz="950">
                <a:solidFill>
                  <a:srgbClr val="127602"/>
                </a:solidFill>
                <a:latin typeface="微软雅黑" panose="020B0503020204020204" charset="-122"/>
                <a:ea typeface="微软雅黑" panose="020B0503020204020204" charset="-122"/>
              </a:rPr>
              <a:t>「&gt;</a:t>
            </a:r>
            <a:endParaRPr lang="zh-CN" sz="950">
              <a:solidFill>
                <a:srgbClr val="127602"/>
              </a:solidFill>
              <a:latin typeface="微软雅黑" panose="020B0503020204020204" charset="-122"/>
              <a:ea typeface="微软雅黑" panose="020B0503020204020204" charset="-122"/>
            </a:endParaRPr>
          </a:p>
          <a:p>
            <a:pPr indent="546100" algn="just">
              <a:spcAft>
                <a:spcPts val="140"/>
              </a:spcAft>
            </a:pPr>
            <a:r>
              <a:rPr lang="en-US" sz="950">
                <a:solidFill>
                  <a:srgbClr val="127602"/>
                </a:solidFill>
                <a:latin typeface="Arial" panose="020B0604020202020204"/>
              </a:rPr>
              <a:t>&lt;switch&gt;</a:t>
            </a:r>
            <a:endParaRPr lang="en-US" sz="950">
              <a:solidFill>
                <a:srgbClr val="127602"/>
              </a:solidFill>
              <a:latin typeface="Arial" panose="020B0604020202020204"/>
            </a:endParaRPr>
          </a:p>
          <a:p>
            <a:pPr marL="636905" indent="0" algn="just">
              <a:spcAft>
                <a:spcPts val="140"/>
              </a:spcAft>
            </a:pPr>
            <a:r>
              <a:rPr lang="en-US" sz="950">
                <a:solidFill>
                  <a:srgbClr val="127602"/>
                </a:solidFill>
                <a:latin typeface="Arial" panose="020B0604020202020204"/>
              </a:rPr>
              <a:t>&lt;Route </a:t>
            </a:r>
            <a:r>
              <a:rPr lang="en-US" sz="950">
                <a:solidFill>
                  <a:srgbClr val="5F0C5D"/>
                </a:solidFill>
                <a:latin typeface="Arial" panose="020B0604020202020204"/>
              </a:rPr>
              <a:t>path="/auth/si </a:t>
            </a:r>
            <a:r>
              <a:rPr lang="en-US" sz="950">
                <a:solidFill>
                  <a:srgbClr val="A61312"/>
                </a:solidFill>
                <a:latin typeface="Arial" panose="020B0604020202020204"/>
              </a:rPr>
              <a:t>gni n"&gt;</a:t>
            </a:r>
            <a:endParaRPr lang="en-US" sz="950">
              <a:solidFill>
                <a:srgbClr val="A61312"/>
              </a:solidFill>
              <a:latin typeface="Arial" panose="020B0604020202020204"/>
            </a:endParaRPr>
          </a:p>
          <a:p>
            <a:pPr marL="776605" indent="0">
              <a:spcAft>
                <a:spcPts val="140"/>
              </a:spcAft>
            </a:pPr>
            <a:r>
              <a:rPr lang="en-US" sz="950">
                <a:solidFill>
                  <a:srgbClr val="127602"/>
                </a:solidFill>
                <a:latin typeface="Arial" panose="020B0604020202020204"/>
              </a:rPr>
              <a:t>&lt;AuthApp /&gt;</a:t>
            </a:r>
            <a:endParaRPr lang="en-US" sz="950">
              <a:solidFill>
                <a:srgbClr val="127602"/>
              </a:solidFill>
              <a:latin typeface="Arial" panose="020B0604020202020204"/>
            </a:endParaRPr>
          </a:p>
          <a:p>
            <a:pPr marL="636905" indent="0" algn="just">
              <a:spcAft>
                <a:spcPts val="140"/>
              </a:spcAft>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636905" indent="0" algn="just">
              <a:spcAft>
                <a:spcPts val="140"/>
              </a:spcAft>
            </a:pPr>
            <a:r>
              <a:rPr lang="en-US" sz="950">
                <a:solidFill>
                  <a:srgbClr val="127602"/>
                </a:solidFill>
                <a:latin typeface="Arial" panose="020B0604020202020204"/>
              </a:rPr>
              <a:t>&lt;Route </a:t>
            </a:r>
            <a:r>
              <a:rPr lang="en-US" sz="950">
                <a:solidFill>
                  <a:srgbClr val="080687"/>
                </a:solidFill>
                <a:latin typeface="Arial" panose="020B0604020202020204"/>
              </a:rPr>
              <a:t>path="/"&gt;</a:t>
            </a:r>
            <a:endParaRPr lang="en-US" sz="950">
              <a:solidFill>
                <a:srgbClr val="080687"/>
              </a:solidFill>
              <a:latin typeface="Arial" panose="020B0604020202020204"/>
            </a:endParaRPr>
          </a:p>
          <a:p>
            <a:pPr marL="776605" indent="0">
              <a:spcAft>
                <a:spcPts val="140"/>
              </a:spcAft>
            </a:pPr>
            <a:r>
              <a:rPr lang="en-US" sz="950">
                <a:solidFill>
                  <a:srgbClr val="127602"/>
                </a:solidFill>
                <a:latin typeface="Arial" panose="020B0604020202020204"/>
              </a:rPr>
              <a:t>&lt;Marketi ngApp /&gt;</a:t>
            </a:r>
            <a:endParaRPr lang="en-US" sz="950">
              <a:solidFill>
                <a:srgbClr val="127602"/>
              </a:solidFill>
              <a:latin typeface="Arial" panose="020B0604020202020204"/>
            </a:endParaRPr>
          </a:p>
          <a:p>
            <a:pPr marL="636905" indent="0" algn="just">
              <a:spcAft>
                <a:spcPts val="140"/>
              </a:spcAft>
            </a:pPr>
            <a:r>
              <a:rPr lang="en-US" sz="950">
                <a:solidFill>
                  <a:srgbClr val="127602"/>
                </a:solidFill>
                <a:latin typeface="Arial" panose="020B0604020202020204"/>
              </a:rPr>
              <a:t>&lt;/Route&gt;</a:t>
            </a:r>
            <a:endParaRPr lang="en-US" sz="950">
              <a:solidFill>
                <a:srgbClr val="127602"/>
              </a:solidFill>
              <a:latin typeface="Arial" panose="020B0604020202020204"/>
            </a:endParaRPr>
          </a:p>
          <a:p>
            <a:pPr indent="546100" algn="just">
              <a:spcAft>
                <a:spcPts val="140"/>
              </a:spcAft>
            </a:pPr>
            <a:r>
              <a:rPr lang="en-US" sz="950">
                <a:solidFill>
                  <a:srgbClr val="127602"/>
                </a:solidFill>
                <a:latin typeface="Arial" panose="020B0604020202020204"/>
              </a:rPr>
              <a:t>&lt;/switch&gt;</a:t>
            </a:r>
            <a:endParaRPr lang="en-US" sz="950">
              <a:solidFill>
                <a:srgbClr val="127602"/>
              </a:solidFill>
              <a:latin typeface="Arial" panose="020B0604020202020204"/>
            </a:endParaRPr>
          </a:p>
          <a:p>
            <a:pPr indent="406400" algn="just">
              <a:spcAft>
                <a:spcPts val="1400"/>
              </a:spcAft>
            </a:pPr>
            <a:r>
              <a:rPr lang="en-US" sz="950">
                <a:solidFill>
                  <a:srgbClr val="127602"/>
                </a:solidFill>
                <a:latin typeface="Arial" panose="020B0604020202020204"/>
              </a:rPr>
              <a:t>&lt;/BrowserRouter&gt;</a:t>
            </a:r>
            <a:endParaRPr lang="en-US" sz="950">
              <a:solidFill>
                <a:srgbClr val="127602"/>
              </a:solidFill>
              <a:latin typeface="Arial" panose="020B0604020202020204"/>
            </a:endParaRPr>
          </a:p>
          <a:p>
            <a:pPr indent="152400" algn="just">
              <a:lnSpc>
                <a:spcPct val="133000"/>
              </a:lnSpc>
              <a:spcAft>
                <a:spcPts val="140"/>
              </a:spcAft>
            </a:pPr>
            <a:r>
              <a:rPr lang="en-US" sz="1000">
                <a:solidFill>
                  <a:srgbClr val="333333"/>
                </a:solidFill>
                <a:latin typeface="Arial" panose="020B0604020202020204"/>
              </a:rPr>
              <a:t>4. </a:t>
            </a:r>
            <a:r>
              <a:rPr lang="zh-TW" sz="950">
                <a:solidFill>
                  <a:srgbClr val="333333"/>
                </a:solidFill>
                <a:latin typeface="微软雅黑" panose="020B0503020204020204" charset="-122"/>
                <a:ea typeface="微软雅黑" panose="020B0503020204020204" charset="-122"/>
              </a:rPr>
              <a:t>解决登录页面点击两次才显示的</a:t>
            </a:r>
            <a:r>
              <a:rPr lang="en-US" sz="1000">
                <a:solidFill>
                  <a:srgbClr val="333333"/>
                </a:solidFill>
                <a:latin typeface="Arial" panose="020B0604020202020204"/>
              </a:rPr>
              <a:t>Bug</a:t>
            </a:r>
            <a:endParaRPr lang="en-US" sz="1000">
              <a:solidFill>
                <a:srgbClr val="333333"/>
              </a:solidFill>
              <a:latin typeface="Arial" panose="020B0604020202020204"/>
            </a:endParaRPr>
          </a:p>
          <a:p>
            <a:pPr marL="243205" indent="0" algn="just">
              <a:lnSpc>
                <a:spcPts val="1530"/>
              </a:lnSpc>
            </a:pPr>
            <a:r>
              <a:rPr lang="zh-TW" sz="950">
                <a:solidFill>
                  <a:srgbClr val="333333"/>
                </a:solidFill>
                <a:latin typeface="微软雅黑" panose="020B0503020204020204" charset="-122"/>
                <a:ea typeface="微软雅黑" panose="020B0503020204020204" charset="-122"/>
              </a:rPr>
              <a:t>当点击登录按翅时，容器应用的路由地址是</a:t>
            </a:r>
            <a:r>
              <a:rPr lang="en-US" sz="1000">
                <a:solidFill>
                  <a:srgbClr val="333333"/>
                </a:solidFill>
                <a:latin typeface="Arial" panose="020B0604020202020204"/>
              </a:rPr>
              <a:t>/auth/signin,</a:t>
            </a:r>
            <a:r>
              <a:rPr lang="zh-TW" sz="950">
                <a:solidFill>
                  <a:srgbClr val="333333"/>
                </a:solidFill>
                <a:latin typeface="微软雅黑" panose="020B0503020204020204" charset="-122"/>
                <a:ea typeface="微软雅黑" panose="020B0503020204020204" charset="-122"/>
              </a:rPr>
              <a:t>加载</a:t>
            </a:r>
            <a:r>
              <a:rPr lang="en-US" sz="1000">
                <a:solidFill>
                  <a:srgbClr val="333333"/>
                </a:solidFill>
                <a:latin typeface="Arial" panose="020B0604020202020204"/>
              </a:rPr>
              <a:t>AuthApp,</a:t>
            </a:r>
            <a:r>
              <a:rPr lang="zh-TW" sz="950">
                <a:solidFill>
                  <a:srgbClr val="333333"/>
                </a:solidFill>
                <a:latin typeface="微软雅黑" panose="020B0503020204020204" charset="-122"/>
                <a:ea typeface="微软雅黑" panose="020B0503020204020204" charset="-122"/>
              </a:rPr>
              <a:t>但是</a:t>
            </a:r>
            <a:r>
              <a:rPr lang="en-US" sz="1000">
                <a:solidFill>
                  <a:srgbClr val="333333"/>
                </a:solidFill>
                <a:latin typeface="Arial" panose="020B0604020202020204"/>
              </a:rPr>
              <a:t>AuthApp</a:t>
            </a:r>
            <a:r>
              <a:rPr lang="zh-TW" sz="950">
                <a:solidFill>
                  <a:srgbClr val="333333"/>
                </a:solidFill>
                <a:latin typeface="微软雅黑" panose="020B0503020204020204" charset="-122"/>
                <a:ea typeface="微软雅黑" panose="020B0503020204020204" charset="-122"/>
              </a:rPr>
              <a:t>在首次 加载时默认访问的是/,因为在使用</a:t>
            </a:r>
            <a:r>
              <a:rPr lang="en-US" sz="1000">
                <a:solidFill>
                  <a:srgbClr val="333333"/>
                </a:solidFill>
                <a:latin typeface="Arial" panose="020B0604020202020204"/>
              </a:rPr>
              <a:t>createMemoryHistory</a:t>
            </a:r>
            <a:r>
              <a:rPr lang="zh-TW" sz="950">
                <a:solidFill>
                  <a:srgbClr val="333333"/>
                </a:solidFill>
                <a:latin typeface="微软雅黑" panose="020B0503020204020204" charset="-122"/>
                <a:ea typeface="微软雅黑" panose="020B0503020204020204" charset="-122"/>
              </a:rPr>
              <a:t>创建路由时没有传递初始参数，当再次 点击登录按詞时，容器应用通知微</a:t>
            </a:r>
            <a:r>
              <a:rPr lang="en-US" sz="1000">
                <a:solidFill>
                  <a:srgbClr val="333333"/>
                </a:solidFill>
                <a:latin typeface="Arial" panose="020B0604020202020204"/>
              </a:rPr>
              <a:t>S</a:t>
            </a:r>
            <a:r>
              <a:rPr lang="zh-TW" sz="950">
                <a:solidFill>
                  <a:srgbClr val="333333"/>
                </a:solidFill>
                <a:latin typeface="微软雅黑" panose="020B0503020204020204" charset="-122"/>
                <a:ea typeface="微软雅黑" panose="020B0503020204020204" charset="-122"/>
              </a:rPr>
              <a:t>用路由发生了变化，微应用同步路由变化，所以最终看到了登 录页面。</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10640" y="911352"/>
            <a:ext cx="2231136" cy="3297936"/>
          </a:xfrm>
          <a:prstGeom prst="rect">
            <a:avLst/>
          </a:prstGeom>
        </p:spPr>
      </p:pic>
      <p:sp>
        <p:nvSpPr>
          <p:cNvPr id="3" name="矩形 2"/>
          <p:cNvSpPr/>
          <p:nvPr/>
        </p:nvSpPr>
        <p:spPr>
          <a:xfrm>
            <a:off x="1225296" y="387096"/>
            <a:ext cx="5364480" cy="347472"/>
          </a:xfrm>
          <a:prstGeom prst="rect">
            <a:avLst/>
          </a:prstGeom>
          <a:solidFill>
            <a:srgbClr val="FFFFFF"/>
          </a:solidFill>
        </p:spPr>
        <p:txBody>
          <a:bodyPr lIns="0" tIns="0" rIns="0" bIns="0">
            <a:noAutofit/>
          </a:bodyPr>
          <a:p>
            <a:pPr indent="12700">
              <a:lnSpc>
                <a:spcPts val="1510"/>
              </a:lnSpc>
            </a:pPr>
            <a:r>
              <a:rPr lang="zh-TW" sz="950">
                <a:solidFill>
                  <a:srgbClr val="333333"/>
                </a:solidFill>
                <a:latin typeface="微软雅黑" panose="020B0503020204020204" charset="-122"/>
                <a:ea typeface="微软雅黑" panose="020B0503020204020204" charset="-122"/>
              </a:rPr>
              <a:t>解决问题的核心点在于微应用在初始创建路由对象时应该接收一个默认参数，默认参数就来自于容 器应用。</a:t>
            </a:r>
            <a:endParaRPr lang="zh-TW" sz="950">
              <a:solidFill>
                <a:srgbClr val="333333"/>
              </a:solidFill>
              <a:latin typeface="微软雅黑" panose="020B0503020204020204" charset="-122"/>
              <a:ea typeface="微软雅黑" panose="020B0503020204020204" charset="-122"/>
            </a:endParaRPr>
          </a:p>
        </p:txBody>
      </p:sp>
      <p:sp>
        <p:nvSpPr>
          <p:cNvPr id="4" name="矩形 3"/>
          <p:cNvSpPr/>
          <p:nvPr/>
        </p:nvSpPr>
        <p:spPr>
          <a:xfrm>
            <a:off x="944880" y="4672584"/>
            <a:ext cx="5605272" cy="5513832"/>
          </a:xfrm>
          <a:prstGeom prst="rect">
            <a:avLst/>
          </a:prstGeom>
          <a:solidFill>
            <a:srgbClr val="FFFFFF"/>
          </a:solidFill>
        </p:spPr>
        <p:txBody>
          <a:bodyPr lIns="0" tIns="0" rIns="0" bIns="0">
            <a:noAutofit/>
          </a:bodyPr>
          <a:p>
            <a:pPr indent="393700">
              <a:lnSpc>
                <a:spcPct val="123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auth/bootst rap.j s</a:t>
            </a:r>
            <a:endParaRPr lang="en-US" sz="950">
              <a:solidFill>
                <a:srgbClr val="A85601"/>
              </a:solidFill>
              <a:latin typeface="Arial" panose="020B0604020202020204"/>
            </a:endParaRPr>
          </a:p>
          <a:p>
            <a:pPr marL="497205" indent="-127000">
              <a:lnSpc>
                <a:spcPct val="123000"/>
              </a:lnSpc>
            </a:pPr>
            <a:r>
              <a:rPr lang="en-US" sz="950">
                <a:solidFill>
                  <a:srgbClr val="750087"/>
                </a:solidFill>
                <a:latin typeface="Arial" panose="020B0604020202020204"/>
              </a:rPr>
              <a:t>function </a:t>
            </a:r>
            <a:r>
              <a:rPr lang="en-US" sz="950">
                <a:solidFill>
                  <a:srgbClr val="0101FA"/>
                </a:solidFill>
                <a:latin typeface="Arial" panose="020B0604020202020204"/>
              </a:rPr>
              <a:t>mount(el</a:t>
            </a:r>
            <a:r>
              <a:rPr lang="en-US" sz="950">
                <a:solidFill>
                  <a:srgbClr val="333333"/>
                </a:solidFill>
                <a:latin typeface="Arial" panose="020B0604020202020204"/>
              </a:rPr>
              <a:t>, { </a:t>
            </a:r>
            <a:r>
              <a:rPr lang="en-US" sz="950">
                <a:solidFill>
                  <a:srgbClr val="0101FA"/>
                </a:solidFill>
                <a:latin typeface="Arial" panose="020B0604020202020204"/>
              </a:rPr>
              <a:t>onNavigate, defaultHistory, initial Path </a:t>
            </a:r>
            <a:r>
              <a:rPr lang="en-US" sz="950">
                <a:solidFill>
                  <a:srgbClr val="333333"/>
                </a:solidFill>
                <a:latin typeface="Arial" panose="020B0604020202020204"/>
              </a:rPr>
              <a:t>}) ( </a:t>
            </a:r>
            <a:r>
              <a:rPr lang="en-US" sz="950">
                <a:latin typeface="Arial" panose="020B0604020202020204"/>
              </a:rPr>
              <a:t>createMemoryHi story({</a:t>
            </a:r>
            <a:endParaRPr lang="en-US" sz="950">
              <a:latin typeface="Arial" panose="020B0604020202020204"/>
            </a:endParaRPr>
          </a:p>
          <a:p>
            <a:pPr marL="624205" indent="0">
              <a:lnSpc>
                <a:spcPct val="123000"/>
              </a:lnSpc>
            </a:pPr>
            <a:r>
              <a:rPr lang="en-US" sz="950">
                <a:latin typeface="Arial" panose="020B0604020202020204"/>
              </a:rPr>
              <a:t>initial Entri es</a:t>
            </a:r>
            <a:r>
              <a:rPr lang="zh-TW" sz="950">
                <a:solidFill>
                  <a:srgbClr val="333333"/>
                </a:solidFill>
                <a:latin typeface="Arial" panose="020B0604020202020204"/>
                <a:ea typeface="Arial" panose="020B0604020202020204"/>
              </a:rPr>
              <a:t>: </a:t>
            </a:r>
            <a:r>
              <a:rPr lang="en-US" sz="950">
                <a:solidFill>
                  <a:srgbClr val="146343"/>
                </a:solidFill>
                <a:latin typeface="Arial" panose="020B0604020202020204"/>
              </a:rPr>
              <a:t>[i </a:t>
            </a:r>
            <a:r>
              <a:rPr lang="en-US" sz="950">
                <a:solidFill>
                  <a:srgbClr val="0253A6"/>
                </a:solidFill>
                <a:latin typeface="Arial" panose="020B0604020202020204"/>
              </a:rPr>
              <a:t>nitial Path]</a:t>
            </a:r>
            <a:endParaRPr lang="en-US" sz="950">
              <a:solidFill>
                <a:srgbClr val="0253A6"/>
              </a:solidFill>
              <a:latin typeface="Arial" panose="020B0604020202020204"/>
            </a:endParaRPr>
          </a:p>
          <a:p>
            <a:pPr indent="533400">
              <a:lnSpc>
                <a:spcPct val="123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23000"/>
              </a:lnSpc>
              <a:spcAft>
                <a:spcPts val="15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marL="357505" indent="12700">
              <a:lnSpc>
                <a:spcPct val="121000"/>
              </a:lnSpc>
            </a:pPr>
            <a:r>
              <a:rPr lang="en-US" sz="950">
                <a:solidFill>
                  <a:srgbClr val="A85601"/>
                </a:solidFill>
                <a:latin typeface="Arial" panose="020B0604020202020204"/>
              </a:rPr>
              <a:t>// con</a:t>
            </a:r>
            <a:r>
              <a:rPr lang="zh-TW" sz="850">
                <a:solidFill>
                  <a:srgbClr val="A85601"/>
                </a:solidFill>
                <a:latin typeface="MingLiU"/>
                <a:ea typeface="MingLiU"/>
              </a:rPr>
              <a:t>崎</a:t>
            </a:r>
            <a:r>
              <a:rPr lang="en-US" sz="950">
                <a:solidFill>
                  <a:srgbClr val="A85601"/>
                </a:solidFill>
                <a:latin typeface="Arial" panose="020B0604020202020204"/>
              </a:rPr>
              <a:t>iner/src/componenife/AuthApp.js </a:t>
            </a:r>
            <a:r>
              <a:rPr lang="en-US" sz="950">
                <a:latin typeface="Arial" panose="020B0604020202020204"/>
              </a:rPr>
              <a:t>mount(ref</a:t>
            </a:r>
            <a:r>
              <a:rPr lang="en-US" sz="950">
                <a:solidFill>
                  <a:srgbClr val="333333"/>
                </a:solidFill>
                <a:latin typeface="Arial" panose="020B0604020202020204"/>
              </a:rPr>
              <a:t>.</a:t>
            </a:r>
            <a:r>
              <a:rPr lang="en-US" sz="950">
                <a:latin typeface="Arial" panose="020B0604020202020204"/>
              </a:rPr>
              <a:t>current, </a:t>
            </a:r>
            <a:r>
              <a:rPr lang="en-US" sz="950">
                <a:solidFill>
                  <a:srgbClr val="333333"/>
                </a:solidFill>
                <a:latin typeface="Arial" panose="020B0604020202020204"/>
              </a:rPr>
              <a:t>(</a:t>
            </a:r>
            <a:endParaRPr lang="en-US" sz="950">
              <a:solidFill>
                <a:srgbClr val="333333"/>
              </a:solidFill>
              <a:latin typeface="Arial" panose="020B0604020202020204"/>
            </a:endParaRPr>
          </a:p>
          <a:p>
            <a:pPr indent="533400">
              <a:lnSpc>
                <a:spcPct val="121000"/>
              </a:lnSpc>
            </a:pPr>
            <a:r>
              <a:rPr lang="en-US" sz="950">
                <a:latin typeface="Arial" panose="020B0604020202020204"/>
              </a:rPr>
              <a:t>i niti al Path</a:t>
            </a:r>
            <a:r>
              <a:rPr lang="zh-TW" sz="950">
                <a:solidFill>
                  <a:srgbClr val="333333"/>
                </a:solidFill>
                <a:latin typeface="Arial" panose="020B0604020202020204"/>
                <a:ea typeface="Arial" panose="020B0604020202020204"/>
              </a:rPr>
              <a:t>: </a:t>
            </a:r>
            <a:r>
              <a:rPr lang="en-US" sz="950">
                <a:latin typeface="Arial" panose="020B0604020202020204"/>
              </a:rPr>
              <a:t>hi story</a:t>
            </a:r>
            <a:r>
              <a:rPr lang="en-US" sz="950">
                <a:solidFill>
                  <a:srgbClr val="333333"/>
                </a:solidFill>
                <a:latin typeface="Arial" panose="020B0604020202020204"/>
              </a:rPr>
              <a:t>.</a:t>
            </a:r>
            <a:r>
              <a:rPr lang="en-US" sz="950">
                <a:latin typeface="Arial" panose="020B0604020202020204"/>
              </a:rPr>
              <a:t>1ocation</a:t>
            </a:r>
            <a:r>
              <a:rPr lang="en-US" sz="950">
                <a:solidFill>
                  <a:srgbClr val="333333"/>
                </a:solidFill>
                <a:latin typeface="Arial" panose="020B0604020202020204"/>
              </a:rPr>
              <a:t>.</a:t>
            </a:r>
            <a:r>
              <a:rPr lang="en-US" sz="950">
                <a:latin typeface="Arial" panose="020B0604020202020204"/>
              </a:rPr>
              <a:t>pathname</a:t>
            </a:r>
            <a:endParaRPr lang="en-US" sz="950">
              <a:latin typeface="Arial" panose="020B0604020202020204"/>
            </a:endParaRPr>
          </a:p>
          <a:p>
            <a:pPr indent="393700">
              <a:lnSpc>
                <a:spcPct val="123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15000"/>
              </a:lnSpc>
              <a:spcAft>
                <a:spcPts val="700"/>
              </a:spcAft>
            </a:pPr>
            <a:r>
              <a:rPr lang="en-US" sz="1000">
                <a:solidFill>
                  <a:srgbClr val="333333"/>
                </a:solidFill>
                <a:latin typeface="Arial" panose="020B0604020202020204"/>
              </a:rPr>
              <a:t>5.</a:t>
            </a:r>
            <a:r>
              <a:rPr lang="zh-TW" sz="950">
                <a:solidFill>
                  <a:srgbClr val="333333"/>
                </a:solidFill>
                <a:latin typeface="微软雅黑" panose="020B0503020204020204" charset="-122"/>
                <a:ea typeface="微软雅黑" panose="020B0503020204020204" charset="-122"/>
              </a:rPr>
              <a:t>按照上®方法修正</a:t>
            </a:r>
            <a:r>
              <a:rPr lang="en-US" sz="1000">
                <a:solidFill>
                  <a:srgbClr val="333333"/>
                </a:solidFill>
                <a:latin typeface="Arial" panose="020B0604020202020204"/>
              </a:rPr>
              <a:t>MarketingApp</a:t>
            </a:r>
            <a:endParaRPr lang="en-US" sz="1000">
              <a:solidFill>
                <a:srgbClr val="333333"/>
              </a:solidFill>
              <a:latin typeface="Arial" panose="020B0604020202020204"/>
            </a:endParaRPr>
          </a:p>
          <a:p>
            <a:pPr indent="0">
              <a:spcAft>
                <a:spcPts val="700"/>
              </a:spcAft>
            </a:pPr>
            <a:r>
              <a:rPr lang="en-US" sz="1200" b="1">
                <a:solidFill>
                  <a:srgbClr val="333333"/>
                </a:solidFill>
                <a:latin typeface="Arial" panose="020B0604020202020204"/>
              </a:rPr>
              <a:t>5.11</a:t>
            </a:r>
            <a:r>
              <a:rPr lang="zh-TW" sz="1200">
                <a:solidFill>
                  <a:srgbClr val="333333"/>
                </a:solidFill>
                <a:latin typeface="微软雅黑" panose="020B0503020204020204" charset="-122"/>
                <a:ea typeface="微软雅黑" panose="020B0503020204020204" charset="-122"/>
              </a:rPr>
              <a:t>懒加载微应用</a:t>
            </a:r>
            <a:endParaRPr lang="zh-TW" sz="1200">
              <a:solidFill>
                <a:srgbClr val="333333"/>
              </a:solidFill>
              <a:latin typeface="微软雅黑" panose="020B0503020204020204" charset="-122"/>
              <a:ea typeface="微软雅黑" panose="020B0503020204020204" charset="-122"/>
            </a:endParaRPr>
          </a:p>
          <a:p>
            <a:pPr indent="0">
              <a:lnSpc>
                <a:spcPts val="1490"/>
              </a:lnSpc>
              <a:spcAft>
                <a:spcPts val="1190"/>
              </a:spcAft>
            </a:pPr>
            <a:r>
              <a:rPr lang="zh-TW" sz="950">
                <a:solidFill>
                  <a:srgbClr val="333333"/>
                </a:solidFill>
                <a:latin typeface="微软雅黑" panose="020B0503020204020204" charset="-122"/>
                <a:ea typeface="微软雅黑" panose="020B0503020204020204" charset="-122"/>
              </a:rPr>
              <a:t>目前所有的微应用都会在用户初始访问时被加载，这样会导致加载时间过长，解决办法就是懒加载微应 用。</a:t>
            </a:r>
            <a:endParaRPr lang="zh-TW" sz="950">
              <a:solidFill>
                <a:srgbClr val="333333"/>
              </a:solidFill>
              <a:latin typeface="微软雅黑" panose="020B0503020204020204" charset="-122"/>
              <a:ea typeface="微软雅黑" panose="020B0503020204020204" charset="-122"/>
            </a:endParaRPr>
          </a:p>
          <a:p>
            <a:pPr marL="90805" indent="0">
              <a:lnSpc>
                <a:spcPct val="124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container/app.js</a:t>
            </a:r>
            <a:endParaRPr lang="en-US" sz="950">
              <a:solidFill>
                <a:srgbClr val="A85601"/>
              </a:solidFill>
              <a:latin typeface="Arial" panose="020B0604020202020204"/>
            </a:endParaRPr>
          </a:p>
          <a:p>
            <a:pPr marL="90805" indent="0">
              <a:lnSpc>
                <a:spcPct val="124000"/>
              </a:lnSpc>
              <a:spcAft>
                <a:spcPts val="910"/>
              </a:spcAft>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333333"/>
                </a:solidFill>
                <a:latin typeface="Arial" panose="020B0604020202020204"/>
              </a:rPr>
              <a:t>( </a:t>
            </a:r>
            <a:r>
              <a:rPr lang="en-US" sz="950">
                <a:solidFill>
                  <a:srgbClr val="0101FA"/>
                </a:solidFill>
                <a:latin typeface="Arial" panose="020B0604020202020204"/>
              </a:rPr>
              <a:t>lazy, Suspense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 </a:t>
            </a:r>
            <a:r>
              <a:rPr lang="en-US" sz="950">
                <a:solidFill>
                  <a:srgbClr val="750087"/>
                </a:solidFill>
                <a:latin typeface="Arial" panose="020B0604020202020204"/>
              </a:rPr>
              <a:t>import </a:t>
            </a:r>
            <a:r>
              <a:rPr lang="en-US" sz="950">
                <a:solidFill>
                  <a:srgbClr val="0101FA"/>
                </a:solidFill>
                <a:latin typeface="Arial" panose="020B0604020202020204"/>
              </a:rPr>
              <a:t>Progress </a:t>
            </a:r>
            <a:r>
              <a:rPr lang="en-US" sz="950">
                <a:solidFill>
                  <a:srgbClr val="750087"/>
                </a:solidFill>
                <a:latin typeface="Arial" panose="020B0604020202020204"/>
              </a:rPr>
              <a:t>from </a:t>
            </a:r>
            <a:r>
              <a:rPr lang="en-US" sz="950">
                <a:solidFill>
                  <a:srgbClr val="A61312"/>
                </a:solidFill>
                <a:latin typeface="Arial" panose="020B0604020202020204"/>
              </a:rPr>
              <a:t>"./components/Progress" </a:t>
            </a:r>
            <a:r>
              <a:rPr lang="en-US" sz="950">
                <a:solidFill>
                  <a:srgbClr val="750087"/>
                </a:solidFill>
                <a:latin typeface="Arial" panose="020B0604020202020204"/>
              </a:rPr>
              <a:t>const </a:t>
            </a:r>
            <a:r>
              <a:rPr lang="en-US" sz="950">
                <a:solidFill>
                  <a:srgbClr val="0101FA"/>
                </a:solidFill>
                <a:latin typeface="Arial" panose="020B0604020202020204"/>
              </a:rPr>
              <a:t>MarketingApp </a:t>
            </a:r>
            <a:r>
              <a:rPr lang="en-US" sz="950">
                <a:solidFill>
                  <a:srgbClr val="A61312"/>
                </a:solidFill>
                <a:latin typeface="Arial" panose="020B0604020202020204"/>
              </a:rPr>
              <a:t>= </a:t>
            </a:r>
            <a:r>
              <a:rPr lang="en-US" sz="950">
                <a:latin typeface="Arial" panose="020B0604020202020204"/>
              </a:rPr>
              <a:t>lazy(() </a:t>
            </a:r>
            <a:r>
              <a:rPr lang="en-US" sz="950">
                <a:solidFill>
                  <a:srgbClr val="A61312"/>
                </a:solidFill>
                <a:latin typeface="Arial" panose="020B0604020202020204"/>
              </a:rPr>
              <a:t>=&gt; </a:t>
            </a:r>
            <a:r>
              <a:rPr lang="en-US" sz="950">
                <a:solidFill>
                  <a:srgbClr val="750087"/>
                </a:solidFill>
                <a:latin typeface="Arial" panose="020B0604020202020204"/>
              </a:rPr>
              <a:t>import("</a:t>
            </a:r>
            <a:r>
              <a:rPr lang="en-US" sz="950">
                <a:solidFill>
                  <a:srgbClr val="A61312"/>
                </a:solidFill>
                <a:latin typeface="Arial" panose="020B0604020202020204"/>
              </a:rPr>
              <a:t>./components/MarketingApp")) </a:t>
            </a:r>
            <a:r>
              <a:rPr lang="en-US" sz="950">
                <a:solidFill>
                  <a:srgbClr val="750087"/>
                </a:solidFill>
                <a:latin typeface="Arial" panose="020B0604020202020204"/>
              </a:rPr>
              <a:t>const </a:t>
            </a:r>
            <a:r>
              <a:rPr lang="en-US" sz="950">
                <a:solidFill>
                  <a:srgbClr val="0101FA"/>
                </a:solidFill>
                <a:latin typeface="Arial" panose="020B0604020202020204"/>
              </a:rPr>
              <a:t>AuthApp </a:t>
            </a:r>
            <a:r>
              <a:rPr lang="en-US" sz="950">
                <a:solidFill>
                  <a:srgbClr val="A61312"/>
                </a:solidFill>
                <a:latin typeface="Arial" panose="020B0604020202020204"/>
              </a:rPr>
              <a:t>= </a:t>
            </a:r>
            <a:r>
              <a:rPr lang="en-US" sz="950">
                <a:latin typeface="Arial" panose="020B0604020202020204"/>
              </a:rPr>
              <a:t>lazy(() </a:t>
            </a:r>
            <a:r>
              <a:rPr lang="en-US" sz="950">
                <a:solidFill>
                  <a:srgbClr val="A61312"/>
                </a:solidFill>
                <a:latin typeface="Arial" panose="020B0604020202020204"/>
              </a:rPr>
              <a:t>=&gt; </a:t>
            </a:r>
            <a:r>
              <a:rPr lang="en-US" sz="950">
                <a:solidFill>
                  <a:srgbClr val="750087"/>
                </a:solidFill>
                <a:latin typeface="Arial" panose="020B0604020202020204"/>
              </a:rPr>
              <a:t>1mport("</a:t>
            </a:r>
            <a:r>
              <a:rPr lang="en-US" sz="950">
                <a:solidFill>
                  <a:srgbClr val="A61312"/>
                </a:solidFill>
                <a:latin typeface="Arial" panose="020B0604020202020204"/>
              </a:rPr>
              <a:t>./components/AuthApp"))</a:t>
            </a:r>
            <a:endParaRPr lang="en-US" sz="950">
              <a:solidFill>
                <a:srgbClr val="A61312"/>
              </a:solidFill>
              <a:latin typeface="Arial" panose="020B0604020202020204"/>
            </a:endParaRPr>
          </a:p>
          <a:p>
            <a:pPr indent="127000">
              <a:lnSpc>
                <a:spcPct val="123000"/>
              </a:lnSpc>
            </a:pPr>
            <a:r>
              <a:rPr lang="en-US" sz="950">
                <a:solidFill>
                  <a:srgbClr val="750087"/>
                </a:solidFill>
                <a:latin typeface="Arial" panose="020B0604020202020204"/>
              </a:rPr>
              <a:t>functi on </a:t>
            </a:r>
            <a:r>
              <a:rPr lang="en-US" sz="950">
                <a:solidFill>
                  <a:srgbClr val="0101FA"/>
                </a:solidFill>
                <a:latin typeface="Arial" panose="020B0604020202020204"/>
              </a:rPr>
              <a:t>App </a:t>
            </a:r>
            <a:r>
              <a:rPr lang="en-US" sz="950">
                <a:solidFill>
                  <a:srgbClr val="333333"/>
                </a:solidFill>
                <a:latin typeface="Arial" panose="020B0604020202020204"/>
              </a:rPr>
              <a:t>() (</a:t>
            </a:r>
            <a:endParaRPr lang="en-US" sz="950">
              <a:solidFill>
                <a:srgbClr val="333333"/>
              </a:solidFill>
              <a:latin typeface="Arial" panose="020B0604020202020204"/>
            </a:endParaRPr>
          </a:p>
          <a:p>
            <a:pPr indent="266700">
              <a:lnSpc>
                <a:spcPct val="123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nSpc>
                <a:spcPct val="123000"/>
              </a:lnSpc>
            </a:pPr>
            <a:r>
              <a:rPr lang="en-US" sz="950">
                <a:solidFill>
                  <a:srgbClr val="127602"/>
                </a:solidFill>
                <a:latin typeface="Arial" panose="020B0604020202020204"/>
              </a:rPr>
              <a:t>&lt;Suspense </a:t>
            </a:r>
            <a:r>
              <a:rPr lang="en-US" sz="950">
                <a:solidFill>
                  <a:srgbClr val="0303C3"/>
                </a:solidFill>
                <a:latin typeface="Arial" panose="020B0604020202020204"/>
              </a:rPr>
              <a:t>fal1</a:t>
            </a:r>
            <a:r>
              <a:rPr lang="en-US" sz="950">
                <a:solidFill>
                  <a:srgbClr val="146343"/>
                </a:solidFill>
                <a:latin typeface="Arial" panose="020B0604020202020204"/>
              </a:rPr>
              <a:t>back={&lt;Progress </a:t>
            </a:r>
            <a:r>
              <a:rPr lang="zh-TW" sz="950">
                <a:solidFill>
                  <a:srgbClr val="127602"/>
                </a:solidFill>
                <a:latin typeface="Arial" panose="020B0604020202020204"/>
                <a:ea typeface="Arial" panose="020B0604020202020204"/>
              </a:rPr>
              <a:t>/</a:t>
            </a:r>
            <a:r>
              <a:rPr lang="en-US" sz="950">
                <a:solidFill>
                  <a:srgbClr val="333333"/>
                </a:solidFill>
                <a:latin typeface="Arial" panose="020B0604020202020204"/>
              </a:rPr>
              <a:t>&gt;}&gt;</a:t>
            </a:r>
            <a:endParaRPr lang="en-US" sz="950">
              <a:solidFill>
                <a:srgbClr val="333333"/>
              </a:solidFill>
              <a:latin typeface="Arial" panose="020B0604020202020204"/>
            </a:endParaRPr>
          </a:p>
          <a:p>
            <a:pPr indent="533400">
              <a:lnSpc>
                <a:spcPct val="123000"/>
              </a:lnSpc>
            </a:pPr>
            <a:r>
              <a:rPr lang="en-US" sz="950">
                <a:solidFill>
                  <a:srgbClr val="127602"/>
                </a:solidFill>
                <a:latin typeface="Arial" panose="020B0604020202020204"/>
              </a:rPr>
              <a:t>&lt;Switch&gt; </a:t>
            </a:r>
            <a:r>
              <a:rPr lang="zh-CN" sz="850">
                <a:solidFill>
                  <a:srgbClr val="127602"/>
                </a:solidFill>
                <a:latin typeface="MingLiU"/>
                <a:ea typeface="MingLiU"/>
              </a:rPr>
              <a:t>咨</a:t>
            </a:r>
            <a:endParaRPr lang="zh-CN" sz="850">
              <a:solidFill>
                <a:srgbClr val="127602"/>
              </a:solidFill>
              <a:latin typeface="MingLiU"/>
              <a:ea typeface="MingLiU"/>
            </a:endParaRPr>
          </a:p>
          <a:p>
            <a:pPr marL="624205" indent="0">
              <a:lnSpc>
                <a:spcPct val="123000"/>
              </a:lnSpc>
            </a:pPr>
            <a:r>
              <a:rPr lang="en-US" sz="950">
                <a:solidFill>
                  <a:srgbClr val="127602"/>
                </a:solidFill>
                <a:latin typeface="Arial" panose="020B0604020202020204"/>
              </a:rPr>
              <a:t>&lt;Route </a:t>
            </a:r>
            <a:r>
              <a:rPr lang="en-US" sz="950">
                <a:solidFill>
                  <a:srgbClr val="5F0C5D"/>
                </a:solidFill>
                <a:latin typeface="Arial" panose="020B0604020202020204"/>
              </a:rPr>
              <a:t>path="/auth/si</a:t>
            </a:r>
            <a:r>
              <a:rPr lang="en-US" sz="950">
                <a:solidFill>
                  <a:srgbClr val="A61312"/>
                </a:solidFill>
                <a:latin typeface="Arial" panose="020B0604020202020204"/>
              </a:rPr>
              <a:t>gni n"&gt;</a:t>
            </a:r>
            <a:endParaRPr lang="en-US" sz="950">
              <a:solidFill>
                <a:srgbClr val="A61312"/>
              </a:solidFill>
              <a:latin typeface="Arial" panose="020B0604020202020204"/>
            </a:endParaRPr>
          </a:p>
          <a:p>
            <a:pPr marL="763905" indent="0">
              <a:lnSpc>
                <a:spcPct val="123000"/>
              </a:lnSpc>
            </a:pPr>
            <a:r>
              <a:rPr lang="en-US" sz="950">
                <a:solidFill>
                  <a:srgbClr val="127602"/>
                </a:solidFill>
                <a:latin typeface="Arial" panose="020B0604020202020204"/>
              </a:rPr>
              <a:t>&lt;AuthApp /&gt;</a:t>
            </a:r>
            <a:endParaRPr lang="en-US" sz="950">
              <a:solidFill>
                <a:srgbClr val="127602"/>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938784" y="374904"/>
            <a:ext cx="5614416" cy="9232392"/>
          </a:xfrm>
          <a:prstGeom prst="rect">
            <a:avLst/>
          </a:prstGeom>
          <a:solidFill>
            <a:srgbClr val="FFFFFF"/>
          </a:solidFill>
        </p:spPr>
        <p:txBody>
          <a:bodyPr lIns="0" tIns="0" rIns="0" bIns="0">
            <a:noAutofit/>
          </a:bodyPr>
          <a:p>
            <a:pPr marL="636905" indent="0">
              <a:spcAft>
                <a:spcPts val="140"/>
              </a:spcAft>
            </a:pPr>
            <a:r>
              <a:rPr lang="en-US" sz="950">
                <a:solidFill>
                  <a:srgbClr val="127602"/>
                </a:solidFill>
                <a:latin typeface="Arial" panose="020B0604020202020204"/>
              </a:rPr>
              <a:t>&lt;/Route&gt;</a:t>
            </a:r>
            <a:endParaRPr lang="en-US" sz="950">
              <a:solidFill>
                <a:srgbClr val="127602"/>
              </a:solidFill>
              <a:latin typeface="Arial" panose="020B0604020202020204"/>
            </a:endParaRPr>
          </a:p>
          <a:p>
            <a:pPr marL="636905" indent="0">
              <a:spcAft>
                <a:spcPts val="140"/>
              </a:spcAft>
            </a:pPr>
            <a:r>
              <a:rPr lang="en-US" sz="950">
                <a:solidFill>
                  <a:srgbClr val="127602"/>
                </a:solidFill>
                <a:latin typeface="Arial" panose="020B0604020202020204"/>
              </a:rPr>
              <a:t>&lt;Route </a:t>
            </a:r>
            <a:r>
              <a:rPr lang="en-US" sz="950">
                <a:solidFill>
                  <a:srgbClr val="0303C3"/>
                </a:solidFill>
                <a:latin typeface="Arial" panose="020B0604020202020204"/>
              </a:rPr>
              <a:t>path="/"&gt;</a:t>
            </a:r>
            <a:endParaRPr lang="en-US" sz="950">
              <a:solidFill>
                <a:srgbClr val="0303C3"/>
              </a:solidFill>
              <a:latin typeface="Arial" panose="020B0604020202020204"/>
            </a:endParaRPr>
          </a:p>
          <a:p>
            <a:pPr marL="763905" indent="0">
              <a:spcAft>
                <a:spcPts val="140"/>
              </a:spcAft>
            </a:pPr>
            <a:r>
              <a:rPr lang="en-US" sz="950">
                <a:solidFill>
                  <a:srgbClr val="127602"/>
                </a:solidFill>
                <a:latin typeface="Arial" panose="020B0604020202020204"/>
              </a:rPr>
              <a:t>&lt;MarketingApp /&gt;</a:t>
            </a:r>
            <a:endParaRPr lang="en-US" sz="950">
              <a:solidFill>
                <a:srgbClr val="127602"/>
              </a:solidFill>
              <a:latin typeface="Arial" panose="020B0604020202020204"/>
            </a:endParaRPr>
          </a:p>
          <a:p>
            <a:pPr marL="636905" indent="0">
              <a:spcAft>
                <a:spcPts val="140"/>
              </a:spcAft>
            </a:pPr>
            <a:r>
              <a:rPr lang="en-US" sz="950">
                <a:solidFill>
                  <a:srgbClr val="127602"/>
                </a:solidFill>
                <a:latin typeface="Arial" panose="020B0604020202020204"/>
              </a:rPr>
              <a:t>&lt;/Route&gt;</a:t>
            </a:r>
            <a:endParaRPr lang="en-US" sz="950">
              <a:solidFill>
                <a:srgbClr val="127602"/>
              </a:solidFill>
              <a:latin typeface="Arial" panose="020B0604020202020204"/>
            </a:endParaRPr>
          </a:p>
          <a:p>
            <a:pPr indent="533400">
              <a:spcAft>
                <a:spcPts val="140"/>
              </a:spcAft>
            </a:pPr>
            <a:r>
              <a:rPr lang="en-US" sz="950">
                <a:solidFill>
                  <a:srgbClr val="127602"/>
                </a:solidFill>
                <a:latin typeface="Arial" panose="020B0604020202020204"/>
              </a:rPr>
              <a:t>&lt;/switch&gt;</a:t>
            </a:r>
            <a:endParaRPr lang="en-US" sz="950">
              <a:solidFill>
                <a:srgbClr val="127602"/>
              </a:solidFill>
              <a:latin typeface="Arial" panose="020B0604020202020204"/>
            </a:endParaRPr>
          </a:p>
          <a:p>
            <a:pPr indent="393700">
              <a:spcAft>
                <a:spcPts val="140"/>
              </a:spcAft>
            </a:pPr>
            <a:r>
              <a:rPr lang="en-US" sz="950">
                <a:solidFill>
                  <a:srgbClr val="127602"/>
                </a:solidFill>
                <a:latin typeface="Arial" panose="020B0604020202020204"/>
              </a:rPr>
              <a:t>&lt;/Suspense&gt;</a:t>
            </a:r>
            <a:endParaRPr lang="en-US" sz="950">
              <a:solidFill>
                <a:srgbClr val="127602"/>
              </a:solidFill>
              <a:latin typeface="Arial" panose="020B0604020202020204"/>
            </a:endParaRPr>
          </a:p>
          <a:p>
            <a:pPr indent="254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68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40"/>
              </a:spcAft>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127000">
              <a:spcAft>
                <a:spcPts val="14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makestyles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"@material-ui/core/styles"</a:t>
            </a:r>
            <a:endParaRPr lang="en-US" sz="950">
              <a:solidFill>
                <a:srgbClr val="A61312"/>
              </a:solidFill>
              <a:latin typeface="Arial" panose="020B0604020202020204"/>
            </a:endParaRPr>
          </a:p>
          <a:p>
            <a:pPr indent="127000">
              <a:spcAft>
                <a:spcPts val="1190"/>
              </a:spcAft>
            </a:pPr>
            <a:r>
              <a:rPr lang="en-US" sz="950">
                <a:solidFill>
                  <a:srgbClr val="750087"/>
                </a:solidFill>
                <a:latin typeface="Arial" panose="020B0604020202020204"/>
              </a:rPr>
              <a:t>import </a:t>
            </a:r>
            <a:r>
              <a:rPr lang="en-US" sz="950">
                <a:solidFill>
                  <a:srgbClr val="0101FA"/>
                </a:solidFill>
                <a:latin typeface="Arial" panose="020B0604020202020204"/>
              </a:rPr>
              <a:t>Li nearProgress </a:t>
            </a:r>
            <a:r>
              <a:rPr lang="en-US" sz="950">
                <a:solidFill>
                  <a:srgbClr val="750087"/>
                </a:solidFill>
                <a:latin typeface="Arial" panose="020B0604020202020204"/>
              </a:rPr>
              <a:t>from </a:t>
            </a:r>
            <a:r>
              <a:rPr lang="en-US" sz="950">
                <a:solidFill>
                  <a:srgbClr val="A61312"/>
                </a:solidFill>
                <a:latin typeface="Arial" panose="020B0604020202020204"/>
              </a:rPr>
              <a:t>"©materi al-ui/core/Li nearProgress"</a:t>
            </a:r>
            <a:endParaRPr lang="en-US" sz="950">
              <a:solidFill>
                <a:srgbClr val="A61312"/>
              </a:solidFill>
              <a:latin typeface="Arial" panose="020B0604020202020204"/>
            </a:endParaRPr>
          </a:p>
          <a:p>
            <a:pPr indent="127000">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usestyles </a:t>
            </a:r>
            <a:r>
              <a:rPr lang="en-US" sz="950">
                <a:solidFill>
                  <a:srgbClr val="A61312"/>
                </a:solidFill>
                <a:latin typeface="Arial" panose="020B0604020202020204"/>
              </a:rPr>
              <a:t>= </a:t>
            </a:r>
            <a:r>
              <a:rPr lang="en-US" sz="950">
                <a:latin typeface="Arial" panose="020B0604020202020204"/>
              </a:rPr>
              <a:t>makestyles</a:t>
            </a:r>
            <a:r>
              <a:rPr lang="en-US" sz="950">
                <a:solidFill>
                  <a:srgbClr val="0101FA"/>
                </a:solidFill>
                <a:latin typeface="Arial" panose="020B0604020202020204"/>
              </a:rPr>
              <a:t>(theme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950">
                <a:latin typeface="Arial" panose="020B0604020202020204"/>
              </a:rPr>
              <a:t>root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spcAft>
                <a:spcPts val="140"/>
              </a:spcAft>
            </a:pPr>
            <a:r>
              <a:rPr lang="en-US" sz="950">
                <a:latin typeface="Arial" panose="020B0604020202020204"/>
              </a:rPr>
              <a:t>width: </a:t>
            </a:r>
            <a:r>
              <a:rPr lang="en-US" sz="950">
                <a:solidFill>
                  <a:srgbClr val="A61312"/>
                </a:solidFill>
                <a:latin typeface="Arial" panose="020B0604020202020204"/>
              </a:rPr>
              <a:t>"100%</a:t>
            </a:r>
            <a:r>
              <a:rPr lang="en-US" sz="950" baseline="30000">
                <a:solidFill>
                  <a:srgbClr val="A61312"/>
                </a:solidFill>
                <a:latin typeface="Arial" panose="020B0604020202020204"/>
              </a:rPr>
              <a:t>n</a:t>
            </a:r>
            <a:r>
              <a:rPr lang="en-US" sz="950">
                <a:solidFill>
                  <a:srgbClr val="A61312"/>
                </a:solidFill>
                <a:latin typeface="Arial" panose="020B0604020202020204"/>
              </a:rPr>
              <a:t>,</a:t>
            </a:r>
            <a:endParaRPr lang="en-US" sz="950">
              <a:solidFill>
                <a:srgbClr val="A61312"/>
              </a:solidFill>
              <a:latin typeface="Arial" panose="020B0604020202020204"/>
            </a:endParaRPr>
          </a:p>
          <a:p>
            <a:pPr indent="393700">
              <a:spcAft>
                <a:spcPts val="140"/>
              </a:spcAft>
            </a:pPr>
            <a:r>
              <a:rPr lang="zh-CN" sz="950">
                <a:latin typeface="Arial" panose="020B0604020202020204"/>
                <a:ea typeface="Arial" panose="020B0604020202020204"/>
              </a:rPr>
              <a:t>"&amp; </a:t>
            </a:r>
            <a:r>
              <a:rPr lang="en-US" sz="950">
                <a:latin typeface="Arial" panose="020B0604020202020204"/>
              </a:rPr>
              <a:t>&gt; * + </a:t>
            </a:r>
            <a:r>
              <a:rPr lang="en-US" sz="950">
                <a:solidFill>
                  <a:srgbClr val="333333"/>
                </a:solidFill>
                <a:latin typeface="Arial" panose="020B0604020202020204"/>
              </a:rPr>
              <a:t>{</a:t>
            </a:r>
            <a:endParaRPr lang="en-US" sz="950">
              <a:solidFill>
                <a:srgbClr val="333333"/>
              </a:solidFill>
              <a:latin typeface="Arial" panose="020B0604020202020204"/>
            </a:endParaRPr>
          </a:p>
          <a:p>
            <a:pPr indent="533400">
              <a:spcAft>
                <a:spcPts val="140"/>
              </a:spcAft>
            </a:pPr>
            <a:r>
              <a:rPr lang="en-US" sz="950">
                <a:latin typeface="Arial" panose="020B0604020202020204"/>
              </a:rPr>
              <a:t>marginTop</a:t>
            </a:r>
            <a:r>
              <a:rPr lang="zh-TW" sz="950">
                <a:solidFill>
                  <a:srgbClr val="333333"/>
                </a:solidFill>
                <a:latin typeface="Arial" panose="020B0604020202020204"/>
                <a:ea typeface="Arial" panose="020B0604020202020204"/>
              </a:rPr>
              <a:t>: </a:t>
            </a:r>
            <a:r>
              <a:rPr lang="en-US" sz="950">
                <a:solidFill>
                  <a:srgbClr val="0253A6"/>
                </a:solidFill>
                <a:latin typeface="Arial" panose="020B0604020202020204"/>
              </a:rPr>
              <a:t>theme</a:t>
            </a:r>
            <a:r>
              <a:rPr lang="en-US" sz="950">
                <a:solidFill>
                  <a:srgbClr val="333333"/>
                </a:solidFill>
                <a:latin typeface="Arial" panose="020B0604020202020204"/>
              </a:rPr>
              <a:t>.</a:t>
            </a:r>
            <a:r>
              <a:rPr lang="en-US" sz="950">
                <a:latin typeface="Arial" panose="020B0604020202020204"/>
              </a:rPr>
              <a:t>spaci</a:t>
            </a:r>
            <a:r>
              <a:rPr lang="en-US" sz="950">
                <a:solidFill>
                  <a:srgbClr val="070E30"/>
                </a:solidFill>
                <a:latin typeface="Arial" panose="020B0604020202020204"/>
              </a:rPr>
              <a:t>ng(2)</a:t>
            </a:r>
            <a:endParaRPr lang="en-US" sz="950">
              <a:solidFill>
                <a:srgbClr val="070E30"/>
              </a:solidFill>
              <a:latin typeface="Arial" panose="020B0604020202020204"/>
            </a:endParaRPr>
          </a:p>
          <a:p>
            <a:pPr indent="3937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98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4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Progress()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190"/>
              </a:spcAft>
            </a:pPr>
            <a:r>
              <a:rPr lang="en-US" sz="950">
                <a:solidFill>
                  <a:srgbClr val="750087"/>
                </a:solidFill>
                <a:latin typeface="Arial" panose="020B0604020202020204"/>
              </a:rPr>
              <a:t>const </a:t>
            </a:r>
            <a:r>
              <a:rPr lang="en-US" sz="950">
                <a:solidFill>
                  <a:srgbClr val="0101FA"/>
                </a:solidFill>
                <a:latin typeface="Arial" panose="020B0604020202020204"/>
              </a:rPr>
              <a:t>classes </a:t>
            </a:r>
            <a:r>
              <a:rPr lang="en-US" sz="950">
                <a:solidFill>
                  <a:srgbClr val="A61312"/>
                </a:solidFill>
                <a:latin typeface="Arial" panose="020B0604020202020204"/>
              </a:rPr>
              <a:t>= </a:t>
            </a:r>
            <a:r>
              <a:rPr lang="en-US" sz="950">
                <a:latin typeface="Arial" panose="020B0604020202020204"/>
              </a:rPr>
              <a:t>usestyles()</a:t>
            </a:r>
            <a:endParaRPr lang="en-US" sz="950">
              <a:latin typeface="Arial" panose="020B0604020202020204"/>
            </a:endParaRPr>
          </a:p>
          <a:p>
            <a:pPr indent="254000">
              <a:spcAft>
                <a:spcPts val="140"/>
              </a:spcAft>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spcAft>
                <a:spcPts val="140"/>
              </a:spcAft>
            </a:pPr>
            <a:r>
              <a:rPr lang="en-US" sz="950">
                <a:solidFill>
                  <a:srgbClr val="127602"/>
                </a:solidFill>
                <a:latin typeface="Arial" panose="020B0604020202020204"/>
              </a:rPr>
              <a:t>&lt;div </a:t>
            </a:r>
            <a:r>
              <a:rPr lang="en-US" sz="950">
                <a:solidFill>
                  <a:srgbClr val="080687"/>
                </a:solidFill>
                <a:latin typeface="Arial" panose="020B0604020202020204"/>
              </a:rPr>
              <a:t>className={classes</a:t>
            </a:r>
            <a:r>
              <a:rPr lang="en-US" sz="950">
                <a:solidFill>
                  <a:srgbClr val="333333"/>
                </a:solidFill>
                <a:latin typeface="Arial" panose="020B0604020202020204"/>
              </a:rPr>
              <a:t>.</a:t>
            </a:r>
            <a:r>
              <a:rPr lang="en-US" sz="950">
                <a:latin typeface="Arial" panose="020B0604020202020204"/>
              </a:rPr>
              <a:t>root}&gt;</a:t>
            </a:r>
            <a:endParaRPr lang="en-US" sz="950">
              <a:latin typeface="Arial" panose="020B0604020202020204"/>
            </a:endParaRPr>
          </a:p>
          <a:p>
            <a:pPr indent="533400">
              <a:spcAft>
                <a:spcPts val="140"/>
              </a:spcAft>
            </a:pPr>
            <a:r>
              <a:rPr lang="en-US" sz="950">
                <a:solidFill>
                  <a:srgbClr val="127602"/>
                </a:solidFill>
                <a:latin typeface="Arial" panose="020B0604020202020204"/>
              </a:rPr>
              <a:t>&lt;LinearProgress /&gt;</a:t>
            </a:r>
            <a:endParaRPr lang="en-US" sz="950">
              <a:solidFill>
                <a:srgbClr val="127602"/>
              </a:solidFill>
              <a:latin typeface="Arial" panose="020B0604020202020204"/>
            </a:endParaRPr>
          </a:p>
          <a:p>
            <a:pPr indent="393700">
              <a:spcAft>
                <a:spcPts val="140"/>
              </a:spcAft>
            </a:pPr>
            <a:r>
              <a:rPr lang="en-US" sz="950">
                <a:solidFill>
                  <a:srgbClr val="127602"/>
                </a:solidFill>
                <a:latin typeface="Arial" panose="020B0604020202020204"/>
              </a:rPr>
              <a:t>&lt;/div&gt;</a:t>
            </a:r>
            <a:endParaRPr lang="en-US" sz="950">
              <a:solidFill>
                <a:srgbClr val="127602"/>
              </a:solidFill>
              <a:latin typeface="Arial" panose="020B0604020202020204"/>
            </a:endParaRPr>
          </a:p>
          <a:p>
            <a:pPr indent="254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98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lnSpc>
                <a:spcPts val="1630"/>
              </a:lnSpc>
              <a:spcAft>
                <a:spcPts val="980"/>
              </a:spcAft>
            </a:pPr>
            <a:r>
              <a:rPr lang="zh-TW" sz="850" u="sng">
                <a:solidFill>
                  <a:srgbClr val="4282C3"/>
                </a:solidFill>
                <a:latin typeface="MingLiU"/>
                <a:ea typeface="MingLiU"/>
              </a:rPr>
              <a:t>讲</a:t>
            </a:r>
            <a:r>
              <a:rPr lang="en-US" sz="950" u="sng">
                <a:solidFill>
                  <a:srgbClr val="4282C3"/>
                </a:solidFill>
                <a:latin typeface="Arial" panose="020B0604020202020204"/>
              </a:rPr>
              <a:t>It</a:t>
            </a:r>
            <a:r>
              <a:rPr lang="zh-TW" sz="850" u="sng">
                <a:solidFill>
                  <a:srgbClr val="4282C3"/>
                </a:solidFill>
                <a:latin typeface="MingLiU"/>
                <a:ea typeface="MingLiU"/>
              </a:rPr>
              <a:t>条</a:t>
            </a:r>
            <a:endParaRPr lang="zh-TW" sz="850" u="sng">
              <a:solidFill>
                <a:srgbClr val="4282C3"/>
              </a:solidFill>
              <a:latin typeface="MingLiU"/>
              <a:ea typeface="MingLiU"/>
            </a:endParaRPr>
          </a:p>
          <a:p>
            <a:pPr indent="0">
              <a:spcAft>
                <a:spcPts val="490"/>
              </a:spcAft>
            </a:pPr>
            <a:r>
              <a:rPr lang="en-US" sz="1200" b="1">
                <a:solidFill>
                  <a:srgbClr val="333333"/>
                </a:solidFill>
                <a:latin typeface="Arial" panose="020B0604020202020204"/>
              </a:rPr>
              <a:t>5.12</a:t>
            </a:r>
            <a:r>
              <a:rPr lang="zh-TW" sz="1200">
                <a:solidFill>
                  <a:srgbClr val="333333"/>
                </a:solidFill>
                <a:latin typeface="微软雅黑" panose="020B0503020204020204" charset="-122"/>
                <a:ea typeface="微软雅黑" panose="020B0503020204020204" charset="-122"/>
              </a:rPr>
              <a:t>设置登录状态</a:t>
            </a:r>
            <a:endParaRPr lang="zh-TW" sz="1200">
              <a:solidFill>
                <a:srgbClr val="333333"/>
              </a:solidFill>
              <a:latin typeface="微软雅黑" panose="020B0503020204020204" charset="-122"/>
              <a:ea typeface="微软雅黑" panose="020B0503020204020204" charset="-122"/>
            </a:endParaRPr>
          </a:p>
          <a:p>
            <a:pPr indent="0">
              <a:lnSpc>
                <a:spcPts val="1630"/>
              </a:lnSpc>
              <a:spcAft>
                <a:spcPts val="1190"/>
              </a:spcAft>
            </a:pPr>
            <a:r>
              <a:rPr lang="zh-TW" sz="950">
                <a:solidFill>
                  <a:srgbClr val="333333"/>
                </a:solidFill>
                <a:latin typeface="微软雅黑" panose="020B0503020204020204" charset="-122"/>
                <a:ea typeface="微软雅黑" panose="020B0503020204020204" charset="-122"/>
              </a:rPr>
              <a:t>由于每个彳散应用都有可能用到登录状态以及设置登录状态的方法，所以登录状态和设置登录状态的方法 需要放置在容器应用中。</a:t>
            </a:r>
            <a:endParaRPr lang="zh-TW" sz="950">
              <a:solidFill>
                <a:srgbClr val="333333"/>
              </a:solidFill>
              <a:latin typeface="微软雅黑" panose="020B0503020204020204" charset="-122"/>
              <a:ea typeface="微软雅黑" panose="020B0503020204020204" charset="-122"/>
            </a:endParaRPr>
          </a:p>
          <a:p>
            <a:pPr indent="127000">
              <a:spcAft>
                <a:spcPts val="140"/>
              </a:spcAft>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 ner/App.j s</a:t>
            </a:r>
            <a:endParaRPr lang="en-US" sz="950">
              <a:solidFill>
                <a:srgbClr val="A85601"/>
              </a:solidFill>
              <a:latin typeface="Arial" panose="020B0604020202020204"/>
            </a:endParaRPr>
          </a:p>
          <a:p>
            <a:pPr indent="127000">
              <a:spcAft>
                <a:spcPts val="140"/>
              </a:spcAft>
            </a:pPr>
            <a:r>
              <a:rPr lang="en-US" sz="950">
                <a:solidFill>
                  <a:srgbClr val="750087"/>
                </a:solidFill>
                <a:latin typeface="Arial" panose="020B0604020202020204"/>
              </a:rPr>
              <a:t>export default function </a:t>
            </a:r>
            <a:r>
              <a:rPr lang="en-US" sz="950">
                <a:solidFill>
                  <a:srgbClr val="0303C3"/>
                </a:solidFill>
                <a:latin typeface="Arial" panose="020B0604020202020204"/>
              </a:rPr>
              <a:t>App()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850">
                <a:solidFill>
                  <a:srgbClr val="A85601"/>
                </a:solidFill>
                <a:latin typeface="MingLiU"/>
              </a:rPr>
              <a:t>//</a:t>
            </a:r>
            <a:r>
              <a:rPr lang="zh-TW" sz="850">
                <a:solidFill>
                  <a:srgbClr val="A85601"/>
                </a:solidFill>
                <a:latin typeface="MingLiU"/>
                <a:ea typeface="MingLiU"/>
              </a:rPr>
              <a:t>存靄蓋录状态</a:t>
            </a:r>
            <a:endParaRPr lang="zh-TW" sz="850">
              <a:solidFill>
                <a:srgbClr val="A85601"/>
              </a:solidFill>
              <a:latin typeface="MingLiU"/>
              <a:ea typeface="MingLiU"/>
            </a:endParaRPr>
          </a:p>
          <a:p>
            <a:pPr indent="254000">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[status</a:t>
            </a:r>
            <a:r>
              <a:rPr lang="en-US" sz="950">
                <a:solidFill>
                  <a:srgbClr val="333333"/>
                </a:solidFill>
                <a:latin typeface="Arial" panose="020B0604020202020204"/>
              </a:rPr>
              <a:t>, </a:t>
            </a:r>
            <a:r>
              <a:rPr lang="en-US" sz="950">
                <a:solidFill>
                  <a:srgbClr val="0101FA"/>
                </a:solidFill>
                <a:latin typeface="Arial" panose="020B0604020202020204"/>
              </a:rPr>
              <a:t>setstatus] </a:t>
            </a:r>
            <a:r>
              <a:rPr lang="en-US" sz="950">
                <a:solidFill>
                  <a:srgbClr val="A61312"/>
                </a:solidFill>
                <a:latin typeface="Arial" panose="020B0604020202020204"/>
              </a:rPr>
              <a:t>= </a:t>
            </a:r>
            <a:r>
              <a:rPr lang="en-US" sz="950">
                <a:solidFill>
                  <a:srgbClr val="070E30"/>
                </a:solidFill>
                <a:latin typeface="Arial" panose="020B0604020202020204"/>
              </a:rPr>
              <a:t>usestate(false)</a:t>
            </a:r>
            <a:endParaRPr lang="en-US" sz="950">
              <a:solidFill>
                <a:srgbClr val="070E30"/>
              </a:solidFill>
              <a:latin typeface="Arial" panose="020B0604020202020204"/>
            </a:endParaRPr>
          </a:p>
          <a:p>
            <a:pPr indent="254000">
              <a:spcAft>
                <a:spcPts val="140"/>
              </a:spcAft>
            </a:pPr>
            <a:r>
              <a:rPr lang="en-US" sz="950">
                <a:solidFill>
                  <a:srgbClr val="750087"/>
                </a:solidFill>
                <a:latin typeface="Arial" panose="020B0604020202020204"/>
              </a:rPr>
              <a:t>return </a:t>
            </a:r>
            <a:r>
              <a:rPr lang="en-US" sz="950">
                <a:solidFill>
                  <a:srgbClr val="127602"/>
                </a:solidFill>
                <a:latin typeface="Arial" panose="020B0604020202020204"/>
              </a:rPr>
              <a:t>&lt;AuthApp </a:t>
            </a:r>
            <a:r>
              <a:rPr lang="en-US" sz="950">
                <a:solidFill>
                  <a:srgbClr val="080687"/>
                </a:solidFill>
                <a:latin typeface="Arial" panose="020B0604020202020204"/>
              </a:rPr>
              <a:t>setstatus=(set</a:t>
            </a:r>
            <a:r>
              <a:rPr lang="en-US" sz="950">
                <a:latin typeface="Arial" panose="020B0604020202020204"/>
              </a:rPr>
              <a:t>Status} </a:t>
            </a:r>
            <a:r>
              <a:rPr lang="en-US" sz="950">
                <a:solidFill>
                  <a:srgbClr val="127602"/>
                </a:solidFill>
                <a:latin typeface="Arial" panose="020B0604020202020204"/>
              </a:rPr>
              <a:t>/&gt;</a:t>
            </a:r>
            <a:endParaRPr lang="en-US" sz="950">
              <a:solidFill>
                <a:srgbClr val="127602"/>
              </a:solidFill>
              <a:latin typeface="Arial" panose="020B0604020202020204"/>
            </a:endParaRPr>
          </a:p>
          <a:p>
            <a:pPr indent="127000">
              <a:spcAft>
                <a:spcPts val="168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spcAft>
                <a:spcPts val="140"/>
              </a:spcAft>
            </a:pPr>
            <a:r>
              <a:rPr lang="en-US" sz="950">
                <a:solidFill>
                  <a:srgbClr val="A85601"/>
                </a:solidFill>
                <a:latin typeface="Arial" panose="020B0604020202020204"/>
              </a:rPr>
              <a:t>// container/AuthApp.js</a:t>
            </a:r>
            <a:endParaRPr lang="en-US" sz="950">
              <a:solidFill>
                <a:srgbClr val="A85601"/>
              </a:solidFill>
              <a:latin typeface="Arial" panose="020B0604020202020204"/>
            </a:endParaRPr>
          </a:p>
          <a:p>
            <a:pPr indent="127000">
              <a:spcAft>
                <a:spcPts val="14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AuthApp(( setstatus </a:t>
            </a:r>
            <a:r>
              <a:rPr lang="en-US" sz="950">
                <a:solidFill>
                  <a:srgbClr val="333333"/>
                </a:solidFill>
                <a:latin typeface="Arial" panose="020B0604020202020204"/>
              </a:rPr>
              <a:t>}) (</a:t>
            </a:r>
            <a:endParaRPr lang="en-US" sz="950">
              <a:solidFill>
                <a:srgbClr val="333333"/>
              </a:solidFill>
              <a:latin typeface="Arial" panose="020B0604020202020204"/>
            </a:endParaRPr>
          </a:p>
          <a:p>
            <a:pPr indent="254000">
              <a:spcAft>
                <a:spcPts val="140"/>
              </a:spcAft>
            </a:pPr>
            <a:r>
              <a:rPr lang="en-US" sz="950">
                <a:latin typeface="Arial" panose="020B0604020202020204"/>
              </a:rPr>
              <a:t>useEffect(()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spcAft>
                <a:spcPts val="140"/>
              </a:spcAft>
            </a:pPr>
            <a:r>
              <a:rPr lang="en-US" sz="950">
                <a:latin typeface="Arial" panose="020B0604020202020204"/>
              </a:rPr>
              <a:t>mount(ref.current, </a:t>
            </a:r>
            <a:r>
              <a:rPr lang="en-US" sz="950">
                <a:solidFill>
                  <a:srgbClr val="333333"/>
                </a:solidFill>
                <a:latin typeface="Arial" panose="020B0604020202020204"/>
              </a:rPr>
              <a:t>( </a:t>
            </a:r>
            <a:r>
              <a:rPr lang="en-US" sz="950">
                <a:latin typeface="Arial" panose="020B0604020202020204"/>
              </a:rPr>
              <a:t>setstatus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27000"/>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4880" y="460248"/>
            <a:ext cx="5605272" cy="8595360"/>
          </a:xfrm>
          <a:prstGeom prst="rect">
            <a:avLst/>
          </a:prstGeom>
          <a:solidFill>
            <a:srgbClr val="FFFFFF"/>
          </a:solidFill>
        </p:spPr>
        <p:txBody>
          <a:bodyPr lIns="0" tIns="0" rIns="0" bIns="0">
            <a:noAutofit/>
          </a:bodyPr>
          <a:p>
            <a:pPr indent="114300">
              <a:spcAft>
                <a:spcPts val="140"/>
              </a:spcAft>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Auth/bootstrap.js</a:t>
            </a:r>
            <a:endParaRPr lang="en-US" sz="950">
              <a:solidFill>
                <a:srgbClr val="A85601"/>
              </a:solidFill>
              <a:latin typeface="Arial" panose="020B0604020202020204"/>
            </a:endParaRPr>
          </a:p>
          <a:p>
            <a:pPr indent="114300">
              <a:spcAft>
                <a:spcPts val="140"/>
              </a:spcAft>
            </a:pPr>
            <a:r>
              <a:rPr lang="en-US" sz="950">
                <a:solidFill>
                  <a:srgbClr val="750087"/>
                </a:solidFill>
                <a:latin typeface="Arial" panose="020B0604020202020204"/>
              </a:rPr>
              <a:t>function </a:t>
            </a:r>
            <a:r>
              <a:rPr lang="en-US" sz="950">
                <a:solidFill>
                  <a:srgbClr val="0101FA"/>
                </a:solidFill>
                <a:latin typeface="Arial" panose="020B0604020202020204"/>
              </a:rPr>
              <a:t>mount(el</a:t>
            </a:r>
            <a:r>
              <a:rPr lang="en-US" sz="950">
                <a:solidFill>
                  <a:srgbClr val="333333"/>
                </a:solidFill>
                <a:latin typeface="Arial" panose="020B0604020202020204"/>
              </a:rPr>
              <a:t>, ( </a:t>
            </a:r>
            <a:r>
              <a:rPr lang="en-US" sz="950">
                <a:solidFill>
                  <a:srgbClr val="0101FA"/>
                </a:solidFill>
                <a:latin typeface="Arial" panose="020B0604020202020204"/>
              </a:rPr>
              <a:t>setstatus </a:t>
            </a:r>
            <a:r>
              <a:rPr lang="en-US" sz="950">
                <a:solidFill>
                  <a:srgbClr val="333333"/>
                </a:solidFill>
                <a:latin typeface="Arial" panose="020B0604020202020204"/>
              </a:rPr>
              <a:t>)) (</a:t>
            </a:r>
            <a:endParaRPr lang="en-US" sz="950">
              <a:solidFill>
                <a:srgbClr val="333333"/>
              </a:solidFill>
              <a:latin typeface="Arial" panose="020B0604020202020204"/>
            </a:endParaRPr>
          </a:p>
          <a:p>
            <a:pPr indent="254000">
              <a:spcAft>
                <a:spcPts val="140"/>
              </a:spcAft>
            </a:pPr>
            <a:r>
              <a:rPr lang="en-US" sz="950">
                <a:latin typeface="Arial" panose="020B0604020202020204"/>
              </a:rPr>
              <a:t>ReactDOM.</a:t>
            </a:r>
            <a:r>
              <a:rPr lang="en-US" sz="950">
                <a:solidFill>
                  <a:srgbClr val="092E03"/>
                </a:solidFill>
                <a:latin typeface="Arial" panose="020B0604020202020204"/>
              </a:rPr>
              <a:t>render(&lt;App </a:t>
            </a:r>
            <a:r>
              <a:rPr lang="en-US" sz="950">
                <a:solidFill>
                  <a:srgbClr val="05055A"/>
                </a:solidFill>
                <a:latin typeface="Arial" panose="020B0604020202020204"/>
              </a:rPr>
              <a:t>setstatus={setstatus} </a:t>
            </a:r>
            <a:r>
              <a:rPr lang="en-US" sz="950">
                <a:solidFill>
                  <a:srgbClr val="127602"/>
                </a:solidFill>
                <a:latin typeface="Arial" panose="020B0604020202020204"/>
              </a:rPr>
              <a:t>/&gt;, </a:t>
            </a:r>
            <a:r>
              <a:rPr lang="en-US" sz="950">
                <a:solidFill>
                  <a:srgbClr val="0253A6"/>
                </a:solidFill>
                <a:latin typeface="Arial" panose="020B0604020202020204"/>
              </a:rPr>
              <a:t>el)</a:t>
            </a:r>
            <a:endParaRPr lang="en-US" sz="950">
              <a:solidFill>
                <a:srgbClr val="0253A6"/>
              </a:solidFill>
              <a:latin typeface="Arial" panose="020B0604020202020204"/>
            </a:endParaRPr>
          </a:p>
          <a:p>
            <a:pPr indent="114300">
              <a:lnSpc>
                <a:spcPct val="141000"/>
              </a:lnSpc>
              <a:spcAft>
                <a:spcPts val="140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spcAft>
                <a:spcPts val="140"/>
              </a:spcAft>
            </a:pPr>
            <a:r>
              <a:rPr lang="en-US" sz="950">
                <a:solidFill>
                  <a:srgbClr val="A85601"/>
                </a:solidFill>
                <a:latin typeface="Arial" panose="020B0604020202020204"/>
              </a:rPr>
              <a:t>// Auth/App.js</a:t>
            </a:r>
            <a:endParaRPr lang="en-US" sz="950">
              <a:solidFill>
                <a:srgbClr val="A85601"/>
              </a:solidFill>
              <a:latin typeface="Arial" panose="020B0604020202020204"/>
            </a:endParaRPr>
          </a:p>
          <a:p>
            <a:pPr indent="114300">
              <a:spcAft>
                <a:spcPts val="14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App(( setstatus </a:t>
            </a:r>
            <a:r>
              <a:rPr lang="en-US" sz="950">
                <a:solidFill>
                  <a:srgbClr val="333333"/>
                </a:solidFill>
                <a:latin typeface="Arial" panose="020B0604020202020204"/>
              </a:rPr>
              <a:t>}) (</a:t>
            </a:r>
            <a:endParaRPr lang="en-US" sz="950">
              <a:solidFill>
                <a:srgbClr val="333333"/>
              </a:solidFill>
              <a:latin typeface="Arial" panose="020B0604020202020204"/>
            </a:endParaRPr>
          </a:p>
          <a:p>
            <a:pPr indent="254000">
              <a:spcAft>
                <a:spcPts val="140"/>
              </a:spcAft>
            </a:pPr>
            <a:r>
              <a:rPr lang="en-US" sz="950">
                <a:solidFill>
                  <a:srgbClr val="750087"/>
                </a:solidFill>
                <a:latin typeface="Arial" panose="020B0604020202020204"/>
              </a:rPr>
              <a:t>return </a:t>
            </a:r>
            <a:r>
              <a:rPr lang="en-US" sz="950">
                <a:solidFill>
                  <a:srgbClr val="127602"/>
                </a:solidFill>
                <a:latin typeface="Arial" panose="020B0604020202020204"/>
              </a:rPr>
              <a:t>&lt;Signin </a:t>
            </a:r>
            <a:r>
              <a:rPr lang="en-US" sz="950">
                <a:solidFill>
                  <a:srgbClr val="05055A"/>
                </a:solidFill>
                <a:latin typeface="Arial" panose="020B0604020202020204"/>
              </a:rPr>
              <a:t>setStatus=(setstatus} </a:t>
            </a:r>
            <a:r>
              <a:rPr lang="en-US" sz="950">
                <a:solidFill>
                  <a:srgbClr val="127602"/>
                </a:solidFill>
                <a:latin typeface="Arial" panose="020B0604020202020204"/>
              </a:rPr>
              <a:t>/&gt;</a:t>
            </a:r>
            <a:endParaRPr lang="en-US" sz="950">
              <a:solidFill>
                <a:srgbClr val="127602"/>
              </a:solidFill>
              <a:latin typeface="Arial" panose="020B0604020202020204"/>
            </a:endParaRPr>
          </a:p>
          <a:p>
            <a:pPr indent="114300">
              <a:lnSpc>
                <a:spcPct val="141000"/>
              </a:lnSpc>
              <a:spcAft>
                <a:spcPts val="140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spcAft>
                <a:spcPts val="140"/>
              </a:spcAft>
            </a:pPr>
            <a:r>
              <a:rPr lang="en-US" sz="950">
                <a:solidFill>
                  <a:srgbClr val="A85601"/>
                </a:solidFill>
                <a:latin typeface="Arial" panose="020B0604020202020204"/>
              </a:rPr>
              <a:t>// Auth/signin.js</a:t>
            </a:r>
            <a:endParaRPr lang="en-US" sz="950">
              <a:solidFill>
                <a:srgbClr val="A85601"/>
              </a:solidFill>
              <a:latin typeface="Arial" panose="020B0604020202020204"/>
            </a:endParaRPr>
          </a:p>
          <a:p>
            <a:pPr indent="114300">
              <a:spcAft>
                <a:spcPts val="14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Signin(( setstatus </a:t>
            </a:r>
            <a:r>
              <a:rPr lang="en-US" sz="950">
                <a:solidFill>
                  <a:srgbClr val="333333"/>
                </a:solidFill>
                <a:latin typeface="Arial" panose="020B0604020202020204"/>
              </a:rPr>
              <a:t>}) (</a:t>
            </a:r>
            <a:endParaRPr lang="en-US" sz="950">
              <a:solidFill>
                <a:srgbClr val="333333"/>
              </a:solidFill>
              <a:latin typeface="Arial" panose="020B0604020202020204"/>
            </a:endParaRPr>
          </a:p>
          <a:p>
            <a:pPr indent="254000">
              <a:spcAft>
                <a:spcPts val="140"/>
              </a:spcAft>
            </a:pPr>
            <a:r>
              <a:rPr lang="en-US" sz="950">
                <a:solidFill>
                  <a:srgbClr val="750087"/>
                </a:solidFill>
                <a:latin typeface="Arial" panose="020B0604020202020204"/>
              </a:rPr>
              <a:t>return </a:t>
            </a:r>
            <a:r>
              <a:rPr lang="en-US" sz="950">
                <a:solidFill>
                  <a:srgbClr val="127602"/>
                </a:solidFill>
                <a:latin typeface="Arial" panose="020B0604020202020204"/>
              </a:rPr>
              <a:t>&lt;Button </a:t>
            </a:r>
            <a:r>
              <a:rPr lang="en-US" sz="950">
                <a:solidFill>
                  <a:srgbClr val="0101FA"/>
                </a:solidFill>
                <a:latin typeface="Arial" panose="020B0604020202020204"/>
              </a:rPr>
              <a:t>oncli</a:t>
            </a:r>
            <a:r>
              <a:rPr lang="en-US" sz="950">
                <a:solidFill>
                  <a:srgbClr val="320C8A"/>
                </a:solidFill>
                <a:latin typeface="Arial" panose="020B0604020202020204"/>
              </a:rPr>
              <a:t>ck={() </a:t>
            </a:r>
            <a:r>
              <a:rPr lang="en-US" sz="950">
                <a:solidFill>
                  <a:srgbClr val="A61312"/>
                </a:solidFill>
                <a:latin typeface="Arial" panose="020B0604020202020204"/>
              </a:rPr>
              <a:t>=&gt; </a:t>
            </a:r>
            <a:r>
              <a:rPr lang="en-US" sz="950">
                <a:latin typeface="Arial" panose="020B0604020202020204"/>
              </a:rPr>
              <a:t>setstatus</a:t>
            </a:r>
            <a:r>
              <a:rPr lang="en-US" sz="950">
                <a:solidFill>
                  <a:srgbClr val="320C8A"/>
                </a:solidFill>
                <a:latin typeface="Arial" panose="020B0604020202020204"/>
              </a:rPr>
              <a:t>(true)</a:t>
            </a:r>
            <a:r>
              <a:rPr lang="en-US" sz="950">
                <a:solidFill>
                  <a:srgbClr val="127602"/>
                </a:solidFill>
                <a:latin typeface="Arial" panose="020B0604020202020204"/>
              </a:rPr>
              <a:t>}&gt;§^&lt;/Button&gt;</a:t>
            </a:r>
            <a:endParaRPr lang="en-US" sz="950">
              <a:solidFill>
                <a:srgbClr val="127602"/>
              </a:solidFill>
              <a:latin typeface="Arial" panose="020B0604020202020204"/>
            </a:endParaRPr>
          </a:p>
          <a:p>
            <a:pPr indent="114300">
              <a:lnSpc>
                <a:spcPct val="141000"/>
              </a:lnSpc>
              <a:spcAft>
                <a:spcPts val="105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630"/>
              </a:spcAft>
            </a:pPr>
            <a:r>
              <a:rPr lang="en-US" sz="1200" b="1">
                <a:solidFill>
                  <a:srgbClr val="333333"/>
                </a:solidFill>
                <a:latin typeface="Arial" panose="020B0604020202020204"/>
              </a:rPr>
              <a:t>5.13</a:t>
            </a:r>
            <a:r>
              <a:rPr lang="zh-TW" sz="1200">
                <a:solidFill>
                  <a:srgbClr val="333333"/>
                </a:solidFill>
                <a:latin typeface="微软雅黑" panose="020B0503020204020204" charset="-122"/>
                <a:ea typeface="微软雅黑" panose="020B0503020204020204" charset="-122"/>
              </a:rPr>
              <a:t>登录状态应用</a:t>
            </a:r>
            <a:endParaRPr lang="zh-TW" sz="1200">
              <a:solidFill>
                <a:srgbClr val="333333"/>
              </a:solidFill>
              <a:latin typeface="微软雅黑" panose="020B0503020204020204" charset="-122"/>
              <a:ea typeface="微软雅黑" panose="020B0503020204020204" charset="-122"/>
            </a:endParaRPr>
          </a:p>
          <a:p>
            <a:pPr indent="0">
              <a:lnSpc>
                <a:spcPts val="1535"/>
              </a:lnSpc>
              <a:spcAft>
                <a:spcPts val="490"/>
              </a:spcAft>
            </a:pPr>
            <a:r>
              <a:rPr lang="zh-TW" sz="950">
                <a:solidFill>
                  <a:srgbClr val="333333"/>
                </a:solidFill>
                <a:latin typeface="微软雅黑" panose="020B0503020204020204" charset="-122"/>
                <a:ea typeface="微软雅黑" panose="020B0503020204020204" charset="-122"/>
              </a:rPr>
              <a:t>職登录状态更改头部组件右侧的按紐文字，如果是</a:t>
            </a:r>
            <a:r>
              <a:rPr lang="zh-TW" sz="950" b="1">
                <a:solidFill>
                  <a:srgbClr val="333333"/>
                </a:solidFill>
                <a:latin typeface="微软雅黑" panose="020B0503020204020204" charset="-122"/>
                <a:ea typeface="微软雅黑" panose="020B0503020204020204" charset="-122"/>
              </a:rPr>
              <a:t>未登录状态，显示</a:t>
            </a:r>
            <a:r>
              <a:rPr lang="en-US" sz="950" b="1">
                <a:solidFill>
                  <a:srgbClr val="333333"/>
                </a:solidFill>
                <a:latin typeface="微软雅黑" panose="020B0503020204020204" charset="-122"/>
              </a:rPr>
              <a:t>g </a:t>
            </a:r>
            <a:r>
              <a:rPr lang="zh-TW" sz="950">
                <a:solidFill>
                  <a:srgbClr val="333333"/>
                </a:solidFill>
                <a:latin typeface="微软雅黑" panose="020B0503020204020204" charset="-122"/>
                <a:ea typeface="微软雅黑" panose="020B0503020204020204" charset="-122"/>
              </a:rPr>
              <a:t>如果</a:t>
            </a:r>
            <a:r>
              <a:rPr lang="zh-TW" sz="950" b="1">
                <a:solidFill>
                  <a:srgbClr val="333333"/>
                </a:solidFill>
                <a:latin typeface="微软雅黑" panose="020B0503020204020204" charset="-122"/>
                <a:ea typeface="微软雅黑" panose="020B0503020204020204" charset="-122"/>
              </a:rPr>
              <a:t>是登录状态，显示退 出。</a:t>
            </a:r>
            <a:endParaRPr lang="zh-TW" sz="950" b="1">
              <a:solidFill>
                <a:srgbClr val="333333"/>
              </a:solidFill>
              <a:latin typeface="微软雅黑" panose="020B0503020204020204" charset="-122"/>
              <a:ea typeface="微软雅黑" panose="020B0503020204020204" charset="-122"/>
            </a:endParaRPr>
          </a:p>
          <a:p>
            <a:pPr indent="0">
              <a:lnSpc>
                <a:spcPts val="1535"/>
              </a:lnSpc>
              <a:spcAft>
                <a:spcPts val="490"/>
              </a:spcAft>
            </a:pPr>
            <a:r>
              <a:rPr lang="zh-TW" sz="950">
                <a:solidFill>
                  <a:srgbClr val="333333"/>
                </a:solidFill>
                <a:latin typeface="微软雅黑" panose="020B0503020204020204" charset="-122"/>
                <a:ea typeface="微软雅黑" panose="020B0503020204020204" charset="-122"/>
              </a:rPr>
              <a:t>点击退出按翅取消登录状态。</a:t>
            </a:r>
            <a:endParaRPr lang="zh-TW" sz="950">
              <a:solidFill>
                <a:srgbClr val="333333"/>
              </a:solidFill>
              <a:latin typeface="微软雅黑" panose="020B0503020204020204" charset="-122"/>
              <a:ea typeface="微软雅黑" panose="020B0503020204020204" charset="-122"/>
            </a:endParaRPr>
          </a:p>
          <a:p>
            <a:pPr indent="0">
              <a:lnSpc>
                <a:spcPts val="1535"/>
              </a:lnSpc>
              <a:spcAft>
                <a:spcPts val="1400"/>
              </a:spcAft>
            </a:pPr>
            <a:r>
              <a:rPr lang="zh-TW" sz="950">
                <a:solidFill>
                  <a:srgbClr val="333333"/>
                </a:solidFill>
                <a:latin typeface="微软雅黑" panose="020B0503020204020204" charset="-122"/>
                <a:ea typeface="微软雅黑" panose="020B0503020204020204" charset="-122"/>
              </a:rPr>
              <a:t>如果登录状态为真，物辟专到</a:t>
            </a:r>
            <a:r>
              <a:rPr lang="en-US" sz="1000">
                <a:solidFill>
                  <a:srgbClr val="333333"/>
                </a:solidFill>
                <a:latin typeface="Arial" panose="020B0604020202020204"/>
              </a:rPr>
              <a:t>Dashboard</a:t>
            </a:r>
            <a:r>
              <a:rPr lang="zh-TW" sz="950">
                <a:solidFill>
                  <a:srgbClr val="333333"/>
                </a:solidFill>
                <a:latin typeface="微软雅黑" panose="020B0503020204020204" charset="-122"/>
                <a:ea typeface="微软雅黑" panose="020B0503020204020204" charset="-122"/>
              </a:rPr>
              <a:t>应用。</a:t>
            </a:r>
            <a:endParaRPr lang="zh-TW" sz="950">
              <a:solidFill>
                <a:srgbClr val="333333"/>
              </a:solidFill>
              <a:latin typeface="微软雅黑" panose="020B0503020204020204" charset="-122"/>
              <a:ea typeface="微软雅黑" panose="020B0503020204020204" charset="-122"/>
            </a:endParaRPr>
          </a:p>
          <a:p>
            <a:pPr indent="114300">
              <a:spcAft>
                <a:spcPts val="140"/>
              </a:spcAft>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 ne r/App.j s</a:t>
            </a:r>
            <a:endParaRPr lang="en-US" sz="950">
              <a:solidFill>
                <a:srgbClr val="A85601"/>
              </a:solidFill>
              <a:latin typeface="Arial" panose="020B0604020202020204"/>
            </a:endParaRPr>
          </a:p>
          <a:p>
            <a:pPr indent="114300">
              <a:spcAft>
                <a:spcPts val="14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App() </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[status</a:t>
            </a:r>
            <a:r>
              <a:rPr lang="en-US" sz="950">
                <a:solidFill>
                  <a:srgbClr val="333333"/>
                </a:solidFill>
                <a:latin typeface="Arial" panose="020B0604020202020204"/>
              </a:rPr>
              <a:t>, </a:t>
            </a:r>
            <a:r>
              <a:rPr lang="en-US" sz="950">
                <a:solidFill>
                  <a:srgbClr val="0101FA"/>
                </a:solidFill>
                <a:latin typeface="Arial" panose="020B0604020202020204"/>
              </a:rPr>
              <a:t>setstatus] </a:t>
            </a:r>
            <a:r>
              <a:rPr lang="en-US" sz="950">
                <a:solidFill>
                  <a:srgbClr val="A61312"/>
                </a:solidFill>
                <a:latin typeface="Arial" panose="020B0604020202020204"/>
              </a:rPr>
              <a:t>= </a:t>
            </a:r>
            <a:r>
              <a:rPr lang="en-US" sz="950">
                <a:latin typeface="Arial" panose="020B0604020202020204"/>
              </a:rPr>
              <a:t>usestate</a:t>
            </a:r>
            <a:r>
              <a:rPr lang="en-US" sz="950">
                <a:solidFill>
                  <a:srgbClr val="320C8A"/>
                </a:solidFill>
                <a:latin typeface="Arial" panose="020B0604020202020204"/>
              </a:rPr>
              <a:t>(false)</a:t>
            </a:r>
            <a:endParaRPr lang="en-US" sz="950">
              <a:solidFill>
                <a:srgbClr val="320C8A"/>
              </a:solidFill>
              <a:latin typeface="Arial" panose="020B0604020202020204"/>
            </a:endParaRPr>
          </a:p>
          <a:p>
            <a:pPr indent="254000">
              <a:spcAft>
                <a:spcPts val="140"/>
              </a:spcAft>
            </a:pPr>
            <a:r>
              <a:rPr lang="en-US" sz="850">
                <a:solidFill>
                  <a:srgbClr val="A85601"/>
                </a:solidFill>
                <a:latin typeface="MingLiU"/>
              </a:rPr>
              <a:t>//</a:t>
            </a:r>
            <a:r>
              <a:rPr lang="zh-TW" sz="850">
                <a:solidFill>
                  <a:srgbClr val="A85601"/>
                </a:solidFill>
                <a:latin typeface="MingLiU"/>
                <a:ea typeface="MingLiU"/>
              </a:rPr>
              <a:t>如果登录状态为真，跳转到</a:t>
            </a:r>
            <a:r>
              <a:rPr lang="en-US" sz="950">
                <a:solidFill>
                  <a:srgbClr val="A85601"/>
                </a:solidFill>
                <a:latin typeface="Arial" panose="020B0604020202020204"/>
              </a:rPr>
              <a:t>Dashboard</a:t>
            </a:r>
            <a:r>
              <a:rPr lang="zh-TW" sz="850">
                <a:solidFill>
                  <a:srgbClr val="A85601"/>
                </a:solidFill>
                <a:latin typeface="MingLiU"/>
                <a:ea typeface="MingLiU"/>
              </a:rPr>
              <a:t>应用</a:t>
            </a:r>
            <a:endParaRPr lang="zh-TW" sz="850">
              <a:solidFill>
                <a:srgbClr val="A85601"/>
              </a:solidFill>
              <a:latin typeface="MingLiU"/>
              <a:ea typeface="MingLiU"/>
            </a:endParaRPr>
          </a:p>
          <a:p>
            <a:pPr indent="254000">
              <a:spcAft>
                <a:spcPts val="140"/>
              </a:spcAft>
            </a:pPr>
            <a:r>
              <a:rPr lang="en-US" sz="950">
                <a:latin typeface="Arial" panose="020B0604020202020204"/>
              </a:rPr>
              <a:t>useEffect(() </a:t>
            </a:r>
            <a:r>
              <a:rPr lang="zh-TW" sz="950">
                <a:solidFill>
                  <a:srgbClr val="A61312"/>
                </a:solidFill>
                <a:latin typeface="Arial" panose="020B0604020202020204"/>
                <a:ea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spcAft>
                <a:spcPts val="140"/>
              </a:spcAft>
            </a:pPr>
            <a:r>
              <a:rPr lang="en-US" sz="950">
                <a:solidFill>
                  <a:srgbClr val="750087"/>
                </a:solidFill>
                <a:latin typeface="Arial" panose="020B0604020202020204"/>
              </a:rPr>
              <a:t>if </a:t>
            </a:r>
            <a:r>
              <a:rPr lang="en-US" sz="950">
                <a:solidFill>
                  <a:srgbClr val="0253A6"/>
                </a:solidFill>
                <a:latin typeface="Arial" panose="020B0604020202020204"/>
              </a:rPr>
              <a:t>(status) </a:t>
            </a:r>
            <a:r>
              <a:rPr lang="en-US" sz="950">
                <a:latin typeface="Arial" panose="020B0604020202020204"/>
              </a:rPr>
              <a:t>hi story.push</a:t>
            </a:r>
            <a:r>
              <a:rPr lang="en-US" sz="950">
                <a:solidFill>
                  <a:srgbClr val="A61312"/>
                </a:solidFill>
                <a:latin typeface="Arial" panose="020B0604020202020204"/>
              </a:rPr>
              <a:t>("/dashboard")</a:t>
            </a:r>
            <a:endParaRPr lang="en-US" sz="950">
              <a:solidFill>
                <a:srgbClr val="A61312"/>
              </a:solidFill>
              <a:latin typeface="Arial" panose="020B0604020202020204"/>
            </a:endParaRPr>
          </a:p>
          <a:p>
            <a:pPr indent="254000">
              <a:spcAft>
                <a:spcPts val="140"/>
              </a:spcAft>
            </a:pPr>
            <a:r>
              <a:rPr lang="en-US" sz="950">
                <a:solidFill>
                  <a:srgbClr val="333333"/>
                </a:solidFill>
                <a:latin typeface="Arial" panose="020B0604020202020204"/>
              </a:rPr>
              <a:t>), </a:t>
            </a:r>
            <a:r>
              <a:rPr lang="en-US" sz="950">
                <a:solidFill>
                  <a:srgbClr val="0253A6"/>
                </a:solidFill>
                <a:latin typeface="Arial" panose="020B0604020202020204"/>
              </a:rPr>
              <a:t>[status]</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spcAft>
                <a:spcPts val="140"/>
              </a:spcAft>
            </a:pPr>
            <a:r>
              <a:rPr lang="en-US" sz="950">
                <a:solidFill>
                  <a:srgbClr val="127602"/>
                </a:solidFill>
                <a:latin typeface="Arial" panose="020B0604020202020204"/>
              </a:rPr>
              <a:t>&lt;Router </a:t>
            </a:r>
            <a:r>
              <a:rPr lang="en-US" sz="950">
                <a:solidFill>
                  <a:srgbClr val="0101FA"/>
                </a:solidFill>
                <a:latin typeface="Arial" panose="020B0604020202020204"/>
              </a:rPr>
              <a:t>hi</a:t>
            </a:r>
            <a:r>
              <a:rPr lang="en-US" sz="950">
                <a:solidFill>
                  <a:srgbClr val="05055A"/>
                </a:solidFill>
                <a:latin typeface="Arial" panose="020B0604020202020204"/>
              </a:rPr>
              <a:t>story=(hi</a:t>
            </a:r>
            <a:r>
              <a:rPr lang="en-US" sz="950">
                <a:latin typeface="Arial" panose="020B0604020202020204"/>
              </a:rPr>
              <a:t>story}&gt;</a:t>
            </a:r>
            <a:endParaRPr lang="en-US" sz="950">
              <a:latin typeface="Arial" panose="020B0604020202020204"/>
            </a:endParaRPr>
          </a:p>
          <a:p>
            <a:pPr indent="533400">
              <a:spcAft>
                <a:spcPts val="140"/>
              </a:spcAft>
            </a:pPr>
            <a:r>
              <a:rPr lang="en-US" sz="850">
                <a:solidFill>
                  <a:srgbClr val="7C102F"/>
                </a:solidFill>
                <a:latin typeface="MingLiU"/>
              </a:rPr>
              <a:t>{/*</a:t>
            </a:r>
            <a:r>
              <a:rPr lang="zh-TW" sz="850">
                <a:solidFill>
                  <a:srgbClr val="A85601"/>
                </a:solidFill>
                <a:latin typeface="MingLiU"/>
                <a:ea typeface="MingLiU"/>
              </a:rPr>
              <a:t>将登录状态和设置登录状态的方法传递到头部组件</a:t>
            </a:r>
            <a:r>
              <a:rPr lang="en-US" sz="850">
                <a:solidFill>
                  <a:srgbClr val="7C102F"/>
                </a:solidFill>
                <a:latin typeface="MingLiU"/>
              </a:rPr>
              <a:t>*/)</a:t>
            </a:r>
            <a:endParaRPr lang="en-US" sz="850">
              <a:solidFill>
                <a:srgbClr val="7C102F"/>
              </a:solidFill>
              <a:latin typeface="MingLiU"/>
            </a:endParaRPr>
          </a:p>
          <a:p>
            <a:pPr indent="533400">
              <a:spcAft>
                <a:spcPts val="140"/>
              </a:spcAft>
            </a:pPr>
            <a:r>
              <a:rPr lang="en-US" sz="950">
                <a:solidFill>
                  <a:srgbClr val="127602"/>
                </a:solidFill>
                <a:latin typeface="Arial" panose="020B0604020202020204"/>
              </a:rPr>
              <a:t>&lt;Header </a:t>
            </a:r>
            <a:r>
              <a:rPr lang="en-US" sz="950">
                <a:solidFill>
                  <a:srgbClr val="05055A"/>
                </a:solidFill>
                <a:latin typeface="Arial" panose="020B0604020202020204"/>
              </a:rPr>
              <a:t>status=(status} setStatus=(setStatus} </a:t>
            </a:r>
            <a:r>
              <a:rPr lang="zh-TW" sz="950">
                <a:solidFill>
                  <a:srgbClr val="127602"/>
                </a:solidFill>
                <a:latin typeface="Arial" panose="020B0604020202020204"/>
                <a:ea typeface="Arial" panose="020B0604020202020204"/>
              </a:rPr>
              <a:t>/&gt;</a:t>
            </a:r>
            <a:endParaRPr lang="zh-TW" sz="950">
              <a:solidFill>
                <a:srgbClr val="127602"/>
              </a:solidFill>
              <a:latin typeface="Arial" panose="020B0604020202020204"/>
              <a:ea typeface="Arial" panose="020B0604020202020204"/>
            </a:endParaRPr>
          </a:p>
          <a:p>
            <a:pPr indent="393700">
              <a:spcAft>
                <a:spcPts val="140"/>
              </a:spcAft>
            </a:pPr>
            <a:r>
              <a:rPr lang="en-US" sz="950">
                <a:solidFill>
                  <a:srgbClr val="127602"/>
                </a:solidFill>
                <a:latin typeface="Arial" panose="020B0604020202020204"/>
              </a:rPr>
              <a:t>&lt;/Router&gt;</a:t>
            </a:r>
            <a:endParaRPr lang="en-US" sz="950">
              <a:solidFill>
                <a:srgbClr val="127602"/>
              </a:solidFill>
              <a:latin typeface="Arial" panose="020B0604020202020204"/>
            </a:endParaRPr>
          </a:p>
          <a:p>
            <a:pPr indent="254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spcAft>
                <a:spcPts val="168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14300">
              <a:spcAft>
                <a:spcPts val="140"/>
              </a:spcAft>
            </a:pPr>
            <a:r>
              <a:rPr lang="en-US" sz="950">
                <a:solidFill>
                  <a:srgbClr val="A85601"/>
                </a:solidFill>
                <a:latin typeface="Arial" panose="020B0604020202020204"/>
              </a:rPr>
              <a:t>// Container/Header.js</a:t>
            </a:r>
            <a:endParaRPr lang="en-US" sz="950">
              <a:solidFill>
                <a:srgbClr val="A85601"/>
              </a:solidFill>
              <a:latin typeface="Arial" panose="020B0604020202020204"/>
            </a:endParaRPr>
          </a:p>
          <a:p>
            <a:pPr indent="114300">
              <a:spcAft>
                <a:spcPts val="140"/>
              </a:spcAft>
            </a:pPr>
            <a:r>
              <a:rPr lang="en-US" sz="950">
                <a:solidFill>
                  <a:srgbClr val="750087"/>
                </a:solidFill>
                <a:latin typeface="Arial" panose="020B0604020202020204"/>
              </a:rPr>
              <a:t>export default function </a:t>
            </a:r>
            <a:r>
              <a:rPr lang="en-US" sz="950">
                <a:solidFill>
                  <a:srgbClr val="0101FA"/>
                </a:solidFill>
                <a:latin typeface="Arial" panose="020B0604020202020204"/>
              </a:rPr>
              <a:t>Header(( status</a:t>
            </a:r>
            <a:r>
              <a:rPr lang="en-US" sz="950">
                <a:solidFill>
                  <a:srgbClr val="333333"/>
                </a:solidFill>
                <a:latin typeface="Arial" panose="020B0604020202020204"/>
              </a:rPr>
              <a:t>, </a:t>
            </a:r>
            <a:r>
              <a:rPr lang="en-US" sz="950">
                <a:solidFill>
                  <a:srgbClr val="0101FA"/>
                </a:solidFill>
                <a:latin typeface="Arial" panose="020B0604020202020204"/>
              </a:rPr>
              <a:t>setstatus </a:t>
            </a:r>
            <a:r>
              <a:rPr lang="en-US" sz="950">
                <a:solidFill>
                  <a:srgbClr val="333333"/>
                </a:solidFill>
                <a:latin typeface="Arial" panose="020B0604020202020204"/>
              </a:rPr>
              <a:t>}) (</a:t>
            </a:r>
            <a:endParaRPr lang="en-US" sz="950">
              <a:solidFill>
                <a:srgbClr val="333333"/>
              </a:solidFill>
              <a:latin typeface="Arial" panose="020B0604020202020204"/>
            </a:endParaRPr>
          </a:p>
          <a:p>
            <a:pPr indent="254000">
              <a:spcAft>
                <a:spcPts val="140"/>
              </a:spcAft>
            </a:pPr>
            <a:r>
              <a:rPr lang="en-US" sz="850">
                <a:solidFill>
                  <a:srgbClr val="A85601"/>
                </a:solidFill>
                <a:latin typeface="MingLiU"/>
              </a:rPr>
              <a:t>//</a:t>
            </a:r>
            <a:r>
              <a:rPr lang="zh-TW" sz="850">
                <a:solidFill>
                  <a:srgbClr val="A85601"/>
                </a:solidFill>
                <a:latin typeface="MingLiU"/>
                <a:ea typeface="MingLiU"/>
              </a:rPr>
              <a:t>当点击按钮时取消登录状态</a:t>
            </a:r>
            <a:endParaRPr lang="zh-TW" sz="850">
              <a:solidFill>
                <a:srgbClr val="A85601"/>
              </a:solidFill>
              <a:latin typeface="MingLiU"/>
              <a:ea typeface="MingLiU"/>
            </a:endParaRPr>
          </a:p>
          <a:p>
            <a:pPr indent="254000">
              <a:spcAft>
                <a:spcPts val="140"/>
              </a:spcAft>
            </a:pPr>
            <a:r>
              <a:rPr lang="en-US" sz="950">
                <a:solidFill>
                  <a:srgbClr val="750087"/>
                </a:solidFill>
                <a:latin typeface="Arial" panose="020B0604020202020204"/>
              </a:rPr>
              <a:t>const </a:t>
            </a:r>
            <a:r>
              <a:rPr lang="en-US" sz="950">
                <a:solidFill>
                  <a:srgbClr val="0101FA"/>
                </a:solidFill>
                <a:latin typeface="Arial" panose="020B0604020202020204"/>
              </a:rPr>
              <a:t>oncl 1 ck </a:t>
            </a:r>
            <a:r>
              <a:rPr lang="en-US" sz="950">
                <a:solidFill>
                  <a:srgbClr val="7C102F"/>
                </a:solidFill>
                <a:latin typeface="Arial" panose="020B0604020202020204"/>
              </a:rPr>
              <a:t>=()=&gt;{</a:t>
            </a:r>
            <a:endParaRPr lang="en-US" sz="950">
              <a:solidFill>
                <a:srgbClr val="7C102F"/>
              </a:solidFill>
              <a:latin typeface="Arial" panose="020B0604020202020204"/>
            </a:endParaRPr>
          </a:p>
          <a:p>
            <a:pPr indent="393700">
              <a:spcAft>
                <a:spcPts val="140"/>
              </a:spcAft>
            </a:pPr>
            <a:r>
              <a:rPr lang="en-US" sz="950">
                <a:solidFill>
                  <a:srgbClr val="750087"/>
                </a:solidFill>
                <a:latin typeface="Arial" panose="020B0604020202020204"/>
              </a:rPr>
              <a:t>if </a:t>
            </a:r>
            <a:r>
              <a:rPr lang="en-US" sz="950">
                <a:solidFill>
                  <a:srgbClr val="0253A6"/>
                </a:solidFill>
                <a:latin typeface="Arial" panose="020B0604020202020204"/>
              </a:rPr>
              <a:t>(status </a:t>
            </a:r>
            <a:r>
              <a:rPr lang="en-US" sz="950">
                <a:solidFill>
                  <a:srgbClr val="A61312"/>
                </a:solidFill>
                <a:latin typeface="Arial" panose="020B0604020202020204"/>
              </a:rPr>
              <a:t>&amp;&amp; </a:t>
            </a:r>
            <a:r>
              <a:rPr lang="en-US" sz="950">
                <a:solidFill>
                  <a:srgbClr val="0253A6"/>
                </a:solidFill>
                <a:latin typeface="Arial" panose="020B0604020202020204"/>
              </a:rPr>
              <a:t>setstatus) setstatus</a:t>
            </a:r>
            <a:r>
              <a:rPr lang="en-US" sz="950">
                <a:solidFill>
                  <a:srgbClr val="320C8A"/>
                </a:solidFill>
                <a:latin typeface="Arial" panose="020B0604020202020204"/>
              </a:rPr>
              <a:t>(false)</a:t>
            </a:r>
            <a:endParaRPr lang="en-US" sz="950">
              <a:solidFill>
                <a:srgbClr val="320C8A"/>
              </a:solidFill>
              <a:latin typeface="Arial" panose="020B0604020202020204"/>
            </a:endParaRPr>
          </a:p>
          <a:p>
            <a:pPr indent="254000">
              <a:spcAft>
                <a:spcPts val="1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spcAft>
                <a:spcPts val="140"/>
              </a:spcAft>
            </a:pPr>
            <a:r>
              <a:rPr lang="en-US" sz="950">
                <a:solidFill>
                  <a:srgbClr val="750087"/>
                </a:solidFill>
                <a:latin typeface="Arial" panose="020B0604020202020204"/>
              </a:rPr>
              <a:t>return </a:t>
            </a:r>
            <a:r>
              <a:rPr lang="en-US" sz="950">
                <a:solidFill>
                  <a:srgbClr val="127602"/>
                </a:solidFill>
                <a:latin typeface="Arial" panose="020B0604020202020204"/>
              </a:rPr>
              <a:t>&lt;Button </a:t>
            </a:r>
            <a:r>
              <a:rPr lang="en-US" sz="950">
                <a:solidFill>
                  <a:srgbClr val="05055A"/>
                </a:solidFill>
                <a:latin typeface="Arial" panose="020B0604020202020204"/>
              </a:rPr>
              <a:t>to={status </a:t>
            </a:r>
            <a:r>
              <a:rPr lang="en-US" sz="950">
                <a:solidFill>
                  <a:srgbClr val="A61312"/>
                </a:solidFill>
                <a:latin typeface="Arial" panose="020B0604020202020204"/>
              </a:rPr>
              <a:t>? "/" </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"/auth/signin"} </a:t>
            </a:r>
            <a:r>
              <a:rPr lang="en-US" sz="950">
                <a:solidFill>
                  <a:srgbClr val="0101FA"/>
                </a:solidFill>
                <a:latin typeface="Arial" panose="020B0604020202020204"/>
              </a:rPr>
              <a:t>oncli</a:t>
            </a:r>
            <a:r>
              <a:rPr lang="en-US" sz="950">
                <a:solidFill>
                  <a:srgbClr val="05055A"/>
                </a:solidFill>
                <a:latin typeface="Arial" panose="020B0604020202020204"/>
              </a:rPr>
              <a:t>ck={oncl</a:t>
            </a:r>
            <a:r>
              <a:rPr lang="en-US" sz="950">
                <a:latin typeface="Arial" panose="020B0604020202020204"/>
              </a:rPr>
              <a:t>ick}&gt; (status </a:t>
            </a:r>
            <a:r>
              <a:rPr lang="en-US" sz="950">
                <a:solidFill>
                  <a:srgbClr val="A61312"/>
                </a:solidFill>
                <a:latin typeface="Arial" panose="020B0604020202020204"/>
              </a:rPr>
              <a:t>?</a:t>
            </a:r>
            <a:endParaRPr lang="en-US" sz="950">
              <a:solidFill>
                <a:srgbClr val="A61312"/>
              </a:solidFill>
              <a:latin typeface="Arial" panose="020B0604020202020204"/>
            </a:endParaRPr>
          </a:p>
          <a:p>
            <a:pPr indent="114300">
              <a:spcAft>
                <a:spcPts val="140"/>
              </a:spcAft>
            </a:pPr>
            <a:r>
              <a:rPr lang="zh-CN" sz="850">
                <a:solidFill>
                  <a:srgbClr val="A61312"/>
                </a:solidFill>
                <a:latin typeface="MingLiU"/>
                <a:ea typeface="MingLiU"/>
              </a:rPr>
              <a:t>”退出</a:t>
            </a:r>
            <a:r>
              <a:rPr lang="en-US" sz="850">
                <a:solidFill>
                  <a:srgbClr val="A61312"/>
                </a:solidFill>
                <a:latin typeface="MingLiU"/>
              </a:rPr>
              <a:t>"</a:t>
            </a:r>
            <a:r>
              <a:rPr lang="zh-TW" sz="850">
                <a:solidFill>
                  <a:srgbClr val="333333"/>
                </a:solidFill>
                <a:latin typeface="MingLiU"/>
                <a:ea typeface="MingLiU"/>
              </a:rPr>
              <a:t>:</a:t>
            </a:r>
            <a:r>
              <a:rPr lang="en-US" sz="850">
                <a:solidFill>
                  <a:srgbClr val="A61312"/>
                </a:solidFill>
                <a:latin typeface="MingLiU"/>
              </a:rPr>
              <a:t>"</a:t>
            </a:r>
            <a:r>
              <a:rPr lang="zh-TW" sz="850">
                <a:solidFill>
                  <a:srgbClr val="A61312"/>
                </a:solidFill>
                <a:latin typeface="MingLiU"/>
                <a:ea typeface="MingLiU"/>
              </a:rPr>
              <a:t>登录</a:t>
            </a:r>
            <a:r>
              <a:rPr lang="en-US" sz="950">
                <a:solidFill>
                  <a:srgbClr val="127602"/>
                </a:solidFill>
                <a:latin typeface="Arial" panose="020B0604020202020204"/>
              </a:rPr>
              <a:t>"}&lt;/Button&gt;</a:t>
            </a:r>
            <a:endParaRPr lang="en-US" sz="950">
              <a:solidFill>
                <a:srgbClr val="127602"/>
              </a:solidFill>
              <a:latin typeface="Arial" panose="020B0604020202020204"/>
            </a:endParaRPr>
          </a:p>
          <a:p>
            <a:pPr indent="114300">
              <a:lnSpc>
                <a:spcPct val="141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947928" y="381000"/>
            <a:ext cx="3980688" cy="4782312"/>
          </a:xfrm>
          <a:prstGeom prst="rect">
            <a:avLst/>
          </a:prstGeom>
          <a:solidFill>
            <a:srgbClr val="FFFFFF"/>
          </a:solidFill>
        </p:spPr>
        <p:txBody>
          <a:bodyPr lIns="0" tIns="0" rIns="0" bIns="0">
            <a:noAutofit/>
          </a:bodyPr>
          <a:p>
            <a:pPr indent="0">
              <a:spcAft>
                <a:spcPts val="840"/>
              </a:spcAft>
            </a:pPr>
            <a:r>
              <a:rPr lang="en-US" sz="1200" b="1">
                <a:solidFill>
                  <a:srgbClr val="333333"/>
                </a:solidFill>
                <a:latin typeface="Arial" panose="020B0604020202020204"/>
              </a:rPr>
              <a:t>5.14</a:t>
            </a:r>
            <a:r>
              <a:rPr lang="en-US" sz="1200" b="1">
                <a:latin typeface="Arial" panose="020B0604020202020204"/>
              </a:rPr>
              <a:t> </a:t>
            </a:r>
            <a:r>
              <a:rPr lang="en-US" sz="1200" b="1">
                <a:solidFill>
                  <a:srgbClr val="333333"/>
                </a:solidFill>
                <a:latin typeface="Arial" panose="020B0604020202020204"/>
              </a:rPr>
              <a:t>Dashboard </a:t>
            </a:r>
            <a:r>
              <a:rPr lang="zh-TW" sz="1200">
                <a:solidFill>
                  <a:srgbClr val="333333"/>
                </a:solidFill>
                <a:latin typeface="微软雅黑" panose="020B0503020204020204" charset="-122"/>
                <a:ea typeface="微软雅黑" panose="020B0503020204020204" charset="-122"/>
              </a:rPr>
              <a:t>初始化</a:t>
            </a:r>
            <a:endParaRPr lang="zh-TW" sz="1200">
              <a:solidFill>
                <a:srgbClr val="333333"/>
              </a:solidFill>
              <a:latin typeface="微软雅黑" panose="020B0503020204020204" charset="-122"/>
              <a:ea typeface="微软雅黑" panose="020B0503020204020204" charset="-122"/>
            </a:endParaRPr>
          </a:p>
          <a:p>
            <a:pPr indent="152400">
              <a:lnSpc>
                <a:spcPct val="124000"/>
              </a:lnSpc>
              <a:spcAft>
                <a:spcPts val="350"/>
              </a:spcAft>
            </a:pPr>
            <a:r>
              <a:rPr lang="en-US" sz="95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•下载依赖</a:t>
            </a:r>
            <a:r>
              <a:rPr lang="en-US" sz="950">
                <a:solidFill>
                  <a:srgbClr val="333333"/>
                </a:solidFill>
                <a:latin typeface="Arial" panose="020B0604020202020204"/>
              </a:rPr>
              <a:t>npm install</a:t>
            </a:r>
            <a:endParaRPr lang="en-US" sz="950">
              <a:solidFill>
                <a:srgbClr val="333333"/>
              </a:solidFill>
              <a:latin typeface="Arial" panose="020B0604020202020204"/>
            </a:endParaRPr>
          </a:p>
          <a:p>
            <a:pPr indent="152400">
              <a:lnSpc>
                <a:spcPts val="1355"/>
              </a:lnSpc>
              <a:spcAft>
                <a:spcPts val="126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新建</a:t>
            </a:r>
            <a:r>
              <a:rPr lang="en-US" sz="1000">
                <a:solidFill>
                  <a:srgbClr val="333333"/>
                </a:solidFill>
                <a:latin typeface="Arial" panose="020B0604020202020204"/>
              </a:rPr>
              <a:t>public</a:t>
            </a:r>
            <a:r>
              <a:rPr lang="zh-TW" sz="950">
                <a:solidFill>
                  <a:srgbClr val="333333"/>
                </a:solidFill>
                <a:latin typeface="微软雅黑" panose="020B0503020204020204" charset="-122"/>
                <a:ea typeface="微软雅黑" panose="020B0503020204020204" charset="-122"/>
              </a:rPr>
              <a:t>文件夹用考贝</a:t>
            </a:r>
            <a:r>
              <a:rPr lang="en-US" sz="1000">
                <a:solidFill>
                  <a:srgbClr val="333333"/>
                </a:solidFill>
                <a:latin typeface="Arial" panose="020B0604020202020204"/>
              </a:rPr>
              <a:t>index.html</a:t>
            </a:r>
            <a:r>
              <a:rPr lang="zh-TW" sz="950">
                <a:solidFill>
                  <a:srgbClr val="333333"/>
                </a:solidFill>
                <a:latin typeface="微软雅黑" panose="020B0503020204020204" charset="-122"/>
                <a:ea typeface="微软雅黑" panose="020B0503020204020204" charset="-122"/>
              </a:rPr>
              <a:t>文件</a:t>
            </a:r>
            <a:endParaRPr lang="zh-TW" sz="950">
              <a:solidFill>
                <a:srgbClr val="333333"/>
              </a:solidFill>
              <a:latin typeface="微软雅黑" panose="020B0503020204020204" charset="-122"/>
              <a:ea typeface="微软雅黑" panose="020B0503020204020204" charset="-122"/>
            </a:endParaRPr>
          </a:p>
          <a:p>
            <a:pPr indent="406400">
              <a:lnSpc>
                <a:spcPct val="124000"/>
              </a:lnSpc>
              <a:spcAft>
                <a:spcPts val="1260"/>
              </a:spcAft>
            </a:pPr>
            <a:r>
              <a:rPr lang="en-US" sz="950">
                <a:solidFill>
                  <a:srgbClr val="127602"/>
                </a:solidFill>
                <a:latin typeface="Arial" panose="020B0604020202020204"/>
              </a:rPr>
              <a:t>&lt;di v </a:t>
            </a:r>
            <a:r>
              <a:rPr lang="zh-TW" sz="950">
                <a:solidFill>
                  <a:srgbClr val="0708D7"/>
                </a:solidFill>
                <a:latin typeface="Arial" panose="020B0604020202020204"/>
                <a:ea typeface="Arial" panose="020B0604020202020204"/>
              </a:rPr>
              <a:t>1 </a:t>
            </a:r>
            <a:r>
              <a:rPr lang="en-US" sz="950">
                <a:solidFill>
                  <a:srgbClr val="931423"/>
                </a:solidFill>
                <a:latin typeface="Arial" panose="020B0604020202020204"/>
              </a:rPr>
              <a:t>d="dev-dashboard"x/di </a:t>
            </a:r>
            <a:r>
              <a:rPr lang="en-US" sz="950">
                <a:solidFill>
                  <a:srgbClr val="127602"/>
                </a:solidFill>
                <a:latin typeface="Arial" panose="020B0604020202020204"/>
              </a:rPr>
              <a:t>v&gt;</a:t>
            </a:r>
            <a:endParaRPr lang="en-US" sz="950">
              <a:solidFill>
                <a:srgbClr val="127602"/>
              </a:solidFill>
              <a:latin typeface="Arial" panose="020B0604020202020204"/>
            </a:endParaRPr>
          </a:p>
          <a:p>
            <a:pPr indent="152400">
              <a:lnSpc>
                <a:spcPct val="118000"/>
              </a:lnSpc>
              <a:spcAft>
                <a:spcPts val="126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新建</a:t>
            </a:r>
            <a:r>
              <a:rPr lang="en-US" sz="1000">
                <a:solidFill>
                  <a:srgbClr val="333333"/>
                </a:solidFill>
                <a:latin typeface="Arial" panose="020B0604020202020204"/>
              </a:rPr>
              <a:t>src</a:t>
            </a:r>
            <a:r>
              <a:rPr lang="zh-TW" sz="950">
                <a:solidFill>
                  <a:srgbClr val="333333"/>
                </a:solidFill>
                <a:latin typeface="微软雅黑" panose="020B0503020204020204" charset="-122"/>
                <a:ea typeface="微软雅黑" panose="020B0503020204020204" charset="-122"/>
              </a:rPr>
              <a:t>文件夹用考贝</a:t>
            </a:r>
            <a:r>
              <a:rPr lang="en-US" sz="1000">
                <a:solidFill>
                  <a:srgbClr val="333333"/>
                </a:solidFill>
                <a:latin typeface="Arial" panose="020B0604020202020204"/>
              </a:rPr>
              <a:t>index.js</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bootstrap.js</a:t>
            </a:r>
            <a:endParaRPr lang="en-US" sz="1000">
              <a:solidFill>
                <a:srgbClr val="333333"/>
              </a:solidFill>
              <a:latin typeface="Arial" panose="020B0604020202020204"/>
            </a:endParaRPr>
          </a:p>
          <a:p>
            <a:pPr indent="406400">
              <a:lnSpc>
                <a:spcPct val="12400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bootstrap.js</a:t>
            </a:r>
            <a:endParaRPr lang="en-US" sz="950">
              <a:solidFill>
                <a:srgbClr val="A85601"/>
              </a:solidFill>
              <a:latin typeface="Arial" panose="020B0604020202020204"/>
            </a:endParaRPr>
          </a:p>
          <a:p>
            <a:pPr indent="406400">
              <a:lnSpc>
                <a:spcPct val="124000"/>
              </a:lnSpc>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createApp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931423"/>
                </a:solidFill>
                <a:latin typeface="Arial" panose="020B0604020202020204"/>
              </a:rPr>
              <a:t>"vue"</a:t>
            </a:r>
            <a:endParaRPr lang="en-US" sz="950">
              <a:solidFill>
                <a:srgbClr val="931423"/>
              </a:solidFill>
              <a:latin typeface="Arial" panose="020B0604020202020204"/>
            </a:endParaRPr>
          </a:p>
          <a:p>
            <a:pPr indent="406400">
              <a:lnSpc>
                <a:spcPct val="124000"/>
              </a:lnSpc>
              <a:spcAft>
                <a:spcPts val="840"/>
              </a:spcAft>
            </a:pPr>
            <a:r>
              <a:rPr lang="en-US" sz="950">
                <a:solidFill>
                  <a:srgbClr val="750087"/>
                </a:solidFill>
                <a:latin typeface="Arial" panose="020B0604020202020204"/>
              </a:rPr>
              <a:t>import </a:t>
            </a:r>
            <a:r>
              <a:rPr lang="en-US" sz="950">
                <a:solidFill>
                  <a:srgbClr val="0101FA"/>
                </a:solidFill>
                <a:latin typeface="Arial" panose="020B0604020202020204"/>
              </a:rPr>
              <a:t>Dashboard </a:t>
            </a:r>
            <a:r>
              <a:rPr lang="en-US" sz="950">
                <a:solidFill>
                  <a:srgbClr val="750087"/>
                </a:solidFill>
                <a:latin typeface="Arial" panose="020B0604020202020204"/>
              </a:rPr>
              <a:t>from </a:t>
            </a:r>
            <a:r>
              <a:rPr lang="en-US" sz="950">
                <a:solidFill>
                  <a:srgbClr val="931423"/>
                </a:solidFill>
                <a:latin typeface="Arial" panose="020B0604020202020204"/>
              </a:rPr>
              <a:t>"./components/Dashboard.vue"</a:t>
            </a:r>
            <a:endParaRPr lang="en-US" sz="950">
              <a:solidFill>
                <a:srgbClr val="931423"/>
              </a:solidFill>
              <a:latin typeface="Arial" panose="020B0604020202020204"/>
            </a:endParaRPr>
          </a:p>
          <a:p>
            <a:pPr indent="406400">
              <a:lnSpc>
                <a:spcPct val="124000"/>
              </a:lnSpc>
            </a:pPr>
            <a:r>
              <a:rPr lang="en-US" sz="950">
                <a:solidFill>
                  <a:srgbClr val="750087"/>
                </a:solidFill>
                <a:latin typeface="Arial" panose="020B0604020202020204"/>
              </a:rPr>
              <a:t>function </a:t>
            </a:r>
            <a:r>
              <a:rPr lang="en-US" sz="950">
                <a:solidFill>
                  <a:srgbClr val="0708D7"/>
                </a:solidFill>
                <a:latin typeface="Arial" panose="020B0604020202020204"/>
              </a:rPr>
              <a:t>mount(el)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4000"/>
              </a:lnSpc>
            </a:pPr>
            <a:r>
              <a:rPr lang="en-US" sz="950">
                <a:solidFill>
                  <a:srgbClr val="750087"/>
                </a:solidFill>
                <a:latin typeface="Arial" panose="020B0604020202020204"/>
              </a:rPr>
              <a:t>const </a:t>
            </a:r>
            <a:r>
              <a:rPr lang="en-US" sz="950">
                <a:solidFill>
                  <a:srgbClr val="0101FA"/>
                </a:solidFill>
                <a:latin typeface="Arial" panose="020B0604020202020204"/>
              </a:rPr>
              <a:t>app </a:t>
            </a:r>
            <a:r>
              <a:rPr lang="en-US" sz="950">
                <a:solidFill>
                  <a:srgbClr val="931423"/>
                </a:solidFill>
                <a:latin typeface="Arial" panose="020B0604020202020204"/>
              </a:rPr>
              <a:t>= </a:t>
            </a:r>
            <a:r>
              <a:rPr lang="en-US" sz="950">
                <a:latin typeface="Arial" panose="020B0604020202020204"/>
              </a:rPr>
              <a:t>createApp(Dashboard)</a:t>
            </a:r>
            <a:endParaRPr lang="en-US" sz="950">
              <a:latin typeface="Arial" panose="020B0604020202020204"/>
            </a:endParaRPr>
          </a:p>
          <a:p>
            <a:pPr indent="546100">
              <a:lnSpc>
                <a:spcPct val="124000"/>
              </a:lnSpc>
            </a:pPr>
            <a:r>
              <a:rPr lang="en-US" sz="950">
                <a:solidFill>
                  <a:srgbClr val="0253A6"/>
                </a:solidFill>
                <a:latin typeface="Arial" panose="020B0604020202020204"/>
              </a:rPr>
              <a:t>app.</a:t>
            </a:r>
            <a:r>
              <a:rPr lang="en-US" sz="950">
                <a:solidFill>
                  <a:srgbClr val="070E30"/>
                </a:solidFill>
                <a:latin typeface="Arial" panose="020B0604020202020204"/>
              </a:rPr>
              <a:t>mount(el)</a:t>
            </a:r>
            <a:endParaRPr lang="en-US" sz="950">
              <a:solidFill>
                <a:srgbClr val="070E30"/>
              </a:solidFill>
              <a:latin typeface="Arial" panose="020B0604020202020204"/>
            </a:endParaRPr>
          </a:p>
          <a:p>
            <a:pPr indent="406400">
              <a:lnSpc>
                <a:spcPct val="124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marL="507365" indent="-127000">
              <a:lnSpc>
                <a:spcPct val="124000"/>
              </a:lnSpc>
            </a:pPr>
            <a:r>
              <a:rPr lang="en-US" sz="950">
                <a:solidFill>
                  <a:srgbClr val="750087"/>
                </a:solidFill>
                <a:latin typeface="Arial" panose="020B0604020202020204"/>
              </a:rPr>
              <a:t>if </a:t>
            </a:r>
            <a:r>
              <a:rPr lang="en-US" sz="950">
                <a:latin typeface="Arial" panose="020B0604020202020204"/>
              </a:rPr>
              <a:t>(process</a:t>
            </a:r>
            <a:r>
              <a:rPr lang="en-US" sz="950">
                <a:solidFill>
                  <a:srgbClr val="333333"/>
                </a:solidFill>
                <a:latin typeface="Arial" panose="020B0604020202020204"/>
              </a:rPr>
              <a:t>.</a:t>
            </a:r>
            <a:r>
              <a:rPr lang="en-US" sz="950">
                <a:latin typeface="Arial" panose="020B0604020202020204"/>
              </a:rPr>
              <a:t>env.</a:t>
            </a:r>
            <a:r>
              <a:rPr lang="en-US" sz="950" cap="small">
                <a:latin typeface="Arial" panose="020B0604020202020204"/>
              </a:rPr>
              <a:t>node_env</a:t>
            </a:r>
            <a:r>
              <a:rPr lang="en-US" sz="950">
                <a:latin typeface="Arial" panose="020B0604020202020204"/>
              </a:rPr>
              <a:t> </a:t>
            </a:r>
            <a:r>
              <a:rPr lang="en-US" sz="950">
                <a:solidFill>
                  <a:srgbClr val="931423"/>
                </a:solidFill>
                <a:latin typeface="Arial" panose="020B0604020202020204"/>
              </a:rPr>
              <a:t>=== "development") </a:t>
            </a:r>
            <a:r>
              <a:rPr lang="en-US" sz="950">
                <a:solidFill>
                  <a:srgbClr val="333333"/>
                </a:solidFill>
                <a:latin typeface="Arial" panose="020B0604020202020204"/>
              </a:rPr>
              <a:t>( </a:t>
            </a:r>
            <a:r>
              <a:rPr lang="en-US" sz="950">
                <a:solidFill>
                  <a:srgbClr val="750087"/>
                </a:solidFill>
                <a:latin typeface="Arial" panose="020B0604020202020204"/>
              </a:rPr>
              <a:t>const </a:t>
            </a:r>
            <a:r>
              <a:rPr lang="en-US" sz="950">
                <a:solidFill>
                  <a:srgbClr val="0101FA"/>
                </a:solidFill>
                <a:latin typeface="Arial" panose="020B0604020202020204"/>
              </a:rPr>
              <a:t>el </a:t>
            </a:r>
            <a:r>
              <a:rPr lang="en-US" sz="950">
                <a:solidFill>
                  <a:srgbClr val="931423"/>
                </a:solidFill>
                <a:latin typeface="Arial" panose="020B0604020202020204"/>
              </a:rPr>
              <a: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querysei</a:t>
            </a:r>
            <a:r>
              <a:rPr lang="en-US" sz="950">
                <a:solidFill>
                  <a:srgbClr val="931423"/>
                </a:solidFill>
                <a:latin typeface="Arial" panose="020B0604020202020204"/>
              </a:rPr>
              <a:t>ector("#dev-dashboard</a:t>
            </a:r>
            <a:r>
              <a:rPr lang="en-US" sz="950" baseline="30000">
                <a:solidFill>
                  <a:srgbClr val="931423"/>
                </a:solidFill>
                <a:latin typeface="Arial" panose="020B0604020202020204"/>
              </a:rPr>
              <a:t>n</a:t>
            </a:r>
            <a:r>
              <a:rPr lang="en-US" sz="950">
                <a:solidFill>
                  <a:srgbClr val="931423"/>
                </a:solidFill>
                <a:latin typeface="Arial" panose="020B0604020202020204"/>
              </a:rPr>
              <a:t>) </a:t>
            </a:r>
            <a:r>
              <a:rPr lang="en-US" sz="950">
                <a:solidFill>
                  <a:srgbClr val="750087"/>
                </a:solidFill>
                <a:latin typeface="Arial" panose="020B0604020202020204"/>
              </a:rPr>
              <a:t>if </a:t>
            </a:r>
            <a:r>
              <a:rPr lang="en-US" sz="950">
                <a:solidFill>
                  <a:srgbClr val="0253A6"/>
                </a:solidFill>
                <a:latin typeface="Arial" panose="020B0604020202020204"/>
              </a:rPr>
              <a:t>(el</a:t>
            </a:r>
            <a:r>
              <a:rPr lang="en-US" sz="950">
                <a:solidFill>
                  <a:srgbClr val="333333"/>
                </a:solidFill>
                <a:latin typeface="Arial" panose="020B0604020202020204"/>
              </a:rPr>
              <a:t>) </a:t>
            </a:r>
            <a:r>
              <a:rPr lang="en-US" sz="950">
                <a:solidFill>
                  <a:srgbClr val="070E30"/>
                </a:solidFill>
                <a:latin typeface="Arial" panose="020B0604020202020204"/>
              </a:rPr>
              <a:t>mount(el)</a:t>
            </a:r>
            <a:endParaRPr lang="en-US" sz="950">
              <a:solidFill>
                <a:srgbClr val="070E30"/>
              </a:solidFill>
              <a:latin typeface="Arial" panose="020B0604020202020204"/>
            </a:endParaRPr>
          </a:p>
          <a:p>
            <a:pPr indent="406400">
              <a:lnSpc>
                <a:spcPct val="124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4000"/>
              </a:lnSpc>
              <a:spcAft>
                <a:spcPts val="1260"/>
              </a:spcAft>
            </a:pPr>
            <a:r>
              <a:rPr lang="en-US" sz="950">
                <a:solidFill>
                  <a:srgbClr val="750087"/>
                </a:solidFill>
                <a:latin typeface="Arial" panose="020B0604020202020204"/>
              </a:rPr>
              <a:t>export </a:t>
            </a:r>
            <a:r>
              <a:rPr lang="en-US" sz="950">
                <a:solidFill>
                  <a:srgbClr val="333333"/>
                </a:solidFill>
                <a:latin typeface="Arial" panose="020B0604020202020204"/>
              </a:rPr>
              <a:t>{ </a:t>
            </a:r>
            <a:r>
              <a:rPr lang="en-US" sz="950">
                <a:latin typeface="Arial" panose="020B0604020202020204"/>
              </a:rPr>
              <a:t>mount </a:t>
            </a: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ts val="1355"/>
              </a:lnSpc>
            </a:pPr>
            <a:r>
              <a:rPr lang="en-US" sz="1000">
                <a:solidFill>
                  <a:srgbClr val="333333"/>
                </a:solidFill>
                <a:latin typeface="Arial" panose="020B0604020202020204"/>
              </a:rPr>
              <a:t>4. </a:t>
            </a:r>
            <a:r>
              <a:rPr lang="zh-TW" sz="950">
                <a:solidFill>
                  <a:srgbClr val="333333"/>
                </a:solidFill>
                <a:latin typeface="微软雅黑" panose="020B0503020204020204" charset="-122"/>
                <a:ea typeface="微软雅黑" panose="020B0503020204020204" charset="-122"/>
              </a:rPr>
              <a:t>拷贝</a:t>
            </a:r>
            <a:r>
              <a:rPr lang="en-US" sz="1000">
                <a:solidFill>
                  <a:srgbClr val="333333"/>
                </a:solidFill>
                <a:latin typeface="Arial" panose="020B0604020202020204"/>
              </a:rPr>
              <a:t>webpack.config.js</a:t>
            </a:r>
            <a:r>
              <a:rPr lang="zh-TW" sz="950">
                <a:solidFill>
                  <a:srgbClr val="333333"/>
                </a:solidFill>
                <a:latin typeface="微软雅黑" panose="020B0503020204020204" charset="-122"/>
                <a:ea typeface="微软雅黑" panose="020B0503020204020204" charset="-122"/>
              </a:rPr>
              <a:t>文件并做如下修改</a:t>
            </a:r>
            <a:endParaRPr lang="zh-TW" sz="950">
              <a:solidFill>
                <a:srgbClr val="333333"/>
              </a:solidFill>
              <a:latin typeface="微软雅黑" panose="020B0503020204020204" charset="-122"/>
              <a:ea typeface="微软雅黑" panose="020B0503020204020204" charset="-122"/>
            </a:endParaRPr>
          </a:p>
        </p:txBody>
      </p:sp>
      <p:sp>
        <p:nvSpPr>
          <p:cNvPr id="3" name="矩形 2"/>
          <p:cNvSpPr/>
          <p:nvPr/>
        </p:nvSpPr>
        <p:spPr>
          <a:xfrm>
            <a:off x="1356360" y="5398008"/>
            <a:ext cx="3773424" cy="4428744"/>
          </a:xfrm>
          <a:prstGeom prst="rect">
            <a:avLst/>
          </a:prstGeom>
          <a:solidFill>
            <a:srgbClr val="FFFFFF"/>
          </a:solidFill>
        </p:spPr>
        <p:txBody>
          <a:bodyPr lIns="0" tIns="0" rIns="0" bIns="0">
            <a:noAutofit/>
          </a:bodyPr>
          <a:p>
            <a:pPr indent="12700">
              <a:lnSpc>
                <a:spcPct val="124000"/>
              </a:lnSpc>
            </a:pPr>
            <a:r>
              <a:rPr lang="en-US" sz="950">
                <a:solidFill>
                  <a:srgbClr val="750087"/>
                </a:solidFill>
                <a:latin typeface="Arial" panose="020B0604020202020204"/>
              </a:rPr>
              <a:t>const </a:t>
            </a:r>
            <a:r>
              <a:rPr lang="en-US" sz="950">
                <a:solidFill>
                  <a:srgbClr val="0101FA"/>
                </a:solidFill>
                <a:latin typeface="Arial" panose="020B0604020202020204"/>
              </a:rPr>
              <a:t>HtmlwebpackPlugi n </a:t>
            </a:r>
            <a:r>
              <a:rPr lang="en-US" sz="950">
                <a:solidFill>
                  <a:srgbClr val="A61312"/>
                </a:solidFill>
                <a:latin typeface="Arial" panose="020B0604020202020204"/>
              </a:rPr>
              <a:t>= </a:t>
            </a:r>
            <a:r>
              <a:rPr lang="en-US" sz="950">
                <a:latin typeface="Arial" panose="020B0604020202020204"/>
              </a:rPr>
              <a:t>requi </a:t>
            </a:r>
            <a:r>
              <a:rPr lang="en-US" sz="950">
                <a:solidFill>
                  <a:srgbClr val="801413"/>
                </a:solidFill>
                <a:latin typeface="Arial" panose="020B0604020202020204"/>
              </a:rPr>
              <a:t>re("html</a:t>
            </a:r>
            <a:r>
              <a:rPr lang="en-US" sz="950">
                <a:solidFill>
                  <a:srgbClr val="A61312"/>
                </a:solidFill>
                <a:latin typeface="Arial" panose="020B0604020202020204"/>
              </a:rPr>
              <a:t>-webpack-plugi </a:t>
            </a:r>
            <a:r>
              <a:rPr lang="en-US" sz="950">
                <a:solidFill>
                  <a:srgbClr val="801413"/>
                </a:solidFill>
                <a:latin typeface="Arial" panose="020B0604020202020204"/>
              </a:rPr>
              <a:t>n") </a:t>
            </a:r>
            <a:r>
              <a:rPr lang="en-US" sz="950">
                <a:solidFill>
                  <a:srgbClr val="750087"/>
                </a:solidFill>
                <a:latin typeface="Arial" panose="020B0604020202020204"/>
              </a:rPr>
              <a:t>const </a:t>
            </a:r>
            <a:r>
              <a:rPr lang="en-US" sz="950">
                <a:solidFill>
                  <a:srgbClr val="333333"/>
                </a:solidFill>
                <a:latin typeface="Arial" panose="020B0604020202020204"/>
              </a:rPr>
              <a:t>( </a:t>
            </a:r>
            <a:r>
              <a:rPr lang="en-US" sz="950">
                <a:solidFill>
                  <a:srgbClr val="0101FA"/>
                </a:solidFill>
                <a:latin typeface="Arial" panose="020B0604020202020204"/>
              </a:rPr>
              <a:t>VueLoaderPlugin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requi </a:t>
            </a:r>
            <a:r>
              <a:rPr lang="en-US" sz="950">
                <a:solidFill>
                  <a:srgbClr val="801413"/>
                </a:solidFill>
                <a:latin typeface="Arial" panose="020B0604020202020204"/>
              </a:rPr>
              <a:t>re("vue-loader") </a:t>
            </a:r>
            <a:r>
              <a:rPr lang="en-US" sz="950">
                <a:solidFill>
                  <a:srgbClr val="750087"/>
                </a:solidFill>
                <a:latin typeface="Arial" panose="020B0604020202020204"/>
              </a:rPr>
              <a:t>const </a:t>
            </a:r>
            <a:r>
              <a:rPr lang="en-US" sz="950">
                <a:solidFill>
                  <a:srgbClr val="0101FA"/>
                </a:solidFill>
                <a:latin typeface="Arial" panose="020B0604020202020204"/>
              </a:rPr>
              <a:t>ModuleFederationPlugin </a:t>
            </a:r>
            <a:r>
              <a:rPr lang="en-US" sz="950">
                <a:solidFill>
                  <a:srgbClr val="801413"/>
                </a:solidFill>
                <a:latin typeface="Arial" panose="020B0604020202020204"/>
              </a:rPr>
              <a:t>=</a:t>
            </a:r>
            <a:endParaRPr lang="en-US" sz="950">
              <a:solidFill>
                <a:srgbClr val="801413"/>
              </a:solidFill>
              <a:latin typeface="Arial" panose="020B0604020202020204"/>
            </a:endParaRPr>
          </a:p>
          <a:p>
            <a:pPr indent="12700">
              <a:lnSpc>
                <a:spcPct val="124000"/>
              </a:lnSpc>
              <a:spcAft>
                <a:spcPts val="840"/>
              </a:spcAft>
            </a:pPr>
            <a:r>
              <a:rPr lang="en-US" sz="950">
                <a:latin typeface="Arial" panose="020B0604020202020204"/>
              </a:rPr>
              <a:t>requi </a:t>
            </a:r>
            <a:r>
              <a:rPr lang="en-US" sz="950">
                <a:solidFill>
                  <a:srgbClr val="801413"/>
                </a:solidFill>
                <a:latin typeface="Arial" panose="020B0604020202020204"/>
              </a:rPr>
              <a:t>re("webpack/l</a:t>
            </a:r>
            <a:r>
              <a:rPr lang="en-US" sz="950">
                <a:solidFill>
                  <a:srgbClr val="A61312"/>
                </a:solidFill>
                <a:latin typeface="Arial" panose="020B0604020202020204"/>
              </a:rPr>
              <a:t>i b/contai ner/ModuleFederationPlugi </a:t>
            </a:r>
            <a:r>
              <a:rPr lang="en-US" sz="950">
                <a:solidFill>
                  <a:srgbClr val="801413"/>
                </a:solidFill>
                <a:latin typeface="Arial" panose="020B0604020202020204"/>
              </a:rPr>
              <a:t>n") </a:t>
            </a:r>
            <a:r>
              <a:rPr lang="en-US" sz="950">
                <a:solidFill>
                  <a:srgbClr val="750087"/>
                </a:solidFill>
                <a:latin typeface="Arial" panose="020B0604020202020204"/>
              </a:rPr>
              <a:t>const </a:t>
            </a:r>
            <a:r>
              <a:rPr lang="en-US" sz="950">
                <a:solidFill>
                  <a:srgbClr val="0101FA"/>
                </a:solidFill>
                <a:latin typeface="Arial" panose="020B0604020202020204"/>
              </a:rPr>
              <a:t>packageJson </a:t>
            </a:r>
            <a:r>
              <a:rPr lang="en-US" sz="950">
                <a:solidFill>
                  <a:srgbClr val="A61312"/>
                </a:solidFill>
                <a:latin typeface="Arial" panose="020B0604020202020204"/>
              </a:rPr>
              <a:t>= </a:t>
            </a:r>
            <a:r>
              <a:rPr lang="en-US" sz="950">
                <a:latin typeface="Arial" panose="020B0604020202020204"/>
              </a:rPr>
              <a:t>requi re("</a:t>
            </a:r>
            <a:r>
              <a:rPr lang="en-US" sz="950">
                <a:solidFill>
                  <a:srgbClr val="A61312"/>
                </a:solidFill>
                <a:latin typeface="Arial" panose="020B0604020202020204"/>
              </a:rPr>
              <a:t>./package.json")</a:t>
            </a:r>
            <a:endParaRPr lang="en-US" sz="950">
              <a:solidFill>
                <a:srgbClr val="A61312"/>
              </a:solidFill>
              <a:latin typeface="Arial" panose="020B0604020202020204"/>
            </a:endParaRPr>
          </a:p>
          <a:p>
            <a:pPr indent="406400">
              <a:lnSpc>
                <a:spcPct val="124000"/>
              </a:lnSpc>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A61312"/>
                </a:solidFill>
                <a:latin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4000"/>
              </a:lnSpc>
            </a:pPr>
            <a:r>
              <a:rPr lang="en-US" sz="950">
                <a:latin typeface="Arial" panose="020B0604020202020204"/>
              </a:rPr>
              <a:t>mode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"development"</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4000"/>
              </a:lnSpc>
            </a:pPr>
            <a:r>
              <a:rPr lang="en-US" sz="950">
                <a:latin typeface="Arial" panose="020B0604020202020204"/>
              </a:rPr>
              <a:t>entry: </a:t>
            </a:r>
            <a:r>
              <a:rPr lang="en-US" sz="950">
                <a:solidFill>
                  <a:srgbClr val="A61312"/>
                </a:solidFill>
                <a:latin typeface="Arial" panose="020B0604020202020204"/>
              </a:rPr>
              <a:t>"./src/index.js"</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4000"/>
              </a:lnSpc>
            </a:pPr>
            <a:r>
              <a:rPr lang="en-US" sz="950">
                <a:latin typeface="Arial" panose="020B0604020202020204"/>
              </a:rPr>
              <a:t>output</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238125" indent="0">
              <a:lnSpc>
                <a:spcPct val="124000"/>
              </a:lnSpc>
            </a:pPr>
            <a:r>
              <a:rPr lang="en-US" sz="950">
                <a:latin typeface="Arial" panose="020B0604020202020204"/>
              </a:rPr>
              <a:t>publicpath: </a:t>
            </a:r>
            <a:r>
              <a:rPr lang="en-US" sz="950">
                <a:solidFill>
                  <a:srgbClr val="A61312"/>
                </a:solidFill>
                <a:latin typeface="Arial" panose="020B0604020202020204"/>
              </a:rPr>
              <a:t>"</a:t>
            </a:r>
            <a:r>
              <a:rPr lang="en-US" sz="950">
                <a:solidFill>
                  <a:srgbClr val="A61312"/>
                </a:solidFill>
                <a:latin typeface="Arial" panose="020B0604020202020204"/>
                <a:hlinkClick r:id="rId1"/>
              </a:rPr>
              <a:t>http://localhost:8083/</a:t>
            </a:r>
            <a:r>
              <a:rPr lang="en-US" sz="950">
                <a:solidFill>
                  <a:srgbClr val="A61312"/>
                </a:solidFill>
                <a:latin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marL="238125" indent="0">
              <a:lnSpc>
                <a:spcPct val="124000"/>
              </a:lnSpc>
            </a:pPr>
            <a:r>
              <a:rPr lang="en-US" sz="950">
                <a:latin typeface="Arial" panose="020B0604020202020204"/>
              </a:rPr>
              <a:t>fi1 ename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"[name].[contentHash].js"</a:t>
            </a:r>
            <a:endParaRPr lang="en-US" sz="950">
              <a:solidFill>
                <a:srgbClr val="A61312"/>
              </a:solidFill>
              <a:latin typeface="Arial" panose="020B0604020202020204"/>
            </a:endParaRPr>
          </a:p>
          <a:p>
            <a:pPr indent="5461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latin typeface="Arial" panose="020B0604020202020204"/>
              </a:rPr>
              <a:t>resolve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238125" indent="0">
              <a:lnSpc>
                <a:spcPct val="124000"/>
              </a:lnSpc>
            </a:pPr>
            <a:r>
              <a:rPr lang="en-US" sz="950">
                <a:latin typeface="Arial" panose="020B0604020202020204"/>
              </a:rPr>
              <a:t>extensions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A61312"/>
                </a:solidFill>
                <a:latin typeface="Arial" panose="020B0604020202020204"/>
              </a:rPr>
              <a:t>.js"</a:t>
            </a:r>
            <a:r>
              <a:rPr lang="en-US" sz="950">
                <a:solidFill>
                  <a:srgbClr val="333333"/>
                </a:solidFill>
                <a:latin typeface="Arial" panose="020B0604020202020204"/>
              </a:rPr>
              <a:t>, </a:t>
            </a:r>
            <a:r>
              <a:rPr lang="en-US" sz="950">
                <a:solidFill>
                  <a:srgbClr val="A61312"/>
                </a:solidFill>
                <a:latin typeface="Arial" panose="020B0604020202020204"/>
              </a:rPr>
              <a:t>".vue"]</a:t>
            </a:r>
            <a:endParaRPr lang="en-US" sz="950">
              <a:solidFill>
                <a:srgbClr val="A61312"/>
              </a:solidFill>
              <a:latin typeface="Arial" panose="020B0604020202020204"/>
            </a:endParaRPr>
          </a:p>
          <a:p>
            <a:pPr indent="5461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latin typeface="Arial" panose="020B0604020202020204"/>
              </a:rPr>
              <a:t>devserver</a:t>
            </a:r>
            <a:r>
              <a:rPr lang="en-US" sz="950">
                <a:solidFill>
                  <a:srgbClr val="333333"/>
                </a:solidFill>
                <a:latin typeface="Arial" panose="020B0604020202020204"/>
              </a:rPr>
              <a:t>: (</a:t>
            </a:r>
            <a:endParaRPr lang="en-US" sz="950">
              <a:solidFill>
                <a:srgbClr val="333333"/>
              </a:solidFill>
              <a:latin typeface="Arial" panose="020B0604020202020204"/>
            </a:endParaRPr>
          </a:p>
          <a:p>
            <a:pPr marL="238125" indent="0">
              <a:lnSpc>
                <a:spcPct val="124000"/>
              </a:lnSpc>
            </a:pPr>
            <a:r>
              <a:rPr lang="en-US" sz="950">
                <a:latin typeface="Arial" panose="020B0604020202020204"/>
              </a:rPr>
              <a:t>port: </a:t>
            </a:r>
            <a:r>
              <a:rPr lang="en-US" sz="950">
                <a:solidFill>
                  <a:srgbClr val="146343"/>
                </a:solidFill>
                <a:latin typeface="Arial" panose="020B0604020202020204"/>
              </a:rPr>
              <a:t>8083,</a:t>
            </a:r>
            <a:endParaRPr lang="en-US" sz="950">
              <a:solidFill>
                <a:srgbClr val="146343"/>
              </a:solidFill>
              <a:latin typeface="Arial" panose="020B0604020202020204"/>
            </a:endParaRPr>
          </a:p>
          <a:p>
            <a:pPr marL="238125" indent="0">
              <a:lnSpc>
                <a:spcPct val="124000"/>
              </a:lnSpc>
            </a:pPr>
            <a:r>
              <a:rPr lang="en-US" sz="950">
                <a:latin typeface="Arial" panose="020B0604020202020204"/>
              </a:rPr>
              <a:t>historyApi Fal1 back: </a:t>
            </a:r>
            <a:r>
              <a:rPr lang="en-US" sz="950">
                <a:solidFill>
                  <a:srgbClr val="320C8A"/>
                </a:solidFill>
                <a:latin typeface="Arial" panose="020B0604020202020204"/>
              </a:rPr>
              <a:t>true,</a:t>
            </a:r>
            <a:endParaRPr lang="en-US" sz="950">
              <a:solidFill>
                <a:srgbClr val="320C8A"/>
              </a:solidFill>
              <a:latin typeface="Arial" panose="020B0604020202020204"/>
            </a:endParaRPr>
          </a:p>
          <a:p>
            <a:pPr marL="238125" indent="0">
              <a:lnSpc>
                <a:spcPct val="124000"/>
              </a:lnSpc>
            </a:pPr>
            <a:r>
              <a:rPr lang="en-US" sz="950">
                <a:latin typeface="Arial" panose="020B0604020202020204"/>
              </a:rPr>
              <a:t>headers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365125" indent="0">
              <a:lnSpc>
                <a:spcPct val="124000"/>
              </a:lnSpc>
            </a:pPr>
            <a:r>
              <a:rPr lang="en-US" sz="950">
                <a:latin typeface="Arial" panose="020B0604020202020204"/>
              </a:rPr>
              <a:t>"Access-control-Allow-Origin"</a:t>
            </a:r>
            <a:r>
              <a:rPr lang="zh-TW" sz="950">
                <a:solidFill>
                  <a:srgbClr val="333333"/>
                </a:solidFill>
                <a:latin typeface="Arial" panose="020B0604020202020204"/>
                <a:ea typeface="Arial" panose="020B0604020202020204"/>
              </a:rPr>
              <a:t>:</a:t>
            </a:r>
            <a:endParaRPr lang="zh-TW" sz="950">
              <a:solidFill>
                <a:srgbClr val="333333"/>
              </a:solidFill>
              <a:latin typeface="Arial" panose="020B0604020202020204"/>
              <a:ea typeface="Arial" panose="020B0604020202020204"/>
            </a:endParaRPr>
          </a:p>
          <a:p>
            <a:pPr marL="238125" indent="0">
              <a:lnSpc>
                <a:spcPct val="124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latin typeface="Arial" panose="020B0604020202020204"/>
              </a:rPr>
              <a:t>module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238125" indent="0">
              <a:lnSpc>
                <a:spcPct val="124000"/>
              </a:lnSpc>
            </a:pPr>
            <a:r>
              <a:rPr lang="en-US" sz="950">
                <a:latin typeface="Arial" panose="020B0604020202020204"/>
              </a:rPr>
              <a:t>rules:</a:t>
            </a:r>
            <a:r>
              <a:rPr lang="en-US" sz="950">
                <a:solidFill>
                  <a:srgbClr val="333333"/>
                </a:solidFill>
                <a:latin typeface="Arial" panose="020B0604020202020204"/>
              </a:rPr>
              <a:t>[</a:t>
            </a:r>
            <a:endParaRPr lang="en-US" sz="950">
              <a:solidFill>
                <a:srgbClr val="333333"/>
              </a:solidFill>
              <a:latin typeface="Arial" panose="020B0604020202020204"/>
            </a:endParaRPr>
          </a:p>
          <a:p>
            <a:pPr marL="365125" indent="0">
              <a:lnSpc>
                <a:spcPct val="124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4" name="矩形 3"/>
          <p:cNvSpPr/>
          <p:nvPr/>
        </p:nvSpPr>
        <p:spPr>
          <a:xfrm>
            <a:off x="1892808" y="9857232"/>
            <a:ext cx="3026664" cy="310896"/>
          </a:xfrm>
          <a:prstGeom prst="rect">
            <a:avLst/>
          </a:prstGeom>
          <a:solidFill>
            <a:srgbClr val="FFFFFF"/>
          </a:solidFill>
        </p:spPr>
        <p:txBody>
          <a:bodyPr lIns="0" tIns="0" rIns="0" bIns="0">
            <a:noAutofit/>
          </a:bodyPr>
          <a:p>
            <a:pPr indent="0">
              <a:lnSpc>
                <a:spcPct val="123000"/>
              </a:lnSpc>
            </a:pPr>
            <a:r>
              <a:rPr lang="en-US" sz="950">
                <a:latin typeface="Arial" panose="020B0604020202020204"/>
              </a:rPr>
              <a:t>test: </a:t>
            </a:r>
            <a:r>
              <a:rPr lang="en-US" sz="950">
                <a:solidFill>
                  <a:srgbClr val="F35404"/>
                </a:solidFill>
                <a:latin typeface="Arial" panose="020B0604020202020204"/>
              </a:rPr>
              <a:t>/\.(png|jpe?g|gif|woff|svg|eot|</a:t>
            </a:r>
            <a:r>
              <a:rPr lang="en-US" sz="950">
                <a:solidFill>
                  <a:srgbClr val="333333"/>
                </a:solidFill>
                <a:latin typeface="Arial" panose="020B0604020202020204"/>
              </a:rPr>
              <a:t>, </a:t>
            </a:r>
            <a:r>
              <a:rPr lang="en-US" sz="950">
                <a:latin typeface="Arial" panose="020B0604020202020204"/>
              </a:rPr>
              <a:t>use</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2" name="矩形 1"/>
          <p:cNvSpPr/>
          <p:nvPr/>
        </p:nvSpPr>
        <p:spPr>
          <a:xfrm>
            <a:off x="947928" y="374904"/>
            <a:ext cx="4642104" cy="8753856"/>
          </a:xfrm>
          <a:prstGeom prst="rect">
            <a:avLst/>
          </a:prstGeom>
          <a:solidFill>
            <a:srgbClr val="FFFFFF"/>
          </a:solidFill>
        </p:spPr>
        <p:txBody>
          <a:bodyPr lIns="0" tIns="0" rIns="0" bIns="0">
            <a:noAutofit/>
          </a:bodyPr>
          <a:p>
            <a:pPr marL="1040765" indent="0"/>
            <a:r>
              <a:rPr lang="en-US" sz="950">
                <a:solidFill>
                  <a:srgbClr val="333333"/>
                </a:solidFill>
                <a:latin typeface="Arial" panose="020B0604020202020204"/>
              </a:rPr>
              <a:t>{</a:t>
            </a:r>
            <a:endParaRPr lang="en-US" sz="950">
              <a:solidFill>
                <a:srgbClr val="333333"/>
              </a:solidFill>
              <a:latin typeface="Arial" panose="020B0604020202020204"/>
            </a:endParaRPr>
          </a:p>
          <a:p>
            <a:pPr marL="1180465" indent="0">
              <a:spcAft>
                <a:spcPts val="280"/>
              </a:spcAft>
            </a:pPr>
            <a:r>
              <a:rPr lang="en-US" sz="950">
                <a:latin typeface="Arial" panose="020B0604020202020204"/>
              </a:rPr>
              <a:t>loader: </a:t>
            </a:r>
            <a:r>
              <a:rPr lang="en-US" sz="950">
                <a:solidFill>
                  <a:srgbClr val="A61312"/>
                </a:solidFill>
                <a:latin typeface="Arial" panose="020B0604020202020204"/>
              </a:rPr>
              <a:t>"fi1e-loader"</a:t>
            </a:r>
            <a:endParaRPr lang="en-US" sz="950">
              <a:solidFill>
                <a:srgbClr val="A61312"/>
              </a:solidFill>
              <a:latin typeface="Arial" panose="020B0604020202020204"/>
            </a:endParaRPr>
          </a:p>
          <a:p>
            <a:pPr marL="1040765" indent="0">
              <a:lnSpc>
                <a:spcPct val="126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913765" indent="0">
              <a:lnSpc>
                <a:spcPts val="1380"/>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marL="774065" indent="0">
              <a:lnSpc>
                <a:spcPct val="126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0"/>
            <a:r>
              <a:rPr lang="en-US" sz="950">
                <a:solidFill>
                  <a:srgbClr val="333333"/>
                </a:solidFill>
                <a:latin typeface="Arial" panose="020B0604020202020204"/>
              </a:rPr>
              <a:t>{</a:t>
            </a:r>
            <a:endParaRPr lang="en-US" sz="950">
              <a:solidFill>
                <a:srgbClr val="333333"/>
              </a:solidFill>
              <a:latin typeface="Arial" panose="020B0604020202020204"/>
            </a:endParaRPr>
          </a:p>
          <a:p>
            <a:pPr marL="913765" indent="0"/>
            <a:r>
              <a:rPr lang="en-US" sz="950">
                <a:latin typeface="Arial" panose="020B0604020202020204"/>
              </a:rPr>
              <a:t>test</a:t>
            </a:r>
            <a:r>
              <a:rPr lang="zh-TW" sz="950">
                <a:solidFill>
                  <a:srgbClr val="333333"/>
                </a:solidFill>
                <a:latin typeface="Arial" panose="020B0604020202020204"/>
                <a:ea typeface="Arial" panose="020B0604020202020204"/>
              </a:rPr>
              <a:t>: </a:t>
            </a:r>
            <a:r>
              <a:rPr lang="en-US" sz="950">
                <a:solidFill>
                  <a:srgbClr val="F35404"/>
                </a:solidFill>
                <a:latin typeface="Arial" panose="020B0604020202020204"/>
              </a:rPr>
              <a:t>/\.vue$/,</a:t>
            </a:r>
            <a:endParaRPr lang="en-US" sz="950">
              <a:solidFill>
                <a:srgbClr val="F35404"/>
              </a:solidFill>
              <a:latin typeface="Arial" panose="020B0604020202020204"/>
            </a:endParaRPr>
          </a:p>
          <a:p>
            <a:pPr marL="913765" indent="0">
              <a:lnSpc>
                <a:spcPct val="126000"/>
              </a:lnSpc>
            </a:pPr>
            <a:r>
              <a:rPr lang="en-US" sz="950">
                <a:latin typeface="Arial" panose="020B0604020202020204"/>
              </a:rPr>
              <a:t>use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"vue-loader"</a:t>
            </a:r>
            <a:endParaRPr lang="en-US" sz="950">
              <a:solidFill>
                <a:srgbClr val="A61312"/>
              </a:solidFill>
              <a:latin typeface="Arial" panose="020B0604020202020204"/>
            </a:endParaRPr>
          </a:p>
          <a:p>
            <a:pPr marL="774065" indent="0">
              <a:lnSpc>
                <a:spcPct val="126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0"/>
            <a:r>
              <a:rPr lang="en-US" sz="950">
                <a:solidFill>
                  <a:srgbClr val="333333"/>
                </a:solidFill>
                <a:latin typeface="Arial" panose="020B0604020202020204"/>
              </a:rPr>
              <a:t>(</a:t>
            </a:r>
            <a:endParaRPr lang="en-US" sz="950">
              <a:solidFill>
                <a:srgbClr val="333333"/>
              </a:solidFill>
              <a:latin typeface="Arial" panose="020B0604020202020204"/>
            </a:endParaRPr>
          </a:p>
          <a:p>
            <a:pPr marL="913765" indent="0">
              <a:lnSpc>
                <a:spcPct val="127000"/>
              </a:lnSpc>
            </a:pPr>
            <a:r>
              <a:rPr lang="en-US" sz="950">
                <a:latin typeface="Arial" panose="020B0604020202020204"/>
              </a:rPr>
              <a:t>test</a:t>
            </a:r>
            <a:r>
              <a:rPr lang="zh-TW" sz="950">
                <a:solidFill>
                  <a:srgbClr val="333333"/>
                </a:solidFill>
                <a:latin typeface="Arial" panose="020B0604020202020204"/>
                <a:ea typeface="Arial" panose="020B0604020202020204"/>
              </a:rPr>
              <a:t>: </a:t>
            </a:r>
            <a:r>
              <a:rPr lang="en-US" sz="950">
                <a:solidFill>
                  <a:srgbClr val="F35404"/>
                </a:solidFill>
                <a:latin typeface="Arial" panose="020B0604020202020204"/>
              </a:rPr>
              <a:t>/\.scss|\.css$/,</a:t>
            </a:r>
            <a:endParaRPr lang="en-US" sz="950">
              <a:solidFill>
                <a:srgbClr val="F35404"/>
              </a:solidFill>
              <a:latin typeface="Arial" panose="020B0604020202020204"/>
            </a:endParaRPr>
          </a:p>
          <a:p>
            <a:pPr marL="380365" indent="533400">
              <a:lnSpc>
                <a:spcPct val="127000"/>
              </a:lnSpc>
            </a:pPr>
            <a:r>
              <a:rPr lang="en-US" sz="950">
                <a:latin typeface="Arial" panose="020B0604020202020204"/>
              </a:rPr>
              <a:t>use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["vue-style-loader"</a:t>
            </a:r>
            <a:r>
              <a:rPr lang="en-US" sz="950">
                <a:solidFill>
                  <a:srgbClr val="333333"/>
                </a:solidFill>
                <a:latin typeface="Arial" panose="020B0604020202020204"/>
              </a:rPr>
              <a:t>, </a:t>
            </a:r>
            <a:r>
              <a:rPr lang="en-US" sz="950">
                <a:solidFill>
                  <a:srgbClr val="A61312"/>
                </a:solidFill>
                <a:latin typeface="Arial" panose="020B0604020202020204"/>
              </a:rPr>
              <a:t>"style-loader"</a:t>
            </a:r>
            <a:r>
              <a:rPr lang="en-US" sz="950">
                <a:solidFill>
                  <a:srgbClr val="333333"/>
                </a:solidFill>
                <a:latin typeface="Arial" panose="020B0604020202020204"/>
              </a:rPr>
              <a:t>, </a:t>
            </a:r>
            <a:r>
              <a:rPr lang="en-US" sz="950">
                <a:solidFill>
                  <a:srgbClr val="A61312"/>
                </a:solidFill>
                <a:latin typeface="Arial" panose="020B0604020202020204"/>
              </a:rPr>
              <a:t>"css-loader"</a:t>
            </a:r>
            <a:r>
              <a:rPr lang="en-US" sz="950">
                <a:solidFill>
                  <a:srgbClr val="333333"/>
                </a:solidFill>
                <a:latin typeface="Arial" panose="020B0604020202020204"/>
              </a:rPr>
              <a:t>, </a:t>
            </a:r>
            <a:r>
              <a:rPr lang="en-US" sz="950">
                <a:solidFill>
                  <a:srgbClr val="A61312"/>
                </a:solidFill>
                <a:latin typeface="Arial" panose="020B0604020202020204"/>
              </a:rPr>
              <a:t>loader"]</a:t>
            </a:r>
            <a:endParaRPr lang="en-US" sz="950">
              <a:solidFill>
                <a:srgbClr val="A61312"/>
              </a:solidFill>
              <a:latin typeface="Arial" panose="020B0604020202020204"/>
            </a:endParaRPr>
          </a:p>
          <a:p>
            <a:pPr marL="774065" indent="0">
              <a:lnSpc>
                <a:spcPct val="127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0">
              <a:lnSpc>
                <a:spcPct val="127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913765" indent="0"/>
            <a:r>
              <a:rPr lang="en-US" sz="950">
                <a:latin typeface="Arial" panose="020B0604020202020204"/>
              </a:rPr>
              <a:t>test: </a:t>
            </a:r>
            <a:r>
              <a:rPr lang="en-US" sz="950">
                <a:solidFill>
                  <a:srgbClr val="F35404"/>
                </a:solidFill>
                <a:latin typeface="Arial" panose="020B0604020202020204"/>
              </a:rPr>
              <a:t>/\.js$/,</a:t>
            </a:r>
            <a:endParaRPr lang="en-US" sz="950">
              <a:solidFill>
                <a:srgbClr val="F35404"/>
              </a:solidFill>
              <a:latin typeface="Arial" panose="020B0604020202020204"/>
            </a:endParaRPr>
          </a:p>
          <a:p>
            <a:pPr marL="913765" indent="0">
              <a:lnSpc>
                <a:spcPct val="126000"/>
              </a:lnSpc>
            </a:pPr>
            <a:r>
              <a:rPr lang="en-US" sz="950">
                <a:latin typeface="Arial" panose="020B0604020202020204"/>
              </a:rPr>
              <a:t>exclude</a:t>
            </a:r>
            <a:r>
              <a:rPr lang="zh-TW" sz="950">
                <a:solidFill>
                  <a:srgbClr val="333333"/>
                </a:solidFill>
                <a:latin typeface="Arial" panose="020B0604020202020204"/>
                <a:ea typeface="Arial" panose="020B0604020202020204"/>
              </a:rPr>
              <a:t>: </a:t>
            </a:r>
            <a:r>
              <a:rPr lang="en-US" sz="950">
                <a:solidFill>
                  <a:srgbClr val="F35404"/>
                </a:solidFill>
                <a:latin typeface="Arial" panose="020B0604020202020204"/>
              </a:rPr>
              <a:t>/node_modules/,</a:t>
            </a:r>
            <a:endParaRPr lang="en-US" sz="950">
              <a:solidFill>
                <a:srgbClr val="F35404"/>
              </a:solidFill>
              <a:latin typeface="Arial" panose="020B0604020202020204"/>
            </a:endParaRPr>
          </a:p>
          <a:p>
            <a:pPr marL="913765" indent="0">
              <a:lnSpc>
                <a:spcPct val="126000"/>
              </a:lnSpc>
            </a:pPr>
            <a:r>
              <a:rPr lang="en-US" sz="950">
                <a:latin typeface="Arial" panose="020B0604020202020204"/>
              </a:rPr>
              <a:t>use</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1040765" indent="0">
              <a:lnSpc>
                <a:spcPct val="126000"/>
              </a:lnSpc>
            </a:pPr>
            <a:r>
              <a:rPr lang="en-US" sz="950">
                <a:latin typeface="Arial" panose="020B0604020202020204"/>
              </a:rPr>
              <a:t>1oader</a:t>
            </a:r>
            <a:r>
              <a:rPr lang="en-US" sz="950">
                <a:solidFill>
                  <a:srgbClr val="333333"/>
                </a:solidFill>
                <a:latin typeface="Arial" panose="020B0604020202020204"/>
              </a:rPr>
              <a:t>: </a:t>
            </a:r>
            <a:r>
              <a:rPr lang="en-US" sz="950">
                <a:solidFill>
                  <a:srgbClr val="A61312"/>
                </a:solidFill>
                <a:latin typeface="Arial" panose="020B0604020202020204"/>
              </a:rPr>
              <a:t>"babel-loader"</a:t>
            </a:r>
            <a:r>
              <a:rPr lang="en-US" sz="950">
                <a:solidFill>
                  <a:srgbClr val="333333"/>
                </a:solidFill>
                <a:latin typeface="Arial" panose="020B0604020202020204"/>
              </a:rPr>
              <a:t>,</a:t>
            </a:r>
            <a:endParaRPr lang="en-US" sz="950">
              <a:solidFill>
                <a:srgbClr val="333333"/>
              </a:solidFill>
              <a:latin typeface="Arial" panose="020B0604020202020204"/>
            </a:endParaRPr>
          </a:p>
          <a:p>
            <a:pPr marL="1040765" indent="0">
              <a:lnSpc>
                <a:spcPct val="126000"/>
              </a:lnSpc>
            </a:pPr>
            <a:r>
              <a:rPr lang="en-US" sz="950">
                <a:latin typeface="Arial" panose="020B0604020202020204"/>
              </a:rPr>
              <a:t>options: </a:t>
            </a:r>
            <a:r>
              <a:rPr lang="en-US" sz="950">
                <a:solidFill>
                  <a:srgbClr val="333333"/>
                </a:solidFill>
                <a:latin typeface="Arial" panose="020B0604020202020204"/>
              </a:rPr>
              <a:t>{</a:t>
            </a:r>
            <a:endParaRPr lang="en-US" sz="950">
              <a:solidFill>
                <a:srgbClr val="333333"/>
              </a:solidFill>
              <a:latin typeface="Arial" panose="020B0604020202020204"/>
            </a:endParaRPr>
          </a:p>
          <a:p>
            <a:pPr marL="1180465" indent="0">
              <a:lnSpc>
                <a:spcPct val="126000"/>
              </a:lnSpc>
            </a:pPr>
            <a:r>
              <a:rPr lang="en-US" sz="950">
                <a:latin typeface="Arial" panose="020B0604020202020204"/>
              </a:rPr>
              <a:t>presets</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["©babel/preset</a:t>
            </a:r>
            <a:r>
              <a:rPr lang="en-US" sz="950">
                <a:solidFill>
                  <a:srgbClr val="801413"/>
                </a:solidFill>
                <a:latin typeface="Arial" panose="020B0604020202020204"/>
              </a:rPr>
              <a:t>-env"]</a:t>
            </a:r>
            <a:r>
              <a:rPr lang="en-US" sz="950">
                <a:solidFill>
                  <a:srgbClr val="333333"/>
                </a:solidFill>
                <a:latin typeface="Arial" panose="020B0604020202020204"/>
              </a:rPr>
              <a:t>,</a:t>
            </a:r>
            <a:endParaRPr lang="en-US" sz="950">
              <a:solidFill>
                <a:srgbClr val="333333"/>
              </a:solidFill>
              <a:latin typeface="Arial" panose="020B0604020202020204"/>
            </a:endParaRPr>
          </a:p>
          <a:p>
            <a:pPr marL="1180465" indent="0">
              <a:lnSpc>
                <a:spcPct val="126000"/>
              </a:lnSpc>
            </a:pPr>
            <a:r>
              <a:rPr lang="en-US" sz="950">
                <a:latin typeface="Arial" panose="020B0604020202020204"/>
              </a:rPr>
              <a:t>plugins</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["©babel/plugin-transform-runti</a:t>
            </a:r>
            <a:r>
              <a:rPr lang="en-US" sz="950">
                <a:solidFill>
                  <a:srgbClr val="801413"/>
                </a:solidFill>
                <a:latin typeface="Arial" panose="020B0604020202020204"/>
              </a:rPr>
              <a:t>me"]</a:t>
            </a:r>
            <a:endParaRPr lang="en-US" sz="950">
              <a:solidFill>
                <a:srgbClr val="801413"/>
              </a:solidFill>
              <a:latin typeface="Arial" panose="020B0604020202020204"/>
            </a:endParaRPr>
          </a:p>
          <a:p>
            <a:pPr marL="1040765" indent="0">
              <a:lnSpc>
                <a:spcPct val="126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913765" indent="0">
              <a:lnSpc>
                <a:spcPct val="126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0">
              <a:lnSpc>
                <a:spcPct val="126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647065" indent="0">
              <a:lnSpc>
                <a:spcPts val="1380"/>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5461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5000"/>
              </a:lnSpc>
            </a:pPr>
            <a:r>
              <a:rPr lang="en-US" sz="950">
                <a:latin typeface="Arial" panose="020B0604020202020204"/>
              </a:rPr>
              <a:t>plugi ns</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a:t>
            </a:r>
            <a:endParaRPr lang="en-US" sz="950">
              <a:solidFill>
                <a:srgbClr val="333333"/>
              </a:solidFill>
              <a:latin typeface="Arial" panose="020B0604020202020204"/>
            </a:endParaRPr>
          </a:p>
          <a:p>
            <a:pPr marL="647065" indent="0">
              <a:lnSpc>
                <a:spcPct val="125000"/>
              </a:lnSpc>
            </a:pPr>
            <a:r>
              <a:rPr lang="en-US" sz="950">
                <a:solidFill>
                  <a:srgbClr val="750087"/>
                </a:solidFill>
                <a:latin typeface="Arial" panose="020B0604020202020204"/>
              </a:rPr>
              <a:t>new </a:t>
            </a:r>
            <a:r>
              <a:rPr lang="en-US" sz="950">
                <a:latin typeface="Arial" panose="020B0604020202020204"/>
              </a:rPr>
              <a:t>ModuleFederati onPlugi n((</a:t>
            </a:r>
            <a:endParaRPr lang="en-US" sz="950">
              <a:latin typeface="Arial" panose="020B0604020202020204"/>
            </a:endParaRPr>
          </a:p>
          <a:p>
            <a:pPr marL="774065" indent="0">
              <a:lnSpc>
                <a:spcPct val="125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"dashboard"</a:t>
            </a:r>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0">
              <a:lnSpc>
                <a:spcPct val="125000"/>
              </a:lnSpc>
            </a:pPr>
            <a:r>
              <a:rPr lang="en-US" sz="950">
                <a:latin typeface="Arial" panose="020B0604020202020204"/>
              </a:rPr>
              <a:t>fi1 ename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"remoteEntry.js"</a:t>
            </a:r>
            <a:r>
              <a:rPr lang="en-US" sz="950">
                <a:solidFill>
                  <a:srgbClr val="333333"/>
                </a:solidFill>
                <a:latin typeface="Arial" panose="020B0604020202020204"/>
              </a:rPr>
              <a:t>, </a:t>
            </a:r>
            <a:r>
              <a:rPr lang="en-US" sz="950">
                <a:latin typeface="Arial" panose="020B0604020202020204"/>
              </a:rPr>
              <a:t>exposes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913765" indent="0">
              <a:lnSpc>
                <a:spcPct val="125000"/>
              </a:lnSpc>
            </a:pPr>
            <a:r>
              <a:rPr lang="en-US" sz="950">
                <a:latin typeface="Arial" panose="020B0604020202020204"/>
              </a:rPr>
              <a:t>"./DashboardApp"</a:t>
            </a:r>
            <a:r>
              <a:rPr lang="zh-TW" sz="950">
                <a:solidFill>
                  <a:srgbClr val="333333"/>
                </a:solidFill>
                <a:latin typeface="Arial" panose="020B0604020202020204"/>
                <a:ea typeface="Arial" panose="020B0604020202020204"/>
              </a:rPr>
              <a:t>: </a:t>
            </a:r>
            <a:r>
              <a:rPr lang="en-US" sz="950" baseline="30000">
                <a:solidFill>
                  <a:srgbClr val="A61312"/>
                </a:solidFill>
                <a:latin typeface="Arial" panose="020B0604020202020204"/>
              </a:rPr>
              <a:t>H</a:t>
            </a:r>
            <a:r>
              <a:rPr lang="en-US" sz="950">
                <a:solidFill>
                  <a:srgbClr val="A61312"/>
                </a:solidFill>
                <a:latin typeface="Arial" panose="020B0604020202020204"/>
              </a:rPr>
              <a:t>./src/bootstrap"</a:t>
            </a:r>
            <a:endParaRPr lang="en-US" sz="950">
              <a:solidFill>
                <a:srgbClr val="A61312"/>
              </a:solidFill>
              <a:latin typeface="Arial" panose="020B0604020202020204"/>
            </a:endParaRPr>
          </a:p>
          <a:p>
            <a:pPr marL="774065" indent="0"/>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0">
              <a:spcAft>
                <a:spcPts val="280"/>
              </a:spcAft>
            </a:pPr>
            <a:r>
              <a:rPr lang="en-US" sz="950">
                <a:latin typeface="Arial" panose="020B0604020202020204"/>
              </a:rPr>
              <a:t>shared</a:t>
            </a:r>
            <a:r>
              <a:rPr lang="zh-TW" sz="950">
                <a:solidFill>
                  <a:srgbClr val="333333"/>
                </a:solidFill>
                <a:latin typeface="Arial" panose="020B0604020202020204"/>
                <a:ea typeface="Arial" panose="020B0604020202020204"/>
              </a:rPr>
              <a:t>: </a:t>
            </a:r>
            <a:r>
              <a:rPr lang="en-US" sz="950">
                <a:latin typeface="Arial" panose="020B0604020202020204"/>
              </a:rPr>
              <a:t>packageJson</a:t>
            </a:r>
            <a:r>
              <a:rPr lang="en-US" sz="950">
                <a:solidFill>
                  <a:srgbClr val="333333"/>
                </a:solidFill>
                <a:latin typeface="Arial" panose="020B0604020202020204"/>
              </a:rPr>
              <a:t>.</a:t>
            </a:r>
            <a:r>
              <a:rPr lang="en-US" sz="950">
                <a:latin typeface="Arial" panose="020B0604020202020204"/>
              </a:rPr>
              <a:t>dependencies</a:t>
            </a:r>
            <a:endParaRPr lang="en-US" sz="950">
              <a:latin typeface="Arial" panose="020B0604020202020204"/>
            </a:endParaRPr>
          </a:p>
          <a:p>
            <a:pPr marL="647065" indent="0"/>
            <a:r>
              <a:rPr lang="en-US" sz="950">
                <a:solidFill>
                  <a:srgbClr val="333333"/>
                </a:solidFill>
                <a:latin typeface="Arial" panose="020B0604020202020204"/>
              </a:rPr>
              <a:t>}),</a:t>
            </a:r>
            <a:endParaRPr lang="en-US" sz="950">
              <a:solidFill>
                <a:srgbClr val="333333"/>
              </a:solidFill>
              <a:latin typeface="Arial" panose="020B0604020202020204"/>
            </a:endParaRPr>
          </a:p>
          <a:p>
            <a:pPr marL="647065" indent="0">
              <a:spcAft>
                <a:spcPts val="280"/>
              </a:spcAft>
            </a:pPr>
            <a:r>
              <a:rPr lang="en-US" sz="950">
                <a:solidFill>
                  <a:srgbClr val="750087"/>
                </a:solidFill>
                <a:latin typeface="Arial" panose="020B0604020202020204"/>
              </a:rPr>
              <a:t>new </a:t>
            </a:r>
            <a:r>
              <a:rPr lang="en-US" sz="950">
                <a:latin typeface="Arial" panose="020B0604020202020204"/>
              </a:rPr>
              <a:t>HtmlwebpackPlugin((</a:t>
            </a:r>
            <a:endParaRPr lang="en-US" sz="950">
              <a:latin typeface="Arial" panose="020B0604020202020204"/>
            </a:endParaRPr>
          </a:p>
          <a:p>
            <a:pPr marL="774065" indent="0">
              <a:lnSpc>
                <a:spcPct val="126000"/>
              </a:lnSpc>
            </a:pPr>
            <a:r>
              <a:rPr lang="en-US" sz="950">
                <a:latin typeface="Arial" panose="020B0604020202020204"/>
              </a:rPr>
              <a:t>template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"./public/index.html"</a:t>
            </a:r>
            <a:endParaRPr lang="en-US" sz="950">
              <a:solidFill>
                <a:srgbClr val="A61312"/>
              </a:solidFill>
              <a:latin typeface="Arial" panose="020B0604020202020204"/>
            </a:endParaRPr>
          </a:p>
          <a:p>
            <a:pPr marL="647065" indent="0"/>
            <a:r>
              <a:rPr lang="en-US" sz="950">
                <a:solidFill>
                  <a:srgbClr val="333333"/>
                </a:solidFill>
                <a:latin typeface="Arial" panose="020B0604020202020204"/>
              </a:rPr>
              <a:t>}),</a:t>
            </a:r>
            <a:endParaRPr lang="en-US" sz="950">
              <a:solidFill>
                <a:srgbClr val="333333"/>
              </a:solidFill>
              <a:latin typeface="Arial" panose="020B0604020202020204"/>
            </a:endParaRPr>
          </a:p>
          <a:p>
            <a:pPr marL="647065" indent="0"/>
            <a:r>
              <a:rPr lang="en-US" sz="950">
                <a:solidFill>
                  <a:srgbClr val="750087"/>
                </a:solidFill>
                <a:latin typeface="Arial" panose="020B0604020202020204"/>
              </a:rPr>
              <a:t>new </a:t>
            </a:r>
            <a:r>
              <a:rPr lang="en-US" sz="950">
                <a:latin typeface="Arial" panose="020B0604020202020204"/>
              </a:rPr>
              <a:t>VueLoaderPlugi </a:t>
            </a:r>
            <a:r>
              <a:rPr lang="en-US" sz="950">
                <a:solidFill>
                  <a:srgbClr val="333333"/>
                </a:solidFill>
                <a:latin typeface="Arial" panose="020B0604020202020204"/>
              </a:rPr>
              <a:t>n()</a:t>
            </a:r>
            <a:endParaRPr lang="en-US" sz="950">
              <a:solidFill>
                <a:srgbClr val="333333"/>
              </a:solidFill>
              <a:latin typeface="Arial" panose="020B0604020202020204"/>
            </a:endParaRPr>
          </a:p>
          <a:p>
            <a:pPr indent="546100">
              <a:lnSpc>
                <a:spcPts val="1380"/>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419100">
              <a:lnSpc>
                <a:spcPct val="126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ct val="120000"/>
              </a:lnSpc>
              <a:spcAft>
                <a:spcPts val="1120"/>
              </a:spcAft>
            </a:pPr>
            <a:r>
              <a:rPr lang="en-US" sz="1000">
                <a:solidFill>
                  <a:srgbClr val="333333"/>
                </a:solidFill>
                <a:latin typeface="Arial" panose="020B0604020202020204"/>
              </a:rPr>
              <a:t>5</a:t>
            </a:r>
            <a:r>
              <a:rPr lang="zh-TW" sz="950">
                <a:solidFill>
                  <a:srgbClr val="333333"/>
                </a:solidFill>
                <a:latin typeface="微软雅黑" panose="020B0503020204020204" charset="-122"/>
                <a:ea typeface="微软雅黑" panose="020B0503020204020204" charset="-122"/>
              </a:rPr>
              <a:t>.修改启动命令</a:t>
            </a:r>
            <a:endParaRPr lang="zh-TW" sz="950">
              <a:solidFill>
                <a:srgbClr val="333333"/>
              </a:solidFill>
              <a:latin typeface="微软雅黑" panose="020B0503020204020204" charset="-122"/>
              <a:ea typeface="微软雅黑" panose="020B0503020204020204" charset="-122"/>
            </a:endParaRPr>
          </a:p>
          <a:p>
            <a:pPr indent="419100">
              <a:lnSpc>
                <a:spcPct val="126000"/>
              </a:lnSpc>
            </a:pPr>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6000"/>
              </a:lnSpc>
            </a:pPr>
            <a:r>
              <a:rPr lang="en-US" sz="950">
                <a:solidFill>
                  <a:srgbClr val="A61312"/>
                </a:solidFill>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a:t>
            </a:r>
            <a:endParaRPr lang="en-US" sz="950">
              <a:solidFill>
                <a:srgbClr val="A61312"/>
              </a:solidFill>
              <a:latin typeface="Arial" panose="020B0604020202020204"/>
            </a:endParaRPr>
          </a:p>
          <a:p>
            <a:pPr indent="419100">
              <a:lnSpc>
                <a:spcPct val="126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r>
              <a:rPr lang="en-US" sz="1200" b="1">
                <a:solidFill>
                  <a:srgbClr val="333333"/>
                </a:solidFill>
                <a:latin typeface="Arial" panose="020B0604020202020204"/>
              </a:rPr>
              <a:t>5.15</a:t>
            </a:r>
            <a:r>
              <a:rPr lang="en-US" sz="1200" b="1">
                <a:latin typeface="Arial" panose="020B0604020202020204"/>
              </a:rPr>
              <a:t> </a:t>
            </a:r>
            <a:r>
              <a:rPr lang="en-US" sz="1200" b="1">
                <a:solidFill>
                  <a:srgbClr val="333333"/>
                </a:solidFill>
                <a:latin typeface="Arial" panose="020B0604020202020204"/>
              </a:rPr>
              <a:t>Container </a:t>
            </a:r>
            <a:r>
              <a:rPr lang="zh-TW" sz="1200">
                <a:solidFill>
                  <a:srgbClr val="333333"/>
                </a:solidFill>
                <a:latin typeface="微软雅黑" panose="020B0503020204020204" charset="-122"/>
                <a:ea typeface="微软雅黑" panose="020B0503020204020204" charset="-122"/>
              </a:rPr>
              <a:t>应用加载 </a:t>
            </a:r>
            <a:r>
              <a:rPr lang="en-US" sz="1200" b="1">
                <a:solidFill>
                  <a:srgbClr val="333333"/>
                </a:solidFill>
                <a:latin typeface="Arial" panose="020B0604020202020204"/>
              </a:rPr>
              <a:t>Dashboard</a:t>
            </a:r>
            <a:endParaRPr lang="en-US" sz="1200" b="1">
              <a:solidFill>
                <a:srgbClr val="333333"/>
              </a:solidFill>
              <a:latin typeface="Arial" panose="020B0604020202020204"/>
            </a:endParaRPr>
          </a:p>
        </p:txBody>
      </p:sp>
      <p:sp>
        <p:nvSpPr>
          <p:cNvPr id="3" name="矩形 2"/>
          <p:cNvSpPr/>
          <p:nvPr/>
        </p:nvSpPr>
        <p:spPr>
          <a:xfrm>
            <a:off x="5727192" y="2289048"/>
            <a:ext cx="350520" cy="97536"/>
          </a:xfrm>
          <a:prstGeom prst="rect">
            <a:avLst/>
          </a:prstGeom>
          <a:solidFill>
            <a:srgbClr val="FFFFFF"/>
          </a:solidFill>
        </p:spPr>
        <p:txBody>
          <a:bodyPr wrap="none" lIns="0" tIns="0" rIns="0" bIns="0">
            <a:noAutofit/>
          </a:bodyPr>
          <a:p>
            <a:pPr indent="0"/>
            <a:r>
              <a:rPr lang="en-US" sz="950">
                <a:solidFill>
                  <a:srgbClr val="A61312"/>
                </a:solidFill>
                <a:latin typeface="Arial" panose="020B0604020202020204"/>
              </a:rPr>
              <a:t>sass-</a:t>
            </a:r>
            <a:endParaRPr lang="en-US" sz="950">
              <a:solidFill>
                <a:srgbClr val="A61312"/>
              </a:solidFill>
              <a:latin typeface="Arial" panose="020B0604020202020204"/>
            </a:endParaRPr>
          </a:p>
        </p:txBody>
      </p:sp>
      <p:sp>
        <p:nvSpPr>
          <p:cNvPr id="4" name="矩形 3"/>
          <p:cNvSpPr/>
          <p:nvPr/>
        </p:nvSpPr>
        <p:spPr>
          <a:xfrm>
            <a:off x="1106424" y="9287256"/>
            <a:ext cx="2090928" cy="149352"/>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1.</a:t>
            </a:r>
            <a:r>
              <a:rPr lang="en-US" sz="1000">
                <a:latin typeface="Arial" panose="020B0604020202020204"/>
              </a:rPr>
              <a:t> </a:t>
            </a:r>
            <a:r>
              <a:rPr lang="en-US" sz="1000">
                <a:solidFill>
                  <a:srgbClr val="333333"/>
                </a:solidFill>
                <a:latin typeface="Arial" panose="020B0604020202020204"/>
              </a:rPr>
              <a:t>Contain er </a:t>
            </a:r>
            <a:r>
              <a:rPr lang="zh-TW" sz="950">
                <a:solidFill>
                  <a:srgbClr val="333333"/>
                </a:solidFill>
                <a:latin typeface="微软雅黑" panose="020B0503020204020204" charset="-122"/>
                <a:ea typeface="微软雅黑" panose="020B0503020204020204" charset="-122"/>
              </a:rPr>
              <a:t>酉己置 </a:t>
            </a:r>
            <a:r>
              <a:rPr lang="en-US" sz="1000">
                <a:solidFill>
                  <a:srgbClr val="333333"/>
                </a:solidFill>
                <a:latin typeface="Arial" panose="020B0604020202020204"/>
              </a:rPr>
              <a:t>ModuleFedaration</a:t>
            </a:r>
            <a:endParaRPr lang="en-US" sz="100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7928" y="460248"/>
            <a:ext cx="4989576" cy="8366760"/>
          </a:xfrm>
          <a:prstGeom prst="rect">
            <a:avLst/>
          </a:prstGeom>
          <a:solidFill>
            <a:srgbClr val="FFFFFF"/>
          </a:solidFill>
        </p:spPr>
        <p:txBody>
          <a:bodyPr lIns="0" tIns="0" rIns="0" bIns="0">
            <a:noAutofit/>
          </a:bodyPr>
          <a:p>
            <a:pPr marL="354965" indent="12700" algn="just">
              <a:lnSpc>
                <a:spcPct val="127000"/>
              </a:lnSpc>
            </a:pPr>
            <a:r>
              <a:rPr lang="zh-CN" sz="950">
                <a:solidFill>
                  <a:srgbClr val="A85601"/>
                </a:solidFill>
                <a:latin typeface="Arial" panose="020B0604020202020204"/>
                <a:ea typeface="Arial" panose="020B0604020202020204"/>
              </a:rPr>
              <a:t>// </a:t>
            </a:r>
            <a:r>
              <a:rPr lang="en-US" sz="950">
                <a:solidFill>
                  <a:srgbClr val="A85601"/>
                </a:solidFill>
                <a:latin typeface="Arial" panose="020B0604020202020204"/>
              </a:rPr>
              <a:t>container/webpack.configvj^ ' </a:t>
            </a:r>
            <a:r>
              <a:rPr lang="en-US" sz="950">
                <a:latin typeface="Arial" panose="020B0604020202020204"/>
              </a:rPr>
              <a:t>remotes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33400">
              <a:lnSpc>
                <a:spcPct val="127000"/>
              </a:lnSpc>
            </a:pPr>
            <a:r>
              <a:rPr lang="en-US" sz="950">
                <a:latin typeface="Arial" panose="020B0604020202020204"/>
              </a:rPr>
              <a:t>dashboard</a:t>
            </a:r>
            <a:r>
              <a:rPr lang="zh-TW" sz="950">
                <a:solidFill>
                  <a:srgbClr val="333333"/>
                </a:solidFill>
                <a:latin typeface="Arial" panose="020B0604020202020204"/>
                <a:ea typeface="Arial" panose="020B0604020202020204"/>
              </a:rPr>
              <a:t>: </a:t>
            </a:r>
            <a:r>
              <a:rPr lang="en-US" sz="950" baseline="30000">
                <a:solidFill>
                  <a:srgbClr val="A61312"/>
                </a:solidFill>
                <a:latin typeface="Arial" panose="020B0604020202020204"/>
              </a:rPr>
              <a:t>n</a:t>
            </a:r>
            <a:r>
              <a:rPr lang="en-US" sz="950">
                <a:solidFill>
                  <a:srgbClr val="A61312"/>
                </a:solidFill>
                <a:latin typeface="Arial" panose="020B0604020202020204"/>
              </a:rPr>
              <a:t>dashboard@</a:t>
            </a:r>
            <a:r>
              <a:rPr lang="en-US" sz="950">
                <a:solidFill>
                  <a:srgbClr val="A61312"/>
                </a:solidFill>
                <a:latin typeface="Arial" panose="020B0604020202020204"/>
                <a:hlinkClick r:id="rId1"/>
              </a:rPr>
              <a:t>http</a:t>
            </a:r>
            <a:r>
              <a:rPr lang="zh-TW" sz="950">
                <a:solidFill>
                  <a:srgbClr val="A61312"/>
                </a:solidFill>
                <a:latin typeface="Arial" panose="020B0604020202020204"/>
                <a:ea typeface="Arial" panose="020B0604020202020204"/>
                <a:hlinkClick r:id="rId1"/>
              </a:rPr>
              <a:t>:</a:t>
            </a:r>
            <a:r>
              <a:rPr lang="en-US" sz="950">
                <a:solidFill>
                  <a:srgbClr val="A61312"/>
                </a:solidFill>
                <a:latin typeface="Arial" panose="020B0604020202020204"/>
                <a:hlinkClick r:id="rId1"/>
              </a:rPr>
              <a:t>//Iocalhost</a:t>
            </a:r>
            <a:r>
              <a:rPr lang="zh-TW" sz="950">
                <a:solidFill>
                  <a:srgbClr val="A61312"/>
                </a:solidFill>
                <a:latin typeface="Arial" panose="020B0604020202020204"/>
                <a:ea typeface="Arial" panose="020B0604020202020204"/>
                <a:hlinkClick r:id="rId1"/>
              </a:rPr>
              <a:t>:</a:t>
            </a:r>
            <a:r>
              <a:rPr lang="en-US" sz="950">
                <a:solidFill>
                  <a:srgbClr val="A61312"/>
                </a:solidFill>
                <a:latin typeface="Arial" panose="020B0604020202020204"/>
                <a:hlinkClick r:id="rId1"/>
              </a:rPr>
              <a:t>8083/remoteEntry.js</a:t>
            </a:r>
            <a:r>
              <a:rPr lang="en-US" sz="950">
                <a:solidFill>
                  <a:srgbClr val="A61312"/>
                </a:solidFill>
                <a:latin typeface="Arial" panose="020B0604020202020204"/>
              </a:rPr>
              <a:t>"</a:t>
            </a:r>
            <a:endParaRPr lang="en-US" sz="950">
              <a:solidFill>
                <a:srgbClr val="A61312"/>
              </a:solidFill>
              <a:latin typeface="Arial" panose="020B0604020202020204"/>
            </a:endParaRPr>
          </a:p>
          <a:p>
            <a:pPr indent="393700">
              <a:lnSpc>
                <a:spcPts val="1390"/>
              </a:lnSpc>
              <a:spcAft>
                <a:spcPts val="126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127000">
              <a:lnSpc>
                <a:spcPct val="118000"/>
              </a:lnSpc>
              <a:spcAft>
                <a:spcPts val="126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新建</a:t>
            </a:r>
            <a:r>
              <a:rPr lang="en-US" sz="1000">
                <a:solidFill>
                  <a:srgbClr val="333333"/>
                </a:solidFill>
                <a:latin typeface="Arial" panose="020B0604020202020204"/>
              </a:rPr>
              <a:t>DashboardApp</a:t>
            </a:r>
            <a:r>
              <a:rPr lang="zh-TW" sz="950">
                <a:solidFill>
                  <a:srgbClr val="333333"/>
                </a:solidFill>
                <a:latin typeface="微软雅黑" panose="020B0503020204020204" charset="-122"/>
                <a:ea typeface="微软雅黑" panose="020B0503020204020204" charset="-122"/>
              </a:rPr>
              <a:t>纟且件</a:t>
            </a:r>
            <a:endParaRPr lang="zh-TW" sz="950">
              <a:solidFill>
                <a:srgbClr val="333333"/>
              </a:solidFill>
              <a:latin typeface="微软雅黑" panose="020B0503020204020204" charset="-122"/>
              <a:ea typeface="微软雅黑" panose="020B0503020204020204" charset="-122"/>
            </a:endParaRPr>
          </a:p>
          <a:p>
            <a:pPr indent="393700" algn="just">
              <a:lnSpc>
                <a:spcPct val="124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333333"/>
                </a:solidFill>
                <a:latin typeface="Arial" panose="020B0604020202020204"/>
              </a:rPr>
              <a:t>( </a:t>
            </a:r>
            <a:r>
              <a:rPr lang="en-US" sz="950">
                <a:solidFill>
                  <a:srgbClr val="0101FA"/>
                </a:solidFill>
                <a:latin typeface="Arial" panose="020B0604020202020204"/>
              </a:rPr>
              <a:t>useRef</a:t>
            </a:r>
            <a:r>
              <a:rPr lang="en-US" sz="950">
                <a:solidFill>
                  <a:srgbClr val="333333"/>
                </a:solidFill>
                <a:latin typeface="Arial" panose="020B0604020202020204"/>
              </a:rPr>
              <a:t>, </a:t>
            </a:r>
            <a:r>
              <a:rPr lang="en-US" sz="950">
                <a:solidFill>
                  <a:srgbClr val="0101FA"/>
                </a:solidFill>
                <a:latin typeface="Arial" panose="020B0604020202020204"/>
              </a:rPr>
              <a:t>useEffect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393700" algn="just">
              <a:lnSpc>
                <a:spcPct val="124000"/>
              </a:lnSpc>
              <a:spcAft>
                <a:spcPts val="910"/>
              </a:spcAft>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mount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"dashboard/DashboardApp"</a:t>
            </a:r>
            <a:endParaRPr lang="en-US" sz="950">
              <a:solidFill>
                <a:srgbClr val="A61312"/>
              </a:solidFill>
              <a:latin typeface="Arial" panose="020B0604020202020204"/>
            </a:endParaRPr>
          </a:p>
          <a:p>
            <a:pPr indent="393700" algn="just">
              <a:lnSpc>
                <a:spcPct val="125000"/>
              </a:lnSpc>
            </a:pPr>
            <a:r>
              <a:rPr lang="en-US" sz="950">
                <a:solidFill>
                  <a:srgbClr val="750087"/>
                </a:solidFill>
                <a:latin typeface="Arial" panose="020B0604020202020204"/>
              </a:rPr>
              <a:t>export default function </a:t>
            </a:r>
            <a:r>
              <a:rPr lang="en-US" sz="950">
                <a:solidFill>
                  <a:srgbClr val="0101FA"/>
                </a:solidFill>
                <a:latin typeface="Arial" panose="020B0604020202020204"/>
              </a:rPr>
              <a:t>DashboardAppO </a:t>
            </a:r>
            <a:r>
              <a:rPr lang="en-US" sz="950">
                <a:solidFill>
                  <a:srgbClr val="333333"/>
                </a:solidFill>
                <a:latin typeface="Arial" panose="020B0604020202020204"/>
              </a:rPr>
              <a:t>(</a:t>
            </a:r>
            <a:endParaRPr lang="en-US" sz="950">
              <a:solidFill>
                <a:srgbClr val="333333"/>
              </a:solidFill>
              <a:latin typeface="Arial" panose="020B0604020202020204"/>
            </a:endParaRPr>
          </a:p>
          <a:p>
            <a:pPr marL="494665" indent="12700">
              <a:lnSpc>
                <a:spcPct val="125000"/>
              </a:lnSpc>
            </a:pPr>
            <a:r>
              <a:rPr lang="en-US" sz="950">
                <a:solidFill>
                  <a:srgbClr val="750087"/>
                </a:solidFill>
                <a:latin typeface="Arial" panose="020B0604020202020204"/>
              </a:rPr>
              <a:t>const </a:t>
            </a:r>
            <a:r>
              <a:rPr lang="en-US" sz="950">
                <a:solidFill>
                  <a:srgbClr val="0101FA"/>
                </a:solidFill>
                <a:latin typeface="Arial" panose="020B0604020202020204"/>
              </a:rPr>
              <a:t>ref </a:t>
            </a:r>
            <a:r>
              <a:rPr lang="en-US" sz="950">
                <a:solidFill>
                  <a:srgbClr val="A61312"/>
                </a:solidFill>
                <a:latin typeface="Arial" panose="020B0604020202020204"/>
              </a:rPr>
              <a:t>= </a:t>
            </a:r>
            <a:r>
              <a:rPr lang="en-US" sz="950">
                <a:latin typeface="Arial" panose="020B0604020202020204"/>
              </a:rPr>
              <a:t>useRef</a:t>
            </a:r>
            <a:r>
              <a:rPr lang="en-US" sz="950">
                <a:solidFill>
                  <a:srgbClr val="333333"/>
                </a:solidFill>
                <a:latin typeface="Arial" panose="020B0604020202020204"/>
              </a:rPr>
              <a:t>() </a:t>
            </a:r>
            <a:r>
              <a:rPr lang="en-US" sz="950">
                <a:latin typeface="Arial" panose="020B0604020202020204"/>
              </a:rPr>
              <a:t>useEffect(()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marL="621665" indent="0">
              <a:lnSpc>
                <a:spcPct val="125000"/>
              </a:lnSpc>
            </a:pPr>
            <a:r>
              <a:rPr lang="en-US" sz="950">
                <a:solidFill>
                  <a:srgbClr val="070E30"/>
                </a:solidFill>
                <a:latin typeface="Arial" panose="020B0604020202020204"/>
              </a:rPr>
              <a:t>mount(ref</a:t>
            </a:r>
            <a:r>
              <a:rPr lang="en-US" sz="950">
                <a:solidFill>
                  <a:srgbClr val="333333"/>
                </a:solidFill>
                <a:latin typeface="Arial" panose="020B0604020202020204"/>
              </a:rPr>
              <a:t>.</a:t>
            </a:r>
            <a:r>
              <a:rPr lang="en-US" sz="950">
                <a:latin typeface="Arial" panose="020B0604020202020204"/>
              </a:rPr>
              <a:t>current)</a:t>
            </a:r>
            <a:endParaRPr lang="en-US" sz="950">
              <a:latin typeface="Arial" panose="020B0604020202020204"/>
            </a:endParaRPr>
          </a:p>
          <a:p>
            <a:pPr indent="533400"/>
            <a:r>
              <a:rPr lang="en-US" sz="950">
                <a:solidFill>
                  <a:srgbClr val="333333"/>
                </a:solidFill>
                <a:latin typeface="微软雅黑" panose="020B0503020204020204" charset="-122"/>
              </a:rPr>
              <a:t>}, </a:t>
            </a:r>
            <a:r>
              <a:rPr lang="zh-CN" sz="950">
                <a:solidFill>
                  <a:srgbClr val="333333"/>
                </a:solidFill>
                <a:latin typeface="微软雅黑" panose="020B0503020204020204" charset="-122"/>
                <a:ea typeface="微软雅黑" panose="020B0503020204020204" charset="-122"/>
              </a:rPr>
              <a:t>口)</a:t>
            </a:r>
            <a:endParaRPr lang="zh-CN" sz="950">
              <a:solidFill>
                <a:srgbClr val="333333"/>
              </a:solidFill>
              <a:latin typeface="微软雅黑" panose="020B0503020204020204" charset="-122"/>
              <a:ea typeface="微软雅黑" panose="020B0503020204020204" charset="-122"/>
            </a:endParaRPr>
          </a:p>
          <a:p>
            <a:pPr indent="533400"/>
            <a:r>
              <a:rPr lang="en-US" sz="950">
                <a:solidFill>
                  <a:srgbClr val="750087"/>
                </a:solidFill>
                <a:latin typeface="Arial" panose="020B0604020202020204"/>
              </a:rPr>
              <a:t>return </a:t>
            </a:r>
            <a:r>
              <a:rPr lang="en-US" sz="950">
                <a:solidFill>
                  <a:srgbClr val="127602"/>
                </a:solidFill>
                <a:latin typeface="Arial" panose="020B0604020202020204"/>
              </a:rPr>
              <a:t>&lt;div </a:t>
            </a:r>
            <a:r>
              <a:rPr lang="en-US" sz="950">
                <a:solidFill>
                  <a:srgbClr val="0C0CA5"/>
                </a:solidFill>
                <a:latin typeface="Arial" panose="020B0604020202020204"/>
              </a:rPr>
              <a:t>ref=(</a:t>
            </a:r>
            <a:r>
              <a:rPr lang="en-US" sz="950">
                <a:latin typeface="Arial" panose="020B0604020202020204"/>
              </a:rPr>
              <a:t>ref</a:t>
            </a:r>
            <a:r>
              <a:rPr lang="en-US" sz="950">
                <a:solidFill>
                  <a:srgbClr val="127602"/>
                </a:solidFill>
                <a:latin typeface="Arial" panose="020B0604020202020204"/>
              </a:rPr>
              <a:t>}&gt;&lt;/div&gt;</a:t>
            </a:r>
            <a:endParaRPr lang="en-US" sz="950">
              <a:solidFill>
                <a:srgbClr val="127602"/>
              </a:solidFill>
              <a:latin typeface="Arial" panose="020B0604020202020204"/>
            </a:endParaRPr>
          </a:p>
          <a:p>
            <a:pPr indent="393700">
              <a:lnSpc>
                <a:spcPts val="1355"/>
              </a:lnSpc>
              <a:spcAft>
                <a:spcPts val="126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127000">
              <a:lnSpc>
                <a:spcPct val="118000"/>
              </a:lnSpc>
              <a:spcAft>
                <a:spcPts val="1260"/>
              </a:spcAft>
            </a:pPr>
            <a:r>
              <a:rPr lang="en-US" sz="1000">
                <a:solidFill>
                  <a:srgbClr val="333333"/>
                </a:solidFill>
                <a:latin typeface="Arial" panose="020B0604020202020204"/>
              </a:rPr>
              <a:t>3. Container</a:t>
            </a:r>
            <a:r>
              <a:rPr lang="zh-TW" sz="950">
                <a:solidFill>
                  <a:srgbClr val="333333"/>
                </a:solidFill>
                <a:latin typeface="微软雅黑" panose="020B0503020204020204" charset="-122"/>
                <a:ea typeface="微软雅黑" panose="020B0503020204020204" charset="-122"/>
              </a:rPr>
              <a:t>应用添加路由</a:t>
            </a:r>
            <a:endParaRPr lang="zh-TW" sz="950">
              <a:solidFill>
                <a:srgbClr val="333333"/>
              </a:solidFill>
              <a:latin typeface="微软雅黑" panose="020B0503020204020204" charset="-122"/>
              <a:ea typeface="微软雅黑" panose="020B0503020204020204" charset="-122"/>
            </a:endParaRPr>
          </a:p>
          <a:p>
            <a:pPr indent="393700" algn="just">
              <a:lnSpc>
                <a:spcPct val="124000"/>
              </a:lnSpc>
              <a:spcAft>
                <a:spcPts val="910"/>
              </a:spcAft>
            </a:pPr>
            <a:r>
              <a:rPr lang="en-US" sz="950">
                <a:solidFill>
                  <a:srgbClr val="750087"/>
                </a:solidFill>
                <a:latin typeface="Arial" panose="020B0604020202020204"/>
              </a:rPr>
              <a:t>const </a:t>
            </a:r>
            <a:r>
              <a:rPr lang="en-US" sz="950">
                <a:solidFill>
                  <a:srgbClr val="0101FA"/>
                </a:solidFill>
                <a:latin typeface="Arial" panose="020B0604020202020204"/>
              </a:rPr>
              <a:t>DashboardApp </a:t>
            </a:r>
            <a:r>
              <a:rPr lang="en-US" sz="950">
                <a:solidFill>
                  <a:srgbClr val="A61312"/>
                </a:solidFill>
                <a:latin typeface="Arial" panose="020B0604020202020204"/>
              </a:rPr>
              <a:t>= </a:t>
            </a:r>
            <a:r>
              <a:rPr lang="en-US" sz="950">
                <a:latin typeface="Arial" panose="020B0604020202020204"/>
              </a:rPr>
              <a:t>lazy(() </a:t>
            </a:r>
            <a:r>
              <a:rPr lang="en-US" sz="950">
                <a:solidFill>
                  <a:srgbClr val="A61312"/>
                </a:solidFill>
                <a:latin typeface="Arial" panose="020B0604020202020204"/>
              </a:rPr>
              <a:t>=&gt; </a:t>
            </a:r>
            <a:r>
              <a:rPr lang="en-US" sz="950" i="1">
                <a:solidFill>
                  <a:srgbClr val="750087"/>
                </a:solidFill>
                <a:latin typeface="Arial" panose="020B0604020202020204"/>
              </a:rPr>
              <a:t>i</a:t>
            </a:r>
            <a:r>
              <a:rPr lang="en-US" sz="950">
                <a:solidFill>
                  <a:srgbClr val="750087"/>
                </a:solidFill>
                <a:latin typeface="Arial" panose="020B0604020202020204"/>
              </a:rPr>
              <a:t>mport("</a:t>
            </a:r>
            <a:r>
              <a:rPr lang="en-US" sz="950">
                <a:solidFill>
                  <a:srgbClr val="A61312"/>
                </a:solidFill>
                <a:latin typeface="Arial" panose="020B0604020202020204"/>
              </a:rPr>
              <a:t>./components/DashboardApp"))</a:t>
            </a:r>
            <a:endParaRPr lang="en-US" sz="950">
              <a:solidFill>
                <a:srgbClr val="A61312"/>
              </a:solidFill>
              <a:latin typeface="Arial" panose="020B0604020202020204"/>
            </a:endParaRPr>
          </a:p>
          <a:p>
            <a:pPr marL="494665" indent="-127000">
              <a:lnSpc>
                <a:spcPct val="124000"/>
              </a:lnSpc>
            </a:pPr>
            <a:r>
              <a:rPr lang="en-US" sz="950">
                <a:solidFill>
                  <a:srgbClr val="750087"/>
                </a:solidFill>
                <a:latin typeface="Arial" panose="020B0604020202020204"/>
              </a:rPr>
              <a:t>function </a:t>
            </a:r>
            <a:r>
              <a:rPr lang="en-US" sz="950">
                <a:solidFill>
                  <a:srgbClr val="0101FA"/>
                </a:solidFill>
                <a:latin typeface="Arial" panose="020B0604020202020204"/>
              </a:rPr>
              <a:t>App </a:t>
            </a:r>
            <a:r>
              <a:rPr lang="en-US" sz="950">
                <a:solidFill>
                  <a:srgbClr val="333333"/>
                </a:solidFill>
                <a:latin typeface="Arial" panose="020B0604020202020204"/>
              </a:rPr>
              <a:t>() { </a:t>
            </a: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marL="774065" indent="-139700">
              <a:lnSpc>
                <a:spcPct val="124000"/>
              </a:lnSpc>
            </a:pPr>
            <a:r>
              <a:rPr lang="en-US" sz="950">
                <a:solidFill>
                  <a:srgbClr val="127602"/>
                </a:solidFill>
                <a:latin typeface="Arial" panose="020B0604020202020204"/>
              </a:rPr>
              <a:t>&lt;Route </a:t>
            </a:r>
            <a:r>
              <a:rPr lang="en-US" sz="950">
                <a:solidFill>
                  <a:srgbClr val="741047"/>
                </a:solidFill>
                <a:latin typeface="Arial" panose="020B0604020202020204"/>
              </a:rPr>
              <a:t>path="/dashboard"&gt; </a:t>
            </a:r>
            <a:r>
              <a:rPr lang="en-US" sz="950">
                <a:solidFill>
                  <a:srgbClr val="127602"/>
                </a:solidFill>
                <a:latin typeface="Arial" panose="020B0604020202020204"/>
              </a:rPr>
              <a:t>&lt;DashboardApp /&gt; ,</a:t>
            </a:r>
            <a:endParaRPr lang="en-US" sz="950">
              <a:solidFill>
                <a:srgbClr val="127602"/>
              </a:solidFill>
              <a:latin typeface="Arial" panose="020B0604020202020204"/>
            </a:endParaRPr>
          </a:p>
          <a:p>
            <a:pPr marL="621665" indent="0">
              <a:lnSpc>
                <a:spcPct val="124000"/>
              </a:lnSpc>
            </a:pPr>
            <a:r>
              <a:rPr lang="en-US" sz="950">
                <a:solidFill>
                  <a:srgbClr val="127602"/>
                </a:solidFill>
                <a:latin typeface="Arial" panose="020B0604020202020204"/>
              </a:rPr>
              <a:t>&lt;/Route&gt;</a:t>
            </a:r>
            <a:endParaRPr lang="en-US" sz="950">
              <a:solidFill>
                <a:srgbClr val="127602"/>
              </a:solidFill>
              <a:latin typeface="Arial" panose="020B0604020202020204"/>
            </a:endParaRPr>
          </a:p>
          <a:p>
            <a:pPr indent="533400">
              <a:lnSpc>
                <a:spcPts val="1355"/>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393700">
              <a:lnSpc>
                <a:spcPts val="1355"/>
              </a:lnSpc>
              <a:spcAft>
                <a:spcPts val="1260"/>
              </a:spcAft>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a:p>
            <a:pPr indent="127000">
              <a:lnSpc>
                <a:spcPct val="118000"/>
              </a:lnSpc>
              <a:spcAft>
                <a:spcPts val="770"/>
              </a:spcAft>
            </a:pPr>
            <a:r>
              <a:rPr lang="en-US" sz="1000">
                <a:solidFill>
                  <a:srgbClr val="333333"/>
                </a:solidFill>
                <a:latin typeface="Arial" panose="020B0604020202020204"/>
              </a:rPr>
              <a:t>4. </a:t>
            </a:r>
            <a:r>
              <a:rPr lang="zh-TW" sz="950">
                <a:solidFill>
                  <a:srgbClr val="333333"/>
                </a:solidFill>
                <a:latin typeface="微软雅黑" panose="020B0503020204020204" charset="-122"/>
                <a:ea typeface="微软雅黑" panose="020B0503020204020204" charset="-122"/>
              </a:rPr>
              <a:t>重启</a:t>
            </a:r>
            <a:r>
              <a:rPr lang="en-US" sz="1000">
                <a:solidFill>
                  <a:srgbClr val="333333"/>
                </a:solidFill>
                <a:latin typeface="Arial" panose="020B0604020202020204"/>
              </a:rPr>
              <a:t>Container</a:t>
            </a:r>
            <a:r>
              <a:rPr lang="zh-TW" sz="950">
                <a:solidFill>
                  <a:srgbClr val="333333"/>
                </a:solidFill>
                <a:latin typeface="微软雅黑" panose="020B0503020204020204" charset="-122"/>
                <a:ea typeface="微软雅黑" panose="020B0503020204020204" charset="-122"/>
              </a:rPr>
              <a:t>应用查看效果</a:t>
            </a:r>
            <a:endParaRPr lang="zh-TW" sz="950">
              <a:solidFill>
                <a:srgbClr val="333333"/>
              </a:solidFill>
              <a:latin typeface="微软雅黑" panose="020B0503020204020204" charset="-122"/>
              <a:ea typeface="微软雅黑" panose="020B0503020204020204" charset="-122"/>
            </a:endParaRPr>
          </a:p>
          <a:p>
            <a:pPr indent="0">
              <a:spcAft>
                <a:spcPts val="1260"/>
              </a:spcAft>
            </a:pPr>
            <a:r>
              <a:rPr lang="en-US" sz="1200" b="1">
                <a:solidFill>
                  <a:srgbClr val="333333"/>
                </a:solidFill>
                <a:latin typeface="Arial" panose="020B0604020202020204"/>
              </a:rPr>
              <a:t>5.16</a:t>
            </a:r>
            <a:r>
              <a:rPr lang="en-US" sz="1200" b="1">
                <a:latin typeface="Arial" panose="020B0604020202020204"/>
              </a:rPr>
              <a:t> </a:t>
            </a:r>
            <a:r>
              <a:rPr lang="en-US" sz="1200" b="1">
                <a:solidFill>
                  <a:srgbClr val="333333"/>
                </a:solidFill>
                <a:latin typeface="Arial" panose="020B0604020202020204"/>
              </a:rPr>
              <a:t>Dashboard </a:t>
            </a:r>
            <a:r>
              <a:rPr lang="zh-TW" sz="1200">
                <a:solidFill>
                  <a:srgbClr val="333333"/>
                </a:solidFill>
                <a:latin typeface="微软雅黑" panose="020B0503020204020204" charset="-122"/>
                <a:ea typeface="微软雅黑" panose="020B0503020204020204" charset="-122"/>
              </a:rPr>
              <a:t>路由保护</a:t>
            </a:r>
            <a:endParaRPr lang="zh-TW" sz="1200">
              <a:solidFill>
                <a:srgbClr val="333333"/>
              </a:solidFill>
              <a:latin typeface="微软雅黑" panose="020B0503020204020204" charset="-122"/>
              <a:ea typeface="微软雅黑" panose="020B0503020204020204" charset="-122"/>
            </a:endParaRPr>
          </a:p>
          <a:p>
            <a:pPr indent="127000">
              <a:lnSpc>
                <a:spcPct val="124000"/>
              </a:lnSpc>
            </a:pPr>
            <a:r>
              <a:rPr lang="en-US" sz="950">
                <a:solidFill>
                  <a:srgbClr val="750087"/>
                </a:solidFill>
                <a:latin typeface="Arial" panose="020B0604020202020204"/>
              </a:rPr>
              <a:t>functi on </a:t>
            </a:r>
            <a:r>
              <a:rPr lang="en-US" sz="950">
                <a:solidFill>
                  <a:srgbClr val="0101FA"/>
                </a:solidFill>
                <a:latin typeface="Arial" panose="020B0604020202020204"/>
              </a:rPr>
              <a:t>App </a:t>
            </a:r>
            <a:r>
              <a:rPr lang="en-US" sz="950">
                <a:solidFill>
                  <a:srgbClr val="333333"/>
                </a:solidFill>
                <a:latin typeface="Arial" panose="020B0604020202020204"/>
              </a:rPr>
              <a:t>() (</a:t>
            </a:r>
            <a:endParaRPr lang="en-US" sz="950">
              <a:solidFill>
                <a:srgbClr val="333333"/>
              </a:solidFill>
              <a:latin typeface="Arial" panose="020B0604020202020204"/>
            </a:endParaRPr>
          </a:p>
          <a:p>
            <a:pPr marL="215265" indent="12700">
              <a:lnSpc>
                <a:spcPct val="124000"/>
              </a:lnSpc>
            </a:pPr>
            <a:r>
              <a:rPr lang="en-US" sz="950">
                <a:solidFill>
                  <a:srgbClr val="750087"/>
                </a:solidFill>
                <a:latin typeface="Arial" panose="020B0604020202020204"/>
              </a:rPr>
              <a:t>const </a:t>
            </a:r>
            <a:r>
              <a:rPr lang="en-US" sz="950">
                <a:solidFill>
                  <a:srgbClr val="0101FA"/>
                </a:solidFill>
                <a:latin typeface="Arial" panose="020B0604020202020204"/>
              </a:rPr>
              <a:t>[status</a:t>
            </a:r>
            <a:r>
              <a:rPr lang="en-US" sz="950">
                <a:solidFill>
                  <a:srgbClr val="333333"/>
                </a:solidFill>
                <a:latin typeface="Arial" panose="020B0604020202020204"/>
              </a:rPr>
              <a:t>, </a:t>
            </a:r>
            <a:r>
              <a:rPr lang="en-US" sz="950">
                <a:solidFill>
                  <a:srgbClr val="0101FA"/>
                </a:solidFill>
                <a:latin typeface="Arial" panose="020B0604020202020204"/>
              </a:rPr>
              <a:t>setstatus] </a:t>
            </a:r>
            <a:r>
              <a:rPr lang="en-US" sz="950">
                <a:solidFill>
                  <a:srgbClr val="A61312"/>
                </a:solidFill>
                <a:latin typeface="Arial" panose="020B0604020202020204"/>
              </a:rPr>
              <a:t>= </a:t>
            </a:r>
            <a:r>
              <a:rPr lang="en-US" sz="950">
                <a:solidFill>
                  <a:srgbClr val="070E30"/>
                </a:solidFill>
                <a:latin typeface="Arial" panose="020B0604020202020204"/>
              </a:rPr>
              <a:t>usestate(false) </a:t>
            </a:r>
            <a:r>
              <a:rPr lang="en-US" sz="950">
                <a:latin typeface="Arial" panose="020B0604020202020204"/>
              </a:rPr>
              <a:t>useEffect(() </a:t>
            </a:r>
            <a:r>
              <a:rPr lang="en-US" sz="950">
                <a:solidFill>
                  <a:srgbClr val="A61312"/>
                </a:solidFill>
                <a:latin typeface="Arial" panose="020B0604020202020204"/>
              </a:rPr>
              <a:t>=&gt;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lnSpc>
                <a:spcPct val="124000"/>
              </a:lnSpc>
            </a:pPr>
            <a:r>
              <a:rPr lang="en-US" sz="950">
                <a:solidFill>
                  <a:srgbClr val="750087"/>
                </a:solidFill>
                <a:latin typeface="Arial" panose="020B0604020202020204"/>
              </a:rPr>
              <a:t>if </a:t>
            </a:r>
            <a:r>
              <a:rPr lang="en-US" sz="950">
                <a:solidFill>
                  <a:srgbClr val="0E4D8D"/>
                </a:solidFill>
                <a:latin typeface="Arial" panose="020B0604020202020204"/>
              </a:rPr>
              <a:t>(status) </a:t>
            </a:r>
            <a:r>
              <a:rPr lang="en-US" sz="950">
                <a:latin typeface="Arial" panose="020B0604020202020204"/>
              </a:rPr>
              <a:t>hi story</a:t>
            </a:r>
            <a:r>
              <a:rPr lang="en-US" sz="950">
                <a:solidFill>
                  <a:srgbClr val="333333"/>
                </a:solidFill>
                <a:latin typeface="Arial" panose="020B0604020202020204"/>
              </a:rPr>
              <a:t>.</a:t>
            </a:r>
            <a:r>
              <a:rPr lang="en-US" sz="950">
                <a:latin typeface="Arial" panose="020B0604020202020204"/>
              </a:rPr>
              <a:t>push</a:t>
            </a:r>
            <a:r>
              <a:rPr lang="en-US" sz="950">
                <a:solidFill>
                  <a:srgbClr val="A61312"/>
                </a:solidFill>
                <a:latin typeface="Arial" panose="020B0604020202020204"/>
              </a:rPr>
              <a:t>("/dashboard")</a:t>
            </a:r>
            <a:endParaRPr lang="en-US" sz="950">
              <a:solidFill>
                <a:srgbClr val="A61312"/>
              </a:solidFill>
              <a:latin typeface="Arial" panose="020B0604020202020204"/>
            </a:endParaRPr>
          </a:p>
          <a:p>
            <a:pPr indent="254000" algn="just">
              <a:lnSpc>
                <a:spcPct val="124000"/>
              </a:lnSpc>
            </a:pPr>
            <a:r>
              <a:rPr lang="en-US" sz="950">
                <a:solidFill>
                  <a:srgbClr val="333333"/>
                </a:solidFill>
                <a:latin typeface="Arial" panose="020B0604020202020204"/>
              </a:rPr>
              <a:t>), </a:t>
            </a:r>
            <a:r>
              <a:rPr lang="en-US" sz="950">
                <a:solidFill>
                  <a:srgbClr val="0E4D8D"/>
                </a:solidFill>
                <a:latin typeface="Arial" panose="020B0604020202020204"/>
              </a:rPr>
              <a:t>[status]</a:t>
            </a:r>
            <a:r>
              <a:rPr lang="en-US" sz="950">
                <a:solidFill>
                  <a:srgbClr val="333333"/>
                </a:solidFill>
                <a:latin typeface="Arial" panose="020B0604020202020204"/>
              </a:rPr>
              <a:t>)</a:t>
            </a:r>
            <a:endParaRPr lang="en-US" sz="950">
              <a:solidFill>
                <a:srgbClr val="333333"/>
              </a:solidFill>
              <a:latin typeface="Arial" panose="020B0604020202020204"/>
            </a:endParaRPr>
          </a:p>
          <a:p>
            <a:pPr indent="254000">
              <a:lnSpc>
                <a:spcPct val="124000"/>
              </a:lnSpc>
            </a:pPr>
            <a:r>
              <a:rPr lang="en-US" sz="950">
                <a:solidFill>
                  <a:srgbClr val="750087"/>
                </a:solidFill>
                <a:latin typeface="Arial" panose="020B0604020202020204"/>
              </a:rPr>
              <a:t>return </a:t>
            </a: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lgn="just">
              <a:lnSpc>
                <a:spcPct val="124000"/>
              </a:lnSpc>
            </a:pPr>
            <a:r>
              <a:rPr lang="en-US" sz="950">
                <a:solidFill>
                  <a:srgbClr val="127602"/>
                </a:solidFill>
                <a:latin typeface="Arial" panose="020B0604020202020204"/>
              </a:rPr>
              <a:t>&lt;Router </a:t>
            </a:r>
            <a:r>
              <a:rPr lang="en-US" sz="950">
                <a:solidFill>
                  <a:srgbClr val="0101FA"/>
                </a:solidFill>
                <a:latin typeface="Arial" panose="020B0604020202020204"/>
              </a:rPr>
              <a:t>hi</a:t>
            </a:r>
            <a:r>
              <a:rPr lang="en-US" sz="950">
                <a:solidFill>
                  <a:srgbClr val="080687"/>
                </a:solidFill>
                <a:latin typeface="Arial" panose="020B0604020202020204"/>
              </a:rPr>
              <a:t>story=(hi</a:t>
            </a:r>
            <a:r>
              <a:rPr lang="en-US" sz="950">
                <a:latin typeface="Arial" panose="020B0604020202020204"/>
              </a:rPr>
              <a:t>story}&gt;</a:t>
            </a:r>
            <a:endParaRPr lang="en-US" sz="950">
              <a:latin typeface="Arial" panose="020B0604020202020204"/>
            </a:endParaRPr>
          </a:p>
          <a:p>
            <a:pPr indent="533400">
              <a:lnSpc>
                <a:spcPct val="124000"/>
              </a:lnSpc>
            </a:pPr>
            <a:r>
              <a:rPr lang="en-US" sz="950">
                <a:solidFill>
                  <a:srgbClr val="127602"/>
                </a:solidFill>
                <a:latin typeface="Arial" panose="020B0604020202020204"/>
              </a:rPr>
              <a:t>&lt;Route </a:t>
            </a:r>
            <a:r>
              <a:rPr lang="en-US" sz="950">
                <a:solidFill>
                  <a:srgbClr val="741047"/>
                </a:solidFill>
                <a:latin typeface="Arial" panose="020B0604020202020204"/>
              </a:rPr>
              <a:t>path="/dashboard</a:t>
            </a:r>
            <a:r>
              <a:rPr lang="en-US" sz="950" baseline="30000">
                <a:solidFill>
                  <a:srgbClr val="741047"/>
                </a:solidFill>
                <a:latin typeface="Arial" panose="020B0604020202020204"/>
              </a:rPr>
              <a:t>n</a:t>
            </a:r>
            <a:r>
              <a:rPr lang="en-US" sz="950">
                <a:solidFill>
                  <a:srgbClr val="741047"/>
                </a:solidFill>
                <a:latin typeface="Arial" panose="020B0604020202020204"/>
              </a:rPr>
              <a:t>&gt;</a:t>
            </a:r>
            <a:endParaRPr lang="en-US" sz="950">
              <a:solidFill>
                <a:srgbClr val="741047"/>
              </a:solidFill>
              <a:latin typeface="Arial" panose="020B0604020202020204"/>
            </a:endParaRPr>
          </a:p>
          <a:p>
            <a:pPr marL="621665" indent="0">
              <a:lnSpc>
                <a:spcPct val="124000"/>
              </a:lnSpc>
            </a:pPr>
            <a:r>
              <a:rPr lang="en-US" sz="950">
                <a:solidFill>
                  <a:srgbClr val="333333"/>
                </a:solidFill>
                <a:latin typeface="Arial" panose="020B0604020202020204"/>
              </a:rPr>
              <a:t>(</a:t>
            </a:r>
            <a:r>
              <a:rPr lang="en-US" sz="950">
                <a:solidFill>
                  <a:srgbClr val="A61312"/>
                </a:solidFill>
                <a:latin typeface="Arial" panose="020B0604020202020204"/>
              </a:rPr>
              <a:t>!</a:t>
            </a:r>
            <a:r>
              <a:rPr lang="en-US" sz="950">
                <a:latin typeface="Arial" panose="020B0604020202020204"/>
              </a:rPr>
              <a:t>status </a:t>
            </a:r>
            <a:r>
              <a:rPr lang="en-US" sz="950">
                <a:solidFill>
                  <a:srgbClr val="A61312"/>
                </a:solidFill>
                <a:latin typeface="Arial" panose="020B0604020202020204"/>
              </a:rPr>
              <a:t>&amp;&amp; </a:t>
            </a:r>
            <a:r>
              <a:rPr lang="en-US" sz="950">
                <a:solidFill>
                  <a:srgbClr val="127602"/>
                </a:solidFill>
                <a:latin typeface="Arial" panose="020B0604020202020204"/>
              </a:rPr>
              <a:t>&lt;Redi rect </a:t>
            </a:r>
            <a:r>
              <a:rPr lang="en-US" sz="950">
                <a:solidFill>
                  <a:srgbClr val="080687"/>
                </a:solidFill>
                <a:latin typeface="Arial" panose="020B0604020202020204"/>
              </a:rPr>
              <a:t>to="/" </a:t>
            </a:r>
            <a:r>
              <a:rPr lang="en-US" sz="950">
                <a:solidFill>
                  <a:srgbClr val="333333"/>
                </a:solidFill>
                <a:latin typeface="Arial" panose="020B0604020202020204"/>
              </a:rPr>
              <a:t>/&gt;}</a:t>
            </a:r>
            <a:endParaRPr lang="en-US" sz="950">
              <a:solidFill>
                <a:srgbClr val="333333"/>
              </a:solidFill>
              <a:latin typeface="Arial" panose="020B0604020202020204"/>
            </a:endParaRPr>
          </a:p>
          <a:p>
            <a:pPr marL="494665" indent="139700">
              <a:lnSpc>
                <a:spcPct val="124000"/>
              </a:lnSpc>
            </a:pPr>
            <a:r>
              <a:rPr lang="en-US" sz="950">
                <a:solidFill>
                  <a:srgbClr val="127602"/>
                </a:solidFill>
                <a:latin typeface="Arial" panose="020B0604020202020204"/>
              </a:rPr>
              <a:t>&lt;DashboardApp /&gt; &lt;/Route&gt;4-.</a:t>
            </a:r>
            <a:endParaRPr lang="en-US" sz="950">
              <a:solidFill>
                <a:srgbClr val="127602"/>
              </a:solidFill>
              <a:latin typeface="Arial" panose="020B0604020202020204"/>
            </a:endParaRPr>
          </a:p>
          <a:p>
            <a:pPr indent="393700" algn="just">
              <a:lnSpc>
                <a:spcPct val="124000"/>
              </a:lnSpc>
            </a:pPr>
            <a:r>
              <a:rPr lang="en-US" sz="950">
                <a:solidFill>
                  <a:srgbClr val="127602"/>
                </a:solidFill>
                <a:latin typeface="Arial" panose="020B0604020202020204"/>
              </a:rPr>
              <a:t>&lt;/Router&gt;</a:t>
            </a:r>
            <a:endParaRPr lang="en-US" sz="950">
              <a:solidFill>
                <a:srgbClr val="127602"/>
              </a:solidFill>
              <a:latin typeface="Arial" panose="020B0604020202020204"/>
            </a:endParaRPr>
          </a:p>
          <a:p>
            <a:pPr indent="254000">
              <a:lnSpc>
                <a:spcPts val="1355"/>
              </a:lnSpc>
            </a:pPr>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p:txBody>
      </p:sp>
      <p:sp>
        <p:nvSpPr>
          <p:cNvPr id="3" name="矩形 2"/>
          <p:cNvSpPr/>
          <p:nvPr/>
        </p:nvSpPr>
        <p:spPr>
          <a:xfrm>
            <a:off x="1072896" y="8857488"/>
            <a:ext cx="82296" cy="140208"/>
          </a:xfrm>
          <a:prstGeom prst="rect">
            <a:avLst/>
          </a:prstGeom>
          <a:solidFill>
            <a:srgbClr val="FFFFFF"/>
          </a:solidFill>
        </p:spPr>
        <p:txBody>
          <a:bodyPr wrap="none" lIns="0" tIns="0" rIns="0" bIns="0">
            <a:noAutofit/>
          </a:bodyPr>
          <a:p>
            <a:pPr indent="0" algn="just"/>
            <a:r>
              <a:rPr lang="en-US" sz="950">
                <a:solidFill>
                  <a:srgbClr val="333333"/>
                </a:solidFill>
                <a:latin typeface="微软雅黑" panose="020B0503020204020204" charset="-122"/>
              </a:rPr>
              <a:t>}</a:t>
            </a:r>
            <a:endParaRPr lang="en-US" sz="950">
              <a:solidFill>
                <a:srgbClr val="333333"/>
              </a:solidFill>
              <a:latin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3" name="矩形 2"/>
          <p:cNvSpPr/>
          <p:nvPr/>
        </p:nvSpPr>
        <p:spPr>
          <a:xfrm>
            <a:off x="947928" y="374904"/>
            <a:ext cx="5385816" cy="7613904"/>
          </a:xfrm>
          <a:prstGeom prst="rect">
            <a:avLst/>
          </a:prstGeom>
          <a:solidFill>
            <a:srgbClr val="FFFFFF"/>
          </a:solidFill>
        </p:spPr>
        <p:txBody>
          <a:bodyPr lIns="0" tIns="0" rIns="0" bIns="0">
            <a:noAutofit/>
          </a:bodyPr>
          <a:p>
            <a:pPr indent="0">
              <a:spcAft>
                <a:spcPts val="770"/>
              </a:spcAft>
            </a:pPr>
            <a:r>
              <a:rPr lang="en-US" sz="1400">
                <a:solidFill>
                  <a:srgbClr val="A85601"/>
                </a:solidFill>
                <a:latin typeface="Arial" panose="020B0604020202020204"/>
                <a:sym typeface="+mn-ea"/>
              </a:rPr>
              <a:t>  </a:t>
            </a:r>
            <a:endParaRPr lang="en-US" sz="1400">
              <a:solidFill>
                <a:srgbClr val="A85601"/>
              </a:solidFill>
              <a:latin typeface="Arial" panose="020B0604020202020204"/>
              <a:sym typeface="+mn-ea"/>
            </a:endParaRPr>
          </a:p>
          <a:p>
            <a:pPr indent="0">
              <a:spcAft>
                <a:spcPts val="770"/>
              </a:spcAft>
            </a:pPr>
            <a:r>
              <a:rPr lang="en-US" sz="1400">
                <a:solidFill>
                  <a:srgbClr val="A85601"/>
                </a:solidFill>
                <a:latin typeface="Arial" panose="020B0604020202020204"/>
                <a:sym typeface="+mn-ea"/>
              </a:rPr>
              <a:t>   // index.html</a:t>
            </a:r>
            <a:endParaRPr lang="en-US" sz="1400">
              <a:solidFill>
                <a:srgbClr val="A85601"/>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endParaRPr lang="en-US" sz="1400" b="1">
              <a:solidFill>
                <a:srgbClr val="333333"/>
              </a:solidFill>
              <a:latin typeface="Arial" panose="020B0604020202020204"/>
            </a:endParaRPr>
          </a:p>
          <a:p>
            <a:pPr indent="0">
              <a:spcAft>
                <a:spcPts val="770"/>
              </a:spcAft>
            </a:pPr>
            <a:r>
              <a:rPr lang="en-US" sz="1400" b="1">
                <a:solidFill>
                  <a:srgbClr val="333333"/>
                </a:solidFill>
                <a:latin typeface="Arial" panose="020B0604020202020204"/>
              </a:rPr>
              <a:t>3.</a:t>
            </a:r>
            <a:r>
              <a:rPr lang="zh-TW" sz="1400">
                <a:solidFill>
                  <a:srgbClr val="333333"/>
                </a:solidFill>
                <a:latin typeface="微软雅黑" panose="020B0503020204020204" charset="-122"/>
                <a:ea typeface="微软雅黑" panose="020B0503020204020204" charset="-122"/>
              </a:rPr>
              <a:t>微前端框架</a:t>
            </a:r>
            <a:r>
              <a:rPr lang="en-US" sz="1400" b="1">
                <a:solidFill>
                  <a:srgbClr val="4282C3"/>
                </a:solidFill>
                <a:latin typeface="Arial" panose="020B0604020202020204"/>
              </a:rPr>
              <a:t>singlerspa</a:t>
            </a:r>
            <a:endParaRPr lang="en-US" sz="1400" b="1">
              <a:solidFill>
                <a:srgbClr val="4282C3"/>
              </a:solidFill>
              <a:latin typeface="Arial" panose="020B0604020202020204"/>
            </a:endParaRPr>
          </a:p>
          <a:p>
            <a:pPr indent="0"/>
            <a:r>
              <a:rPr lang="en-US" sz="1200" b="1">
                <a:solidFill>
                  <a:srgbClr val="333333"/>
                </a:solidFill>
                <a:latin typeface="Arial" panose="020B0604020202020204"/>
              </a:rPr>
              <a:t>3.1 single-spa </a:t>
            </a:r>
            <a:r>
              <a:rPr lang="zh-TW" sz="1200">
                <a:solidFill>
                  <a:srgbClr val="333333"/>
                </a:solidFill>
                <a:latin typeface="微软雅黑" panose="020B0503020204020204" charset="-122"/>
                <a:ea typeface="微软雅黑" panose="020B0503020204020204" charset="-122"/>
              </a:rPr>
              <a:t>概述</a:t>
            </a:r>
            <a:endParaRPr lang="zh-TW" sz="1200">
              <a:solidFill>
                <a:srgbClr val="333333"/>
              </a:solidFill>
              <a:latin typeface="微软雅黑" panose="020B0503020204020204" charset="-122"/>
              <a:ea typeface="微软雅黑" panose="020B0503020204020204" charset="-122"/>
            </a:endParaRPr>
          </a:p>
          <a:p>
            <a:pPr indent="0"/>
            <a:endParaRPr lang="zh-TW" sz="1200">
              <a:solidFill>
                <a:srgbClr val="333333"/>
              </a:solidFill>
              <a:latin typeface="微软雅黑" panose="020B0503020204020204" charset="-122"/>
              <a:ea typeface="微软雅黑" panose="020B0503020204020204" charset="-122"/>
            </a:endParaRPr>
          </a:p>
          <a:p>
            <a:pPr indent="0">
              <a:spcAft>
                <a:spcPts val="770"/>
              </a:spcAft>
            </a:pPr>
            <a:r>
              <a:rPr lang="en-US" sz="1200">
                <a:solidFill>
                  <a:srgbClr val="333333"/>
                </a:solidFill>
                <a:highlight>
                  <a:srgbClr val="FFFF00"/>
                </a:highlight>
                <a:latin typeface="Arial" panose="020B0604020202020204"/>
                <a:sym typeface="+mn-ea"/>
              </a:rPr>
              <a:t>single-spa</a:t>
            </a:r>
            <a:r>
              <a:rPr lang="zh-TW" sz="1200">
                <a:solidFill>
                  <a:srgbClr val="333333"/>
                </a:solidFill>
                <a:latin typeface="微软雅黑" panose="020B0503020204020204" charset="-122"/>
                <a:ea typeface="微软雅黑" panose="020B0503020204020204" charset="-122"/>
                <a:sym typeface="+mn-ea"/>
              </a:rPr>
              <a:t>是一个实现微前端架构的框架。</a:t>
            </a:r>
            <a:endParaRPr lang="zh-TW" sz="1200">
              <a:solidFill>
                <a:srgbClr val="333333"/>
              </a:solidFill>
              <a:latin typeface="微软雅黑" panose="020B0503020204020204" charset="-122"/>
              <a:ea typeface="微软雅黑" panose="020B0503020204020204" charset="-122"/>
            </a:endParaRPr>
          </a:p>
          <a:p>
            <a:pPr indent="0"/>
            <a:r>
              <a:rPr lang="zh-TW" sz="1200">
                <a:solidFill>
                  <a:srgbClr val="333333"/>
                </a:solidFill>
                <a:latin typeface="微软雅黑" panose="020B0503020204020204" charset="-122"/>
                <a:ea typeface="微软雅黑" panose="020B0503020204020204" charset="-122"/>
                <a:sym typeface="+mn-ea"/>
              </a:rPr>
              <a:t>在</a:t>
            </a:r>
            <a:r>
              <a:rPr lang="en-US" sz="1200">
                <a:solidFill>
                  <a:srgbClr val="333333"/>
                </a:solidFill>
                <a:latin typeface="Arial" panose="020B0604020202020204"/>
                <a:sym typeface="+mn-ea"/>
              </a:rPr>
              <a:t>single-spa</a:t>
            </a:r>
            <a:r>
              <a:rPr lang="zh-TW" sz="1200">
                <a:solidFill>
                  <a:srgbClr val="333333"/>
                </a:solidFill>
                <a:latin typeface="微软雅黑" panose="020B0503020204020204" charset="-122"/>
                <a:ea typeface="微软雅黑" panose="020B0503020204020204" charset="-122"/>
                <a:sym typeface="+mn-ea"/>
              </a:rPr>
              <a:t>框架中有三种类型的微前端应用：</a:t>
            </a:r>
            <a:endParaRPr lang="zh-TW" sz="1200">
              <a:solidFill>
                <a:srgbClr val="333333"/>
              </a:solidFill>
              <a:latin typeface="微软雅黑" panose="020B0503020204020204" charset="-122"/>
              <a:ea typeface="微软雅黑" panose="020B0503020204020204" charset="-122"/>
              <a:sym typeface="+mn-ea"/>
            </a:endParaRPr>
          </a:p>
          <a:p>
            <a:pPr indent="0"/>
            <a:endParaRPr lang="zh-TW" sz="1200">
              <a:solidFill>
                <a:srgbClr val="333333"/>
              </a:solidFill>
              <a:latin typeface="微软雅黑" panose="020B0503020204020204" charset="-122"/>
              <a:ea typeface="微软雅黑" panose="020B0503020204020204" charset="-122"/>
              <a:sym typeface="+mn-ea"/>
            </a:endParaRPr>
          </a:p>
          <a:p>
            <a:pPr indent="0"/>
            <a:r>
              <a:rPr lang="en-US" sz="1200">
                <a:solidFill>
                  <a:srgbClr val="333333"/>
                </a:solidFill>
                <a:latin typeface="Arial" panose="020B0604020202020204"/>
                <a:sym typeface="+mn-ea"/>
              </a:rPr>
              <a:t>1. single-spa-application </a:t>
            </a:r>
            <a:r>
              <a:rPr lang="zh-TW" sz="1200">
                <a:solidFill>
                  <a:srgbClr val="333333"/>
                </a:solidFill>
                <a:latin typeface="Arial" panose="020B0604020202020204"/>
                <a:ea typeface="Arial" panose="020B0604020202020204"/>
                <a:sym typeface="+mn-ea"/>
              </a:rPr>
              <a:t>/ </a:t>
            </a:r>
            <a:r>
              <a:rPr lang="en-US" sz="1200">
                <a:solidFill>
                  <a:srgbClr val="333333"/>
                </a:solidFill>
                <a:latin typeface="Arial" panose="020B0604020202020204"/>
                <a:sym typeface="+mn-ea"/>
              </a:rPr>
              <a:t>parcel:</a:t>
            </a:r>
            <a:r>
              <a:rPr lang="zh-TW" sz="1200">
                <a:solidFill>
                  <a:srgbClr val="333333"/>
                </a:solidFill>
                <a:latin typeface="微软雅黑" panose="020B0503020204020204" charset="-122"/>
                <a:ea typeface="微软雅黑" panose="020B0503020204020204" charset="-122"/>
                <a:sym typeface="+mn-ea"/>
              </a:rPr>
              <a:t>微前端架构中的微应用，可以使用 </a:t>
            </a:r>
            <a:r>
              <a:rPr lang="en-US" sz="1200">
                <a:solidFill>
                  <a:srgbClr val="333333"/>
                </a:solidFill>
                <a:latin typeface="Arial" panose="020B0604020202020204"/>
                <a:sym typeface="+mn-ea"/>
              </a:rPr>
              <a:t>vue</a:t>
            </a:r>
            <a:r>
              <a:rPr lang="en-US" sz="1200">
                <a:solidFill>
                  <a:srgbClr val="333333"/>
                </a:solidFill>
                <a:latin typeface="微软雅黑" panose="020B0503020204020204" charset="-122"/>
                <a:sym typeface="+mn-ea"/>
              </a:rPr>
              <a:t>、</a:t>
            </a:r>
            <a:r>
              <a:rPr lang="en-US" sz="1200">
                <a:solidFill>
                  <a:srgbClr val="333333"/>
                </a:solidFill>
                <a:latin typeface="Arial" panose="020B0604020202020204"/>
                <a:sym typeface="+mn-ea"/>
              </a:rPr>
              <a:t>react</a:t>
            </a:r>
            <a:r>
              <a:rPr lang="en-US" sz="1200">
                <a:solidFill>
                  <a:srgbClr val="333333"/>
                </a:solidFill>
                <a:latin typeface="微软雅黑" panose="020B0503020204020204" charset="-122"/>
                <a:sym typeface="+mn-ea"/>
              </a:rPr>
              <a:t>、</a:t>
            </a:r>
            <a:r>
              <a:rPr lang="en-US" sz="1200">
                <a:solidFill>
                  <a:srgbClr val="333333"/>
                </a:solidFill>
                <a:latin typeface="Arial" panose="020B0604020202020204"/>
                <a:sym typeface="+mn-ea"/>
              </a:rPr>
              <a:t>angular</a:t>
            </a:r>
            <a:r>
              <a:rPr lang="zh-TW" sz="1200">
                <a:solidFill>
                  <a:srgbClr val="333333"/>
                </a:solidFill>
                <a:latin typeface="微软雅黑" panose="020B0503020204020204" charset="-122"/>
                <a:ea typeface="微软雅黑" panose="020B0503020204020204" charset="-122"/>
                <a:sym typeface="+mn-ea"/>
              </a:rPr>
              <a:t>等框</a:t>
            </a:r>
            <a:endParaRPr lang="zh-TW" sz="1200">
              <a:solidFill>
                <a:srgbClr val="333333"/>
              </a:solidFill>
              <a:latin typeface="微软雅黑" panose="020B0503020204020204" charset="-122"/>
              <a:ea typeface="微软雅黑" panose="020B0503020204020204" charset="-122"/>
              <a:sym typeface="+mn-ea"/>
            </a:endParaRPr>
          </a:p>
          <a:p>
            <a:pPr indent="0"/>
            <a:endParaRPr lang="zh-TW" sz="1200">
              <a:solidFill>
                <a:srgbClr val="333333"/>
              </a:solidFill>
              <a:latin typeface="微软雅黑" panose="020B0503020204020204" charset="-122"/>
              <a:ea typeface="微软雅黑" panose="020B0503020204020204" charset="-122"/>
              <a:sym typeface="+mn-ea"/>
            </a:endParaRPr>
          </a:p>
          <a:p>
            <a:pPr indent="0">
              <a:spcAft>
                <a:spcPts val="140"/>
              </a:spcAft>
            </a:pPr>
            <a:r>
              <a:rPr lang="en-US" sz="1200">
                <a:solidFill>
                  <a:srgbClr val="333333"/>
                </a:solidFill>
                <a:latin typeface="Arial" panose="020B0604020202020204"/>
                <a:sym typeface="+mn-ea"/>
              </a:rPr>
              <a:t>2. single-spa root config:</a:t>
            </a:r>
            <a:r>
              <a:rPr lang="zh-TW" sz="1200">
                <a:solidFill>
                  <a:srgbClr val="333333"/>
                </a:solidFill>
                <a:latin typeface="微软雅黑" panose="020B0503020204020204" charset="-122"/>
                <a:ea typeface="微软雅黑" panose="020B0503020204020204" charset="-122"/>
                <a:sym typeface="+mn-ea"/>
              </a:rPr>
              <a:t>创建微前端容器应用。</a:t>
            </a:r>
            <a:endParaRPr lang="zh-TW" sz="1200">
              <a:solidFill>
                <a:srgbClr val="333333"/>
              </a:solidFill>
              <a:latin typeface="微软雅黑" panose="020B0503020204020204" charset="-122"/>
              <a:ea typeface="微软雅黑" panose="020B0503020204020204" charset="-122"/>
              <a:sym typeface="+mn-ea"/>
            </a:endParaRPr>
          </a:p>
          <a:p>
            <a:pPr indent="0">
              <a:spcAft>
                <a:spcPts val="140"/>
              </a:spcAft>
            </a:pPr>
            <a:endParaRPr lang="zh-TW" sz="1200">
              <a:solidFill>
                <a:srgbClr val="333333"/>
              </a:solidFill>
              <a:latin typeface="微软雅黑" panose="020B0503020204020204" charset="-122"/>
              <a:ea typeface="微软雅黑" panose="020B0503020204020204" charset="-122"/>
            </a:endParaRPr>
          </a:p>
          <a:p>
            <a:pPr indent="0"/>
            <a:r>
              <a:rPr lang="en-US" sz="1200">
                <a:solidFill>
                  <a:srgbClr val="333333"/>
                </a:solidFill>
                <a:latin typeface="Arial" panose="020B0604020202020204"/>
                <a:sym typeface="+mn-ea"/>
              </a:rPr>
              <a:t>3. utility modules:</a:t>
            </a:r>
            <a:r>
              <a:rPr lang="zh-TW" sz="1200">
                <a:solidFill>
                  <a:srgbClr val="333333"/>
                </a:solidFill>
                <a:latin typeface="微软雅黑" panose="020B0503020204020204" charset="-122"/>
                <a:ea typeface="微软雅黑" panose="020B0503020204020204" charset="-122"/>
                <a:sym typeface="+mn-ea"/>
              </a:rPr>
              <a:t>公共模块应用，非渲染组件，用于跨应用共享</a:t>
            </a:r>
            <a:r>
              <a:rPr lang="en-US" sz="1200">
                <a:solidFill>
                  <a:srgbClr val="333333"/>
                </a:solidFill>
                <a:latin typeface="Arial" panose="020B0604020202020204"/>
                <a:sym typeface="+mn-ea"/>
              </a:rPr>
              <a:t>javascript</a:t>
            </a:r>
            <a:r>
              <a:rPr lang="zh-TW" sz="1200">
                <a:solidFill>
                  <a:srgbClr val="333333"/>
                </a:solidFill>
                <a:latin typeface="微软雅黑" panose="020B0503020204020204" charset="-122"/>
                <a:ea typeface="微软雅黑" panose="020B0503020204020204" charset="-122"/>
                <a:sym typeface="+mn-ea"/>
              </a:rPr>
              <a:t>逻辑的微应用。</a:t>
            </a:r>
            <a:endParaRPr lang="zh-TW" sz="1200">
              <a:solidFill>
                <a:srgbClr val="333333"/>
              </a:solidFill>
              <a:latin typeface="微软雅黑" panose="020B0503020204020204" charset="-122"/>
              <a:ea typeface="微软雅黑" panose="020B0503020204020204" charset="-122"/>
            </a:endParaRPr>
          </a:p>
          <a:p>
            <a:pPr indent="0"/>
            <a:endParaRPr lang="zh-TW" sz="1200">
              <a:solidFill>
                <a:srgbClr val="333333"/>
              </a:solidFill>
              <a:latin typeface="微软雅黑" panose="020B0503020204020204" charset="-122"/>
              <a:ea typeface="微软雅黑" panose="020B0503020204020204" charset="-122"/>
            </a:endParaRPr>
          </a:p>
          <a:p>
            <a:pPr indent="0"/>
            <a:endParaRPr lang="zh-TW" sz="1200">
              <a:solidFill>
                <a:srgbClr val="333333"/>
              </a:solidFill>
              <a:latin typeface="微软雅黑" panose="020B0503020204020204" charset="-122"/>
              <a:ea typeface="微软雅黑" panose="020B0503020204020204" charset="-122"/>
            </a:endParaRPr>
          </a:p>
          <a:p>
            <a:pPr indent="0"/>
            <a:endParaRPr lang="zh-TW" sz="1200">
              <a:solidFill>
                <a:srgbClr val="333333"/>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1113790" y="1098550"/>
            <a:ext cx="4214495" cy="219519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6150" y="380365"/>
            <a:ext cx="4433570" cy="264795"/>
          </a:xfrm>
          <a:prstGeom prst="rect">
            <a:avLst/>
          </a:prstGeom>
          <a:solidFill>
            <a:srgbClr val="FFFFFF"/>
          </a:solidFill>
        </p:spPr>
        <p:txBody>
          <a:bodyPr lIns="0" tIns="0" rIns="0" bIns="0">
            <a:noAutofit/>
          </a:bodyPr>
          <a:p>
            <a:pPr indent="0">
              <a:spcAft>
                <a:spcPts val="770"/>
              </a:spcAft>
            </a:pPr>
            <a:r>
              <a:rPr lang="en-US" sz="1200" b="1">
                <a:solidFill>
                  <a:srgbClr val="333333"/>
                </a:solidFill>
                <a:latin typeface="Arial" panose="020B0604020202020204"/>
              </a:rPr>
              <a:t>3.2</a:t>
            </a:r>
            <a:r>
              <a:rPr lang="zh-TW" sz="1200">
                <a:solidFill>
                  <a:srgbClr val="333333"/>
                </a:solidFill>
                <a:latin typeface="微软雅黑" panose="020B0503020204020204" charset="-122"/>
                <a:ea typeface="微软雅黑" panose="020B0503020204020204" charset="-122"/>
              </a:rPr>
              <a:t>创建容器应用</a:t>
            </a:r>
            <a:endParaRPr lang="zh-TW" sz="1200">
              <a:solidFill>
                <a:srgbClr val="333333"/>
              </a:solidFill>
              <a:latin typeface="微软雅黑" panose="020B0503020204020204" charset="-122"/>
              <a:ea typeface="微软雅黑" panose="020B0503020204020204" charset="-122"/>
            </a:endParaRPr>
          </a:p>
          <a:p>
            <a:pPr indent="190500"/>
            <a:endParaRPr lang="en-US" sz="950">
              <a:solidFill>
                <a:srgbClr val="333333"/>
              </a:solidFill>
              <a:latin typeface="Arial" panose="020B0604020202020204"/>
            </a:endParaRPr>
          </a:p>
        </p:txBody>
      </p:sp>
      <p:sp>
        <p:nvSpPr>
          <p:cNvPr id="4" name="矩形 3"/>
          <p:cNvSpPr/>
          <p:nvPr/>
        </p:nvSpPr>
        <p:spPr>
          <a:xfrm>
            <a:off x="945928" y="882029"/>
            <a:ext cx="5523614" cy="7727212"/>
          </a:xfrm>
          <a:prstGeom prst="rect">
            <a:avLst/>
          </a:prstGeom>
          <a:solidFill>
            <a:srgbClr val="FFFFFF"/>
          </a:solidFill>
        </p:spPr>
        <p:txBody>
          <a:bodyPr lIns="0" tIns="0" rIns="0" bIns="0">
            <a:noAutofit/>
          </a:bodyPr>
          <a:p>
            <a:pPr indent="190500">
              <a:lnSpc>
                <a:spcPts val="1350"/>
              </a:lnSpc>
              <a:spcAft>
                <a:spcPts val="420"/>
              </a:spcAft>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创建微前端容器应用：</a:t>
            </a:r>
            <a:r>
              <a:rPr lang="en-US" sz="950">
                <a:solidFill>
                  <a:srgbClr val="333333"/>
                </a:solidFill>
                <a:latin typeface="Arial" panose="020B0604020202020204"/>
              </a:rPr>
              <a:t>create-single-spa</a:t>
            </a:r>
            <a:endParaRPr lang="en-US" sz="950">
              <a:solidFill>
                <a:srgbClr val="333333"/>
              </a:solidFill>
              <a:latin typeface="Arial" panose="020B0604020202020204"/>
            </a:endParaRPr>
          </a:p>
          <a:p>
            <a:pPr indent="469900">
              <a:lnSpc>
                <a:spcPts val="1350"/>
              </a:lnSpc>
              <a:spcAft>
                <a:spcPts val="420"/>
              </a:spcAft>
            </a:pPr>
            <a:r>
              <a:rPr lang="en-US" sz="1000">
                <a:solidFill>
                  <a:srgbClr val="333333"/>
                </a:solidFill>
                <a:latin typeface="Arial" panose="020B0604020202020204"/>
              </a:rPr>
              <a:t>1</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应用文件夹填写</a:t>
            </a:r>
            <a:endParaRPr lang="en-US" sz="1000">
              <a:solidFill>
                <a:srgbClr val="333333"/>
              </a:solidFill>
              <a:latin typeface="Arial" panose="020B0604020202020204"/>
            </a:endParaRPr>
          </a:p>
          <a:p>
            <a:pPr indent="469900">
              <a:lnSpc>
                <a:spcPts val="1350"/>
              </a:lnSpc>
              <a:spcAft>
                <a:spcPts val="420"/>
              </a:spcAft>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应用选择 </a:t>
            </a:r>
            <a:r>
              <a:rPr lang="en-US" sz="1000">
                <a:solidFill>
                  <a:srgbClr val="333333"/>
                </a:solidFill>
                <a:latin typeface="Arial" panose="020B0604020202020204"/>
              </a:rPr>
              <a:t>single-spa root config</a:t>
            </a:r>
            <a:endParaRPr lang="en-US" sz="1000">
              <a:solidFill>
                <a:srgbClr val="333333"/>
              </a:solidFill>
              <a:latin typeface="Arial" panose="020B0604020202020204"/>
            </a:endParaRPr>
          </a:p>
          <a:p>
            <a:pPr indent="469900">
              <a:lnSpc>
                <a:spcPts val="1350"/>
              </a:lnSpc>
              <a:spcAft>
                <a:spcPts val="420"/>
              </a:spcAft>
            </a:pPr>
            <a:r>
              <a:rPr lang="en-US" sz="1000">
                <a:solidFill>
                  <a:srgbClr val="333333"/>
                </a:solidFill>
                <a:latin typeface="Arial" panose="020B0604020202020204"/>
              </a:rPr>
              <a:t>3. </a:t>
            </a:r>
            <a:r>
              <a:rPr lang="zh-TW" sz="950">
                <a:solidFill>
                  <a:srgbClr val="333333"/>
                </a:solidFill>
                <a:latin typeface="微软雅黑" panose="020B0503020204020204" charset="-122"/>
                <a:ea typeface="微软雅黑" panose="020B0503020204020204" charset="-122"/>
              </a:rPr>
              <a:t>组织名称填写</a:t>
            </a:r>
            <a:endParaRPr lang="en-US" sz="1000">
              <a:solidFill>
                <a:srgbClr val="333333"/>
              </a:solidFill>
              <a:latin typeface="Arial" panose="020B0604020202020204"/>
            </a:endParaRPr>
          </a:p>
          <a:p>
            <a:pPr marL="387350" indent="0">
              <a:lnSpc>
                <a:spcPts val="1465"/>
              </a:lnSpc>
              <a:spcAft>
                <a:spcPts val="420"/>
              </a:spcAft>
            </a:pPr>
            <a:r>
              <a:rPr lang="zh-TW" sz="950">
                <a:solidFill>
                  <a:srgbClr val="333333"/>
                </a:solidFill>
                <a:latin typeface="微软雅黑" panose="020B0503020204020204" charset="-122"/>
                <a:ea typeface="微软雅黑" panose="020B0503020204020204" charset="-122"/>
              </a:rPr>
              <a:t>组织名称可以理解为团队名称，微前端架构允许多团队共同开发应用，组织名称可以标识应用 由哪个团队开发。</a:t>
            </a:r>
            <a:endParaRPr lang="zh-TW" sz="950">
              <a:solidFill>
                <a:srgbClr val="333333"/>
              </a:solidFill>
              <a:latin typeface="微软雅黑" panose="020B0503020204020204" charset="-122"/>
              <a:ea typeface="微软雅黑" panose="020B0503020204020204" charset="-122"/>
            </a:endParaRPr>
          </a:p>
          <a:p>
            <a:pPr marL="387350" indent="0">
              <a:lnSpc>
                <a:spcPts val="1350"/>
              </a:lnSpc>
              <a:spcAft>
                <a:spcPts val="420"/>
              </a:spcAft>
            </a:pPr>
            <a:r>
              <a:rPr lang="zh-TW" sz="950">
                <a:solidFill>
                  <a:srgbClr val="333333"/>
                </a:solidFill>
                <a:latin typeface="微软雅黑" panose="020B0503020204020204" charset="-122"/>
                <a:ea typeface="微软雅黑" panose="020B0503020204020204" charset="-122"/>
              </a:rPr>
              <a:t>应用名称的命名规则为</a:t>
            </a:r>
            <a:r>
              <a:rPr lang="zh-CN" altLang="zh-TW" sz="950">
                <a:solidFill>
                  <a:srgbClr val="333333"/>
                </a:solidFill>
                <a:latin typeface="微软雅黑" panose="020B0503020204020204" charset="-122"/>
                <a:ea typeface="微软雅黑" panose="020B0503020204020204" charset="-122"/>
              </a:rPr>
              <a:t>：组织名称</a:t>
            </a:r>
            <a:r>
              <a:rPr lang="en-US" altLang="zh-CN" sz="950">
                <a:solidFill>
                  <a:srgbClr val="333333"/>
                </a:solidFill>
                <a:latin typeface="微软雅黑" panose="020B0503020204020204" charset="-122"/>
                <a:ea typeface="微软雅黑" panose="020B0503020204020204" charset="-122"/>
              </a:rPr>
              <a:t>/</a:t>
            </a:r>
            <a:r>
              <a:rPr lang="zh-CN" altLang="en-US" sz="950">
                <a:solidFill>
                  <a:srgbClr val="333333"/>
                </a:solidFill>
                <a:latin typeface="微软雅黑" panose="020B0503020204020204" charset="-122"/>
                <a:ea typeface="微软雅黑" panose="020B0503020204020204" charset="-122"/>
              </a:rPr>
              <a:t>应用名称【</a:t>
            </a:r>
            <a:r>
              <a:rPr lang="en-US" sz="950">
                <a:solidFill>
                  <a:srgbClr val="333333"/>
                </a:solidFill>
                <a:latin typeface="Arial" panose="020B0604020202020204"/>
                <a:sym typeface="+mn-ea"/>
              </a:rPr>
              <a:t>@ekuaibao/plugin-web-layouts</a:t>
            </a:r>
            <a:endParaRPr lang="en-US" sz="950">
              <a:solidFill>
                <a:srgbClr val="333333"/>
              </a:solidFill>
              <a:latin typeface="Arial" panose="020B0604020202020204"/>
            </a:endParaRPr>
          </a:p>
          <a:p>
            <a:pPr marL="387350" indent="0">
              <a:lnSpc>
                <a:spcPts val="1350"/>
              </a:lnSpc>
              <a:spcAft>
                <a:spcPts val="420"/>
              </a:spcAft>
            </a:pPr>
            <a:r>
              <a:rPr lang="zh-CN" altLang="en-US" sz="950">
                <a:solidFill>
                  <a:srgbClr val="333333"/>
                </a:solidFill>
                <a:latin typeface="微软雅黑" panose="020B0503020204020204" charset="-122"/>
                <a:ea typeface="微软雅黑" panose="020B0503020204020204" charset="-122"/>
              </a:rPr>
              <a:t>】</a:t>
            </a:r>
            <a:endParaRPr lang="zh-CN" altLang="en-US" sz="950">
              <a:solidFill>
                <a:srgbClr val="333333"/>
              </a:solidFill>
              <a:latin typeface="微软雅黑" panose="020B0503020204020204" charset="-122"/>
              <a:ea typeface="微软雅黑" panose="020B0503020204020204" charset="-122"/>
            </a:endParaRPr>
          </a:p>
          <a:p>
            <a:pPr indent="190500">
              <a:lnSpc>
                <a:spcPts val="1350"/>
              </a:lnSpc>
              <a:spcAft>
                <a:spcPts val="420"/>
              </a:spcAft>
            </a:pPr>
            <a:r>
              <a:rPr lang="zh-TW" sz="1000">
                <a:solidFill>
                  <a:srgbClr val="333333"/>
                </a:solidFill>
                <a:latin typeface="Arial" panose="020B0604020202020204"/>
                <a:ea typeface="Arial" panose="020B0604020202020204"/>
              </a:rPr>
              <a:t>6. </a:t>
            </a:r>
            <a:r>
              <a:rPr lang="zh-CN" altLang="zh-TW" sz="1000">
                <a:solidFill>
                  <a:srgbClr val="333333"/>
                </a:solidFill>
                <a:latin typeface="Arial" panose="020B0604020202020204"/>
                <a:ea typeface="Arial" panose="020B0604020202020204"/>
              </a:rPr>
              <a:t>关键代码解析</a:t>
            </a:r>
            <a:endParaRPr lang="zh-TW" sz="950">
              <a:solidFill>
                <a:srgbClr val="333333"/>
              </a:solidFill>
              <a:latin typeface="微软雅黑" panose="020B0503020204020204" charset="-122"/>
              <a:ea typeface="微软雅黑" panose="020B0503020204020204" charset="-122"/>
            </a:endParaRPr>
          </a:p>
          <a:p>
            <a:pPr indent="469900">
              <a:lnSpc>
                <a:spcPct val="118000"/>
              </a:lnSpc>
              <a:spcAft>
                <a:spcPts val="1190"/>
              </a:spcAft>
            </a:pPr>
            <a:r>
              <a:rPr lang="en-US" sz="1000">
                <a:solidFill>
                  <a:srgbClr val="333333"/>
                </a:solidFill>
                <a:latin typeface="Arial" panose="020B0604020202020204"/>
              </a:rPr>
              <a:t>1.</a:t>
            </a:r>
            <a:r>
              <a:rPr lang="en-US" sz="1000">
                <a:latin typeface="Arial" panose="020B0604020202020204"/>
              </a:rPr>
              <a:t> </a:t>
            </a:r>
            <a:r>
              <a:rPr lang="en-US" sz="1000">
                <a:solidFill>
                  <a:srgbClr val="333333"/>
                </a:solidFill>
                <a:latin typeface="Arial" panose="020B0604020202020204"/>
              </a:rPr>
              <a:t>Root-config.js</a:t>
            </a:r>
            <a:endParaRPr lang="en-US" sz="950">
              <a:solidFill>
                <a:srgbClr val="A85601"/>
              </a:solidFill>
              <a:latin typeface="Arial" panose="020B0604020202020204"/>
            </a:endParaRPr>
          </a:p>
          <a:p>
            <a:pPr marL="514350" indent="0">
              <a:lnSpc>
                <a:spcPct val="124000"/>
              </a:lnSpc>
            </a:pPr>
            <a:r>
              <a:rPr lang="en-US" sz="950">
                <a:solidFill>
                  <a:srgbClr val="750087"/>
                </a:solidFill>
                <a:latin typeface="Arial" panose="020B0604020202020204"/>
              </a:rPr>
              <a:t>import </a:t>
            </a:r>
            <a:r>
              <a:rPr lang="en-US" sz="950">
                <a:solidFill>
                  <a:srgbClr val="333333"/>
                </a:solidFill>
                <a:latin typeface="Arial" panose="020B0604020202020204"/>
              </a:rPr>
              <a:t>{ </a:t>
            </a:r>
            <a:r>
              <a:rPr lang="en-US" sz="950">
                <a:solidFill>
                  <a:srgbClr val="0101FA"/>
                </a:solidFill>
                <a:latin typeface="Arial" panose="020B0604020202020204"/>
              </a:rPr>
              <a:t>registerApplication</a:t>
            </a:r>
            <a:r>
              <a:rPr lang="en-US" sz="950">
                <a:solidFill>
                  <a:srgbClr val="333333"/>
                </a:solidFill>
                <a:latin typeface="Arial" panose="020B0604020202020204"/>
              </a:rPr>
              <a:t>, </a:t>
            </a:r>
            <a:r>
              <a:rPr lang="en-US" sz="950">
                <a:solidFill>
                  <a:srgbClr val="0101FA"/>
                </a:solidFill>
                <a:latin typeface="Arial" panose="020B0604020202020204"/>
              </a:rPr>
              <a:t>start </a:t>
            </a:r>
            <a:r>
              <a:rPr lang="en-US" sz="950">
                <a:solidFill>
                  <a:srgbClr val="333333"/>
                </a:solidFill>
                <a:latin typeface="Arial" panose="020B0604020202020204"/>
              </a:rPr>
              <a:t>} </a:t>
            </a:r>
            <a:r>
              <a:rPr lang="en-US" sz="950">
                <a:solidFill>
                  <a:srgbClr val="750087"/>
                </a:solidFill>
                <a:latin typeface="Arial" panose="020B0604020202020204"/>
              </a:rPr>
              <a:t>from </a:t>
            </a:r>
            <a:r>
              <a:rPr lang="en-US" sz="950">
                <a:solidFill>
                  <a:srgbClr val="A61312"/>
                </a:solidFill>
                <a:latin typeface="Arial" panose="020B0604020202020204"/>
              </a:rPr>
              <a:t>"single-spa"</a:t>
            </a:r>
            <a:endParaRPr lang="en-US" sz="950">
              <a:solidFill>
                <a:srgbClr val="A61312"/>
              </a:solidFill>
              <a:latin typeface="Arial" panose="020B0604020202020204"/>
            </a:endParaRPr>
          </a:p>
          <a:p>
            <a:pPr marL="514350" indent="0">
              <a:lnSpc>
                <a:spcPts val="1320"/>
              </a:lnSpc>
            </a:pPr>
            <a:endParaRPr lang="en-US" sz="950">
              <a:solidFill>
                <a:srgbClr val="A85601"/>
              </a:solidFill>
              <a:latin typeface="微软雅黑" panose="020B0503020204020204" charset="-122"/>
            </a:endParaRPr>
          </a:p>
          <a:p>
            <a:pPr marL="641350" indent="0">
              <a:lnSpc>
                <a:spcPts val="1320"/>
              </a:lnSpc>
            </a:pPr>
            <a:r>
              <a:rPr lang="zh-TW" sz="850">
                <a:solidFill>
                  <a:srgbClr val="A85601"/>
                </a:solidFill>
                <a:latin typeface="MingLiU"/>
                <a:ea typeface="MingLiU"/>
              </a:rPr>
              <a:t>注册微前端应用</a:t>
            </a:r>
            <a:endParaRPr lang="zh-TW" sz="850">
              <a:solidFill>
                <a:srgbClr val="A85601"/>
              </a:solidFill>
              <a:latin typeface="MingLiU"/>
              <a:ea typeface="MingLiU"/>
            </a:endParaRPr>
          </a:p>
          <a:p>
            <a:pPr marL="781050" indent="0">
              <a:lnSpc>
                <a:spcPts val="1320"/>
              </a:lnSpc>
            </a:pPr>
            <a:r>
              <a:rPr lang="en-US" sz="950">
                <a:solidFill>
                  <a:srgbClr val="A85601"/>
                </a:solidFill>
                <a:latin typeface="Arial" panose="020B0604020202020204"/>
              </a:rPr>
              <a:t>1. name: string</a:t>
            </a:r>
            <a:r>
              <a:rPr lang="zh-TW" sz="850">
                <a:solidFill>
                  <a:srgbClr val="A85601"/>
                </a:solidFill>
                <a:latin typeface="MingLiU"/>
                <a:ea typeface="MingLiU"/>
              </a:rPr>
              <a:t>，微前端应用名称</a:t>
            </a:r>
            <a:r>
              <a:rPr lang="zh-CN" sz="850">
                <a:solidFill>
                  <a:srgbClr val="A85601"/>
                </a:solidFill>
                <a:latin typeface="MingLiU"/>
                <a:ea typeface="MingLiU"/>
              </a:rPr>
              <a:t>。组</a:t>
            </a:r>
            <a:r>
              <a:rPr lang="zh-TW" sz="850">
                <a:solidFill>
                  <a:srgbClr val="A85601"/>
                </a:solidFill>
                <a:latin typeface="MingLiU"/>
                <a:ea typeface="MingLiU"/>
              </a:rPr>
              <a:t>织名称/应用名称</a:t>
            </a:r>
            <a:endParaRPr lang="zh-TW" sz="850">
              <a:solidFill>
                <a:srgbClr val="A85601"/>
              </a:solidFill>
              <a:latin typeface="MingLiU"/>
              <a:ea typeface="MingLiU"/>
            </a:endParaRPr>
          </a:p>
          <a:p>
            <a:pPr marL="514350" indent="266700">
              <a:lnSpc>
                <a:spcPts val="1320"/>
              </a:lnSpc>
            </a:pPr>
            <a:r>
              <a:rPr lang="zh-TW" sz="950">
                <a:solidFill>
                  <a:srgbClr val="A85601"/>
                </a:solidFill>
                <a:latin typeface="Arial" panose="020B0604020202020204"/>
                <a:ea typeface="Arial" panose="020B0604020202020204"/>
              </a:rPr>
              <a:t>2</a:t>
            </a:r>
            <a:r>
              <a:rPr lang="en-US" sz="950">
                <a:solidFill>
                  <a:srgbClr val="A85601"/>
                </a:solidFill>
                <a:latin typeface="Arial" panose="020B0604020202020204"/>
              </a:rPr>
              <a:t>. app:promise&lt;funtion&gt;</a:t>
            </a:r>
            <a:r>
              <a:rPr lang="zh-TW" sz="850">
                <a:solidFill>
                  <a:srgbClr val="A85601"/>
                </a:solidFill>
                <a:latin typeface="MingLiU"/>
                <a:ea typeface="MingLiU"/>
              </a:rPr>
              <a:t>，返回</a:t>
            </a:r>
            <a:r>
              <a:rPr lang="en-US" sz="950">
                <a:solidFill>
                  <a:srgbClr val="A85601"/>
                </a:solidFill>
                <a:latin typeface="Arial" panose="020B0604020202020204"/>
              </a:rPr>
              <a:t>Promise,</a:t>
            </a:r>
            <a:r>
              <a:rPr lang="zh-TW" sz="850">
                <a:solidFill>
                  <a:srgbClr val="A85601"/>
                </a:solidFill>
                <a:latin typeface="MingLiU"/>
                <a:ea typeface="MingLiU"/>
              </a:rPr>
              <a:t>通过</a:t>
            </a:r>
            <a:r>
              <a:rPr lang="en-US" sz="950">
                <a:solidFill>
                  <a:srgbClr val="A85601"/>
                </a:solidFill>
                <a:latin typeface="Arial" panose="020B0604020202020204"/>
              </a:rPr>
              <a:t>systemjs</a:t>
            </a:r>
            <a:r>
              <a:rPr lang="zh-TW" sz="850">
                <a:solidFill>
                  <a:srgbClr val="A85601"/>
                </a:solidFill>
                <a:latin typeface="MingLiU"/>
                <a:ea typeface="MingLiU"/>
              </a:rPr>
              <a:t>引用打包好的微前端应用模块代码 </a:t>
            </a:r>
            <a:r>
              <a:rPr lang="en-US" sz="950">
                <a:solidFill>
                  <a:srgbClr val="A85601"/>
                </a:solidFill>
                <a:latin typeface="Arial" panose="020B0604020202020204"/>
              </a:rPr>
              <a:t>(umd)</a:t>
            </a:r>
            <a:endParaRPr lang="en-US" sz="950">
              <a:solidFill>
                <a:srgbClr val="A85601"/>
              </a:solidFill>
              <a:latin typeface="Arial" panose="020B0604020202020204"/>
            </a:endParaRPr>
          </a:p>
          <a:p>
            <a:pPr marL="781050" indent="0">
              <a:lnSpc>
                <a:spcPts val="1320"/>
              </a:lnSpc>
              <a:spcAft>
                <a:spcPts val="770"/>
              </a:spcAft>
            </a:pPr>
            <a:r>
              <a:rPr lang="en-US" sz="950">
                <a:solidFill>
                  <a:srgbClr val="A85601"/>
                </a:solidFill>
                <a:latin typeface="Arial" panose="020B0604020202020204"/>
              </a:rPr>
              <a:t>3.activewhen</a:t>
            </a:r>
            <a:r>
              <a:rPr lang="zh-TW" sz="950">
                <a:solidFill>
                  <a:srgbClr val="A85601"/>
                </a:solidFill>
                <a:latin typeface="Arial" panose="020B0604020202020204"/>
                <a:ea typeface="Arial" panose="020B0604020202020204"/>
              </a:rPr>
              <a:t>:</a:t>
            </a:r>
            <a:r>
              <a:rPr lang="zh-CN" altLang="zh-TW" sz="950">
                <a:solidFill>
                  <a:srgbClr val="A85601"/>
                </a:solidFill>
                <a:latin typeface="Arial" panose="020B0604020202020204"/>
                <a:ea typeface="Arial" panose="020B0604020202020204"/>
              </a:rPr>
              <a:t>路由激活状态</a:t>
            </a:r>
            <a:r>
              <a:rPr lang="en-US" altLang="zh-CN" sz="950">
                <a:solidFill>
                  <a:srgbClr val="A85601"/>
                </a:solidFill>
                <a:latin typeface="Arial" panose="020B0604020202020204"/>
                <a:ea typeface="Arial" panose="020B0604020202020204"/>
              </a:rPr>
              <a:t> </a:t>
            </a:r>
            <a:endParaRPr lang="en-US" altLang="zh-CN" sz="950">
              <a:solidFill>
                <a:srgbClr val="A85601"/>
              </a:solidFill>
              <a:latin typeface="Arial" panose="020B0604020202020204"/>
              <a:ea typeface="Arial" panose="020B0604020202020204"/>
            </a:endParaRPr>
          </a:p>
          <a:p>
            <a:pPr marL="514350" indent="0">
              <a:lnSpc>
                <a:spcPct val="124000"/>
              </a:lnSpc>
            </a:pPr>
            <a:r>
              <a:rPr lang="en-US" sz="950">
                <a:latin typeface="Arial" panose="020B0604020202020204"/>
              </a:rPr>
              <a:t>regi sterApplication</a:t>
            </a:r>
            <a:r>
              <a:rPr lang="en-US" sz="950">
                <a:solidFill>
                  <a:srgbClr val="333333"/>
                </a:solidFill>
                <a:latin typeface="Arial" panose="020B0604020202020204"/>
              </a:rPr>
              <a:t>({</a:t>
            </a:r>
            <a:endParaRPr lang="en-US" sz="950">
              <a:solidFill>
                <a:srgbClr val="333333"/>
              </a:solidFill>
              <a:latin typeface="Arial" panose="020B0604020202020204"/>
            </a:endParaRPr>
          </a:p>
          <a:p>
            <a:pPr marL="641350" indent="0">
              <a:lnSpc>
                <a:spcPct val="124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"@si ngle-spa/welcome”</a:t>
            </a:r>
            <a:r>
              <a:rPr lang="en-US" sz="1100">
                <a:solidFill>
                  <a:srgbClr val="333333"/>
                </a:solidFill>
                <a:latin typeface="宋体" panose="02010600030101010101" pitchFamily="2" charset="-122"/>
              </a:rPr>
              <a:t>，</a:t>
            </a:r>
            <a:endParaRPr lang="en-US" sz="1100">
              <a:solidFill>
                <a:srgbClr val="333333"/>
              </a:solidFill>
              <a:latin typeface="宋体" panose="02010600030101010101" pitchFamily="2" charset="-122"/>
            </a:endParaRPr>
          </a:p>
          <a:p>
            <a:pPr marL="641350" indent="0">
              <a:lnSpc>
                <a:spcPts val="1350"/>
              </a:lnSpc>
            </a:pPr>
            <a:r>
              <a:rPr lang="en-US" sz="950">
                <a:latin typeface="Arial" panose="020B0604020202020204"/>
              </a:rPr>
              <a:t>app</a:t>
            </a:r>
            <a:r>
              <a:rPr lang="en-US" sz="1100">
                <a:latin typeface="宋体" panose="02010600030101010101" pitchFamily="2" charset="-122"/>
              </a:rPr>
              <a:t>：</a:t>
            </a:r>
            <a:r>
              <a:rPr lang="en-US" sz="950">
                <a:solidFill>
                  <a:srgbClr val="333333"/>
                </a:solidFill>
                <a:latin typeface="Arial" panose="020B0604020202020204"/>
              </a:rPr>
              <a:t>()</a:t>
            </a:r>
            <a:r>
              <a:rPr lang="en-US" sz="950">
                <a:solidFill>
                  <a:srgbClr val="A61312"/>
                </a:solidFill>
                <a:latin typeface="Arial" panose="020B0604020202020204"/>
              </a:rPr>
              <a:t>=&gt;</a:t>
            </a:r>
            <a:endParaRPr lang="en-US" sz="950">
              <a:solidFill>
                <a:srgbClr val="A61312"/>
              </a:solidFill>
              <a:latin typeface="Arial" panose="020B0604020202020204"/>
            </a:endParaRPr>
          </a:p>
          <a:p>
            <a:pPr marL="641350" indent="0">
              <a:lnSpc>
                <a:spcPct val="124000"/>
              </a:lnSpc>
            </a:pPr>
            <a:r>
              <a:rPr lang="en-US" sz="950">
                <a:latin typeface="Arial" panose="020B0604020202020204"/>
              </a:rPr>
              <a:t>System</a:t>
            </a:r>
            <a:r>
              <a:rPr lang="en-US" sz="950">
                <a:solidFill>
                  <a:srgbClr val="333333"/>
                </a:solidFill>
                <a:latin typeface="Arial" panose="020B0604020202020204"/>
              </a:rPr>
              <a:t>.</a:t>
            </a:r>
            <a:r>
              <a:rPr lang="en-US" sz="950">
                <a:latin typeface="Arial" panose="020B0604020202020204"/>
              </a:rPr>
              <a:t>import</a:t>
            </a:r>
            <a:r>
              <a:rPr lang="en-US" sz="950">
                <a:solidFill>
                  <a:srgbClr val="333333"/>
                </a:solidFill>
                <a:latin typeface="Arial" panose="020B0604020202020204"/>
              </a:rPr>
              <a:t>(</a:t>
            </a:r>
            <a:endParaRPr lang="en-US" sz="950">
              <a:solidFill>
                <a:srgbClr val="333333"/>
              </a:solidFill>
              <a:latin typeface="Arial" panose="020B0604020202020204"/>
            </a:endParaRPr>
          </a:p>
          <a:p>
            <a:pPr marL="781050" indent="0">
              <a:lnSpc>
                <a:spcPct val="124000"/>
              </a:lnSpc>
            </a:pPr>
            <a:r>
              <a:rPr lang="en-US" sz="950">
                <a:solidFill>
                  <a:srgbClr val="A61312"/>
                </a:solidFill>
                <a:latin typeface="Arial" panose="020B0604020202020204"/>
              </a:rPr>
              <a:t>"</a:t>
            </a:r>
            <a:r>
              <a:rPr lang="en-US" sz="950">
                <a:solidFill>
                  <a:srgbClr val="A61312"/>
                </a:solidFill>
                <a:latin typeface="Arial" panose="020B0604020202020204"/>
                <a:hlinkClick r:id="rId1"/>
              </a:rPr>
              <a:t>https</a:t>
            </a:r>
            <a:r>
              <a:rPr lang="zh-TW" sz="950">
                <a:solidFill>
                  <a:srgbClr val="A61312"/>
                </a:solidFill>
                <a:latin typeface="Arial" panose="020B0604020202020204"/>
                <a:ea typeface="Arial" panose="020B0604020202020204"/>
                <a:hlinkClick r:id="rId1"/>
              </a:rPr>
              <a:t>:</a:t>
            </a:r>
            <a:r>
              <a:rPr lang="en-US" sz="950">
                <a:solidFill>
                  <a:srgbClr val="A61312"/>
                </a:solidFill>
                <a:latin typeface="Arial" panose="020B0604020202020204"/>
                <a:hlinkClick r:id="rId1"/>
              </a:rPr>
              <a:t>//unpkg.com/si</a:t>
            </a:r>
            <a:r>
              <a:rPr lang="en-US" sz="950">
                <a:solidFill>
                  <a:srgbClr val="A61312"/>
                </a:solidFill>
                <a:latin typeface="Arial" panose="020B0604020202020204"/>
              </a:rPr>
              <a:t> ngle-spa-welcome/di st/si ngle-spa-welcome.js"</a:t>
            </a:r>
            <a:endParaRPr lang="en-US" sz="950">
              <a:solidFill>
                <a:srgbClr val="A61312"/>
              </a:solidFill>
              <a:latin typeface="Arial" panose="020B0604020202020204"/>
            </a:endParaRPr>
          </a:p>
          <a:p>
            <a:pPr marL="641350" indent="0"/>
            <a:r>
              <a:rPr lang="en-US" sz="950">
                <a:solidFill>
                  <a:srgbClr val="333333"/>
                </a:solidFill>
                <a:latin typeface="Arial" panose="020B0604020202020204"/>
              </a:rPr>
              <a:t>),</a:t>
            </a:r>
            <a:endParaRPr lang="en-US" sz="950">
              <a:solidFill>
                <a:srgbClr val="333333"/>
              </a:solidFill>
              <a:latin typeface="Arial" panose="020B0604020202020204"/>
            </a:endParaRPr>
          </a:p>
          <a:p>
            <a:pPr marL="641350" indent="0"/>
            <a:r>
              <a:rPr lang="en-US" sz="950">
                <a:latin typeface="Arial" panose="020B0604020202020204"/>
              </a:rPr>
              <a:t>activewhen</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514350" indent="0">
              <a:lnSpc>
                <a:spcPct val="124000"/>
              </a:lnSpc>
              <a:spcAft>
                <a:spcPts val="1470"/>
              </a:spcAft>
            </a:pPr>
            <a:r>
              <a:rPr lang="en-US" sz="950">
                <a:solidFill>
                  <a:srgbClr val="333333"/>
                </a:solidFill>
                <a:latin typeface="Arial" panose="020B0604020202020204"/>
              </a:rPr>
              <a:t>})</a:t>
            </a:r>
            <a:endParaRPr lang="en-US" sz="950">
              <a:solidFill>
                <a:srgbClr val="333333"/>
              </a:solidFill>
              <a:latin typeface="Arial" panose="020B0604020202020204"/>
            </a:endParaRPr>
          </a:p>
          <a:p>
            <a:pPr marL="514350" indent="0">
              <a:lnSpc>
                <a:spcPct val="124000"/>
              </a:lnSpc>
            </a:pPr>
            <a:r>
              <a:rPr lang="en-US" sz="950">
                <a:solidFill>
                  <a:srgbClr val="A85601"/>
                </a:solidFill>
                <a:latin typeface="Arial" panose="020B0604020202020204"/>
              </a:rPr>
              <a:t>start</a:t>
            </a:r>
            <a:r>
              <a:rPr lang="zh-TW" sz="850">
                <a:solidFill>
                  <a:srgbClr val="A85601"/>
                </a:solidFill>
                <a:latin typeface="MingLiU"/>
                <a:ea typeface="MingLiU"/>
              </a:rPr>
              <a:t>方法必须在</a:t>
            </a:r>
            <a:r>
              <a:rPr lang="en-US" sz="950">
                <a:solidFill>
                  <a:srgbClr val="A85601"/>
                </a:solidFill>
                <a:latin typeface="Arial" panose="020B0604020202020204"/>
              </a:rPr>
              <a:t>single spa</a:t>
            </a:r>
            <a:r>
              <a:rPr lang="zh-TW" sz="850">
                <a:solidFill>
                  <a:srgbClr val="A85601"/>
                </a:solidFill>
                <a:latin typeface="MingLiU"/>
                <a:ea typeface="MingLiU"/>
              </a:rPr>
              <a:t>的配置文件中调用</a:t>
            </a:r>
            <a:r>
              <a:rPr lang="zh-CN" altLang="zh-TW" sz="850">
                <a:solidFill>
                  <a:srgbClr val="A85601"/>
                </a:solidFill>
                <a:latin typeface="MingLiU"/>
                <a:ea typeface="宋体" panose="02010600030101010101" pitchFamily="2" charset="-122"/>
              </a:rPr>
              <a:t>，</a:t>
            </a:r>
            <a:r>
              <a:rPr lang="zh-TW" sz="850">
                <a:solidFill>
                  <a:srgbClr val="A85601"/>
                </a:solidFill>
                <a:latin typeface="MingLiU"/>
                <a:ea typeface="MingLiU"/>
                <a:sym typeface="+mn-ea"/>
              </a:rPr>
              <a:t>在调用</a:t>
            </a:r>
            <a:r>
              <a:rPr lang="en-US" sz="850">
                <a:solidFill>
                  <a:srgbClr val="A85601"/>
                </a:solidFill>
                <a:latin typeface="Arial" panose="020B0604020202020204"/>
                <a:sym typeface="+mn-ea"/>
              </a:rPr>
              <a:t>start</a:t>
            </a:r>
            <a:r>
              <a:rPr lang="zh-TW" sz="850">
                <a:solidFill>
                  <a:srgbClr val="A85601"/>
                </a:solidFill>
                <a:latin typeface="MingLiU"/>
                <a:ea typeface="MingLiU"/>
                <a:sym typeface="+mn-ea"/>
              </a:rPr>
              <a:t>之前，应用会被加载，但不会初始化，</a:t>
            </a:r>
            <a:r>
              <a:rPr lang="zh-CN" altLang="zh-TW" sz="850">
                <a:solidFill>
                  <a:srgbClr val="A85601"/>
                </a:solidFill>
                <a:latin typeface="MingLiU"/>
                <a:ea typeface="MingLiU"/>
                <a:sym typeface="+mn-ea"/>
              </a:rPr>
              <a:t>挂载或者卸载</a:t>
            </a:r>
            <a:endParaRPr lang="zh-CN" altLang="zh-TW" sz="850">
              <a:solidFill>
                <a:srgbClr val="A85601"/>
              </a:solidFill>
              <a:latin typeface="MingLiU"/>
              <a:ea typeface="MingLiU"/>
              <a:sym typeface="+mn-ea"/>
            </a:endParaRPr>
          </a:p>
          <a:p>
            <a:pPr marL="514350" indent="0">
              <a:lnSpc>
                <a:spcPct val="124000"/>
              </a:lnSpc>
            </a:pPr>
            <a:r>
              <a:rPr lang="zh-TW" sz="850">
                <a:solidFill>
                  <a:srgbClr val="A85601"/>
                </a:solidFill>
                <a:latin typeface="MingLiU"/>
                <a:ea typeface="MingLiU"/>
                <a:sym typeface="+mn-ea"/>
              </a:rPr>
              <a:t>是</a:t>
            </a:r>
            <a:r>
              <a:rPr lang="zh-CN" altLang="zh-TW" sz="850">
                <a:solidFill>
                  <a:srgbClr val="A85601"/>
                </a:solidFill>
                <a:latin typeface="MingLiU"/>
                <a:ea typeface="MingLiU"/>
                <a:sym typeface="+mn-ea"/>
              </a:rPr>
              <a:t>否</a:t>
            </a:r>
            <a:r>
              <a:rPr lang="zh-TW" sz="850">
                <a:solidFill>
                  <a:srgbClr val="A85601"/>
                </a:solidFill>
                <a:latin typeface="MingLiU"/>
                <a:ea typeface="MingLiU"/>
                <a:sym typeface="+mn-ea"/>
              </a:rPr>
              <a:t>可以通过 </a:t>
            </a:r>
            <a:r>
              <a:rPr lang="en-US" sz="850">
                <a:solidFill>
                  <a:srgbClr val="A85601"/>
                </a:solidFill>
                <a:latin typeface="Arial" panose="020B0604020202020204"/>
                <a:sym typeface="+mn-ea"/>
              </a:rPr>
              <a:t>history. pushstate </a:t>
            </a:r>
            <a:r>
              <a:rPr lang="zh-TW" sz="850">
                <a:solidFill>
                  <a:srgbClr val="A85601"/>
                </a:solidFill>
                <a:latin typeface="Arial" panose="020B0604020202020204"/>
                <a:ea typeface="Arial" panose="020B0604020202020204"/>
                <a:sym typeface="+mn-ea"/>
              </a:rPr>
              <a:t>()</a:t>
            </a:r>
            <a:r>
              <a:rPr lang="zh-TW" sz="850">
                <a:solidFill>
                  <a:srgbClr val="A85601"/>
                </a:solidFill>
                <a:latin typeface="MingLiU"/>
                <a:ea typeface="MingLiU"/>
                <a:sym typeface="+mn-ea"/>
              </a:rPr>
              <a:t>和 </a:t>
            </a:r>
            <a:r>
              <a:rPr lang="en-US" sz="850">
                <a:solidFill>
                  <a:srgbClr val="A85601"/>
                </a:solidFill>
                <a:latin typeface="Arial" panose="020B0604020202020204"/>
                <a:sym typeface="+mn-ea"/>
              </a:rPr>
              <a:t>history, repl acestate </a:t>
            </a:r>
            <a:r>
              <a:rPr lang="zh-TW" sz="850">
                <a:solidFill>
                  <a:srgbClr val="A85601"/>
                </a:solidFill>
                <a:latin typeface="Arial" panose="020B0604020202020204"/>
                <a:ea typeface="Arial" panose="020B0604020202020204"/>
                <a:sym typeface="+mn-ea"/>
              </a:rPr>
              <a:t>()</a:t>
            </a:r>
            <a:r>
              <a:rPr lang="zh-TW" sz="850">
                <a:solidFill>
                  <a:srgbClr val="A85601"/>
                </a:solidFill>
                <a:latin typeface="MingLiU"/>
                <a:ea typeface="MingLiU"/>
                <a:sym typeface="+mn-ea"/>
              </a:rPr>
              <a:t>更</a:t>
            </a:r>
            <a:r>
              <a:rPr lang="zh-CN" altLang="zh-TW" sz="850">
                <a:solidFill>
                  <a:srgbClr val="A85601"/>
                </a:solidFill>
                <a:latin typeface="MingLiU"/>
                <a:ea typeface="MingLiU"/>
                <a:sym typeface="+mn-ea"/>
              </a:rPr>
              <a:t>新</a:t>
            </a:r>
            <a:r>
              <a:rPr lang="zh-TW" sz="850">
                <a:solidFill>
                  <a:srgbClr val="A85601"/>
                </a:solidFill>
                <a:latin typeface="MingLiU"/>
                <a:ea typeface="MingLiU"/>
                <a:sym typeface="+mn-ea"/>
              </a:rPr>
              <a:t>触发 </a:t>
            </a:r>
            <a:r>
              <a:rPr lang="en-US" sz="850">
                <a:solidFill>
                  <a:srgbClr val="A85601"/>
                </a:solidFill>
                <a:latin typeface="Arial" panose="020B0604020202020204"/>
                <a:sym typeface="+mn-ea"/>
              </a:rPr>
              <a:t>single-spa </a:t>
            </a:r>
            <a:r>
              <a:rPr lang="zh-TW" sz="850">
                <a:solidFill>
                  <a:srgbClr val="A85601"/>
                </a:solidFill>
                <a:latin typeface="MingLiU"/>
                <a:ea typeface="MingLiU"/>
                <a:sym typeface="+mn-ea"/>
              </a:rPr>
              <a:t>路由</a:t>
            </a:r>
            <a:endParaRPr lang="zh-TW" sz="850">
              <a:solidFill>
                <a:srgbClr val="A85601"/>
              </a:solidFill>
              <a:latin typeface="MingLiU"/>
              <a:ea typeface="MingLiU"/>
              <a:sym typeface="+mn-ea"/>
            </a:endParaRPr>
          </a:p>
          <a:p>
            <a:pPr marL="514350" indent="0">
              <a:lnSpc>
                <a:spcPct val="124000"/>
              </a:lnSpc>
            </a:pPr>
            <a:r>
              <a:rPr lang="en-US" sz="850">
                <a:solidFill>
                  <a:srgbClr val="A85601"/>
                </a:solidFill>
                <a:latin typeface="Arial" panose="020B0604020202020204"/>
                <a:sym typeface="+mn-ea"/>
              </a:rPr>
              <a:t>true</a:t>
            </a:r>
            <a:r>
              <a:rPr lang="zh-TW" sz="850">
                <a:solidFill>
                  <a:srgbClr val="A85601"/>
                </a:solidFill>
                <a:latin typeface="MingLiU"/>
                <a:ea typeface="MingLiU"/>
                <a:sym typeface="+mn-ea"/>
              </a:rPr>
              <a:t>不允许</a:t>
            </a:r>
            <a:endParaRPr lang="zh-TW" sz="850">
              <a:solidFill>
                <a:srgbClr val="A85601"/>
              </a:solidFill>
              <a:latin typeface="MingLiU"/>
              <a:ea typeface="MingLiU"/>
              <a:sym typeface="+mn-ea"/>
            </a:endParaRPr>
          </a:p>
          <a:p>
            <a:pPr marL="514350" indent="0">
              <a:lnSpc>
                <a:spcPct val="124000"/>
              </a:lnSpc>
            </a:pPr>
            <a:r>
              <a:rPr lang="en-US" sz="850">
                <a:solidFill>
                  <a:srgbClr val="A85601"/>
                </a:solidFill>
                <a:latin typeface="Arial" panose="020B0604020202020204"/>
                <a:sym typeface="+mn-ea"/>
              </a:rPr>
              <a:t>false</a:t>
            </a:r>
            <a:r>
              <a:rPr lang="zh-TW" sz="850">
                <a:solidFill>
                  <a:srgbClr val="A85601"/>
                </a:solidFill>
                <a:latin typeface="MingLiU"/>
                <a:ea typeface="MingLiU"/>
                <a:sym typeface="+mn-ea"/>
              </a:rPr>
              <a:t>充许</a:t>
            </a:r>
            <a:endParaRPr lang="zh-TW" sz="850">
              <a:solidFill>
                <a:srgbClr val="A85601"/>
              </a:solidFill>
              <a:latin typeface="MingLiU"/>
              <a:ea typeface="MingLiU"/>
            </a:endParaRPr>
          </a:p>
          <a:p>
            <a:pPr marL="514350" indent="0">
              <a:lnSpc>
                <a:spcPct val="124000"/>
              </a:lnSpc>
            </a:pPr>
            <a:r>
              <a:rPr lang="en-US" sz="950">
                <a:latin typeface="Arial" panose="020B0604020202020204"/>
              </a:rPr>
              <a:t>start</a:t>
            </a:r>
            <a:r>
              <a:rPr lang="en-US" sz="950">
                <a:solidFill>
                  <a:srgbClr val="333333"/>
                </a:solidFill>
                <a:latin typeface="Arial" panose="020B0604020202020204"/>
              </a:rPr>
              <a:t>({</a:t>
            </a:r>
            <a:endParaRPr lang="en-US" sz="950">
              <a:solidFill>
                <a:srgbClr val="333333"/>
              </a:solidFill>
              <a:latin typeface="Arial" panose="020B0604020202020204"/>
            </a:endParaRPr>
          </a:p>
          <a:p>
            <a:pPr marL="641350" indent="0">
              <a:lnSpc>
                <a:spcPct val="124000"/>
              </a:lnSpc>
            </a:pPr>
            <a:r>
              <a:rPr lang="en-US" sz="950">
                <a:latin typeface="Arial" panose="020B0604020202020204"/>
              </a:rPr>
              <a:t>urlRerouteOnly</a:t>
            </a:r>
            <a:r>
              <a:rPr lang="zh-TW" sz="950">
                <a:solidFill>
                  <a:srgbClr val="333333"/>
                </a:solidFill>
                <a:latin typeface="Arial" panose="020B0604020202020204"/>
                <a:ea typeface="Arial" panose="020B0604020202020204"/>
              </a:rPr>
              <a:t>: </a:t>
            </a:r>
            <a:r>
              <a:rPr lang="en-US" sz="950">
                <a:solidFill>
                  <a:srgbClr val="320C8A"/>
                </a:solidFill>
                <a:latin typeface="Arial" panose="020B0604020202020204"/>
              </a:rPr>
              <a:t>true</a:t>
            </a:r>
            <a:endParaRPr lang="en-US" sz="950">
              <a:solidFill>
                <a:srgbClr val="320C8A"/>
              </a:solidFill>
              <a:latin typeface="Arial" panose="020B0604020202020204"/>
            </a:endParaRPr>
          </a:p>
          <a:p>
            <a:pPr marL="514350" indent="0">
              <a:lnSpc>
                <a:spcPct val="124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5" name="矩形 4"/>
          <p:cNvSpPr/>
          <p:nvPr/>
        </p:nvSpPr>
        <p:spPr>
          <a:xfrm>
            <a:off x="1384890" y="9431079"/>
            <a:ext cx="669851" cy="162146"/>
          </a:xfrm>
          <a:prstGeom prst="rect">
            <a:avLst/>
          </a:prstGeom>
          <a:solidFill>
            <a:srgbClr val="FFFFFF"/>
          </a:solidFill>
        </p:spPr>
        <p:txBody>
          <a:bodyPr wrap="none" lIns="0" tIns="0" rIns="0" bIns="0">
            <a:noAutofit/>
          </a:bodyPr>
          <a:p>
            <a:pPr indent="469900"/>
            <a:r>
              <a:rPr lang="en-US" sz="1000">
                <a:solidFill>
                  <a:srgbClr val="333333"/>
                </a:solidFill>
                <a:latin typeface="Arial" panose="020B0604020202020204"/>
              </a:rPr>
              <a:t>2.</a:t>
            </a:r>
            <a:r>
              <a:rPr lang="en-US" sz="1000">
                <a:latin typeface="Arial" panose="020B0604020202020204"/>
              </a:rPr>
              <a:t> </a:t>
            </a:r>
            <a:r>
              <a:rPr lang="en-US" sz="1000">
                <a:solidFill>
                  <a:srgbClr val="333333"/>
                </a:solidFill>
                <a:latin typeface="Arial" panose="020B0604020202020204"/>
              </a:rPr>
              <a:t>index.ejs</a:t>
            </a:r>
            <a:endParaRPr lang="en-US" sz="1000">
              <a:solidFill>
                <a:srgbClr val="333333"/>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7928" y="457200"/>
            <a:ext cx="5550408" cy="9089136"/>
          </a:xfrm>
          <a:prstGeom prst="rect">
            <a:avLst/>
          </a:prstGeom>
          <a:solidFill>
            <a:srgbClr val="FFFFFF"/>
          </a:solidFill>
        </p:spPr>
        <p:txBody>
          <a:bodyPr lIns="0" tIns="0" rIns="0" bIns="0">
            <a:noAutofit/>
          </a:bodyPr>
          <a:p>
            <a:pPr marL="852805" indent="0">
              <a:lnSpc>
                <a:spcPts val="1360"/>
              </a:lnSpc>
            </a:pPr>
            <a:r>
              <a:rPr lang="zh-TW" sz="850">
                <a:solidFill>
                  <a:srgbClr val="A85601"/>
                </a:solidFill>
                <a:latin typeface="MingLiU"/>
                <a:ea typeface="MingLiU"/>
              </a:rPr>
              <a:t>萨•导:人微前端容器应用 </a:t>
            </a:r>
            <a:r>
              <a:rPr lang="zh-TW" sz="850" i="1">
                <a:solidFill>
                  <a:srgbClr val="A85601"/>
                </a:solidFill>
                <a:latin typeface="MingLiU"/>
                <a:ea typeface="MingLiU"/>
              </a:rPr>
              <a:t>潔</a:t>
            </a:r>
            <a:r>
              <a:rPr lang="zh-TW" sz="850" i="1">
                <a:solidFill>
                  <a:srgbClr val="D0CECD"/>
                </a:solidFill>
                <a:latin typeface="MingLiU"/>
                <a:ea typeface="MingLiU"/>
              </a:rPr>
              <a:t>.丁</a:t>
            </a:r>
            <a:endParaRPr lang="zh-TW" sz="850" i="1">
              <a:solidFill>
                <a:srgbClr val="D0CECD"/>
              </a:solidFill>
              <a:latin typeface="MingLiU"/>
              <a:ea typeface="MingLiU"/>
            </a:endParaRPr>
          </a:p>
          <a:p>
            <a:pPr marL="649605" indent="0">
              <a:lnSpc>
                <a:spcPct val="125000"/>
              </a:lnSpc>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marL="789305" indent="0">
              <a:lnSpc>
                <a:spcPct val="125000"/>
              </a:lnSpc>
            </a:pPr>
            <a:r>
              <a:rPr lang="en-US" sz="950">
                <a:latin typeface="Arial" panose="020B0604020202020204"/>
              </a:rPr>
              <a:t>System.import</a:t>
            </a:r>
            <a:r>
              <a:rPr lang="en-US" sz="950">
                <a:solidFill>
                  <a:srgbClr val="A61312"/>
                </a:solidFill>
                <a:latin typeface="Arial" panose="020B0604020202020204"/>
              </a:rPr>
              <a:t>("©study/root-conf </a:t>
            </a:r>
            <a:r>
              <a:rPr lang="zh-TW" sz="950">
                <a:solidFill>
                  <a:srgbClr val="A61312"/>
                </a:solidFill>
                <a:latin typeface="Arial" panose="020B0604020202020204"/>
                <a:ea typeface="Arial" panose="020B0604020202020204"/>
              </a:rPr>
              <a:t>1 </a:t>
            </a:r>
            <a:r>
              <a:rPr lang="en-US" sz="950">
                <a:solidFill>
                  <a:srgbClr val="A61312"/>
                </a:solidFill>
                <a:latin typeface="Arial" panose="020B0604020202020204"/>
              </a:rPr>
              <a:t>g</a:t>
            </a:r>
            <a:r>
              <a:rPr lang="en-US" sz="950" baseline="30000">
                <a:solidFill>
                  <a:srgbClr val="A61312"/>
                </a:solidFill>
                <a:latin typeface="Arial" panose="020B0604020202020204"/>
              </a:rPr>
              <a:t>n</a:t>
            </a:r>
            <a:r>
              <a:rPr lang="en-US" sz="950">
                <a:solidFill>
                  <a:srgbClr val="A61312"/>
                </a:solidFill>
                <a:latin typeface="Arial" panose="020B0604020202020204"/>
              </a:rPr>
              <a:t>)</a:t>
            </a:r>
            <a:endParaRPr lang="en-US" sz="950">
              <a:solidFill>
                <a:srgbClr val="A61312"/>
              </a:solidFill>
              <a:latin typeface="Arial" panose="020B0604020202020204"/>
            </a:endParaRPr>
          </a:p>
          <a:p>
            <a:pPr marL="649605" indent="0">
              <a:lnSpc>
                <a:spcPct val="125000"/>
              </a:lnSpc>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marL="649605" indent="0">
              <a:lnSpc>
                <a:spcPct val="125000"/>
              </a:lnSpc>
            </a:pPr>
            <a:r>
              <a:rPr lang="en-US" sz="950">
                <a:solidFill>
                  <a:srgbClr val="A85601"/>
                </a:solidFill>
                <a:latin typeface="Arial" panose="020B0604020202020204"/>
              </a:rPr>
              <a:t>&lt;!--</a:t>
            </a:r>
            <a:endParaRPr lang="en-US" sz="950">
              <a:solidFill>
                <a:srgbClr val="A85601"/>
              </a:solidFill>
              <a:latin typeface="Arial" panose="020B0604020202020204"/>
            </a:endParaRPr>
          </a:p>
          <a:p>
            <a:pPr marL="789305" indent="0">
              <a:lnSpc>
                <a:spcPts val="1360"/>
              </a:lnSpc>
              <a:spcAft>
                <a:spcPts val="280"/>
              </a:spcAft>
            </a:pPr>
            <a:r>
              <a:rPr lang="en-US" sz="950">
                <a:solidFill>
                  <a:srgbClr val="A85601"/>
                </a:solidFill>
                <a:latin typeface="Arial" panose="020B0604020202020204"/>
              </a:rPr>
              <a:t>import-map-overrides</a:t>
            </a:r>
            <a:r>
              <a:rPr lang="zh-TW" sz="850">
                <a:solidFill>
                  <a:srgbClr val="A85601"/>
                </a:solidFill>
                <a:latin typeface="MingLiU"/>
                <a:ea typeface="MingLiU"/>
              </a:rPr>
              <a:t>可以覆盖导入映射 当前项目中用于配合</a:t>
            </a:r>
            <a:r>
              <a:rPr lang="en-US" sz="950">
                <a:solidFill>
                  <a:srgbClr val="A85601"/>
                </a:solidFill>
                <a:latin typeface="Arial" panose="020B0604020202020204"/>
              </a:rPr>
              <a:t>single-spa inspector</a:t>
            </a:r>
            <a:r>
              <a:rPr lang="zh-TW" sz="850">
                <a:solidFill>
                  <a:srgbClr val="A85601"/>
                </a:solidFill>
                <a:latin typeface="MingLiU"/>
                <a:ea typeface="MingLiU"/>
              </a:rPr>
              <a:t>调试工具</a:t>
            </a:r>
            <a:r>
              <a:rPr lang="zh-CN" sz="850">
                <a:solidFill>
                  <a:srgbClr val="A85601"/>
                </a:solidFill>
                <a:latin typeface="MingLiU"/>
                <a:ea typeface="MingLiU"/>
              </a:rPr>
              <a:t>使用. </a:t>
            </a:r>
            <a:r>
              <a:rPr lang="zh-TW" sz="850">
                <a:solidFill>
                  <a:srgbClr val="A85601"/>
                </a:solidFill>
                <a:latin typeface="MingLiU"/>
                <a:ea typeface="MingLiU"/>
              </a:rPr>
              <a:t>可以尋却覆盖项目中的</a:t>
            </a:r>
            <a:r>
              <a:rPr lang="en-US" sz="950">
                <a:solidFill>
                  <a:srgbClr val="A85601"/>
                </a:solidFill>
                <a:latin typeface="Arial" panose="020B0604020202020204"/>
              </a:rPr>
              <a:t>Javascript</a:t>
            </a:r>
            <a:r>
              <a:rPr lang="zh-TW" sz="850">
                <a:solidFill>
                  <a:srgbClr val="A85601"/>
                </a:solidFill>
                <a:latin typeface="MingLiU"/>
                <a:ea typeface="MingLiU"/>
              </a:rPr>
              <a:t>模块加载地址，用艾</a:t>
            </a:r>
            <a:r>
              <a:rPr lang="zh-CN" sz="850">
                <a:solidFill>
                  <a:srgbClr val="A85601"/>
                </a:solidFill>
                <a:latin typeface="MingLiU"/>
                <a:ea typeface="MingLiU"/>
              </a:rPr>
              <a:t>调试.</a:t>
            </a:r>
            <a:endParaRPr lang="zh-CN" sz="850">
              <a:solidFill>
                <a:srgbClr val="A85601"/>
              </a:solidFill>
              <a:latin typeface="MingLiU"/>
              <a:ea typeface="MingLiU"/>
            </a:endParaRPr>
          </a:p>
          <a:p>
            <a:pPr marL="649605" indent="0">
              <a:lnSpc>
                <a:spcPts val="1360"/>
              </a:lnSpc>
              <a:spcAft>
                <a:spcPts val="280"/>
              </a:spcAft>
            </a:pPr>
            <a:r>
              <a:rPr lang="zh-CN" sz="950">
                <a:solidFill>
                  <a:srgbClr val="A85601"/>
                </a:solidFill>
                <a:latin typeface="微软雅黑" panose="020B0503020204020204" charset="-122"/>
                <a:ea typeface="微软雅黑" panose="020B0503020204020204" charset="-122"/>
              </a:rPr>
              <a:t>--弋</a:t>
            </a:r>
            <a:endParaRPr lang="zh-CN" sz="950">
              <a:solidFill>
                <a:srgbClr val="A85601"/>
              </a:solidFill>
              <a:latin typeface="微软雅黑" panose="020B0503020204020204" charset="-122"/>
              <a:ea typeface="微软雅黑" panose="020B0503020204020204" charset="-122"/>
            </a:endParaRPr>
          </a:p>
          <a:p>
            <a:pPr marL="649605" indent="12700">
              <a:lnSpc>
                <a:spcPct val="125000"/>
              </a:lnSpc>
              <a:spcAft>
                <a:spcPts val="1400"/>
              </a:spcAft>
            </a:pPr>
            <a:r>
              <a:rPr lang="en-US" sz="950">
                <a:solidFill>
                  <a:srgbClr val="127602"/>
                </a:solidFill>
                <a:latin typeface="Arial" panose="020B0604020202020204"/>
              </a:rPr>
              <a:t>&lt;import-map-overri des-ful1 </a:t>
            </a:r>
            <a:r>
              <a:rPr lang="en-US" sz="950">
                <a:solidFill>
                  <a:srgbClr val="0303C3"/>
                </a:solidFill>
                <a:latin typeface="Arial" panose="020B0604020202020204"/>
              </a:rPr>
              <a:t>show-when-local</a:t>
            </a:r>
            <a:r>
              <a:rPr lang="en-US" sz="950">
                <a:solidFill>
                  <a:srgbClr val="750087"/>
                </a:solidFill>
                <a:latin typeface="Arial" panose="020B0604020202020204"/>
              </a:rPr>
              <a:t>-sto</a:t>
            </a:r>
            <a:r>
              <a:rPr lang="en-US" sz="850">
                <a:solidFill>
                  <a:srgbClr val="750087"/>
                </a:solidFill>
                <a:latin typeface="MingLiU"/>
              </a:rPr>
              <a:t>「</a:t>
            </a:r>
            <a:r>
              <a:rPr lang="en-US" sz="950">
                <a:solidFill>
                  <a:srgbClr val="750087"/>
                </a:solidFill>
                <a:latin typeface="Arial" panose="020B0604020202020204"/>
              </a:rPr>
              <a:t>age="devtools" </a:t>
            </a:r>
            <a:r>
              <a:rPr lang="en-US" sz="950">
                <a:solidFill>
                  <a:srgbClr val="0303C3"/>
                </a:solidFill>
                <a:latin typeface="Arial" panose="020B0604020202020204"/>
              </a:rPr>
              <a:t>dev-1</a:t>
            </a:r>
            <a:r>
              <a:rPr lang="en-US" sz="950" i="1">
                <a:solidFill>
                  <a:srgbClr val="0303C3"/>
                </a:solidFill>
                <a:latin typeface="Arial" panose="020B0604020202020204"/>
              </a:rPr>
              <a:t>i</a:t>
            </a:r>
            <a:r>
              <a:rPr lang="en-US" sz="950">
                <a:solidFill>
                  <a:srgbClr val="0303C3"/>
                </a:solidFill>
                <a:latin typeface="Arial" panose="020B0604020202020204"/>
              </a:rPr>
              <a:t>bs&gt; </a:t>
            </a:r>
            <a:r>
              <a:rPr lang="en-US" sz="950">
                <a:solidFill>
                  <a:srgbClr val="127602"/>
                </a:solidFill>
                <a:latin typeface="Arial" panose="020B0604020202020204"/>
              </a:rPr>
              <a:t>&lt;/import-map-overrides-full&gt;</a:t>
            </a:r>
            <a:endParaRPr lang="en-US" sz="950">
              <a:solidFill>
                <a:srgbClr val="127602"/>
              </a:solidFill>
              <a:latin typeface="Arial" panose="020B0604020202020204"/>
            </a:endParaRPr>
          </a:p>
          <a:p>
            <a:pPr marL="649605" indent="12700">
              <a:lnSpc>
                <a:spcPts val="1345"/>
              </a:lnSpc>
            </a:pPr>
            <a:r>
              <a:rPr lang="en-US" sz="850">
                <a:solidFill>
                  <a:srgbClr val="A85601"/>
                </a:solidFill>
                <a:latin typeface="MingLiU"/>
              </a:rPr>
              <a:t>&lt;!--</a:t>
            </a:r>
            <a:r>
              <a:rPr lang="zh-TW" sz="850">
                <a:solidFill>
                  <a:srgbClr val="A85601"/>
                </a:solidFill>
                <a:latin typeface="MingLiU"/>
                <a:ea typeface="MingLiU"/>
              </a:rPr>
              <a:t>模块加载器</a:t>
            </a:r>
            <a:r>
              <a:rPr lang="en-US" sz="850">
                <a:solidFill>
                  <a:srgbClr val="A85601"/>
                </a:solidFill>
                <a:latin typeface="MingLiU"/>
              </a:rPr>
              <a:t>-&gt;</a:t>
            </a:r>
            <a:endParaRPr lang="en-US" sz="850">
              <a:solidFill>
                <a:srgbClr val="A85601"/>
              </a:solidFill>
              <a:latin typeface="MingLiU"/>
            </a:endParaRPr>
          </a:p>
          <a:p>
            <a:pPr marL="649605" indent="12700">
              <a:lnSpc>
                <a:spcPct val="123000"/>
              </a:lnSpc>
            </a:pPr>
            <a:r>
              <a:rPr lang="en-US" sz="950">
                <a:solidFill>
                  <a:srgbClr val="127602"/>
                </a:solidFill>
                <a:latin typeface="Arial" panose="020B0604020202020204"/>
              </a:rPr>
              <a:t>&lt;scri pt</a:t>
            </a:r>
            <a:endParaRPr lang="en-US" sz="950">
              <a:solidFill>
                <a:srgbClr val="127602"/>
              </a:solidFill>
              <a:latin typeface="Arial" panose="020B0604020202020204"/>
            </a:endParaRPr>
          </a:p>
          <a:p>
            <a:pPr marL="649605" indent="12700">
              <a:lnSpc>
                <a:spcPct val="123000"/>
              </a:lnSpc>
            </a:pPr>
            <a:r>
              <a:rPr lang="en-US" sz="950">
                <a:solidFill>
                  <a:srgbClr val="7C102F"/>
                </a:solidFill>
                <a:latin typeface="Arial" panose="020B0604020202020204"/>
              </a:rPr>
              <a:t>src="</a:t>
            </a:r>
            <a:r>
              <a:rPr lang="en-US" sz="950">
                <a:solidFill>
                  <a:srgbClr val="7C102F"/>
                </a:solidFill>
                <a:latin typeface="Arial" panose="020B0604020202020204"/>
                <a:hlinkClick r:id="rId1"/>
              </a:rPr>
              <a:t>https://cdn.</a:t>
            </a:r>
            <a:r>
              <a:rPr lang="en-US" sz="950">
                <a:solidFill>
                  <a:srgbClr val="A61312"/>
                </a:solidFill>
                <a:latin typeface="Arial" panose="020B0604020202020204"/>
                <a:hlinkClick r:id="rId1"/>
              </a:rPr>
              <a:t>jsdelivr.net/npm/systemjs@6.8.O/dist/system.min.js</a:t>
            </a:r>
            <a:r>
              <a:rPr lang="en-US" sz="950">
                <a:solidFill>
                  <a:srgbClr val="A61312"/>
                </a:solidFill>
                <a:latin typeface="Arial" panose="020B0604020202020204"/>
              </a:rPr>
              <a:t>"&gt; </a:t>
            </a:r>
            <a:r>
              <a:rPr lang="en-US" sz="950">
                <a:solidFill>
                  <a:srgbClr val="127602"/>
                </a:solidFill>
                <a:latin typeface="Arial" panose="020B0604020202020204"/>
              </a:rPr>
              <a:t>&lt;/scri pt&gt;</a:t>
            </a:r>
            <a:endParaRPr lang="en-US" sz="950">
              <a:solidFill>
                <a:srgbClr val="127602"/>
              </a:solidFill>
              <a:latin typeface="Arial" panose="020B0604020202020204"/>
            </a:endParaRPr>
          </a:p>
          <a:p>
            <a:pPr marL="751205" indent="0">
              <a:lnSpc>
                <a:spcPts val="1345"/>
              </a:lnSpc>
            </a:pPr>
            <a:r>
              <a:rPr lang="zh-TW" sz="850">
                <a:solidFill>
                  <a:srgbClr val="A85601"/>
                </a:solidFill>
                <a:latin typeface="MingLiU"/>
                <a:ea typeface="MingLiU"/>
              </a:rPr>
              <a:t>金</a:t>
            </a:r>
            <a:r>
              <a:rPr lang="en-US" sz="950">
                <a:solidFill>
                  <a:srgbClr val="A85601"/>
                </a:solidFill>
                <a:latin typeface="Arial" panose="020B0604020202020204"/>
              </a:rPr>
              <a:t>systemjs</a:t>
            </a:r>
            <a:r>
              <a:rPr lang="zh-TW" sz="850">
                <a:solidFill>
                  <a:srgbClr val="A85601"/>
                </a:solidFill>
                <a:latin typeface="MingLiU"/>
                <a:ea typeface="MingLiU"/>
              </a:rPr>
              <a:t>用来解析</a:t>
            </a:r>
            <a:r>
              <a:rPr lang="en-US" sz="1100">
                <a:solidFill>
                  <a:srgbClr val="A85601"/>
                </a:solidFill>
                <a:latin typeface="宋体" panose="02010600030101010101" pitchFamily="2" charset="-122"/>
              </a:rPr>
              <a:t>；：</a:t>
            </a:r>
            <a:r>
              <a:rPr lang="en-US" sz="950">
                <a:solidFill>
                  <a:srgbClr val="A85601"/>
                </a:solidFill>
                <a:latin typeface="Arial" panose="020B0604020202020204"/>
              </a:rPr>
              <a:t>AMD</a:t>
            </a:r>
            <a:r>
              <a:rPr lang="zh-TW" sz="850">
                <a:solidFill>
                  <a:srgbClr val="A85601"/>
                </a:solidFill>
                <a:latin typeface="MingLiU"/>
                <a:ea typeface="MingLiU"/>
              </a:rPr>
              <a:t>模块的插件 </a:t>
            </a:r>
            <a:r>
              <a:rPr lang="en-US" sz="850">
                <a:solidFill>
                  <a:srgbClr val="A85601"/>
                </a:solidFill>
                <a:latin typeface="MingLiU"/>
              </a:rPr>
              <a:t>一&gt;.</a:t>
            </a:r>
            <a:endParaRPr lang="en-US" sz="850">
              <a:solidFill>
                <a:srgbClr val="A85601"/>
              </a:solidFill>
              <a:latin typeface="MingLiU"/>
            </a:endParaRPr>
          </a:p>
          <a:p>
            <a:pPr marL="649605" indent="12700">
              <a:lnSpc>
                <a:spcPct val="123000"/>
              </a:lnSpc>
            </a:pPr>
            <a:r>
              <a:rPr lang="en-US" sz="950">
                <a:solidFill>
                  <a:srgbClr val="127602"/>
                </a:solidFill>
                <a:latin typeface="Arial" panose="020B0604020202020204"/>
              </a:rPr>
              <a:t>&lt;scri pt</a:t>
            </a:r>
            <a:endParaRPr lang="en-US" sz="950">
              <a:solidFill>
                <a:srgbClr val="127602"/>
              </a:solidFill>
              <a:latin typeface="Arial" panose="020B0604020202020204"/>
            </a:endParaRPr>
          </a:p>
          <a:p>
            <a:pPr marL="649605" indent="12700">
              <a:lnSpc>
                <a:spcPct val="123000"/>
              </a:lnSpc>
            </a:pPr>
            <a:r>
              <a:rPr lang="en-US" sz="950">
                <a:solidFill>
                  <a:srgbClr val="7C102F"/>
                </a:solidFill>
                <a:latin typeface="Arial" panose="020B0604020202020204"/>
              </a:rPr>
              <a:t>src="</a:t>
            </a:r>
            <a:r>
              <a:rPr lang="en-US" sz="950">
                <a:solidFill>
                  <a:srgbClr val="7C102F"/>
                </a:solidFill>
                <a:latin typeface="Arial" panose="020B0604020202020204"/>
                <a:hlinkClick r:id="rId2"/>
              </a:rPr>
              <a:t>https://cdn.</a:t>
            </a:r>
            <a:r>
              <a:rPr lang="en-US" sz="950">
                <a:solidFill>
                  <a:srgbClr val="A61312"/>
                </a:solidFill>
                <a:latin typeface="Arial" panose="020B0604020202020204"/>
                <a:hlinkClick r:id="rId2"/>
              </a:rPr>
              <a:t>jsdelivr.net/npm/systemjs@6.8.O/dist/extras/amd.min.js</a:t>
            </a:r>
            <a:r>
              <a:rPr lang="en-US" sz="950">
                <a:solidFill>
                  <a:srgbClr val="A61312"/>
                </a:solidFill>
                <a:latin typeface="Arial" panose="020B0604020202020204"/>
              </a:rPr>
              <a:t>" </a:t>
            </a:r>
            <a:r>
              <a:rPr lang="en-US" sz="950">
                <a:solidFill>
                  <a:srgbClr val="127602"/>
                </a:solidFill>
                <a:latin typeface="Arial" panose="020B0604020202020204"/>
              </a:rPr>
              <a:t>&gt;&lt;/scri pt&gt;</a:t>
            </a:r>
            <a:endParaRPr lang="en-US" sz="950">
              <a:solidFill>
                <a:srgbClr val="127602"/>
              </a:solidFill>
              <a:latin typeface="Arial" panose="020B0604020202020204"/>
            </a:endParaRPr>
          </a:p>
          <a:p>
            <a:pPr marL="649605" indent="12700">
              <a:lnSpc>
                <a:spcPts val="1345"/>
              </a:lnSpc>
            </a:pPr>
            <a:r>
              <a:rPr lang="en-US" sz="850">
                <a:solidFill>
                  <a:srgbClr val="A85601"/>
                </a:solidFill>
                <a:latin typeface="MingLiU"/>
              </a:rPr>
              <a:t>&lt;!--</a:t>
            </a:r>
            <a:r>
              <a:rPr lang="zh-TW" sz="850">
                <a:solidFill>
                  <a:srgbClr val="A85601"/>
                </a:solidFill>
                <a:latin typeface="MingLiU"/>
                <a:ea typeface="MingLiU"/>
              </a:rPr>
              <a:t>用于覆盖通过</a:t>
            </a:r>
            <a:r>
              <a:rPr lang="en-US" sz="950">
                <a:solidFill>
                  <a:srgbClr val="A85601"/>
                </a:solidFill>
                <a:latin typeface="Arial" panose="020B0604020202020204"/>
              </a:rPr>
              <a:t>import-map</a:t>
            </a:r>
            <a:r>
              <a:rPr lang="zh-TW" sz="850">
                <a:solidFill>
                  <a:srgbClr val="A85601"/>
                </a:solidFill>
                <a:latin typeface="MingLiU"/>
                <a:ea typeface="MingLiU"/>
              </a:rPr>
              <a:t>设置的</a:t>
            </a:r>
            <a:r>
              <a:rPr lang="en-US" sz="950">
                <a:solidFill>
                  <a:srgbClr val="A85601"/>
                </a:solidFill>
                <a:latin typeface="Arial" panose="020B0604020202020204"/>
              </a:rPr>
              <a:t>Javascript</a:t>
            </a:r>
            <a:r>
              <a:rPr lang="zh-TW" sz="850">
                <a:solidFill>
                  <a:srgbClr val="A85601"/>
                </a:solidFill>
                <a:latin typeface="MingLiU"/>
                <a:ea typeface="MingLiU"/>
              </a:rPr>
              <a:t>模块下载地址</a:t>
            </a:r>
            <a:r>
              <a:rPr lang="en-US" sz="850">
                <a:solidFill>
                  <a:srgbClr val="A85601"/>
                </a:solidFill>
                <a:latin typeface="MingLiU"/>
              </a:rPr>
              <a:t>--&gt;</a:t>
            </a:r>
            <a:endParaRPr lang="en-US" sz="850">
              <a:solidFill>
                <a:srgbClr val="A85601"/>
              </a:solidFill>
              <a:latin typeface="MingLiU"/>
            </a:endParaRPr>
          </a:p>
          <a:p>
            <a:pPr marL="649605" indent="12700">
              <a:lnSpc>
                <a:spcPct val="123000"/>
              </a:lnSpc>
            </a:pPr>
            <a:r>
              <a:rPr lang="en-US" sz="950">
                <a:solidFill>
                  <a:srgbClr val="127602"/>
                </a:solidFill>
                <a:latin typeface="Arial" panose="020B0604020202020204"/>
              </a:rPr>
              <a:t>&lt;script </a:t>
            </a:r>
            <a:r>
              <a:rPr lang="en-US" sz="950">
                <a:solidFill>
                  <a:srgbClr val="7C102F"/>
                </a:solidFill>
                <a:latin typeface="Arial" panose="020B0604020202020204"/>
              </a:rPr>
              <a:t>src=</a:t>
            </a:r>
            <a:r>
              <a:rPr lang="en-US" sz="950" baseline="30000">
                <a:solidFill>
                  <a:srgbClr val="7C102F"/>
                </a:solidFill>
                <a:latin typeface="Arial" panose="020B0604020202020204"/>
              </a:rPr>
              <a:t>n</a:t>
            </a:r>
            <a:r>
              <a:rPr lang="en-US" sz="950">
                <a:solidFill>
                  <a:srgbClr val="7C102F"/>
                </a:solidFill>
                <a:latin typeface="Arial" panose="020B0604020202020204"/>
              </a:rPr>
              <a:t>https://cdn.</a:t>
            </a:r>
            <a:r>
              <a:rPr lang="en-US" sz="950">
                <a:solidFill>
                  <a:srgbClr val="A61312"/>
                </a:solidFill>
                <a:latin typeface="Arial" panose="020B0604020202020204"/>
              </a:rPr>
              <a:t>jsdelivr.net/npm/import-map-</a:t>
            </a:r>
            <a:endParaRPr lang="en-US" sz="950">
              <a:solidFill>
                <a:srgbClr val="A61312"/>
              </a:solidFill>
              <a:latin typeface="Arial" panose="020B0604020202020204"/>
            </a:endParaRPr>
          </a:p>
          <a:p>
            <a:pPr marL="649605" indent="12700">
              <a:lnSpc>
                <a:spcPts val="1345"/>
              </a:lnSpc>
            </a:pPr>
            <a:r>
              <a:rPr lang="en-US" sz="950">
                <a:solidFill>
                  <a:srgbClr val="A61312"/>
                </a:solidFill>
                <a:latin typeface="Arial" panose="020B0604020202020204"/>
              </a:rPr>
              <a:t>overrides©? .2.0/di st/import-map-overri des. </a:t>
            </a:r>
            <a:r>
              <a:rPr lang="en-US" sz="950">
                <a:solidFill>
                  <a:srgbClr val="5B4609"/>
                </a:solidFill>
                <a:latin typeface="Arial" panose="020B0604020202020204"/>
              </a:rPr>
              <a:t>js"x/scri </a:t>
            </a:r>
            <a:r>
              <a:rPr lang="en-US" sz="950">
                <a:solidFill>
                  <a:srgbClr val="127602"/>
                </a:solidFill>
                <a:latin typeface="Arial" panose="020B0604020202020204"/>
              </a:rPr>
              <a:t>pt&gt; </a:t>
            </a:r>
            <a:r>
              <a:rPr lang="en-US" sz="850">
                <a:solidFill>
                  <a:srgbClr val="A85601"/>
                </a:solidFill>
                <a:latin typeface="MingLiU"/>
              </a:rPr>
              <a:t>&lt;!-*</a:t>
            </a:r>
            <a:r>
              <a:rPr lang="zh-TW" sz="850">
                <a:solidFill>
                  <a:srgbClr val="A85601"/>
                </a:solidFill>
                <a:latin typeface="MingLiU"/>
                <a:ea typeface="MingLiU"/>
              </a:rPr>
              <a:t>矿甬于支持</a:t>
            </a:r>
            <a:r>
              <a:rPr lang="en-US" sz="950">
                <a:solidFill>
                  <a:srgbClr val="A85601"/>
                </a:solidFill>
                <a:latin typeface="Arial" panose="020B0604020202020204"/>
              </a:rPr>
              <a:t>Angular</a:t>
            </a:r>
            <a:r>
              <a:rPr lang="zh-TW" sz="850">
                <a:solidFill>
                  <a:srgbClr val="A85601"/>
                </a:solidFill>
                <a:latin typeface="MingLiU"/>
                <a:ea typeface="MingLiU"/>
              </a:rPr>
              <a:t>回诫</a:t>
            </a:r>
            <a:r>
              <a:rPr lang="en-US" sz="850">
                <a:solidFill>
                  <a:srgbClr val="A85601"/>
                </a:solidFill>
                <a:latin typeface="MingLiU"/>
              </a:rPr>
              <a:t>.一&gt;</a:t>
            </a:r>
            <a:endParaRPr lang="en-US" sz="850">
              <a:solidFill>
                <a:srgbClr val="A85601"/>
              </a:solidFill>
              <a:latin typeface="MingLiU"/>
            </a:endParaRPr>
          </a:p>
          <a:p>
            <a:pPr marL="649605" indent="12700">
              <a:lnSpc>
                <a:spcPct val="123000"/>
              </a:lnSpc>
            </a:pPr>
            <a:r>
              <a:rPr lang="en-US" sz="950">
                <a:solidFill>
                  <a:srgbClr val="127602"/>
                </a:solidFill>
                <a:latin typeface="Arial" panose="020B0604020202020204"/>
              </a:rPr>
              <a:t>&lt;scri pt</a:t>
            </a:r>
            <a:endParaRPr lang="en-US" sz="950">
              <a:solidFill>
                <a:srgbClr val="127602"/>
              </a:solidFill>
              <a:latin typeface="Arial" panose="020B0604020202020204"/>
            </a:endParaRPr>
          </a:p>
          <a:p>
            <a:pPr marL="649605" indent="12700">
              <a:lnSpc>
                <a:spcPct val="123000"/>
              </a:lnSpc>
              <a:spcAft>
                <a:spcPts val="1400"/>
              </a:spcAft>
            </a:pPr>
            <a:r>
              <a:rPr lang="en-US" sz="950">
                <a:solidFill>
                  <a:srgbClr val="0303C3"/>
                </a:solidFill>
                <a:latin typeface="Arial" panose="020B0604020202020204"/>
              </a:rPr>
              <a:t>s</a:t>
            </a:r>
            <a:r>
              <a:rPr lang="en-US" sz="950">
                <a:solidFill>
                  <a:srgbClr val="320C8A"/>
                </a:solidFill>
                <a:latin typeface="Arial" panose="020B0604020202020204"/>
              </a:rPr>
              <a:t>rc="</a:t>
            </a:r>
            <a:r>
              <a:rPr lang="en-US" sz="950">
                <a:solidFill>
                  <a:srgbClr val="A61312"/>
                </a:solidFill>
                <a:latin typeface="Arial" panose="020B0604020202020204"/>
                <a:hlinkClick r:id="rId3"/>
              </a:rPr>
              <a:t>https://cdn.jsdelivr.net/npm/zone.js@O.10.3/di</a:t>
            </a:r>
            <a:r>
              <a:rPr lang="en-US" sz="950">
                <a:solidFill>
                  <a:srgbClr val="A61312"/>
                </a:solidFill>
                <a:latin typeface="Arial" panose="020B0604020202020204"/>
              </a:rPr>
              <a:t> st/zone.mi n.js"&gt; </a:t>
            </a:r>
            <a:r>
              <a:rPr lang="en-US" sz="950">
                <a:solidFill>
                  <a:srgbClr val="127602"/>
                </a:solidFill>
                <a:latin typeface="Arial" panose="020B0604020202020204"/>
              </a:rPr>
              <a:t>&lt;/scri pt&gt;</a:t>
            </a:r>
            <a:endParaRPr lang="en-US" sz="950">
              <a:solidFill>
                <a:srgbClr val="127602"/>
              </a:solidFill>
              <a:latin typeface="Arial" panose="020B0604020202020204"/>
            </a:endParaRPr>
          </a:p>
          <a:p>
            <a:pPr marL="649605" indent="12700">
              <a:lnSpc>
                <a:spcPts val="1370"/>
              </a:lnSpc>
            </a:pPr>
            <a:r>
              <a:rPr lang="en-US" sz="950">
                <a:solidFill>
                  <a:srgbClr val="A85601"/>
                </a:solidFill>
                <a:latin typeface="Arial" panose="020B0604020202020204"/>
              </a:rPr>
              <a:t>&lt;! -- single-spa </a:t>
            </a:r>
            <a:r>
              <a:rPr lang="zh-TW" sz="850">
                <a:solidFill>
                  <a:srgbClr val="A85601"/>
                </a:solidFill>
                <a:latin typeface="MingLiU"/>
                <a:ea typeface="MingLiU"/>
              </a:rPr>
              <a:t>预加载 </a:t>
            </a:r>
            <a:r>
              <a:rPr lang="en-US" sz="850">
                <a:solidFill>
                  <a:srgbClr val="A85601"/>
                </a:solidFill>
                <a:latin typeface="MingLiU"/>
              </a:rPr>
              <a:t>--&gt;</a:t>
            </a:r>
            <a:endParaRPr lang="en-US" sz="850">
              <a:solidFill>
                <a:srgbClr val="A85601"/>
              </a:solidFill>
              <a:latin typeface="MingLiU"/>
            </a:endParaRPr>
          </a:p>
          <a:p>
            <a:pPr marL="649605" indent="12700">
              <a:lnSpc>
                <a:spcPct val="125000"/>
              </a:lnSpc>
            </a:pPr>
            <a:r>
              <a:rPr lang="en-US" sz="950">
                <a:solidFill>
                  <a:srgbClr val="127602"/>
                </a:solidFill>
                <a:latin typeface="Arial" panose="020B0604020202020204"/>
              </a:rPr>
              <a:t>&lt;link</a:t>
            </a:r>
            <a:endParaRPr lang="en-US" sz="950">
              <a:solidFill>
                <a:srgbClr val="127602"/>
              </a:solidFill>
              <a:latin typeface="Arial" panose="020B0604020202020204"/>
            </a:endParaRPr>
          </a:p>
          <a:p>
            <a:pPr marL="789305" indent="0">
              <a:lnSpc>
                <a:spcPct val="125000"/>
              </a:lnSpc>
            </a:pPr>
            <a:r>
              <a:rPr lang="en-US" sz="950">
                <a:solidFill>
                  <a:srgbClr val="7C102F"/>
                </a:solidFill>
                <a:latin typeface="Arial" panose="020B0604020202020204"/>
              </a:rPr>
              <a:t>rel="preload"</a:t>
            </a:r>
            <a:endParaRPr lang="en-US" sz="950">
              <a:solidFill>
                <a:srgbClr val="7C102F"/>
              </a:solidFill>
              <a:latin typeface="Arial" panose="020B0604020202020204"/>
            </a:endParaRPr>
          </a:p>
          <a:p>
            <a:pPr marL="649605" indent="139700">
              <a:lnSpc>
                <a:spcPct val="125000"/>
              </a:lnSpc>
            </a:pPr>
            <a:r>
              <a:rPr lang="en-US" sz="950">
                <a:solidFill>
                  <a:srgbClr val="0303C3"/>
                </a:solidFill>
                <a:latin typeface="Arial" panose="020B0604020202020204"/>
              </a:rPr>
              <a:t>h</a:t>
            </a:r>
            <a:r>
              <a:rPr lang="en-US" sz="950">
                <a:solidFill>
                  <a:srgbClr val="320C8A"/>
                </a:solidFill>
                <a:latin typeface="Arial" panose="020B0604020202020204"/>
              </a:rPr>
              <a:t>ref="</a:t>
            </a:r>
            <a:r>
              <a:rPr lang="en-US" sz="950">
                <a:solidFill>
                  <a:srgbClr val="A61312"/>
                </a:solidFill>
                <a:latin typeface="Arial" panose="020B0604020202020204"/>
                <a:hlinkClick r:id="rId4"/>
              </a:rPr>
              <a:t>https://cdn.jsdelivr.net/npm/si</a:t>
            </a:r>
            <a:r>
              <a:rPr lang="en-US" sz="950">
                <a:solidFill>
                  <a:srgbClr val="A61312"/>
                </a:solidFill>
                <a:latin typeface="Arial" panose="020B0604020202020204"/>
              </a:rPr>
              <a:t> ngle-spa@5.8.3/1i b/system/si ngle-spa.mi n.js"</a:t>
            </a:r>
            <a:endParaRPr lang="en-US" sz="950">
              <a:solidFill>
                <a:srgbClr val="A61312"/>
              </a:solidFill>
              <a:latin typeface="Arial" panose="020B0604020202020204"/>
            </a:endParaRPr>
          </a:p>
          <a:p>
            <a:pPr marL="789305" indent="0">
              <a:lnSpc>
                <a:spcPct val="125000"/>
              </a:lnSpc>
            </a:pPr>
            <a:r>
              <a:rPr lang="en-US" sz="950">
                <a:solidFill>
                  <a:srgbClr val="7C102F"/>
                </a:solidFill>
                <a:latin typeface="Arial" panose="020B0604020202020204"/>
              </a:rPr>
              <a:t>as="scri </a:t>
            </a:r>
            <a:r>
              <a:rPr lang="en-US" sz="950">
                <a:solidFill>
                  <a:srgbClr val="A61312"/>
                </a:solidFill>
                <a:latin typeface="Arial" panose="020B0604020202020204"/>
              </a:rPr>
              <a:t>pt"</a:t>
            </a:r>
            <a:endParaRPr lang="en-US" sz="950">
              <a:solidFill>
                <a:srgbClr val="A61312"/>
              </a:solidFill>
              <a:latin typeface="Arial" panose="020B0604020202020204"/>
            </a:endParaRPr>
          </a:p>
          <a:p>
            <a:pPr marL="649605" indent="0">
              <a:lnSpc>
                <a:spcPts val="1370"/>
              </a:lnSpc>
              <a:spcAft>
                <a:spcPts val="1400"/>
              </a:spcAft>
            </a:pPr>
            <a:r>
              <a:rPr lang="en-US" sz="950">
                <a:solidFill>
                  <a:srgbClr val="127602"/>
                </a:solidFill>
                <a:latin typeface="微软雅黑" panose="020B0503020204020204" charset="-122"/>
              </a:rPr>
              <a:t>/&gt;</a:t>
            </a:r>
            <a:endParaRPr lang="en-US" sz="950">
              <a:solidFill>
                <a:srgbClr val="127602"/>
              </a:solidFill>
              <a:latin typeface="微软雅黑" panose="020B0503020204020204" charset="-122"/>
            </a:endParaRPr>
          </a:p>
          <a:p>
            <a:pPr marL="649605" indent="0">
              <a:lnSpc>
                <a:spcPts val="1350"/>
              </a:lnSpc>
            </a:pPr>
            <a:r>
              <a:rPr lang="en-US" sz="950">
                <a:solidFill>
                  <a:srgbClr val="A85601"/>
                </a:solidFill>
                <a:latin typeface="Arial" panose="020B0604020202020204"/>
              </a:rPr>
              <a:t>&lt;!- Javascript</a:t>
            </a:r>
            <a:r>
              <a:rPr lang="zh-TW" sz="850">
                <a:solidFill>
                  <a:srgbClr val="A85601"/>
                </a:solidFill>
                <a:latin typeface="MingLiU"/>
                <a:ea typeface="MingLiU"/>
              </a:rPr>
              <a:t>模块下载地畢此处可放置微前端项</a:t>
            </a:r>
            <a:r>
              <a:rPr lang="zh-CN" sz="850">
                <a:solidFill>
                  <a:srgbClr val="A85601"/>
                </a:solidFill>
                <a:latin typeface="MingLiU"/>
                <a:ea typeface="MingLiU"/>
              </a:rPr>
              <a:t>目:中</a:t>
            </a:r>
            <a:r>
              <a:rPr lang="zh-TW" sz="850">
                <a:solidFill>
                  <a:srgbClr val="A85601"/>
                </a:solidFill>
                <a:latin typeface="MingLiU"/>
                <a:ea typeface="MingLiU"/>
              </a:rPr>
              <a:t>•.的公共模块 </a:t>
            </a:r>
            <a:r>
              <a:rPr lang="en-US" sz="850">
                <a:solidFill>
                  <a:srgbClr val="A85601"/>
                </a:solidFill>
                <a:latin typeface="MingLiU"/>
              </a:rPr>
              <a:t>-&gt;</a:t>
            </a:r>
            <a:endParaRPr lang="en-US" sz="850">
              <a:solidFill>
                <a:srgbClr val="A85601"/>
              </a:solidFill>
              <a:latin typeface="MingLiU"/>
            </a:endParaRPr>
          </a:p>
          <a:p>
            <a:pPr marL="649605" indent="0">
              <a:lnSpc>
                <a:spcPct val="125000"/>
              </a:lnSpc>
            </a:pPr>
            <a:r>
              <a:rPr lang="en-US" sz="950">
                <a:solidFill>
                  <a:srgbClr val="127602"/>
                </a:solidFill>
                <a:latin typeface="Arial" panose="020B0604020202020204"/>
              </a:rPr>
              <a:t>&lt;script </a:t>
            </a:r>
            <a:r>
              <a:rPr lang="en-US" sz="950">
                <a:solidFill>
                  <a:srgbClr val="7C102F"/>
                </a:solidFill>
                <a:latin typeface="Arial" panose="020B0604020202020204"/>
              </a:rPr>
              <a:t>type="systemjs-importmap"&gt;</a:t>
            </a:r>
            <a:endParaRPr lang="en-US" sz="950">
              <a:solidFill>
                <a:srgbClr val="7C102F"/>
              </a:solidFill>
              <a:latin typeface="Arial" panose="020B0604020202020204"/>
            </a:endParaRPr>
          </a:p>
          <a:p>
            <a:pPr marL="789305" indent="0"/>
            <a:r>
              <a:rPr lang="en-US" sz="950">
                <a:solidFill>
                  <a:srgbClr val="333333"/>
                </a:solidFill>
                <a:latin typeface="Arial" panose="020B0604020202020204"/>
              </a:rPr>
              <a:t>{</a:t>
            </a:r>
            <a:endParaRPr lang="en-US" sz="950">
              <a:solidFill>
                <a:srgbClr val="333333"/>
              </a:solidFill>
              <a:latin typeface="Arial" panose="020B0604020202020204"/>
            </a:endParaRPr>
          </a:p>
          <a:p>
            <a:pPr marL="929005" indent="0"/>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0" algn="ctr">
              <a:lnSpc>
                <a:spcPct val="125000"/>
              </a:lnSpc>
            </a:pPr>
            <a:r>
              <a:rPr lang="en-US" sz="950">
                <a:solidFill>
                  <a:srgbClr val="333333"/>
                </a:solidFill>
                <a:latin typeface="Arial" panose="020B0604020202020204"/>
              </a:rPr>
              <a:t>"single-spa"</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5"/>
              </a:rPr>
              <a:t>https://cdn.jsdelivr.net/npm/single-</a:t>
            </a:r>
            <a:endParaRPr lang="en-US" sz="950">
              <a:solidFill>
                <a:srgbClr val="333333"/>
              </a:solidFill>
              <a:latin typeface="Arial" panose="020B0604020202020204"/>
            </a:endParaRPr>
          </a:p>
          <a:p>
            <a:pPr marL="649605" indent="0">
              <a:lnSpc>
                <a:spcPct val="125000"/>
              </a:lnSpc>
            </a:pPr>
            <a:r>
              <a:rPr lang="en-US" sz="950">
                <a:solidFill>
                  <a:srgbClr val="333333"/>
                </a:solidFill>
                <a:latin typeface="Arial" panose="020B0604020202020204"/>
              </a:rPr>
              <a:t>spa@5.8.3/li b/system/si ngle-spa.mi n.js"</a:t>
            </a:r>
            <a:endParaRPr lang="en-US" sz="950">
              <a:solidFill>
                <a:srgbClr val="333333"/>
              </a:solidFill>
              <a:latin typeface="Arial" panose="020B0604020202020204"/>
            </a:endParaRPr>
          </a:p>
          <a:p>
            <a:pPr marL="992505" indent="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89305" indent="0">
              <a:lnSpc>
                <a:spcPct val="125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649605" indent="0">
              <a:lnSpc>
                <a:spcPct val="125000"/>
              </a:lnSpc>
              <a:spcAft>
                <a:spcPts val="119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0">
              <a:spcAft>
                <a:spcPts val="770"/>
              </a:spcAft>
            </a:pPr>
            <a:r>
              <a:rPr lang="en-US" sz="1200" b="1">
                <a:solidFill>
                  <a:srgbClr val="333333"/>
                </a:solidFill>
                <a:latin typeface="Arial" panose="020B0604020202020204"/>
              </a:rPr>
              <a:t>3.3</a:t>
            </a:r>
            <a:r>
              <a:rPr lang="zh-TW" sz="1200">
                <a:solidFill>
                  <a:srgbClr val="333333"/>
                </a:solidFill>
                <a:latin typeface="微软雅黑" panose="020B0503020204020204" charset="-122"/>
                <a:ea typeface="微软雅黑" panose="020B0503020204020204" charset="-122"/>
              </a:rPr>
              <a:t>创建不基于框架的微应用</a:t>
            </a:r>
            <a:endParaRPr lang="zh-TW" sz="1200">
              <a:solidFill>
                <a:srgbClr val="333333"/>
              </a:solidFill>
              <a:latin typeface="微软雅黑" panose="020B0503020204020204" charset="-122"/>
              <a:ea typeface="微软雅黑" panose="020B0503020204020204" charset="-122"/>
            </a:endParaRPr>
          </a:p>
          <a:p>
            <a:pPr indent="152400">
              <a:lnSpc>
                <a:spcPct val="118000"/>
              </a:lnSpc>
              <a:spcAft>
                <a:spcPts val="490"/>
              </a:spcAft>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应用初始化：</a:t>
            </a:r>
            <a:r>
              <a:rPr lang="en-US" sz="950">
                <a:solidFill>
                  <a:srgbClr val="333333"/>
                </a:solidFill>
                <a:latin typeface="Arial" panose="020B0604020202020204"/>
              </a:rPr>
              <a:t>mkdi r lagou </a:t>
            </a:r>
            <a:r>
              <a:rPr lang="zh-TW" sz="950">
                <a:solidFill>
                  <a:srgbClr val="333333"/>
                </a:solidFill>
                <a:latin typeface="Arial" panose="020B0604020202020204"/>
                <a:ea typeface="Arial" panose="020B0604020202020204"/>
              </a:rPr>
              <a:t>&amp;&amp; </a:t>
            </a:r>
            <a:r>
              <a:rPr lang="en-US" sz="950">
                <a:solidFill>
                  <a:srgbClr val="333333"/>
                </a:solidFill>
                <a:latin typeface="Arial" panose="020B0604020202020204"/>
              </a:rPr>
              <a:t>cd</a:t>
            </a:r>
            <a:endParaRPr lang="en-US" sz="950">
              <a:solidFill>
                <a:srgbClr val="333333"/>
              </a:solidFill>
              <a:latin typeface="Arial" panose="020B0604020202020204"/>
            </a:endParaRPr>
          </a:p>
          <a:p>
            <a:pPr indent="152400">
              <a:lnSpc>
                <a:spcPct val="118000"/>
              </a:lnSpc>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酉己置 </a:t>
            </a:r>
            <a:r>
              <a:rPr lang="en-US" sz="1000">
                <a:solidFill>
                  <a:srgbClr val="333333"/>
                </a:solidFill>
                <a:latin typeface="Arial" panose="020B0604020202020204"/>
              </a:rPr>
              <a:t>webpack</a:t>
            </a:r>
            <a:endParaRPr lang="en-US" sz="1000">
              <a:solidFill>
                <a:srgbClr val="333333"/>
              </a:solidFill>
              <a:latin typeface="Arial" panose="020B0604020202020204"/>
            </a:endParaRPr>
          </a:p>
        </p:txBody>
      </p:sp>
      <p:sp>
        <p:nvSpPr>
          <p:cNvPr id="3" name="矩形 2"/>
          <p:cNvSpPr/>
          <p:nvPr/>
        </p:nvSpPr>
        <p:spPr>
          <a:xfrm>
            <a:off x="1359408" y="9781032"/>
            <a:ext cx="4172712" cy="320040"/>
          </a:xfrm>
          <a:prstGeom prst="rect">
            <a:avLst/>
          </a:prstGeom>
          <a:solidFill>
            <a:srgbClr val="FFFFFF"/>
          </a:solidFill>
        </p:spPr>
        <p:txBody>
          <a:bodyPr lIns="0" tIns="0" rIns="0" bIns="0">
            <a:noAutofit/>
          </a:bodyPr>
          <a:p>
            <a:pPr indent="406400"/>
            <a:r>
              <a:rPr lang="en-US" sz="950">
                <a:solidFill>
                  <a:srgbClr val="750087"/>
                </a:solidFill>
                <a:latin typeface="Arial" panose="020B0604020202020204"/>
              </a:rPr>
              <a:t>const </a:t>
            </a:r>
            <a:r>
              <a:rPr lang="en-US" sz="950">
                <a:solidFill>
                  <a:srgbClr val="333333"/>
                </a:solidFill>
                <a:latin typeface="Arial" panose="020B0604020202020204"/>
              </a:rPr>
              <a:t>( </a:t>
            </a:r>
            <a:r>
              <a:rPr lang="en-US" sz="950">
                <a:solidFill>
                  <a:srgbClr val="0101FA"/>
                </a:solidFill>
                <a:latin typeface="Arial" panose="020B0604020202020204"/>
              </a:rPr>
              <a:t>merge </a:t>
            </a:r>
            <a:r>
              <a:rPr lang="en-US" sz="950">
                <a:solidFill>
                  <a:srgbClr val="333333"/>
                </a:solidFill>
                <a:latin typeface="Arial" panose="020B0604020202020204"/>
              </a:rPr>
              <a:t>} </a:t>
            </a:r>
            <a:r>
              <a:rPr lang="en-US" sz="950">
                <a:solidFill>
                  <a:srgbClr val="A61312"/>
                </a:solidFill>
                <a:latin typeface="Arial" panose="020B0604020202020204"/>
              </a:rPr>
              <a:t>= </a:t>
            </a:r>
            <a:r>
              <a:rPr lang="en-US" sz="950">
                <a:latin typeface="Arial" panose="020B0604020202020204"/>
              </a:rPr>
              <a:t>requi </a:t>
            </a:r>
            <a:r>
              <a:rPr lang="en-US" sz="950">
                <a:solidFill>
                  <a:srgbClr val="A61312"/>
                </a:solidFill>
                <a:latin typeface="Arial" panose="020B0604020202020204"/>
              </a:rPr>
              <a:t>re("webpack-merge</a:t>
            </a:r>
            <a:r>
              <a:rPr lang="en-US" sz="950" baseline="30000">
                <a:solidFill>
                  <a:srgbClr val="A61312"/>
                </a:solidFill>
                <a:latin typeface="Arial" panose="020B0604020202020204"/>
              </a:rPr>
              <a:t>H</a:t>
            </a:r>
            <a:r>
              <a:rPr lang="en-US" sz="950">
                <a:solidFill>
                  <a:srgbClr val="A61312"/>
                </a:solidFill>
                <a:latin typeface="Arial" panose="020B0604020202020204"/>
              </a:rPr>
              <a:t>)</a:t>
            </a:r>
            <a:endParaRPr lang="en-US" sz="950">
              <a:solidFill>
                <a:srgbClr val="A61312"/>
              </a:solidFill>
              <a:latin typeface="Arial" panose="020B0604020202020204"/>
            </a:endParaRPr>
          </a:p>
          <a:p>
            <a:pPr indent="406400"/>
            <a:r>
              <a:rPr lang="en-US" sz="950">
                <a:solidFill>
                  <a:srgbClr val="750087"/>
                </a:solidFill>
                <a:latin typeface="Arial" panose="020B0604020202020204"/>
              </a:rPr>
              <a:t>const </a:t>
            </a:r>
            <a:r>
              <a:rPr lang="en-US" sz="950">
                <a:solidFill>
                  <a:srgbClr val="0101FA"/>
                </a:solidFill>
                <a:latin typeface="Arial" panose="020B0604020202020204"/>
              </a:rPr>
              <a:t>si ngleSpaDefaults </a:t>
            </a:r>
            <a:r>
              <a:rPr lang="en-US" sz="950">
                <a:solidFill>
                  <a:srgbClr val="A61312"/>
                </a:solidFill>
                <a:latin typeface="Arial" panose="020B0604020202020204"/>
              </a:rPr>
              <a:t>= </a:t>
            </a:r>
            <a:r>
              <a:rPr lang="en-US" sz="950">
                <a:latin typeface="Arial" panose="020B0604020202020204"/>
              </a:rPr>
              <a:t>requi re</a:t>
            </a:r>
            <a:r>
              <a:rPr lang="en-US" sz="950">
                <a:solidFill>
                  <a:srgbClr val="A61312"/>
                </a:solidFill>
                <a:latin typeface="Arial" panose="020B0604020202020204"/>
              </a:rPr>
              <a:t>("webpack-config-si ngle-spa")</a:t>
            </a:r>
            <a:endParaRPr lang="en-US" sz="950">
              <a:solidFill>
                <a:srgbClr val="A61312"/>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1356360" y="374904"/>
            <a:ext cx="2910840" cy="2371344"/>
          </a:xfrm>
          <a:prstGeom prst="rect">
            <a:avLst/>
          </a:prstGeom>
          <a:solidFill>
            <a:srgbClr val="FFFFFF"/>
          </a:solidFill>
        </p:spPr>
        <p:txBody>
          <a:bodyPr lIns="0" tIns="0" rIns="0" bIns="0">
            <a:noAutofit/>
          </a:bodyPr>
          <a:p>
            <a:pPr indent="406400">
              <a:lnSpc>
                <a:spcPct val="130000"/>
              </a:lnSpc>
            </a:pPr>
            <a:r>
              <a:rPr lang="en-US" sz="950">
                <a:latin typeface="Arial" panose="020B0604020202020204"/>
              </a:rPr>
              <a:t>module</a:t>
            </a:r>
            <a:r>
              <a:rPr lang="en-US" sz="950">
                <a:solidFill>
                  <a:srgbClr val="333333"/>
                </a:solidFill>
                <a:latin typeface="Arial" panose="020B0604020202020204"/>
              </a:rPr>
              <a:t>.</a:t>
            </a:r>
            <a:r>
              <a:rPr lang="en-US" sz="950">
                <a:latin typeface="Arial" panose="020B0604020202020204"/>
              </a:rPr>
              <a:t>exports </a:t>
            </a:r>
            <a:r>
              <a:rPr lang="en-US" sz="950">
                <a:solidFill>
                  <a:srgbClr val="7C102F"/>
                </a:solidFill>
                <a:latin typeface="Arial" panose="020B0604020202020204"/>
              </a:rPr>
              <a:t>=()=&gt;(</a:t>
            </a:r>
            <a:endParaRPr lang="en-US" sz="950">
              <a:solidFill>
                <a:srgbClr val="7C102F"/>
              </a:solidFill>
              <a:latin typeface="Arial" panose="020B0604020202020204"/>
            </a:endParaRPr>
          </a:p>
          <a:p>
            <a:pPr marL="101600" indent="0">
              <a:lnSpc>
                <a:spcPts val="1415"/>
              </a:lnSpc>
            </a:pPr>
            <a:r>
              <a:rPr lang="en-US" sz="950">
                <a:solidFill>
                  <a:srgbClr val="750087"/>
                </a:solidFill>
                <a:latin typeface="Arial" panose="020B0604020202020204"/>
              </a:rPr>
              <a:t>const </a:t>
            </a:r>
            <a:r>
              <a:rPr lang="en-US" sz="950">
                <a:solidFill>
                  <a:srgbClr val="0101FA"/>
                </a:solidFill>
                <a:latin typeface="Arial" panose="020B0604020202020204"/>
              </a:rPr>
              <a:t>defaultconfig </a:t>
            </a:r>
            <a:r>
              <a:rPr lang="en-US" sz="950">
                <a:solidFill>
                  <a:srgbClr val="A61312"/>
                </a:solidFill>
                <a:latin typeface="Arial" panose="020B0604020202020204"/>
              </a:rPr>
              <a:t>= </a:t>
            </a:r>
            <a:r>
              <a:rPr lang="en-US" sz="950">
                <a:latin typeface="Arial" panose="020B0604020202020204"/>
              </a:rPr>
              <a:t>singlespaDefaults(( </a:t>
            </a:r>
            <a:r>
              <a:rPr lang="zh-TW" sz="850">
                <a:solidFill>
                  <a:srgbClr val="D0CECD"/>
                </a:solidFill>
                <a:latin typeface="MingLiU"/>
                <a:ea typeface="MingLiU"/>
              </a:rPr>
              <a:t>况矗</a:t>
            </a:r>
            <a:r>
              <a:rPr lang="zh-TW" sz="850">
                <a:solidFill>
                  <a:srgbClr val="A85601"/>
                </a:solidFill>
                <a:latin typeface="MingLiU"/>
                <a:ea typeface="MingLiU"/>
              </a:rPr>
              <a:t>织名称</a:t>
            </a:r>
            <a:endParaRPr lang="zh-TW" sz="850">
              <a:solidFill>
                <a:srgbClr val="A85601"/>
              </a:solidFill>
              <a:latin typeface="MingLiU"/>
              <a:ea typeface="MingLiU"/>
            </a:endParaRPr>
          </a:p>
          <a:p>
            <a:pPr marL="228600" indent="0">
              <a:spcAft>
                <a:spcPts val="280"/>
              </a:spcAft>
            </a:pPr>
            <a:r>
              <a:rPr lang="en-US" sz="950">
                <a:latin typeface="Arial" panose="020B0604020202020204"/>
              </a:rPr>
              <a:t>orgName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"study"</a:t>
            </a:r>
            <a:r>
              <a:rPr lang="en-US" sz="950">
                <a:solidFill>
                  <a:srgbClr val="333333"/>
                </a:solidFill>
                <a:latin typeface="Arial" panose="020B0604020202020204"/>
              </a:rPr>
              <a:t>,</a:t>
            </a:r>
            <a:endParaRPr lang="en-US" sz="950">
              <a:solidFill>
                <a:srgbClr val="333333"/>
              </a:solidFill>
              <a:latin typeface="Arial" panose="020B0604020202020204"/>
            </a:endParaRPr>
          </a:p>
          <a:p>
            <a:pPr marL="228600" indent="0"/>
            <a:r>
              <a:rPr lang="en-US" sz="850">
                <a:solidFill>
                  <a:srgbClr val="A85601"/>
                </a:solidFill>
                <a:latin typeface="MingLiU"/>
              </a:rPr>
              <a:t>//</a:t>
            </a:r>
            <a:r>
              <a:rPr lang="zh-TW" sz="850">
                <a:solidFill>
                  <a:srgbClr val="A85601"/>
                </a:solidFill>
                <a:latin typeface="MingLiU"/>
                <a:ea typeface="MingLiU"/>
              </a:rPr>
              <a:t>项目名称</a:t>
            </a:r>
            <a:endParaRPr lang="zh-TW" sz="850">
              <a:solidFill>
                <a:srgbClr val="A85601"/>
              </a:solidFill>
              <a:latin typeface="MingLiU"/>
              <a:ea typeface="MingLiU"/>
            </a:endParaRPr>
          </a:p>
          <a:p>
            <a:pPr marL="228600" indent="0">
              <a:spcAft>
                <a:spcPts val="280"/>
              </a:spcAft>
            </a:pPr>
            <a:r>
              <a:rPr lang="en-US" sz="950">
                <a:latin typeface="Arial" panose="020B0604020202020204"/>
              </a:rPr>
              <a:t>projectName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"lagou"</a:t>
            </a:r>
            <a:endParaRPr lang="en-US" sz="950">
              <a:solidFill>
                <a:srgbClr val="A61312"/>
              </a:solidFill>
              <a:latin typeface="Arial" panose="020B0604020202020204"/>
            </a:endParaRPr>
          </a:p>
          <a:p>
            <a:pPr indent="546100">
              <a:lnSpc>
                <a:spcPct val="130000"/>
              </a:lnSpc>
              <a:spcAft>
                <a:spcPts val="84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0000"/>
              </a:lnSpc>
            </a:pPr>
            <a:r>
              <a:rPr lang="en-US" sz="950">
                <a:solidFill>
                  <a:srgbClr val="750087"/>
                </a:solidFill>
                <a:latin typeface="Arial" panose="020B0604020202020204"/>
              </a:rPr>
              <a:t>return </a:t>
            </a:r>
            <a:r>
              <a:rPr lang="en-US" sz="950">
                <a:solidFill>
                  <a:srgbClr val="043262"/>
                </a:solidFill>
                <a:latin typeface="Arial" panose="020B0604020202020204"/>
              </a:rPr>
              <a:t>merge(defaul</a:t>
            </a:r>
            <a:r>
              <a:rPr lang="en-US" sz="950">
                <a:solidFill>
                  <a:srgbClr val="0253A6"/>
                </a:solidFill>
                <a:latin typeface="Arial" panose="020B0604020202020204"/>
              </a:rPr>
              <a:t>tconfig, </a:t>
            </a:r>
            <a:r>
              <a:rPr lang="en-US" sz="950">
                <a:solidFill>
                  <a:srgbClr val="333333"/>
                </a:solidFill>
                <a:latin typeface="Arial" panose="020B0604020202020204"/>
              </a:rPr>
              <a:t>{</a:t>
            </a:r>
            <a:endParaRPr lang="en-US" sz="950">
              <a:solidFill>
                <a:srgbClr val="333333"/>
              </a:solidFill>
              <a:latin typeface="Arial" panose="020B0604020202020204"/>
            </a:endParaRPr>
          </a:p>
          <a:p>
            <a:pPr marL="228600" indent="0">
              <a:lnSpc>
                <a:spcPct val="130000"/>
              </a:lnSpc>
            </a:pPr>
            <a:r>
              <a:rPr lang="en-US" sz="950">
                <a:latin typeface="Arial" panose="020B0604020202020204"/>
              </a:rPr>
              <a:t>devserver</a:t>
            </a:r>
            <a:r>
              <a:rPr lang="en-US" sz="950">
                <a:solidFill>
                  <a:srgbClr val="333333"/>
                </a:solidFill>
                <a:latin typeface="Arial" panose="020B0604020202020204"/>
              </a:rPr>
              <a:t>: (</a:t>
            </a:r>
            <a:endParaRPr lang="en-US" sz="950">
              <a:solidFill>
                <a:srgbClr val="333333"/>
              </a:solidFill>
              <a:latin typeface="Arial" panose="020B0604020202020204"/>
            </a:endParaRPr>
          </a:p>
          <a:p>
            <a:pPr marL="368300" indent="0">
              <a:lnSpc>
                <a:spcPct val="130000"/>
              </a:lnSpc>
            </a:pPr>
            <a:r>
              <a:rPr lang="en-US" sz="950">
                <a:latin typeface="Arial" panose="020B0604020202020204"/>
              </a:rPr>
              <a:t>port: </a:t>
            </a:r>
            <a:r>
              <a:rPr lang="en-US" sz="950">
                <a:solidFill>
                  <a:srgbClr val="146343"/>
                </a:solidFill>
                <a:latin typeface="Arial" panose="020B0604020202020204"/>
              </a:rPr>
              <a:t>9001</a:t>
            </a:r>
            <a:endParaRPr lang="en-US" sz="950">
              <a:solidFill>
                <a:srgbClr val="146343"/>
              </a:solidFill>
              <a:latin typeface="Arial" panose="020B0604020202020204"/>
            </a:endParaRPr>
          </a:p>
          <a:p>
            <a:pPr marL="228600" indent="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30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3" name="矩形 2"/>
          <p:cNvSpPr/>
          <p:nvPr/>
        </p:nvSpPr>
        <p:spPr>
          <a:xfrm>
            <a:off x="1100328" y="2996184"/>
            <a:ext cx="2462784" cy="893064"/>
          </a:xfrm>
          <a:prstGeom prst="rect">
            <a:avLst/>
          </a:prstGeom>
          <a:solidFill>
            <a:srgbClr val="FFFFFF"/>
          </a:solidFill>
        </p:spPr>
        <p:txBody>
          <a:bodyPr lIns="0" tIns="0" rIns="0" bIns="0">
            <a:noAutofit/>
          </a:bodyPr>
          <a:p>
            <a:pPr indent="152400">
              <a:spcAft>
                <a:spcPts val="1260"/>
              </a:spcAft>
            </a:pPr>
            <a:r>
              <a:rPr lang="en-US" sz="1000">
                <a:solidFill>
                  <a:srgbClr val="333333"/>
                </a:solidFill>
                <a:latin typeface="Arial" panose="020B0604020202020204"/>
              </a:rPr>
              <a:t>3.</a:t>
            </a:r>
            <a:r>
              <a:rPr lang="zh-TW" sz="950">
                <a:solidFill>
                  <a:srgbClr val="333333"/>
                </a:solidFill>
                <a:latin typeface="微软雅黑" panose="020B0503020204020204" charset="-122"/>
                <a:ea typeface="微软雅黑" panose="020B0503020204020204" charset="-122"/>
              </a:rPr>
              <a:t>在</a:t>
            </a:r>
            <a:r>
              <a:rPr lang="en-US" sz="1000">
                <a:solidFill>
                  <a:srgbClr val="333333"/>
                </a:solidFill>
                <a:latin typeface="Arial" panose="020B0604020202020204"/>
              </a:rPr>
              <a:t>package.json</a:t>
            </a:r>
            <a:r>
              <a:rPr lang="zh-TW" sz="950">
                <a:solidFill>
                  <a:srgbClr val="333333"/>
                </a:solidFill>
                <a:latin typeface="微软雅黑" panose="020B0503020204020204" charset="-122"/>
                <a:ea typeface="微软雅黑" panose="020B0503020204020204" charset="-122"/>
              </a:rPr>
              <a:t>文件中添加应用启动命令</a:t>
            </a:r>
            <a:endParaRPr lang="zh-TW" sz="950">
              <a:solidFill>
                <a:srgbClr val="333333"/>
              </a:solidFill>
              <a:latin typeface="微软雅黑" panose="020B0503020204020204" charset="-122"/>
              <a:ea typeface="微软雅黑" panose="020B0503020204020204" charset="-122"/>
            </a:endParaRPr>
          </a:p>
          <a:p>
            <a:pPr indent="406400"/>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280"/>
              </a:spcAft>
            </a:pPr>
            <a:r>
              <a:rPr lang="en-US" sz="950">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a:t>
            </a:r>
            <a:endParaRPr lang="en-US" sz="950">
              <a:solidFill>
                <a:srgbClr val="A61312"/>
              </a:solidFill>
              <a:latin typeface="Arial" panose="020B0604020202020204"/>
            </a:endParaRPr>
          </a:p>
          <a:p>
            <a:pPr indent="406400"/>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4" name="矩形 3"/>
          <p:cNvSpPr/>
          <p:nvPr/>
        </p:nvSpPr>
        <p:spPr>
          <a:xfrm>
            <a:off x="1097280" y="4142232"/>
            <a:ext cx="5004816" cy="4608576"/>
          </a:xfrm>
          <a:prstGeom prst="rect">
            <a:avLst/>
          </a:prstGeom>
          <a:solidFill>
            <a:srgbClr val="FFFFFF"/>
          </a:solidFill>
        </p:spPr>
        <p:txBody>
          <a:bodyPr lIns="0" tIns="0" rIns="0" bIns="0">
            <a:noAutofit/>
          </a:bodyPr>
          <a:p>
            <a:pPr indent="152400">
              <a:lnSpc>
                <a:spcPts val="1345"/>
              </a:lnSpc>
              <a:spcAft>
                <a:spcPts val="1260"/>
              </a:spcAft>
            </a:pPr>
            <a:r>
              <a:rPr lang="en-US" sz="1000">
                <a:solidFill>
                  <a:srgbClr val="333333"/>
                </a:solidFill>
                <a:latin typeface="Arial" panose="020B0604020202020204"/>
              </a:rPr>
              <a:t>4</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在应用入口文件中导出微前端应用所需的生命周期函数，生命周期函数必须返回</a:t>
            </a:r>
            <a:r>
              <a:rPr lang="en-US" sz="1000">
                <a:solidFill>
                  <a:srgbClr val="333333"/>
                </a:solidFill>
                <a:latin typeface="Arial" panose="020B0604020202020204"/>
              </a:rPr>
              <a:t>Promise</a:t>
            </a:r>
            <a:endParaRPr lang="en-US" sz="1000">
              <a:solidFill>
                <a:srgbClr val="333333"/>
              </a:solidFill>
              <a:latin typeface="Arial" panose="020B0604020202020204"/>
            </a:endParaRPr>
          </a:p>
          <a:p>
            <a:pPr indent="406400">
              <a:lnSpc>
                <a:spcPct val="123000"/>
              </a:lnSpc>
              <a:spcAft>
                <a:spcPts val="840"/>
              </a:spcAft>
            </a:pPr>
            <a:r>
              <a:rPr lang="zh-TW" sz="950">
                <a:solidFill>
                  <a:srgbClr val="750087"/>
                </a:solidFill>
                <a:latin typeface="Arial" panose="020B0604020202020204"/>
                <a:ea typeface="Arial" panose="020B0604020202020204"/>
              </a:rPr>
              <a:t>1</a:t>
            </a:r>
            <a:r>
              <a:rPr lang="en-US" sz="950">
                <a:solidFill>
                  <a:srgbClr val="750087"/>
                </a:solidFill>
                <a:latin typeface="Arial" panose="020B0604020202020204"/>
              </a:rPr>
              <a:t>et </a:t>
            </a:r>
            <a:r>
              <a:rPr lang="en-US" sz="950">
                <a:solidFill>
                  <a:srgbClr val="0101FA"/>
                </a:solidFill>
                <a:latin typeface="Arial" panose="020B0604020202020204"/>
              </a:rPr>
              <a:t>lagoucontainer </a:t>
            </a:r>
            <a:r>
              <a:rPr lang="en-US" sz="950">
                <a:solidFill>
                  <a:srgbClr val="A61312"/>
                </a:solidFill>
                <a:latin typeface="Arial" panose="020B0604020202020204"/>
              </a:rPr>
              <a:t>= </a:t>
            </a:r>
            <a:r>
              <a:rPr lang="en-US" sz="950">
                <a:solidFill>
                  <a:srgbClr val="320C8A"/>
                </a:solidFill>
                <a:latin typeface="Arial" panose="020B0604020202020204"/>
              </a:rPr>
              <a:t>nul1</a:t>
            </a:r>
            <a:endParaRPr lang="en-US" sz="950">
              <a:solidFill>
                <a:srgbClr val="320C8A"/>
              </a:solidFill>
              <a:latin typeface="Arial" panose="020B0604020202020204"/>
            </a:endParaRPr>
          </a:p>
          <a:p>
            <a:pPr indent="406400">
              <a:lnSpc>
                <a:spcPct val="123000"/>
              </a:lnSpc>
            </a:pPr>
            <a:r>
              <a:rPr lang="en-US" sz="950">
                <a:solidFill>
                  <a:srgbClr val="750087"/>
                </a:solidFill>
                <a:latin typeface="Arial" panose="020B0604020202020204"/>
              </a:rPr>
              <a:t>export const </a:t>
            </a:r>
            <a:r>
              <a:rPr lang="en-US" sz="950">
                <a:solidFill>
                  <a:srgbClr val="0101FA"/>
                </a:solidFill>
                <a:latin typeface="Arial" panose="020B0604020202020204"/>
              </a:rPr>
              <a:t>bootstrap </a:t>
            </a:r>
            <a:r>
              <a:rPr lang="en-US" sz="950">
                <a:solidFill>
                  <a:srgbClr val="A61312"/>
                </a:solidFill>
                <a:latin typeface="Arial" panose="020B0604020202020204"/>
              </a:rPr>
              <a:t>= </a:t>
            </a:r>
            <a:r>
              <a:rPr lang="en-US" sz="950">
                <a:solidFill>
                  <a:srgbClr val="750087"/>
                </a:solidFill>
                <a:latin typeface="Arial" panose="020B0604020202020204"/>
              </a:rPr>
              <a:t>async function </a:t>
            </a:r>
            <a:r>
              <a:rPr lang="en-US" sz="950">
                <a:solidFill>
                  <a:srgbClr val="333333"/>
                </a:solidFill>
                <a:latin typeface="Arial" panose="020B0604020202020204"/>
              </a:rPr>
              <a:t>() {</a:t>
            </a:r>
            <a:endParaRPr lang="en-US" sz="950">
              <a:solidFill>
                <a:srgbClr val="333333"/>
              </a:solidFill>
              <a:latin typeface="Arial" panose="020B0604020202020204"/>
            </a:endParaRPr>
          </a:p>
          <a:p>
            <a:pPr indent="546100">
              <a:lnSpc>
                <a:spcPct val="123000"/>
              </a:lnSpc>
            </a:pPr>
            <a:r>
              <a:rPr lang="en-US" sz="950">
                <a:latin typeface="Arial" panose="020B0604020202020204"/>
              </a:rPr>
              <a:t>console. log("</a:t>
            </a:r>
            <a:r>
              <a:rPr lang="zh-TW" sz="850">
                <a:solidFill>
                  <a:srgbClr val="A61312"/>
                </a:solidFill>
                <a:latin typeface="MingLiU"/>
                <a:ea typeface="MingLiU"/>
              </a:rPr>
              <a:t>应用正在启</a:t>
            </a:r>
            <a:r>
              <a:rPr lang="zh-TW" sz="850">
                <a:solidFill>
                  <a:srgbClr val="7C102F"/>
                </a:solidFill>
                <a:latin typeface="MingLiU"/>
                <a:ea typeface="MingLiU"/>
              </a:rPr>
              <a:t>动”)</a:t>
            </a:r>
            <a:endParaRPr lang="zh-TW" sz="850">
              <a:solidFill>
                <a:srgbClr val="7C102F"/>
              </a:solidFill>
              <a:latin typeface="MingLiU"/>
              <a:ea typeface="MingLiU"/>
            </a:endParaRPr>
          </a:p>
          <a:p>
            <a:pPr indent="406400"/>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3000"/>
              </a:lnSpc>
            </a:pPr>
            <a:r>
              <a:rPr lang="en-US" sz="950">
                <a:solidFill>
                  <a:srgbClr val="750087"/>
                </a:solidFill>
                <a:latin typeface="Arial" panose="020B0604020202020204"/>
              </a:rPr>
              <a:t>export const </a:t>
            </a:r>
            <a:r>
              <a:rPr lang="en-US" sz="950">
                <a:solidFill>
                  <a:srgbClr val="0101FA"/>
                </a:solidFill>
                <a:latin typeface="Arial" panose="020B0604020202020204"/>
              </a:rPr>
              <a:t>mount </a:t>
            </a:r>
            <a:r>
              <a:rPr lang="en-US" sz="950">
                <a:solidFill>
                  <a:srgbClr val="A61312"/>
                </a:solidFill>
                <a:latin typeface="Arial" panose="020B0604020202020204"/>
              </a:rPr>
              <a:t>= </a:t>
            </a:r>
            <a:r>
              <a:rPr lang="en-US" sz="950">
                <a:solidFill>
                  <a:srgbClr val="750087"/>
                </a:solidFill>
                <a:latin typeface="Arial" panose="020B0604020202020204"/>
              </a:rPr>
              <a:t>async function </a:t>
            </a:r>
            <a:r>
              <a:rPr lang="en-US" sz="950">
                <a:solidFill>
                  <a:srgbClr val="333333"/>
                </a:solidFill>
                <a:latin typeface="Arial" panose="020B0604020202020204"/>
              </a:rPr>
              <a:t>() (</a:t>
            </a:r>
            <a:endParaRPr lang="en-US" sz="950">
              <a:solidFill>
                <a:srgbClr val="333333"/>
              </a:solidFill>
              <a:latin typeface="Arial" panose="020B0604020202020204"/>
            </a:endParaRPr>
          </a:p>
          <a:p>
            <a:pPr marL="360680" indent="0">
              <a:lnSpc>
                <a:spcPct val="123000"/>
              </a:lnSpc>
            </a:pPr>
            <a:r>
              <a:rPr lang="en-US" sz="950">
                <a:latin typeface="Arial" panose="020B0604020202020204"/>
              </a:rPr>
              <a:t>consol e</a:t>
            </a:r>
            <a:r>
              <a:rPr lang="en-US" sz="950">
                <a:solidFill>
                  <a:srgbClr val="333333"/>
                </a:solidFill>
                <a:latin typeface="Arial" panose="020B0604020202020204"/>
              </a:rPr>
              <a:t>. </a:t>
            </a:r>
            <a:r>
              <a:rPr lang="en-US" sz="950">
                <a:latin typeface="Arial" panose="020B0604020202020204"/>
              </a:rPr>
              <a:t>1 og</a:t>
            </a:r>
            <a:r>
              <a:rPr lang="zh-CN" sz="850">
                <a:solidFill>
                  <a:srgbClr val="7C102F"/>
                </a:solidFill>
                <a:latin typeface="MingLiU"/>
                <a:ea typeface="MingLiU"/>
              </a:rPr>
              <a:t>(”应</a:t>
            </a:r>
            <a:r>
              <a:rPr lang="zh-TW" sz="850">
                <a:solidFill>
                  <a:srgbClr val="A61312"/>
                </a:solidFill>
                <a:latin typeface="MingLiU"/>
                <a:ea typeface="MingLiU"/>
              </a:rPr>
              <a:t>用正在挂</a:t>
            </a:r>
            <a:r>
              <a:rPr lang="zh-TW" sz="850">
                <a:solidFill>
                  <a:srgbClr val="7C102F"/>
                </a:solidFill>
                <a:latin typeface="MingLiU"/>
                <a:ea typeface="MingLiU"/>
              </a:rPr>
              <a:t>载”)</a:t>
            </a:r>
            <a:endParaRPr lang="zh-TW" sz="850">
              <a:solidFill>
                <a:srgbClr val="7C102F"/>
              </a:solidFill>
              <a:latin typeface="MingLiU"/>
              <a:ea typeface="MingLiU"/>
            </a:endParaRPr>
          </a:p>
          <a:p>
            <a:pPr marL="360680" indent="0">
              <a:lnSpc>
                <a:spcPct val="123000"/>
              </a:lnSpc>
            </a:pPr>
            <a:r>
              <a:rPr lang="en-US" sz="950">
                <a:latin typeface="Arial" panose="020B0604020202020204"/>
              </a:rPr>
              <a:t>lagoucontai ner </a:t>
            </a:r>
            <a:r>
              <a:rPr lang="en-US" sz="950">
                <a:solidFill>
                  <a:srgbClr val="A61312"/>
                </a:solidFill>
                <a:latin typeface="Arial" panose="020B0604020202020204"/>
              </a:rPr>
              <a: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createEl</a:t>
            </a:r>
            <a:r>
              <a:rPr lang="en-US" sz="950">
                <a:solidFill>
                  <a:srgbClr val="330808"/>
                </a:solidFill>
                <a:latin typeface="Arial" panose="020B0604020202020204"/>
              </a:rPr>
              <a:t>ementCMi</a:t>
            </a:r>
            <a:r>
              <a:rPr lang="en-US" sz="950">
                <a:solidFill>
                  <a:srgbClr val="7C102F"/>
                </a:solidFill>
                <a:latin typeface="Arial" panose="020B0604020202020204"/>
              </a:rPr>
              <a:t>v")</a:t>
            </a:r>
            <a:endParaRPr lang="en-US" sz="950">
              <a:solidFill>
                <a:srgbClr val="7C102F"/>
              </a:solidFill>
              <a:latin typeface="Arial" panose="020B0604020202020204"/>
            </a:endParaRPr>
          </a:p>
          <a:p>
            <a:pPr marL="360680" indent="0">
              <a:lnSpc>
                <a:spcPct val="123000"/>
              </a:lnSpc>
            </a:pPr>
            <a:r>
              <a:rPr lang="en-US" sz="950">
                <a:latin typeface="Arial" panose="020B0604020202020204"/>
              </a:rPr>
              <a:t>lagoucontainer</a:t>
            </a:r>
            <a:r>
              <a:rPr lang="en-US" sz="950">
                <a:solidFill>
                  <a:srgbClr val="333333"/>
                </a:solidFill>
                <a:latin typeface="Arial" panose="020B0604020202020204"/>
              </a:rPr>
              <a:t>.</a:t>
            </a:r>
            <a:r>
              <a:rPr lang="en-US" sz="950">
                <a:latin typeface="Arial" panose="020B0604020202020204"/>
              </a:rPr>
              <a:t>innerHTML </a:t>
            </a:r>
            <a:r>
              <a:rPr lang="en-US" sz="950">
                <a:solidFill>
                  <a:srgbClr val="A61312"/>
                </a:solidFill>
                <a:latin typeface="Arial" panose="020B0604020202020204"/>
              </a:rPr>
              <a:t>= "Hello Lagou" </a:t>
            </a:r>
            <a:r>
              <a:rPr lang="en-US" sz="950">
                <a:latin typeface="Arial" panose="020B0604020202020204"/>
              </a:rPr>
              <a:t>lagoucontai ner</a:t>
            </a:r>
            <a:r>
              <a:rPr lang="en-US" sz="950">
                <a:solidFill>
                  <a:srgbClr val="333333"/>
                </a:solidFill>
                <a:latin typeface="Arial" panose="020B0604020202020204"/>
              </a:rPr>
              <a:t>.</a:t>
            </a:r>
            <a:r>
              <a:rPr lang="en-US" sz="950">
                <a:latin typeface="Arial" panose="020B0604020202020204"/>
              </a:rPr>
              <a:t>id </a:t>
            </a:r>
            <a:r>
              <a:rPr lang="en-US" sz="950">
                <a:solidFill>
                  <a:srgbClr val="A61312"/>
                </a:solidFill>
                <a:latin typeface="Arial" panose="020B0604020202020204"/>
              </a:rPr>
              <a:t>= "lagoucontai ner"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body</a:t>
            </a:r>
            <a:r>
              <a:rPr lang="en-US" sz="950">
                <a:solidFill>
                  <a:srgbClr val="333333"/>
                </a:solidFill>
                <a:latin typeface="Arial" panose="020B0604020202020204"/>
              </a:rPr>
              <a:t>.</a:t>
            </a:r>
            <a:r>
              <a:rPr lang="en-US" sz="950">
                <a:latin typeface="Arial" panose="020B0604020202020204"/>
              </a:rPr>
              <a:t>appendchild(lagoucontai ner)</a:t>
            </a:r>
            <a:endParaRPr lang="en-US" sz="950">
              <a:latin typeface="Arial" panose="020B0604020202020204"/>
            </a:endParaRPr>
          </a:p>
          <a:p>
            <a:pPr indent="406400"/>
            <a:r>
              <a:rPr lang="en-US" sz="950">
                <a:solidFill>
                  <a:srgbClr val="333333"/>
                </a:solidFill>
                <a:latin typeface="Arial" panose="020B0604020202020204"/>
              </a:rPr>
              <a:t>}</a:t>
            </a:r>
            <a:endParaRPr lang="en-US" sz="950">
              <a:solidFill>
                <a:srgbClr val="333333"/>
              </a:solidFill>
              <a:latin typeface="Arial" panose="020B0604020202020204"/>
            </a:endParaRPr>
          </a:p>
          <a:p>
            <a:pPr indent="406400">
              <a:lnSpc>
                <a:spcPct val="125000"/>
              </a:lnSpc>
            </a:pPr>
            <a:r>
              <a:rPr lang="en-US" sz="950">
                <a:solidFill>
                  <a:srgbClr val="750087"/>
                </a:solidFill>
                <a:latin typeface="Arial" panose="020B0604020202020204"/>
              </a:rPr>
              <a:t>export const </a:t>
            </a:r>
            <a:r>
              <a:rPr lang="en-US" sz="950">
                <a:solidFill>
                  <a:srgbClr val="0101FA"/>
                </a:solidFill>
                <a:latin typeface="Arial" panose="020B0604020202020204"/>
              </a:rPr>
              <a:t>unmount </a:t>
            </a:r>
            <a:r>
              <a:rPr lang="en-US" sz="950">
                <a:solidFill>
                  <a:srgbClr val="A61312"/>
                </a:solidFill>
                <a:latin typeface="Arial" panose="020B0604020202020204"/>
              </a:rPr>
              <a:t>= </a:t>
            </a:r>
            <a:r>
              <a:rPr lang="en-US" sz="950">
                <a:solidFill>
                  <a:srgbClr val="750087"/>
                </a:solidFill>
                <a:latin typeface="Arial" panose="020B0604020202020204"/>
              </a:rPr>
              <a:t>async function </a:t>
            </a:r>
            <a:r>
              <a:rPr lang="en-US" sz="950">
                <a:solidFill>
                  <a:srgbClr val="333333"/>
                </a:solidFill>
                <a:latin typeface="Arial" panose="020B0604020202020204"/>
              </a:rPr>
              <a:t>() (</a:t>
            </a:r>
            <a:endParaRPr lang="en-US" sz="950">
              <a:solidFill>
                <a:srgbClr val="333333"/>
              </a:solidFill>
              <a:latin typeface="Arial" panose="020B0604020202020204"/>
            </a:endParaRPr>
          </a:p>
          <a:p>
            <a:pPr marL="360680" indent="0">
              <a:lnSpc>
                <a:spcPct val="125000"/>
              </a:lnSpc>
            </a:pPr>
            <a:r>
              <a:rPr lang="en-US" sz="950">
                <a:latin typeface="Arial" panose="020B0604020202020204"/>
              </a:rPr>
              <a:t>consol e</a:t>
            </a:r>
            <a:r>
              <a:rPr lang="en-US" sz="950">
                <a:solidFill>
                  <a:srgbClr val="333333"/>
                </a:solidFill>
                <a:latin typeface="Arial" panose="020B0604020202020204"/>
              </a:rPr>
              <a:t>. </a:t>
            </a:r>
            <a:r>
              <a:rPr lang="en-US" sz="950">
                <a:latin typeface="Arial" panose="020B0604020202020204"/>
              </a:rPr>
              <a:t>1 og</a:t>
            </a:r>
            <a:r>
              <a:rPr lang="zh-CN" sz="850">
                <a:solidFill>
                  <a:srgbClr val="7C102F"/>
                </a:solidFill>
                <a:latin typeface="MingLiU"/>
                <a:ea typeface="MingLiU"/>
              </a:rPr>
              <a:t>(”应</a:t>
            </a:r>
            <a:r>
              <a:rPr lang="zh-TW" sz="850">
                <a:solidFill>
                  <a:srgbClr val="A61312"/>
                </a:solidFill>
                <a:latin typeface="MingLiU"/>
                <a:ea typeface="MingLiU"/>
              </a:rPr>
              <a:t>用正在卸</a:t>
            </a:r>
            <a:r>
              <a:rPr lang="zh-TW" sz="850">
                <a:solidFill>
                  <a:srgbClr val="7C102F"/>
                </a:solidFill>
                <a:latin typeface="MingLiU"/>
                <a:ea typeface="MingLiU"/>
              </a:rPr>
              <a:t>载”) </a:t>
            </a:r>
            <a:r>
              <a:rPr lang="en-US" sz="950">
                <a:latin typeface="Arial" panose="020B0604020202020204"/>
              </a:rPr>
              <a:t>document.body.removechild(lagoucontai ner)</a:t>
            </a:r>
            <a:endParaRPr lang="en-US" sz="950">
              <a:latin typeface="Arial" panose="020B0604020202020204"/>
            </a:endParaRPr>
          </a:p>
          <a:p>
            <a:pPr indent="406400">
              <a:lnSpc>
                <a:spcPct val="123000"/>
              </a:lnSpc>
              <a:spcAft>
                <a:spcPts val="112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152400">
              <a:lnSpc>
                <a:spcPts val="1345"/>
              </a:lnSpc>
              <a:spcAft>
                <a:spcPts val="1260"/>
              </a:spcAft>
            </a:pPr>
            <a:r>
              <a:rPr lang="en-US" sz="1000">
                <a:solidFill>
                  <a:srgbClr val="333333"/>
                </a:solidFill>
                <a:latin typeface="Arial" panose="020B0604020202020204"/>
              </a:rPr>
              <a:t>5. </a:t>
            </a:r>
            <a:r>
              <a:rPr lang="zh-TW" sz="950">
                <a:solidFill>
                  <a:srgbClr val="333333"/>
                </a:solidFill>
                <a:latin typeface="微软雅黑" panose="020B0503020204020204" charset="-122"/>
                <a:ea typeface="微软雅黑" panose="020B0503020204020204" charset="-122"/>
              </a:rPr>
              <a:t>在为前端容器应用中注册微前端应用</a:t>
            </a:r>
            <a:endParaRPr lang="zh-TW" sz="950">
              <a:solidFill>
                <a:srgbClr val="333333"/>
              </a:solidFill>
              <a:latin typeface="微软雅黑" panose="020B0503020204020204" charset="-122"/>
              <a:ea typeface="微软雅黑" panose="020B0503020204020204" charset="-122"/>
            </a:endParaRPr>
          </a:p>
          <a:p>
            <a:pPr indent="406400">
              <a:lnSpc>
                <a:spcPct val="123000"/>
              </a:lnSpc>
            </a:pPr>
            <a:r>
              <a:rPr lang="en-US" sz="950">
                <a:latin typeface="Arial" panose="020B0604020202020204"/>
              </a:rPr>
              <a:t>regi sterAppli cation((</a:t>
            </a:r>
            <a:endParaRPr lang="en-US" sz="950">
              <a:latin typeface="Arial" panose="020B0604020202020204"/>
            </a:endParaRPr>
          </a:p>
          <a:p>
            <a:pPr indent="546100">
              <a:lnSpc>
                <a:spcPct val="123000"/>
              </a:lnSpc>
            </a:pPr>
            <a:r>
              <a:rPr lang="en-US" sz="950">
                <a:latin typeface="Arial" panose="020B0604020202020204"/>
              </a:rPr>
              <a:t>name</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"©study/lagou"</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3000"/>
              </a:lnSpc>
            </a:pPr>
            <a:r>
              <a:rPr lang="en-US" sz="950">
                <a:latin typeface="Arial" panose="020B0604020202020204"/>
              </a:rPr>
              <a:t>app</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 </a:t>
            </a:r>
            <a:r>
              <a:rPr lang="en-US" sz="950">
                <a:solidFill>
                  <a:srgbClr val="A61312"/>
                </a:solidFill>
                <a:latin typeface="Arial" panose="020B0604020202020204"/>
              </a:rPr>
              <a:t>=&gt; </a:t>
            </a:r>
            <a:r>
              <a:rPr lang="en-US" sz="950">
                <a:latin typeface="Arial" panose="020B0604020202020204"/>
              </a:rPr>
              <a:t>System.</a:t>
            </a:r>
            <a:r>
              <a:rPr lang="en-US" sz="950">
                <a:solidFill>
                  <a:srgbClr val="7C102F"/>
                </a:solidFill>
                <a:latin typeface="Arial" panose="020B0604020202020204"/>
              </a:rPr>
              <a:t>import("@study/lagou")</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23000"/>
              </a:lnSpc>
            </a:pPr>
            <a:r>
              <a:rPr lang="en-US" sz="950">
                <a:latin typeface="Arial" panose="020B0604020202020204"/>
              </a:rPr>
              <a:t>activewhen</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["/lagou"]</a:t>
            </a:r>
            <a:endParaRPr lang="en-US" sz="950">
              <a:solidFill>
                <a:srgbClr val="A61312"/>
              </a:solidFill>
              <a:latin typeface="Arial" panose="020B0604020202020204"/>
            </a:endParaRPr>
          </a:p>
          <a:p>
            <a:pPr indent="406400">
              <a:lnSpc>
                <a:spcPct val="123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5" name="矩形 4"/>
          <p:cNvSpPr/>
          <p:nvPr/>
        </p:nvSpPr>
        <p:spPr>
          <a:xfrm>
            <a:off x="1100328" y="8997696"/>
            <a:ext cx="1898904" cy="164592"/>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6.</a:t>
            </a:r>
            <a:r>
              <a:rPr lang="zh-TW" sz="950">
                <a:solidFill>
                  <a:srgbClr val="333333"/>
                </a:solidFill>
                <a:latin typeface="微软雅黑" panose="020B0503020204020204" charset="-122"/>
                <a:ea typeface="微软雅黑" panose="020B0503020204020204" charset="-122"/>
              </a:rPr>
              <a:t>在模板文件中指定模块访问地址</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7928" y="493776"/>
            <a:ext cx="5513832" cy="5779008"/>
          </a:xfrm>
          <a:prstGeom prst="rect">
            <a:avLst/>
          </a:prstGeom>
          <a:solidFill>
            <a:srgbClr val="FFFFFF"/>
          </a:solidFill>
        </p:spPr>
        <p:txBody>
          <a:bodyPr lIns="0" tIns="0" rIns="0" bIns="0">
            <a:noAutofit/>
          </a:bodyPr>
          <a:p>
            <a:pPr indent="393700">
              <a:lnSpc>
                <a:spcPct val="131000"/>
              </a:lnSpc>
            </a:pPr>
            <a:r>
              <a:rPr lang="en-US" sz="950">
                <a:solidFill>
                  <a:srgbClr val="127602"/>
                </a:solidFill>
                <a:latin typeface="Arial" panose="020B0604020202020204"/>
              </a:rPr>
              <a:t>&lt;script </a:t>
            </a:r>
            <a:r>
              <a:rPr lang="en-US" sz="950">
                <a:solidFill>
                  <a:srgbClr val="0303C3"/>
                </a:solidFill>
                <a:latin typeface="Arial" panose="020B0604020202020204"/>
              </a:rPr>
              <a:t>type= </a:t>
            </a:r>
            <a:r>
              <a:rPr lang="en-US" sz="950">
                <a:solidFill>
                  <a:srgbClr val="A61312"/>
                </a:solidFill>
                <a:latin typeface="Arial" panose="020B0604020202020204"/>
              </a:rPr>
              <a:t>systemjs-importmap </a:t>
            </a:r>
            <a:r>
              <a:rPr lang="en-US" sz="950">
                <a:solidFill>
                  <a:srgbClr val="127602"/>
                </a:solidFill>
                <a:latin typeface="Arial" panose="020B0604020202020204"/>
              </a:rPr>
              <a:t>&gt;</a:t>
            </a:r>
            <a:endParaRPr lang="en-US" sz="950">
              <a:solidFill>
                <a:srgbClr val="127602"/>
              </a:solidFill>
              <a:latin typeface="Arial" panose="020B0604020202020204"/>
            </a:endParaRPr>
          </a:p>
          <a:p>
            <a:pPr indent="3937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marL="713105" indent="-203200">
              <a:lnSpc>
                <a:spcPct val="121000"/>
              </a:lnSpc>
            </a:pPr>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 "@study/lagou"</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"//localhost</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9001/study-lagou.js"</a:t>
            </a:r>
            <a:endParaRPr lang="en-US" sz="950">
              <a:solidFill>
                <a:srgbClr val="333333"/>
              </a:solidFill>
              <a:latin typeface="Arial" panose="020B0604020202020204"/>
            </a:endParaRPr>
          </a:p>
          <a:p>
            <a:pPr indent="609600">
              <a:lnSpc>
                <a:spcPct val="13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393700"/>
            <a:r>
              <a:rPr lang="en-US" sz="950">
                <a:solidFill>
                  <a:srgbClr val="333333"/>
                </a:solidFill>
                <a:latin typeface="Arial" panose="020B0604020202020204"/>
              </a:rPr>
              <a:t>}</a:t>
            </a:r>
            <a:endParaRPr lang="en-US" sz="950">
              <a:solidFill>
                <a:srgbClr val="333333"/>
              </a:solidFill>
              <a:latin typeface="Arial" panose="020B0604020202020204"/>
            </a:endParaRPr>
          </a:p>
          <a:p>
            <a:pPr indent="393700">
              <a:spcAft>
                <a:spcPts val="147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152400">
              <a:lnSpc>
                <a:spcPct val="124000"/>
              </a:lnSpc>
              <a:spcAft>
                <a:spcPts val="910"/>
              </a:spcAft>
            </a:pPr>
            <a:r>
              <a:rPr lang="en-US" sz="1000">
                <a:solidFill>
                  <a:srgbClr val="333333"/>
                </a:solidFill>
                <a:latin typeface="Arial" panose="020B0604020202020204"/>
              </a:rPr>
              <a:t>7</a:t>
            </a:r>
            <a:r>
              <a:rPr lang="zh-TW" sz="950">
                <a:solidFill>
                  <a:srgbClr val="333333"/>
                </a:solidFill>
                <a:latin typeface="微软雅黑" panose="020B0503020204020204" charset="-122"/>
                <a:ea typeface="微软雅黑" panose="020B0503020204020204" charset="-122"/>
              </a:rPr>
              <a:t>.修改默认应用代码</a:t>
            </a:r>
            <a:endParaRPr lang="zh-TW" sz="950">
              <a:solidFill>
                <a:srgbClr val="333333"/>
              </a:solidFill>
              <a:latin typeface="微软雅黑" panose="020B0503020204020204" charset="-122"/>
              <a:ea typeface="微软雅黑" panose="020B0503020204020204" charset="-122"/>
            </a:endParaRPr>
          </a:p>
          <a:p>
            <a:pPr marL="357505" indent="25400">
              <a:lnSpc>
                <a:spcPts val="1370"/>
              </a:lnSpc>
            </a:pPr>
            <a:r>
              <a:rPr lang="en-US" sz="950">
                <a:solidFill>
                  <a:srgbClr val="A85601"/>
                </a:solidFill>
                <a:latin typeface="Arial" panose="020B0604020202020204"/>
              </a:rPr>
              <a:t>// a«</a:t>
            </a:r>
            <a:r>
              <a:rPr lang="en-US" sz="1100">
                <a:solidFill>
                  <a:srgbClr val="A85601"/>
                </a:solidFill>
                <a:latin typeface="宋体" panose="02010600030101010101" pitchFamily="2" charset="-122"/>
              </a:rPr>
              <a:t>：</a:t>
            </a:r>
            <a:r>
              <a:rPr lang="zh-TW" sz="850">
                <a:solidFill>
                  <a:srgbClr val="A85601"/>
                </a:solidFill>
                <a:latin typeface="MingLiU"/>
                <a:ea typeface="MingLiU"/>
              </a:rPr>
              <a:t>参数的传递方式发£了变化，原来是传递了一％对象，对象中有三项配亶，现在是传递了三 个参数</a:t>
            </a:r>
            <a:endParaRPr lang="zh-TW" sz="850">
              <a:solidFill>
                <a:srgbClr val="A85601"/>
              </a:solidFill>
              <a:latin typeface="MingLiU"/>
              <a:ea typeface="MingLiU"/>
            </a:endParaRPr>
          </a:p>
          <a:p>
            <a:pPr indent="393700"/>
            <a:r>
              <a:rPr lang="en-US" sz="950">
                <a:latin typeface="Arial" panose="020B0604020202020204"/>
              </a:rPr>
              <a:t>regi sterAppli cation(</a:t>
            </a:r>
            <a:endParaRPr lang="en-US" sz="950">
              <a:latin typeface="Arial" panose="020B0604020202020204"/>
            </a:endParaRPr>
          </a:p>
          <a:p>
            <a:pPr indent="546100">
              <a:lnSpc>
                <a:spcPct val="131000"/>
              </a:lnSpc>
            </a:pPr>
            <a:r>
              <a:rPr lang="en-US" sz="950">
                <a:solidFill>
                  <a:srgbClr val="A61312"/>
                </a:solidFill>
                <a:latin typeface="Arial" panose="020B0604020202020204"/>
              </a:rPr>
              <a:t>"@si ngle-spa/welcome"</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1000">
                <a:solidFill>
                  <a:srgbClr val="333333"/>
                </a:solidFill>
                <a:latin typeface="Arial" panose="020B0604020202020204"/>
              </a:rPr>
              <a:t>0 </a:t>
            </a:r>
            <a:r>
              <a:rPr lang="en-US" sz="1000">
                <a:solidFill>
                  <a:srgbClr val="A61312"/>
                </a:solidFill>
                <a:latin typeface="Arial" panose="020B0604020202020204"/>
              </a:rPr>
              <a:t>=&gt;</a:t>
            </a:r>
            <a:endParaRPr lang="en-US" sz="1000">
              <a:solidFill>
                <a:srgbClr val="A61312"/>
              </a:solidFill>
              <a:latin typeface="Arial" panose="020B0604020202020204"/>
            </a:endParaRPr>
          </a:p>
          <a:p>
            <a:pPr marL="636905" indent="0"/>
            <a:r>
              <a:rPr lang="en-US" sz="950">
                <a:latin typeface="Arial" panose="020B0604020202020204"/>
              </a:rPr>
              <a:t>System.import(</a:t>
            </a:r>
            <a:endParaRPr lang="en-US" sz="950">
              <a:latin typeface="Arial" panose="020B0604020202020204"/>
            </a:endParaRPr>
          </a:p>
          <a:p>
            <a:pPr marL="636905" indent="139700">
              <a:lnSpc>
                <a:spcPct val="141000"/>
              </a:lnSpc>
            </a:pPr>
            <a:r>
              <a:rPr lang="en-US" sz="950">
                <a:solidFill>
                  <a:srgbClr val="A61312"/>
                </a:solidFill>
                <a:latin typeface="Arial" panose="020B0604020202020204"/>
              </a:rPr>
              <a:t>"</a:t>
            </a:r>
            <a:r>
              <a:rPr lang="en-US" sz="950">
                <a:solidFill>
                  <a:srgbClr val="A61312"/>
                </a:solidFill>
                <a:latin typeface="Arial" panose="020B0604020202020204"/>
                <a:hlinkClick r:id="rId1"/>
              </a:rPr>
              <a:t>https://unpkg.com/si</a:t>
            </a:r>
            <a:r>
              <a:rPr lang="en-US" sz="950">
                <a:solidFill>
                  <a:srgbClr val="A61312"/>
                </a:solidFill>
                <a:latin typeface="Arial" panose="020B0604020202020204"/>
              </a:rPr>
              <a:t> ngle-spa-welcome/di st/si ngle-spa-welcome.js" </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spcAft>
                <a:spcPts val="280"/>
              </a:spcAft>
            </a:pPr>
            <a:r>
              <a:rPr lang="en-US" sz="950">
                <a:solidFill>
                  <a:srgbClr val="0101FA"/>
                </a:solidFill>
                <a:latin typeface="Arial" panose="020B0604020202020204"/>
              </a:rPr>
              <a:t>locati on </a:t>
            </a:r>
            <a:r>
              <a:rPr lang="en-US" sz="950">
                <a:solidFill>
                  <a:srgbClr val="A61312"/>
                </a:solidFill>
                <a:latin typeface="Arial" panose="020B0604020202020204"/>
              </a:rPr>
              <a:t>=&gt; </a:t>
            </a:r>
            <a:r>
              <a:rPr lang="en-US" sz="950">
                <a:solidFill>
                  <a:srgbClr val="0253A6"/>
                </a:solidFill>
                <a:latin typeface="Arial" panose="020B0604020202020204"/>
              </a:rPr>
              <a:t>1ocati on</a:t>
            </a:r>
            <a:r>
              <a:rPr lang="en-US" sz="950">
                <a:solidFill>
                  <a:srgbClr val="333333"/>
                </a:solidFill>
                <a:latin typeface="Arial" panose="020B0604020202020204"/>
              </a:rPr>
              <a:t>.</a:t>
            </a:r>
            <a:r>
              <a:rPr lang="en-US" sz="950">
                <a:latin typeface="Arial" panose="020B0604020202020204"/>
              </a:rPr>
              <a:t>pathname </a:t>
            </a:r>
            <a:r>
              <a:rPr lang="en-US" sz="950">
                <a:solidFill>
                  <a:srgbClr val="A61312"/>
                </a:solidFill>
                <a:latin typeface="Arial" panose="020B0604020202020204"/>
              </a:rPr>
              <a:t>=== "/"</a:t>
            </a:r>
            <a:endParaRPr lang="en-US" sz="950">
              <a:solidFill>
                <a:srgbClr val="A61312"/>
              </a:solidFill>
              <a:latin typeface="Arial" panose="020B0604020202020204"/>
            </a:endParaRPr>
          </a:p>
          <a:p>
            <a:pPr indent="393700">
              <a:lnSpc>
                <a:spcPct val="131000"/>
              </a:lnSpc>
              <a:spcAft>
                <a:spcPts val="1190"/>
              </a:spcAft>
            </a:pPr>
            <a:r>
              <a:rPr lang="en-US" sz="950">
                <a:solidFill>
                  <a:srgbClr val="333333"/>
                </a:solidFill>
                <a:latin typeface="Arial" panose="020B0604020202020204"/>
              </a:rPr>
              <a:t>)</a:t>
            </a:r>
            <a:endParaRPr lang="en-US" sz="950">
              <a:solidFill>
                <a:srgbClr val="333333"/>
              </a:solidFill>
              <a:latin typeface="Arial" panose="020B0604020202020204"/>
            </a:endParaRPr>
          </a:p>
          <a:p>
            <a:pPr indent="0">
              <a:spcAft>
                <a:spcPts val="910"/>
              </a:spcAft>
            </a:pPr>
            <a:r>
              <a:rPr lang="en-US" sz="1200" b="1">
                <a:solidFill>
                  <a:srgbClr val="333333"/>
                </a:solidFill>
                <a:latin typeface="Arial" panose="020B0604020202020204"/>
              </a:rPr>
              <a:t>3.4</a:t>
            </a:r>
            <a:r>
              <a:rPr lang="zh-TW" sz="1200">
                <a:solidFill>
                  <a:srgbClr val="333333"/>
                </a:solidFill>
                <a:latin typeface="微软雅黑" panose="020B0503020204020204" charset="-122"/>
                <a:ea typeface="微软雅黑" panose="020B0503020204020204" charset="-122"/>
              </a:rPr>
              <a:t>创建基于</a:t>
            </a:r>
            <a:r>
              <a:rPr lang="en-US" sz="1200" b="1">
                <a:solidFill>
                  <a:srgbClr val="333333"/>
                </a:solidFill>
                <a:latin typeface="Arial" panose="020B0604020202020204"/>
              </a:rPr>
              <a:t>React</a:t>
            </a:r>
            <a:r>
              <a:rPr lang="zh-TW" sz="1200">
                <a:solidFill>
                  <a:srgbClr val="333333"/>
                </a:solidFill>
                <a:latin typeface="微软雅黑" panose="020B0503020204020204" charset="-122"/>
                <a:ea typeface="微软雅黑" panose="020B0503020204020204" charset="-122"/>
              </a:rPr>
              <a:t>的微应用</a:t>
            </a:r>
            <a:endParaRPr lang="zh-TW" sz="1200">
              <a:solidFill>
                <a:srgbClr val="333333"/>
              </a:solidFill>
              <a:latin typeface="微软雅黑" panose="020B0503020204020204" charset="-122"/>
              <a:ea typeface="微软雅黑" panose="020B0503020204020204" charset="-122"/>
            </a:endParaRPr>
          </a:p>
          <a:p>
            <a:pPr indent="152400">
              <a:lnSpc>
                <a:spcPct val="124000"/>
              </a:lnSpc>
              <a:spcAft>
                <a:spcPts val="420"/>
              </a:spcAft>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.创建应用：</a:t>
            </a:r>
            <a:r>
              <a:rPr lang="en-US" sz="950">
                <a:solidFill>
                  <a:srgbClr val="333333"/>
                </a:solidFill>
                <a:latin typeface="Arial" panose="020B0604020202020204"/>
              </a:rPr>
              <a:t>create-si ngl e-spa</a:t>
            </a:r>
            <a:endParaRPr lang="en-US" sz="950">
              <a:solidFill>
                <a:srgbClr val="333333"/>
              </a:solidFill>
              <a:latin typeface="Arial" panose="020B0604020202020204"/>
            </a:endParaRPr>
          </a:p>
          <a:p>
            <a:pPr indent="393700">
              <a:lnSpc>
                <a:spcPct val="124000"/>
              </a:lnSpc>
            </a:pPr>
            <a:r>
              <a:rPr lang="en-US" sz="1000">
                <a:solidFill>
                  <a:srgbClr val="333333"/>
                </a:solidFill>
                <a:latin typeface="Arial" panose="020B0604020202020204"/>
              </a:rPr>
              <a:t>1. </a:t>
            </a:r>
            <a:r>
              <a:rPr lang="zh-TW" sz="950">
                <a:solidFill>
                  <a:srgbClr val="333333"/>
                </a:solidFill>
                <a:latin typeface="微软雅黑" panose="020B0503020204020204" charset="-122"/>
                <a:ea typeface="微软雅黑" panose="020B0503020204020204" charset="-122"/>
              </a:rPr>
              <a:t>应用目录输入</a:t>
            </a:r>
            <a:r>
              <a:rPr lang="en-US" sz="950">
                <a:solidFill>
                  <a:srgbClr val="333333"/>
                </a:solidFill>
                <a:latin typeface="Arial" panose="020B0604020202020204"/>
              </a:rPr>
              <a:t>todos</a:t>
            </a:r>
            <a:endParaRPr lang="en-US" sz="950">
              <a:solidFill>
                <a:srgbClr val="333333"/>
              </a:solidFill>
              <a:latin typeface="Arial" panose="020B0604020202020204"/>
            </a:endParaRPr>
          </a:p>
          <a:p>
            <a:pPr indent="393700">
              <a:lnSpc>
                <a:spcPct val="124000"/>
              </a:lnSpc>
            </a:pPr>
            <a:r>
              <a:rPr lang="en-US" sz="1000">
                <a:solidFill>
                  <a:srgbClr val="333333"/>
                </a:solidFill>
                <a:latin typeface="Arial" panose="020B0604020202020204"/>
              </a:rPr>
              <a:t>2. </a:t>
            </a:r>
            <a:r>
              <a:rPr lang="zh-TW" sz="950">
                <a:solidFill>
                  <a:srgbClr val="333333"/>
                </a:solidFill>
                <a:latin typeface="微软雅黑" panose="020B0503020204020204" charset="-122"/>
                <a:ea typeface="微软雅黑" panose="020B0503020204020204" charset="-122"/>
              </a:rPr>
              <a:t>框架选择</a:t>
            </a:r>
            <a:r>
              <a:rPr lang="en-US" sz="1000">
                <a:solidFill>
                  <a:srgbClr val="333333"/>
                </a:solidFill>
                <a:latin typeface="Arial" panose="020B0604020202020204"/>
              </a:rPr>
              <a:t>react</a:t>
            </a:r>
            <a:endParaRPr lang="en-US" sz="1000">
              <a:solidFill>
                <a:srgbClr val="333333"/>
              </a:solidFill>
              <a:latin typeface="Arial" panose="020B0604020202020204"/>
            </a:endParaRPr>
          </a:p>
          <a:p>
            <a:pPr indent="152400">
              <a:lnSpc>
                <a:spcPct val="124000"/>
              </a:lnSpc>
              <a:spcAft>
                <a:spcPts val="1330"/>
              </a:spcAft>
            </a:pPr>
            <a:r>
              <a:rPr lang="zh-TW" sz="1000">
                <a:solidFill>
                  <a:srgbClr val="333333"/>
                </a:solidFill>
                <a:latin typeface="Arial" panose="020B0604020202020204"/>
                <a:ea typeface="Arial" panose="020B0604020202020204"/>
              </a:rPr>
              <a:t>2</a:t>
            </a:r>
            <a:r>
              <a:rPr lang="zh-TW" sz="950">
                <a:solidFill>
                  <a:srgbClr val="333333"/>
                </a:solidFill>
                <a:latin typeface="微软雅黑" panose="020B0503020204020204" charset="-122"/>
                <a:ea typeface="微软雅黑" panose="020B0503020204020204" charset="-122"/>
              </a:rPr>
              <a:t>.修改应用端口 &amp;&amp;启动应用</a:t>
            </a:r>
            <a:endParaRPr lang="zh-TW" sz="950">
              <a:solidFill>
                <a:srgbClr val="333333"/>
              </a:solidFill>
              <a:latin typeface="微软雅黑" panose="020B0503020204020204" charset="-122"/>
              <a:ea typeface="微软雅黑" panose="020B0503020204020204" charset="-122"/>
            </a:endParaRPr>
          </a:p>
          <a:p>
            <a:pPr indent="393700"/>
            <a:r>
              <a:rPr lang="en-US" sz="950">
                <a:solidFill>
                  <a:srgbClr val="333333"/>
                </a:solidFill>
                <a:latin typeface="Arial" panose="020B0604020202020204"/>
              </a:rPr>
              <a:t>{</a:t>
            </a:r>
            <a:endParaRPr lang="en-US" sz="950">
              <a:solidFill>
                <a:srgbClr val="333333"/>
              </a:solidFill>
              <a:latin typeface="Arial" panose="020B0604020202020204"/>
            </a:endParaRPr>
          </a:p>
          <a:p>
            <a:pPr indent="546100"/>
            <a:r>
              <a:rPr lang="en-US" sz="950">
                <a:solidFill>
                  <a:srgbClr val="A61312"/>
                </a:solidFill>
                <a:latin typeface="Arial" panose="020B0604020202020204"/>
              </a:rPr>
              <a:t>"scripts"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713105" indent="0">
              <a:lnSpc>
                <a:spcPct val="131000"/>
              </a:lnSpc>
            </a:pPr>
            <a:r>
              <a:rPr lang="en-US" sz="950">
                <a:solidFill>
                  <a:srgbClr val="A61312"/>
                </a:solidFill>
                <a:latin typeface="Arial" panose="020B0604020202020204"/>
              </a:rPr>
              <a:t>"start"</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"webpack serve --port 9002"</a:t>
            </a:r>
            <a:r>
              <a:rPr lang="en-US" sz="950">
                <a:solidFill>
                  <a:srgbClr val="333333"/>
                </a:solidFill>
                <a:latin typeface="Arial" panose="020B0604020202020204"/>
              </a:rPr>
              <a:t>,</a:t>
            </a:r>
            <a:endParaRPr lang="en-US" sz="950">
              <a:solidFill>
                <a:srgbClr val="333333"/>
              </a:solidFill>
              <a:latin typeface="Arial" panose="020B0604020202020204"/>
            </a:endParaRPr>
          </a:p>
          <a:p>
            <a:pPr indent="546100">
              <a:lnSpc>
                <a:spcPct val="131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3" name="矩形 2"/>
          <p:cNvSpPr/>
          <p:nvPr/>
        </p:nvSpPr>
        <p:spPr>
          <a:xfrm>
            <a:off x="1100328" y="6693408"/>
            <a:ext cx="3169920" cy="1237488"/>
          </a:xfrm>
          <a:prstGeom prst="rect">
            <a:avLst/>
          </a:prstGeom>
          <a:solidFill>
            <a:srgbClr val="FFFFFF"/>
          </a:solidFill>
        </p:spPr>
        <p:txBody>
          <a:bodyPr lIns="0" tIns="0" rIns="0" bIns="0">
            <a:noAutofit/>
          </a:bodyPr>
          <a:p>
            <a:pPr indent="152400">
              <a:lnSpc>
                <a:spcPts val="1345"/>
              </a:lnSpc>
              <a:spcAft>
                <a:spcPts val="1330"/>
              </a:spcAft>
            </a:pPr>
            <a:r>
              <a:rPr lang="en-US" sz="1000">
                <a:solidFill>
                  <a:srgbClr val="333333"/>
                </a:solidFill>
                <a:latin typeface="Arial" panose="020B0604020202020204"/>
              </a:rPr>
              <a:t>3.</a:t>
            </a:r>
            <a:r>
              <a:rPr lang="zh-TW" sz="950">
                <a:solidFill>
                  <a:srgbClr val="333333"/>
                </a:solidFill>
                <a:latin typeface="微软雅黑" panose="020B0503020204020204" charset="-122"/>
                <a:ea typeface="微软雅黑" panose="020B0503020204020204" charset="-122"/>
              </a:rPr>
              <a:t>注册应用，将</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项目的入口文件注册到基座应</a:t>
            </a:r>
            <a:r>
              <a:rPr lang="zh-CN" sz="950">
                <a:solidFill>
                  <a:srgbClr val="333333"/>
                </a:solidFill>
                <a:latin typeface="微软雅黑" panose="020B0503020204020204" charset="-122"/>
                <a:ea typeface="微软雅黑" panose="020B0503020204020204" charset="-122"/>
              </a:rPr>
              <a:t>用中.</a:t>
            </a:r>
            <a:endParaRPr lang="zh-CN" sz="950">
              <a:solidFill>
                <a:srgbClr val="333333"/>
              </a:solidFill>
              <a:latin typeface="微软雅黑" panose="020B0503020204020204" charset="-122"/>
              <a:ea typeface="微软雅黑" panose="020B0503020204020204" charset="-122"/>
            </a:endParaRPr>
          </a:p>
          <a:p>
            <a:pPr marL="357505" indent="-127000">
              <a:lnSpc>
                <a:spcPct val="123000"/>
              </a:lnSpc>
            </a:pPr>
            <a:r>
              <a:rPr lang="en-US" sz="950">
                <a:latin typeface="Arial" panose="020B0604020202020204"/>
              </a:rPr>
              <a:t>regi sterAppli cation(( name: </a:t>
            </a:r>
            <a:r>
              <a:rPr lang="en-US" sz="950">
                <a:solidFill>
                  <a:srgbClr val="A61312"/>
                </a:solidFill>
                <a:latin typeface="Arial" panose="020B0604020202020204"/>
              </a:rPr>
              <a:t>"©study/todos"</a:t>
            </a:r>
            <a:r>
              <a:rPr lang="en-US" sz="950">
                <a:solidFill>
                  <a:srgbClr val="333333"/>
                </a:solidFill>
                <a:latin typeface="Arial" panose="020B0604020202020204"/>
              </a:rPr>
              <a:t>, </a:t>
            </a:r>
            <a:r>
              <a:rPr lang="en-US" sz="950">
                <a:latin typeface="Arial" panose="020B0604020202020204"/>
              </a:rPr>
              <a:t>app: </a:t>
            </a:r>
            <a:r>
              <a:rPr lang="en-US" sz="950">
                <a:solidFill>
                  <a:srgbClr val="333333"/>
                </a:solidFill>
                <a:latin typeface="Arial" panose="020B0604020202020204"/>
              </a:rPr>
              <a:t>() </a:t>
            </a:r>
            <a:r>
              <a:rPr lang="en-US" sz="950">
                <a:solidFill>
                  <a:srgbClr val="A61312"/>
                </a:solidFill>
                <a:latin typeface="Arial" panose="020B0604020202020204"/>
              </a:rPr>
              <a:t>=&gt; </a:t>
            </a:r>
            <a:r>
              <a:rPr lang="en-US" sz="950">
                <a:latin typeface="Arial" panose="020B0604020202020204"/>
              </a:rPr>
              <a:t>System.</a:t>
            </a:r>
            <a:r>
              <a:rPr lang="en-US" sz="950">
                <a:solidFill>
                  <a:srgbClr val="7C102F"/>
                </a:solidFill>
                <a:latin typeface="Arial" panose="020B0604020202020204"/>
              </a:rPr>
              <a:t>import("@study/todos")</a:t>
            </a:r>
            <a:r>
              <a:rPr lang="en-US" sz="950">
                <a:solidFill>
                  <a:srgbClr val="333333"/>
                </a:solidFill>
                <a:latin typeface="Arial" panose="020B0604020202020204"/>
              </a:rPr>
              <a:t>, </a:t>
            </a:r>
            <a:r>
              <a:rPr lang="en-US" sz="950">
                <a:latin typeface="Arial" panose="020B0604020202020204"/>
              </a:rPr>
              <a:t>act!vewhen</a:t>
            </a:r>
            <a:r>
              <a:rPr lang="zh-TW" sz="950">
                <a:solidFill>
                  <a:srgbClr val="333333"/>
                </a:solidFill>
                <a:latin typeface="Arial" panose="020B0604020202020204"/>
                <a:ea typeface="Arial" panose="020B0604020202020204"/>
              </a:rPr>
              <a:t>: </a:t>
            </a:r>
            <a:r>
              <a:rPr lang="en-US" sz="950">
                <a:solidFill>
                  <a:srgbClr val="A61312"/>
                </a:solidFill>
                <a:latin typeface="Arial" panose="020B0604020202020204"/>
              </a:rPr>
              <a:t>["/todos"]</a:t>
            </a:r>
            <a:endParaRPr lang="en-US" sz="950">
              <a:solidFill>
                <a:srgbClr val="A61312"/>
              </a:solidFill>
              <a:latin typeface="Arial" panose="020B0604020202020204"/>
            </a:endParaRPr>
          </a:p>
          <a:p>
            <a:pPr indent="393700">
              <a:lnSpc>
                <a:spcPct val="123000"/>
              </a:lnSpc>
            </a:pPr>
            <a:r>
              <a:rPr lang="en-US" sz="950">
                <a:solidFill>
                  <a:srgbClr val="333333"/>
                </a:solidFill>
                <a:latin typeface="Arial" panose="020B0604020202020204"/>
              </a:rPr>
              <a:t>})</a:t>
            </a:r>
            <a:endParaRPr lang="en-US" sz="950">
              <a:solidFill>
                <a:srgbClr val="333333"/>
              </a:solidFill>
              <a:latin typeface="Arial" panose="020B0604020202020204"/>
            </a:endParaRPr>
          </a:p>
        </p:txBody>
      </p:sp>
      <p:sp>
        <p:nvSpPr>
          <p:cNvPr id="4" name="矩形 3"/>
          <p:cNvSpPr/>
          <p:nvPr/>
        </p:nvSpPr>
        <p:spPr>
          <a:xfrm>
            <a:off x="1097280" y="8177784"/>
            <a:ext cx="1901952" cy="164592"/>
          </a:xfrm>
          <a:prstGeom prst="rect">
            <a:avLst/>
          </a:prstGeom>
          <a:solidFill>
            <a:srgbClr val="FFFFFF"/>
          </a:solidFill>
        </p:spPr>
        <p:txBody>
          <a:bodyPr wrap="none" lIns="0" tIns="0" rIns="0" bIns="0">
            <a:noAutofit/>
          </a:bodyPr>
          <a:p>
            <a:pPr indent="152400"/>
            <a:r>
              <a:rPr lang="en-US" sz="1000">
                <a:solidFill>
                  <a:srgbClr val="333333"/>
                </a:solidFill>
                <a:latin typeface="Arial" panose="020B0604020202020204"/>
              </a:rPr>
              <a:t>4</a:t>
            </a:r>
            <a:r>
              <a:rPr lang="zh-TW" sz="950">
                <a:solidFill>
                  <a:srgbClr val="333333"/>
                </a:solidFill>
                <a:latin typeface="微软雅黑" panose="020B0503020204020204" charset="-122"/>
                <a:ea typeface="微软雅黑" panose="020B0503020204020204" charset="-122"/>
              </a:rPr>
              <a:t>.指定微前端应用模块的引用地址</a:t>
            </a:r>
            <a:endParaRPr lang="zh-TW" sz="950">
              <a:solidFill>
                <a:srgbClr val="333333"/>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p:sp>
        <p:nvSpPr>
          <p:cNvPr id="2" name="矩形 1"/>
          <p:cNvSpPr/>
          <p:nvPr/>
        </p:nvSpPr>
        <p:spPr>
          <a:xfrm>
            <a:off x="1100328" y="627888"/>
            <a:ext cx="5410200" cy="9570720"/>
          </a:xfrm>
          <a:prstGeom prst="rect">
            <a:avLst/>
          </a:prstGeom>
          <a:solidFill>
            <a:srgbClr val="FFFFFF"/>
          </a:solidFill>
        </p:spPr>
        <p:txBody>
          <a:bodyPr lIns="0" tIns="0" rIns="0" bIns="0">
            <a:noAutofit/>
          </a:bodyPr>
          <a:p>
            <a:pPr indent="381000"/>
            <a:r>
              <a:rPr lang="zh-TW" sz="850">
                <a:solidFill>
                  <a:srgbClr val="A85601"/>
                </a:solidFill>
                <a:latin typeface="MingLiU"/>
                <a:ea typeface="MingLiU"/>
              </a:rPr>
              <a:t>在注無零用时</a:t>
            </a:r>
            <a:r>
              <a:rPr lang="en-US" sz="950">
                <a:solidFill>
                  <a:srgbClr val="A85601"/>
                </a:solidFill>
                <a:latin typeface="Arial" panose="020B0604020202020204"/>
              </a:rPr>
              <a:t>system]s</a:t>
            </a:r>
            <a:r>
              <a:rPr lang="zh-TW" sz="850">
                <a:solidFill>
                  <a:srgbClr val="A85601"/>
                </a:solidFill>
                <a:latin typeface="MingLiU"/>
                <a:ea typeface="MingLiU"/>
              </a:rPr>
              <a:t>引用了;•弛</a:t>
            </a:r>
            <a:r>
              <a:rPr lang="en-US" sz="950">
                <a:solidFill>
                  <a:srgbClr val="A85601"/>
                </a:solidFill>
                <a:latin typeface="Arial" panose="020B0604020202020204"/>
              </a:rPr>
              <a:t>study/todos</a:t>
            </a:r>
            <a:r>
              <a:rPr lang="zh-TW" sz="850">
                <a:solidFill>
                  <a:srgbClr val="A85601"/>
                </a:solidFill>
                <a:latin typeface="MingLiU"/>
                <a:ea typeface="MingLiU"/>
              </a:rPr>
              <a:t>模專苫所以需要配置该模块雎竪用地址</a:t>
            </a:r>
            <a:endParaRPr lang="zh-TW" sz="850">
              <a:solidFill>
                <a:srgbClr val="A85601"/>
              </a:solidFill>
              <a:latin typeface="MingLiU"/>
              <a:ea typeface="MingLiU"/>
            </a:endParaRPr>
          </a:p>
          <a:p>
            <a:pPr indent="241300">
              <a:lnSpc>
                <a:spcPct val="121000"/>
              </a:lnSpc>
            </a:pPr>
            <a:r>
              <a:rPr lang="en-US" sz="950">
                <a:solidFill>
                  <a:srgbClr val="A85601"/>
                </a:solidFill>
                <a:latin typeface="Arial" panose="020B0604020202020204"/>
              </a:rPr>
              <a:t>--&gt;</a:t>
            </a:r>
            <a:r>
              <a:rPr lang="en-US" sz="1100">
                <a:solidFill>
                  <a:srgbClr val="A85601"/>
                </a:solidFill>
                <a:latin typeface="宋体" panose="02010600030101010101" pitchFamily="2" charset="-122"/>
              </a:rPr>
              <a:t>：</a:t>
            </a:r>
            <a:r>
              <a:rPr lang="en-US" sz="950">
                <a:solidFill>
                  <a:srgbClr val="A85601"/>
                </a:solidFill>
                <a:latin typeface="Arial" panose="020B0604020202020204"/>
              </a:rPr>
              <a:t>■</a:t>
            </a:r>
            <a:r>
              <a:rPr lang="en-US" sz="1100">
                <a:solidFill>
                  <a:srgbClr val="A85601"/>
                </a:solidFill>
                <a:latin typeface="宋体" panose="02010600030101010101" pitchFamily="2" charset="-122"/>
              </a:rPr>
              <a:t>：</a:t>
            </a:r>
            <a:r>
              <a:rPr lang="en-US" sz="950">
                <a:solidFill>
                  <a:srgbClr val="A85601"/>
                </a:solidFill>
                <a:latin typeface="Arial" panose="020B0604020202020204"/>
              </a:rPr>
              <a:t>.</a:t>
            </a:r>
            <a:r>
              <a:rPr lang="en-US" sz="1100">
                <a:solidFill>
                  <a:srgbClr val="A85601"/>
                </a:solidFill>
                <a:latin typeface="宋体" panose="02010600030101010101" pitchFamily="2" charset="-122"/>
              </a:rPr>
              <a:t>；</a:t>
            </a:r>
            <a:r>
              <a:rPr lang="en-US" sz="950">
                <a:solidFill>
                  <a:srgbClr val="A85601"/>
                </a:solidFill>
                <a:latin typeface="Arial" panose="020B0604020202020204"/>
              </a:rPr>
              <a:t>■?&gt;■</a:t>
            </a:r>
            <a:endParaRPr lang="en-US" sz="950">
              <a:solidFill>
                <a:srgbClr val="A85601"/>
              </a:solidFill>
              <a:latin typeface="Arial" panose="020B0604020202020204"/>
            </a:endParaRPr>
          </a:p>
          <a:p>
            <a:pPr indent="241300">
              <a:lnSpc>
                <a:spcPct val="121000"/>
              </a:lnSpc>
            </a:pPr>
            <a:r>
              <a:rPr lang="en-US" sz="950">
                <a:solidFill>
                  <a:srgbClr val="127602"/>
                </a:solidFill>
                <a:latin typeface="Arial" panose="020B0604020202020204"/>
              </a:rPr>
              <a:t>&lt;script </a:t>
            </a:r>
            <a:r>
              <a:rPr lang="en-US" sz="950">
                <a:solidFill>
                  <a:srgbClr val="7C102F"/>
                </a:solidFill>
                <a:latin typeface="Arial" panose="020B0604020202020204"/>
              </a:rPr>
              <a:t>type="systemjs-i</a:t>
            </a:r>
            <a:r>
              <a:rPr lang="en-US" sz="950">
                <a:solidFill>
                  <a:srgbClr val="A61312"/>
                </a:solidFill>
                <a:latin typeface="Arial" panose="020B0604020202020204"/>
              </a:rPr>
              <a:t>mportmap"&gt;</a:t>
            </a:r>
            <a:endParaRPr lang="en-US" sz="950">
              <a:solidFill>
                <a:srgbClr val="A61312"/>
              </a:solidFill>
              <a:latin typeface="Arial" panose="020B0604020202020204"/>
            </a:endParaRPr>
          </a:p>
          <a:p>
            <a:pPr indent="2413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381000">
              <a:lnSpc>
                <a:spcPct val="123000"/>
              </a:lnSpc>
            </a:pPr>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marL="560705" indent="0">
              <a:lnSpc>
                <a:spcPct val="123000"/>
              </a:lnSpc>
            </a:pPr>
            <a:r>
              <a:rPr lang="en-US" sz="950">
                <a:solidFill>
                  <a:srgbClr val="333333"/>
                </a:solidFill>
                <a:latin typeface="Arial" panose="020B0604020202020204"/>
              </a:rPr>
              <a:t>"@study/root-config"</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"//localhost:9000/study-root-config.js", "©study/todos": "//localhost</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9002</a:t>
            </a:r>
            <a:r>
              <a:rPr lang="zh-TW" sz="950">
                <a:solidFill>
                  <a:srgbClr val="333333"/>
                </a:solidFill>
                <a:latin typeface="Arial" panose="020B0604020202020204"/>
                <a:ea typeface="Arial" panose="020B0604020202020204"/>
              </a:rPr>
              <a:t>/</a:t>
            </a:r>
            <a:r>
              <a:rPr lang="en-US" sz="950">
                <a:solidFill>
                  <a:srgbClr val="333333"/>
                </a:solidFill>
                <a:latin typeface="Arial" panose="020B0604020202020204"/>
              </a:rPr>
              <a:t>study-todos.js"</a:t>
            </a:r>
            <a:endParaRPr lang="en-US" sz="950">
              <a:solidFill>
                <a:srgbClr val="333333"/>
              </a:solidFill>
              <a:latin typeface="Arial" panose="020B0604020202020204"/>
            </a:endParaRPr>
          </a:p>
          <a:p>
            <a:pPr indent="4572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2413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241300">
              <a:lnSpc>
                <a:spcPct val="121000"/>
              </a:lnSpc>
              <a:spcAft>
                <a:spcPts val="98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0">
              <a:lnSpc>
                <a:spcPts val="1585"/>
              </a:lnSpc>
              <a:spcAft>
                <a:spcPts val="280"/>
              </a:spcAft>
            </a:pPr>
            <a:r>
              <a:rPr lang="en-US" sz="1000">
                <a:solidFill>
                  <a:srgbClr val="333333"/>
                </a:solidFill>
                <a:latin typeface="Arial" panose="020B0604020202020204"/>
              </a:rPr>
              <a:t>5</a:t>
            </a:r>
            <a:r>
              <a:rPr lang="zh-TW" sz="1000">
                <a:solidFill>
                  <a:srgbClr val="333333"/>
                </a:solidFill>
                <a:latin typeface="Arial" panose="020B0604020202020204"/>
                <a:ea typeface="Arial" panose="020B0604020202020204"/>
              </a:rPr>
              <a:t>. </a:t>
            </a:r>
            <a:r>
              <a:rPr lang="zh-TW" sz="950">
                <a:solidFill>
                  <a:srgbClr val="333333"/>
                </a:solidFill>
                <a:latin typeface="微软雅黑" panose="020B0503020204020204" charset="-122"/>
                <a:ea typeface="微软雅黑" panose="020B0503020204020204" charset="-122"/>
              </a:rPr>
              <a:t>指定公共库的访问地址</a:t>
            </a:r>
            <a:endParaRPr lang="zh-TW" sz="950">
              <a:solidFill>
                <a:srgbClr val="333333"/>
              </a:solidFill>
              <a:latin typeface="微软雅黑" panose="020B0503020204020204" charset="-122"/>
              <a:ea typeface="微软雅黑" panose="020B0503020204020204" charset="-122"/>
            </a:endParaRPr>
          </a:p>
          <a:p>
            <a:pPr marL="90805" indent="0">
              <a:lnSpc>
                <a:spcPts val="1585"/>
              </a:lnSpc>
              <a:spcAft>
                <a:spcPts val="1190"/>
              </a:spcAft>
            </a:pPr>
            <a:r>
              <a:rPr lang="zh-TW" sz="950">
                <a:solidFill>
                  <a:srgbClr val="333333"/>
                </a:solidFill>
                <a:latin typeface="微软雅黑" panose="020B0503020204020204" charset="-122"/>
                <a:ea typeface="微软雅黑" panose="020B0503020204020204" charset="-122"/>
              </a:rPr>
              <a:t>默认情况下，应用中的</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和</a:t>
            </a:r>
            <a:r>
              <a:rPr lang="en-US" sz="1000">
                <a:solidFill>
                  <a:srgbClr val="333333"/>
                </a:solidFill>
                <a:latin typeface="Arial" panose="020B0604020202020204"/>
              </a:rPr>
              <a:t>react-dom</a:t>
            </a:r>
            <a:r>
              <a:rPr lang="zh-TW" sz="950">
                <a:solidFill>
                  <a:srgbClr val="333333"/>
                </a:solidFill>
                <a:latin typeface="微软雅黑" panose="020B0503020204020204" charset="-122"/>
                <a:ea typeface="微软雅黑" panose="020B0503020204020204" charset="-122"/>
              </a:rPr>
              <a:t>没有被</a:t>
            </a:r>
            <a:r>
              <a:rPr lang="en-US" sz="1000">
                <a:solidFill>
                  <a:srgbClr val="333333"/>
                </a:solidFill>
                <a:latin typeface="Arial" panose="020B0604020202020204"/>
              </a:rPr>
              <a:t>webpack</a:t>
            </a:r>
            <a:r>
              <a:rPr lang="zh-TW" sz="950">
                <a:solidFill>
                  <a:srgbClr val="333333"/>
                </a:solidFill>
                <a:latin typeface="微软雅黑" panose="020B0503020204020204" charset="-122"/>
                <a:ea typeface="微软雅黑" panose="020B0503020204020204" charset="-122"/>
              </a:rPr>
              <a:t>打包，</a:t>
            </a:r>
            <a:r>
              <a:rPr lang="en-US" sz="1000">
                <a:solidFill>
                  <a:srgbClr val="333333"/>
                </a:solidFill>
                <a:latin typeface="Arial" panose="020B0604020202020204"/>
              </a:rPr>
              <a:t>single-spa</a:t>
            </a:r>
            <a:r>
              <a:rPr lang="zh-TW" sz="950">
                <a:solidFill>
                  <a:srgbClr val="333333"/>
                </a:solidFill>
                <a:latin typeface="微软雅黑" panose="020B0503020204020204" charset="-122"/>
                <a:ea typeface="微软雅黑" panose="020B0503020204020204" charset="-122"/>
              </a:rPr>
              <a:t>认为它是公共库, 不应该单独打包。</a:t>
            </a:r>
            <a:endParaRPr lang="zh-TW" sz="950">
              <a:solidFill>
                <a:srgbClr val="333333"/>
              </a:solidFill>
              <a:latin typeface="微软雅黑" panose="020B0503020204020204" charset="-122"/>
              <a:ea typeface="微软雅黑" panose="020B0503020204020204" charset="-122"/>
            </a:endParaRPr>
          </a:p>
          <a:p>
            <a:pPr indent="241300" algn="just">
              <a:lnSpc>
                <a:spcPct val="121000"/>
              </a:lnSpc>
            </a:pPr>
            <a:r>
              <a:rPr lang="en-US" sz="950">
                <a:solidFill>
                  <a:srgbClr val="127602"/>
                </a:solidFill>
                <a:latin typeface="Arial" panose="020B0604020202020204"/>
              </a:rPr>
              <a:t>&lt;script </a:t>
            </a:r>
            <a:r>
              <a:rPr lang="en-US" sz="950">
                <a:solidFill>
                  <a:srgbClr val="0303C3"/>
                </a:solidFill>
                <a:latin typeface="Arial" panose="020B0604020202020204"/>
              </a:rPr>
              <a:t>type="</a:t>
            </a:r>
            <a:r>
              <a:rPr lang="en-US" sz="950">
                <a:solidFill>
                  <a:srgbClr val="A61312"/>
                </a:solidFill>
                <a:latin typeface="Arial" panose="020B0604020202020204"/>
              </a:rPr>
              <a:t>systemjs-importmap"&gt;</a:t>
            </a:r>
            <a:endParaRPr lang="en-US" sz="950">
              <a:solidFill>
                <a:srgbClr val="A61312"/>
              </a:solidFill>
              <a:latin typeface="Arial" panose="020B0604020202020204"/>
            </a:endParaRPr>
          </a:p>
          <a:p>
            <a:pPr indent="2413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381000">
              <a:lnSpc>
                <a:spcPct val="121000"/>
              </a:lnSpc>
            </a:pPr>
            <a:r>
              <a:rPr lang="en-US" sz="950">
                <a:solidFill>
                  <a:srgbClr val="333333"/>
                </a:solidFill>
                <a:latin typeface="Arial" panose="020B0604020202020204"/>
              </a:rPr>
              <a:t>"imports"</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endParaRPr lang="en-US" sz="950">
              <a:solidFill>
                <a:srgbClr val="333333"/>
              </a:solidFill>
              <a:latin typeface="Arial" panose="020B0604020202020204"/>
            </a:endParaRPr>
          </a:p>
          <a:p>
            <a:pPr indent="596900">
              <a:lnSpc>
                <a:spcPct val="121000"/>
              </a:lnSpc>
            </a:pPr>
            <a:r>
              <a:rPr lang="en-US" sz="950">
                <a:solidFill>
                  <a:srgbClr val="333333"/>
                </a:solidFill>
                <a:latin typeface="Arial" panose="020B0604020202020204"/>
              </a:rPr>
              <a:t>"single-spa"</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1"/>
              </a:rPr>
              <a:t>https://cdn.jsdelivr.net/npm/single-</a:t>
            </a:r>
            <a:endParaRPr lang="en-US" sz="950">
              <a:solidFill>
                <a:srgbClr val="333333"/>
              </a:solidFill>
              <a:latin typeface="Arial" panose="020B0604020202020204"/>
            </a:endParaRPr>
          </a:p>
          <a:p>
            <a:pPr indent="241300">
              <a:lnSpc>
                <a:spcPct val="121000"/>
              </a:lnSpc>
            </a:pPr>
            <a:r>
              <a:rPr lang="en-US" sz="950">
                <a:solidFill>
                  <a:srgbClr val="333333"/>
                </a:solidFill>
                <a:latin typeface="Arial" panose="020B0604020202020204"/>
              </a:rPr>
              <a:t>spa@5.8.3/11b/system/si ngle-spa.mi n.js",</a:t>
            </a:r>
            <a:endParaRPr lang="en-US" sz="950">
              <a:solidFill>
                <a:srgbClr val="333333"/>
              </a:solidFill>
              <a:latin typeface="Arial" panose="020B0604020202020204"/>
            </a:endParaRPr>
          </a:p>
          <a:p>
            <a:pPr indent="596900">
              <a:lnSpc>
                <a:spcPct val="121000"/>
              </a:lnSpc>
            </a:pPr>
            <a:r>
              <a:rPr lang="en-US" sz="950">
                <a:solidFill>
                  <a:srgbClr val="333333"/>
                </a:solidFill>
                <a:latin typeface="Arial" panose="020B0604020202020204"/>
              </a:rPr>
              <a:t>"react"</a:t>
            </a:r>
            <a:r>
              <a:rPr lang="zh-TW" sz="950">
                <a:solidFill>
                  <a:srgbClr val="333333"/>
                </a:solidFill>
                <a:latin typeface="Arial" panose="020B0604020202020204"/>
                <a:ea typeface="Arial" panose="020B0604020202020204"/>
              </a:rPr>
              <a:t>:</a:t>
            </a:r>
            <a:endParaRPr lang="zh-TW" sz="950">
              <a:solidFill>
                <a:srgbClr val="333333"/>
              </a:solidFill>
              <a:latin typeface="Arial" panose="020B0604020202020204"/>
              <a:ea typeface="Arial" panose="020B0604020202020204"/>
            </a:endParaRPr>
          </a:p>
          <a:p>
            <a:pPr indent="241300">
              <a:lnSpc>
                <a:spcPct val="121000"/>
              </a:lnSpc>
            </a:pPr>
            <a:r>
              <a:rPr lang="en-US" sz="950">
                <a:solidFill>
                  <a:srgbClr val="333333"/>
                </a:solidFill>
                <a:latin typeface="Arial" panose="020B0604020202020204"/>
              </a:rPr>
              <a:t>"</a:t>
            </a:r>
            <a:r>
              <a:rPr lang="en-US" sz="950">
                <a:solidFill>
                  <a:srgbClr val="333333"/>
                </a:solidFill>
                <a:latin typeface="Arial" panose="020B0604020202020204"/>
                <a:hlinkClick r:id="rId2"/>
              </a:rPr>
              <a:t>https</a:t>
            </a:r>
            <a:r>
              <a:rPr lang="zh-TW" sz="950">
                <a:solidFill>
                  <a:srgbClr val="333333"/>
                </a:solidFill>
                <a:latin typeface="Arial" panose="020B0604020202020204"/>
                <a:ea typeface="Arial" panose="020B0604020202020204"/>
                <a:hlinkClick r:id="rId2"/>
              </a:rPr>
              <a:t>:</a:t>
            </a:r>
            <a:r>
              <a:rPr lang="en-US" sz="950">
                <a:solidFill>
                  <a:srgbClr val="333333"/>
                </a:solidFill>
                <a:latin typeface="Arial" panose="020B0604020202020204"/>
                <a:hlinkClick r:id="rId2"/>
              </a:rPr>
              <a:t>//cdn.jsdelivr.net/npm/react@17.0.1/umd/react.production.min.js</a:t>
            </a:r>
            <a:r>
              <a:rPr lang="en-US" sz="950">
                <a:solidFill>
                  <a:srgbClr val="333333"/>
                </a:solidFill>
                <a:latin typeface="Arial" panose="020B0604020202020204"/>
              </a:rPr>
              <a:t>",</a:t>
            </a:r>
            <a:endParaRPr lang="en-US" sz="950">
              <a:solidFill>
                <a:srgbClr val="333333"/>
              </a:solidFill>
              <a:latin typeface="Arial" panose="020B0604020202020204"/>
            </a:endParaRPr>
          </a:p>
          <a:p>
            <a:pPr marL="205105" indent="355600">
              <a:lnSpc>
                <a:spcPct val="121000"/>
              </a:lnSpc>
            </a:pPr>
            <a:r>
              <a:rPr lang="en-US" sz="950">
                <a:solidFill>
                  <a:srgbClr val="333333"/>
                </a:solidFill>
                <a:latin typeface="Arial" panose="020B0604020202020204"/>
              </a:rPr>
              <a:t>"react-dom"</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3"/>
              </a:rPr>
              <a:t>https://cdn.jsdelivr.net/npm/react-dom@17.0.1/umd/react-dom.production.min.js</a:t>
            </a:r>
            <a:r>
              <a:rPr lang="en-US" sz="950">
                <a:solidFill>
                  <a:srgbClr val="333333"/>
                </a:solidFill>
                <a:latin typeface="Arial" panose="020B0604020202020204"/>
              </a:rPr>
              <a:t>",</a:t>
            </a:r>
            <a:endParaRPr lang="en-US" sz="950">
              <a:solidFill>
                <a:srgbClr val="333333"/>
              </a:solidFill>
              <a:latin typeface="Arial" panose="020B0604020202020204"/>
            </a:endParaRPr>
          </a:p>
          <a:p>
            <a:pPr indent="596900">
              <a:lnSpc>
                <a:spcPct val="121000"/>
              </a:lnSpc>
            </a:pPr>
            <a:r>
              <a:rPr lang="en-US" sz="950">
                <a:solidFill>
                  <a:srgbClr val="333333"/>
                </a:solidFill>
                <a:latin typeface="Arial" panose="020B0604020202020204"/>
              </a:rPr>
              <a:t>"react-router-dom"</a:t>
            </a:r>
            <a:r>
              <a:rPr lang="zh-TW" sz="950">
                <a:solidFill>
                  <a:srgbClr val="333333"/>
                </a:solidFill>
                <a:latin typeface="Arial" panose="020B0604020202020204"/>
                <a:ea typeface="Arial" panose="020B0604020202020204"/>
              </a:rPr>
              <a:t>: </a:t>
            </a:r>
            <a:r>
              <a:rPr lang="en-US" sz="950">
                <a:solidFill>
                  <a:srgbClr val="333333"/>
                </a:solidFill>
                <a:latin typeface="Arial" panose="020B0604020202020204"/>
              </a:rPr>
              <a:t>"</a:t>
            </a:r>
            <a:r>
              <a:rPr lang="en-US" sz="950">
                <a:solidFill>
                  <a:srgbClr val="333333"/>
                </a:solidFill>
                <a:latin typeface="Arial" panose="020B0604020202020204"/>
                <a:hlinkClick r:id="rId4"/>
              </a:rPr>
              <a:t>https://cdn.jsdelivr.net/npm/react-router-</a:t>
            </a:r>
            <a:endParaRPr lang="en-US" sz="950">
              <a:solidFill>
                <a:srgbClr val="333333"/>
              </a:solidFill>
              <a:latin typeface="Arial" panose="020B0604020202020204"/>
            </a:endParaRPr>
          </a:p>
          <a:p>
            <a:pPr indent="241300">
              <a:lnSpc>
                <a:spcPct val="121000"/>
              </a:lnSpc>
            </a:pPr>
            <a:r>
              <a:rPr lang="en-US" sz="950">
                <a:solidFill>
                  <a:srgbClr val="333333"/>
                </a:solidFill>
                <a:latin typeface="Arial" panose="020B0604020202020204"/>
              </a:rPr>
              <a:t>dom@5.2.0/umd/react-router-dom.min.js"</a:t>
            </a:r>
            <a:endParaRPr lang="en-US" sz="950">
              <a:solidFill>
                <a:srgbClr val="333333"/>
              </a:solidFill>
              <a:latin typeface="Arial" panose="020B0604020202020204"/>
            </a:endParaRPr>
          </a:p>
          <a:p>
            <a:pPr indent="3810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2413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241300">
              <a:lnSpc>
                <a:spcPct val="121000"/>
              </a:lnSpc>
              <a:spcAft>
                <a:spcPts val="980"/>
              </a:spcAft>
            </a:pPr>
            <a:r>
              <a:rPr lang="en-US" sz="950">
                <a:solidFill>
                  <a:srgbClr val="127602"/>
                </a:solidFill>
                <a:latin typeface="Arial" panose="020B0604020202020204"/>
              </a:rPr>
              <a:t>&lt;/scri pt&gt;</a:t>
            </a:r>
            <a:endParaRPr lang="en-US" sz="950">
              <a:solidFill>
                <a:srgbClr val="127602"/>
              </a:solidFill>
              <a:latin typeface="Arial" panose="020B0604020202020204"/>
            </a:endParaRPr>
          </a:p>
          <a:p>
            <a:pPr indent="0">
              <a:lnSpc>
                <a:spcPts val="1585"/>
              </a:lnSpc>
              <a:spcAft>
                <a:spcPts val="1190"/>
              </a:spcAft>
            </a:pPr>
            <a:r>
              <a:rPr lang="en-US" sz="950">
                <a:solidFill>
                  <a:srgbClr val="333333"/>
                </a:solidFill>
                <a:latin typeface="Arial" panose="020B0604020202020204"/>
              </a:rPr>
              <a:t>6. </a:t>
            </a:r>
            <a:r>
              <a:rPr lang="zh-TW" sz="950">
                <a:solidFill>
                  <a:srgbClr val="333333"/>
                </a:solidFill>
                <a:latin typeface="微软雅黑" panose="020B0503020204020204" charset="-122"/>
                <a:ea typeface="微软雅黑" panose="020B0503020204020204" charset="-122"/>
              </a:rPr>
              <a:t>微前端</a:t>
            </a:r>
            <a:r>
              <a:rPr lang="en-US" sz="1000">
                <a:solidFill>
                  <a:srgbClr val="333333"/>
                </a:solidFill>
                <a:latin typeface="Arial" panose="020B0604020202020204"/>
              </a:rPr>
              <a:t>React</a:t>
            </a:r>
            <a:r>
              <a:rPr lang="zh-TW" sz="950">
                <a:solidFill>
                  <a:srgbClr val="333333"/>
                </a:solidFill>
                <a:latin typeface="微软雅黑" panose="020B0503020204020204" charset="-122"/>
                <a:ea typeface="微软雅黑" panose="020B0503020204020204" charset="-122"/>
              </a:rPr>
              <a:t>应用入口文件代码解析</a:t>
            </a:r>
            <a:endParaRPr lang="zh-TW" sz="950">
              <a:solidFill>
                <a:srgbClr val="333333"/>
              </a:solidFill>
              <a:latin typeface="微软雅黑" panose="020B0503020204020204" charset="-122"/>
              <a:ea typeface="微软雅黑" panose="020B0503020204020204" charset="-122"/>
            </a:endParaRPr>
          </a:p>
          <a:p>
            <a:pPr indent="241300">
              <a:lnSpc>
                <a:spcPts val="1320"/>
              </a:lnSpc>
            </a:pPr>
            <a:r>
              <a:rPr lang="zh-TW" sz="950">
                <a:solidFill>
                  <a:srgbClr val="A85601"/>
                </a:solidFill>
                <a:latin typeface="Arial" panose="020B0604020202020204"/>
                <a:ea typeface="Arial" panose="020B0604020202020204"/>
              </a:rPr>
              <a:t>// </a:t>
            </a:r>
            <a:r>
              <a:rPr lang="en-US" sz="950">
                <a:solidFill>
                  <a:srgbClr val="A85601"/>
                </a:solidFill>
                <a:latin typeface="Arial" panose="020B0604020202020204"/>
              </a:rPr>
              <a:t>react</a:t>
            </a:r>
            <a:r>
              <a:rPr lang="en-US" sz="850">
                <a:solidFill>
                  <a:srgbClr val="A85601"/>
                </a:solidFill>
                <a:latin typeface="MingLiU"/>
              </a:rPr>
              <a:t>、</a:t>
            </a:r>
            <a:r>
              <a:rPr lang="en-US" sz="950">
                <a:solidFill>
                  <a:srgbClr val="A85601"/>
                </a:solidFill>
                <a:latin typeface="Arial" panose="020B0604020202020204"/>
              </a:rPr>
              <a:t>react-dom</a:t>
            </a:r>
            <a:r>
              <a:rPr lang="zh-TW" sz="850">
                <a:solidFill>
                  <a:srgbClr val="A85601"/>
                </a:solidFill>
                <a:latin typeface="MingLiU"/>
                <a:ea typeface="MingLiU"/>
              </a:rPr>
              <a:t>的引用是</a:t>
            </a:r>
            <a:r>
              <a:rPr lang="en-US" sz="950">
                <a:solidFill>
                  <a:srgbClr val="A85601"/>
                </a:solidFill>
                <a:latin typeface="Arial" panose="020B0604020202020204"/>
              </a:rPr>
              <a:t>index, ejs</a:t>
            </a:r>
            <a:r>
              <a:rPr lang="zh-TW" sz="850">
                <a:solidFill>
                  <a:srgbClr val="A85601"/>
                </a:solidFill>
                <a:latin typeface="MingLiU"/>
                <a:ea typeface="MingLiU"/>
              </a:rPr>
              <a:t>文件中</a:t>
            </a:r>
            <a:r>
              <a:rPr lang="en-US" sz="950">
                <a:solidFill>
                  <a:srgbClr val="A85601"/>
                </a:solidFill>
                <a:latin typeface="Arial" panose="020B0604020202020204"/>
              </a:rPr>
              <a:t>import-map</a:t>
            </a:r>
            <a:r>
              <a:rPr lang="zh-TW" sz="850">
                <a:solidFill>
                  <a:srgbClr val="A85601"/>
                </a:solidFill>
                <a:latin typeface="MingLiU"/>
                <a:ea typeface="MingLiU"/>
              </a:rPr>
              <a:t>中指定的版本</a:t>
            </a:r>
            <a:endParaRPr lang="zh-TW" sz="850">
              <a:solidFill>
                <a:srgbClr val="A85601"/>
              </a:solidFill>
              <a:latin typeface="MingLiU"/>
              <a:ea typeface="MingLiU"/>
            </a:endParaRPr>
          </a:p>
          <a:p>
            <a:pPr indent="241300">
              <a:lnSpc>
                <a:spcPct val="121000"/>
              </a:lnSpc>
            </a:pPr>
            <a:r>
              <a:rPr lang="en-US" sz="950">
                <a:solidFill>
                  <a:srgbClr val="750087"/>
                </a:solidFill>
                <a:latin typeface="Arial" panose="020B0604020202020204"/>
              </a:rPr>
              <a:t>import </a:t>
            </a:r>
            <a:r>
              <a:rPr lang="en-US" sz="950">
                <a:solidFill>
                  <a:srgbClr val="0101FA"/>
                </a:solidFill>
                <a:latin typeface="Arial" panose="020B0604020202020204"/>
              </a:rPr>
              <a:t>React </a:t>
            </a:r>
            <a:r>
              <a:rPr lang="en-US" sz="950">
                <a:solidFill>
                  <a:srgbClr val="750087"/>
                </a:solidFill>
                <a:latin typeface="Arial" panose="020B0604020202020204"/>
              </a:rPr>
              <a:t>from </a:t>
            </a:r>
            <a:r>
              <a:rPr lang="en-US" sz="950">
                <a:solidFill>
                  <a:srgbClr val="A61312"/>
                </a:solidFill>
                <a:latin typeface="Arial" panose="020B0604020202020204"/>
              </a:rPr>
              <a:t>"react"</a:t>
            </a:r>
            <a:endParaRPr lang="en-US" sz="950">
              <a:solidFill>
                <a:srgbClr val="A61312"/>
              </a:solidFill>
              <a:latin typeface="Arial" panose="020B0604020202020204"/>
            </a:endParaRPr>
          </a:p>
          <a:p>
            <a:pPr indent="241300">
              <a:lnSpc>
                <a:spcPct val="121000"/>
              </a:lnSpc>
            </a:pPr>
            <a:r>
              <a:rPr lang="en-US" sz="950">
                <a:solidFill>
                  <a:srgbClr val="750087"/>
                </a:solidFill>
                <a:latin typeface="Arial" panose="020B0604020202020204"/>
              </a:rPr>
              <a:t>import </a:t>
            </a:r>
            <a:r>
              <a:rPr lang="en-US" sz="950">
                <a:solidFill>
                  <a:srgbClr val="0101FA"/>
                </a:solidFill>
                <a:latin typeface="Arial" panose="020B0604020202020204"/>
              </a:rPr>
              <a:t>ReactDOM </a:t>
            </a:r>
            <a:r>
              <a:rPr lang="en-US" sz="950">
                <a:solidFill>
                  <a:srgbClr val="750087"/>
                </a:solidFill>
                <a:latin typeface="Arial" panose="020B0604020202020204"/>
              </a:rPr>
              <a:t>from </a:t>
            </a:r>
            <a:r>
              <a:rPr lang="en-US" sz="950">
                <a:solidFill>
                  <a:srgbClr val="A61312"/>
                </a:solidFill>
                <a:latin typeface="Arial" panose="020B0604020202020204"/>
              </a:rPr>
              <a:t>"react-dom"</a:t>
            </a:r>
            <a:endParaRPr lang="en-US" sz="950">
              <a:solidFill>
                <a:srgbClr val="A61312"/>
              </a:solidFill>
              <a:latin typeface="Arial" panose="020B0604020202020204"/>
            </a:endParaRPr>
          </a:p>
          <a:p>
            <a:pPr indent="241300">
              <a:lnSpc>
                <a:spcPts val="1320"/>
              </a:lnSpc>
            </a:pPr>
            <a:r>
              <a:rPr lang="en-US" sz="950">
                <a:solidFill>
                  <a:srgbClr val="A85601"/>
                </a:solidFill>
                <a:latin typeface="Arial" panose="020B0604020202020204"/>
              </a:rPr>
              <a:t>// single-spa-react</a:t>
            </a:r>
            <a:r>
              <a:rPr lang="zh-TW" sz="850">
                <a:solidFill>
                  <a:srgbClr val="A85601"/>
                </a:solidFill>
                <a:latin typeface="MingLiU"/>
                <a:ea typeface="MingLiU"/>
              </a:rPr>
              <a:t>用于创建使用</a:t>
            </a:r>
            <a:r>
              <a:rPr lang="en-US" sz="950">
                <a:solidFill>
                  <a:srgbClr val="A85601"/>
                </a:solidFill>
                <a:latin typeface="Arial" panose="020B0604020202020204"/>
              </a:rPr>
              <a:t>.React</a:t>
            </a:r>
            <a:r>
              <a:rPr lang="zh-TW" sz="850">
                <a:solidFill>
                  <a:srgbClr val="A85601"/>
                </a:solidFill>
                <a:latin typeface="MingLiU"/>
                <a:ea typeface="MingLiU"/>
              </a:rPr>
              <a:t>框架实现的微馴鐵应用</a:t>
            </a:r>
            <a:endParaRPr lang="zh-TW" sz="850">
              <a:solidFill>
                <a:srgbClr val="A85601"/>
              </a:solidFill>
              <a:latin typeface="MingLiU"/>
              <a:ea typeface="MingLiU"/>
            </a:endParaRPr>
          </a:p>
          <a:p>
            <a:pPr indent="241300" algn="just">
              <a:lnSpc>
                <a:spcPct val="121000"/>
              </a:lnSpc>
            </a:pPr>
            <a:r>
              <a:rPr lang="en-US" sz="950">
                <a:solidFill>
                  <a:srgbClr val="750087"/>
                </a:solidFill>
                <a:latin typeface="Arial" panose="020B0604020202020204"/>
              </a:rPr>
              <a:t>import </a:t>
            </a:r>
            <a:r>
              <a:rPr lang="en-US" sz="950">
                <a:solidFill>
                  <a:srgbClr val="0101FA"/>
                </a:solidFill>
                <a:latin typeface="Arial" panose="020B0604020202020204"/>
              </a:rPr>
              <a:t>singleSpaReact </a:t>
            </a:r>
            <a:r>
              <a:rPr lang="en-US" sz="950">
                <a:solidFill>
                  <a:srgbClr val="750087"/>
                </a:solidFill>
                <a:latin typeface="Arial" panose="020B0604020202020204"/>
              </a:rPr>
              <a:t>from </a:t>
            </a:r>
            <a:r>
              <a:rPr lang="en-US" sz="950">
                <a:solidFill>
                  <a:srgbClr val="A61312"/>
                </a:solidFill>
                <a:latin typeface="Arial" panose="020B0604020202020204"/>
              </a:rPr>
              <a:t>"single-spa-react"</a:t>
            </a:r>
            <a:endParaRPr lang="en-US" sz="950">
              <a:solidFill>
                <a:srgbClr val="A61312"/>
              </a:solidFill>
              <a:latin typeface="Arial" panose="020B0604020202020204"/>
            </a:endParaRPr>
          </a:p>
          <a:p>
            <a:pPr indent="241300"/>
            <a:r>
              <a:rPr lang="en-US" sz="850">
                <a:solidFill>
                  <a:srgbClr val="A85601"/>
                </a:solidFill>
                <a:latin typeface="MingLiU"/>
              </a:rPr>
              <a:t>//</a:t>
            </a:r>
            <a:r>
              <a:rPr lang="zh-TW" sz="850">
                <a:solidFill>
                  <a:srgbClr val="A85601"/>
                </a:solidFill>
                <a:latin typeface="MingLiU"/>
                <a:ea typeface="MingLiU"/>
              </a:rPr>
              <a:t>用于渲染在页面中的根组件：</a:t>
            </a:r>
            <a:endParaRPr lang="zh-TW" sz="850">
              <a:solidFill>
                <a:srgbClr val="A85601"/>
              </a:solidFill>
              <a:latin typeface="MingLiU"/>
              <a:ea typeface="MingLiU"/>
            </a:endParaRPr>
          </a:p>
          <a:p>
            <a:pPr indent="241300">
              <a:lnSpc>
                <a:spcPct val="121000"/>
              </a:lnSpc>
              <a:spcAft>
                <a:spcPts val="980"/>
              </a:spcAft>
            </a:pPr>
            <a:r>
              <a:rPr lang="en-US" sz="950">
                <a:solidFill>
                  <a:srgbClr val="750087"/>
                </a:solidFill>
                <a:latin typeface="Arial" panose="020B0604020202020204"/>
              </a:rPr>
              <a:t>import </a:t>
            </a:r>
            <a:r>
              <a:rPr lang="en-US" sz="950">
                <a:solidFill>
                  <a:srgbClr val="0101FA"/>
                </a:solidFill>
                <a:latin typeface="Arial" panose="020B0604020202020204"/>
              </a:rPr>
              <a:t>rootcomponent </a:t>
            </a:r>
            <a:r>
              <a:rPr lang="en-US" sz="950">
                <a:solidFill>
                  <a:srgbClr val="750087"/>
                </a:solidFill>
                <a:latin typeface="Arial" panose="020B0604020202020204"/>
              </a:rPr>
              <a:t>from </a:t>
            </a:r>
            <a:r>
              <a:rPr lang="en-US" sz="950">
                <a:solidFill>
                  <a:srgbClr val="A61312"/>
                </a:solidFill>
                <a:latin typeface="Arial" panose="020B0604020202020204"/>
              </a:rPr>
              <a:t>"./root.component"</a:t>
            </a:r>
            <a:endParaRPr lang="en-US" sz="950">
              <a:solidFill>
                <a:srgbClr val="A61312"/>
              </a:solidFill>
              <a:latin typeface="Arial" panose="020B0604020202020204"/>
            </a:endParaRPr>
          </a:p>
          <a:p>
            <a:pPr indent="241300"/>
            <a:r>
              <a:rPr lang="en-US" sz="850">
                <a:solidFill>
                  <a:srgbClr val="A85601"/>
                </a:solidFill>
                <a:latin typeface="MingLiU"/>
              </a:rPr>
              <a:t>//</a:t>
            </a:r>
            <a:r>
              <a:rPr lang="zh-TW" sz="850">
                <a:solidFill>
                  <a:srgbClr val="A85601"/>
                </a:solidFill>
                <a:latin typeface="MingLiU"/>
                <a:ea typeface="MingLiU"/>
              </a:rPr>
              <a:t>指定根组件的渲染位置</a:t>
            </a:r>
            <a:endParaRPr lang="zh-TW" sz="850">
              <a:solidFill>
                <a:srgbClr val="A85601"/>
              </a:solidFill>
              <a:latin typeface="MingLiU"/>
              <a:ea typeface="MingLiU"/>
            </a:endParaRPr>
          </a:p>
          <a:p>
            <a:pPr indent="241300">
              <a:lnSpc>
                <a:spcPct val="121000"/>
              </a:lnSpc>
            </a:pPr>
            <a:r>
              <a:rPr lang="en-US" sz="950">
                <a:solidFill>
                  <a:srgbClr val="750087"/>
                </a:solidFill>
                <a:latin typeface="Arial" panose="020B0604020202020204"/>
              </a:rPr>
              <a:t>const </a:t>
            </a:r>
            <a:r>
              <a:rPr lang="en-US" sz="950">
                <a:solidFill>
                  <a:srgbClr val="0101FA"/>
                </a:solidFill>
                <a:latin typeface="Arial" panose="020B0604020202020204"/>
              </a:rPr>
              <a:t>domElementGetter </a:t>
            </a:r>
            <a:r>
              <a:rPr lang="en-US" sz="950">
                <a:solidFill>
                  <a:srgbClr val="A61312"/>
                </a:solidFill>
                <a:latin typeface="Arial" panose="020B0604020202020204"/>
              </a:rPr>
              <a:t>= </a:t>
            </a:r>
            <a:r>
              <a:rPr lang="en-US" sz="950">
                <a:solidFill>
                  <a:srgbClr val="333333"/>
                </a:solidFill>
                <a:latin typeface="Arial" panose="020B0604020202020204"/>
              </a:rPr>
              <a:t>() </a:t>
            </a:r>
            <a:r>
              <a:rPr lang="en-US" sz="950">
                <a:solidFill>
                  <a:srgbClr val="A61312"/>
                </a:solidFill>
                <a:latin typeface="Arial" panose="020B0604020202020204"/>
              </a:rPr>
              <a:t>=&gt; </a:t>
            </a:r>
            <a:r>
              <a:rPr lang="en-US" sz="950">
                <a:latin typeface="Arial" panose="020B0604020202020204"/>
              </a:rPr>
              <a:t>document</a:t>
            </a:r>
            <a:r>
              <a:rPr lang="en-US" sz="950">
                <a:solidFill>
                  <a:srgbClr val="333333"/>
                </a:solidFill>
                <a:latin typeface="Arial" panose="020B0604020202020204"/>
              </a:rPr>
              <a:t>.</a:t>
            </a:r>
            <a:r>
              <a:rPr lang="en-US" sz="950">
                <a:latin typeface="Arial" panose="020B0604020202020204"/>
              </a:rPr>
              <a:t>getEl</a:t>
            </a:r>
            <a:r>
              <a:rPr lang="en-US" sz="950">
                <a:solidFill>
                  <a:srgbClr val="330808"/>
                </a:solidFill>
                <a:latin typeface="Arial" panose="020B0604020202020204"/>
              </a:rPr>
              <a:t>ementByld("todosContai</a:t>
            </a:r>
            <a:r>
              <a:rPr lang="en-US" sz="950">
                <a:solidFill>
                  <a:srgbClr val="A61312"/>
                </a:solidFill>
                <a:latin typeface="Arial" panose="020B0604020202020204"/>
              </a:rPr>
              <a:t>ner")</a:t>
            </a:r>
            <a:endParaRPr lang="en-US" sz="950">
              <a:solidFill>
                <a:srgbClr val="A61312"/>
              </a:solidFill>
              <a:latin typeface="Arial" panose="020B0604020202020204"/>
            </a:endParaRPr>
          </a:p>
          <a:p>
            <a:pPr indent="241300"/>
            <a:r>
              <a:rPr lang="en-US" sz="850">
                <a:solidFill>
                  <a:srgbClr val="A85601"/>
                </a:solidFill>
                <a:latin typeface="MingLiU"/>
              </a:rPr>
              <a:t>//</a:t>
            </a:r>
            <a:r>
              <a:rPr lang="zh-TW" sz="850">
                <a:solidFill>
                  <a:srgbClr val="A85601"/>
                </a:solidFill>
                <a:latin typeface="MingLiU"/>
                <a:ea typeface="MingLiU"/>
              </a:rPr>
              <a:t>错误边界函数</a:t>
            </a:r>
            <a:endParaRPr lang="zh-TW" sz="850">
              <a:solidFill>
                <a:srgbClr val="A85601"/>
              </a:solidFill>
              <a:latin typeface="MingLiU"/>
              <a:ea typeface="MingLiU"/>
            </a:endParaRPr>
          </a:p>
          <a:p>
            <a:pPr indent="241300">
              <a:lnSpc>
                <a:spcPct val="121000"/>
              </a:lnSpc>
              <a:spcAft>
                <a:spcPts val="700"/>
              </a:spcAft>
            </a:pPr>
            <a:r>
              <a:rPr lang="en-US" sz="950">
                <a:solidFill>
                  <a:srgbClr val="750087"/>
                </a:solidFill>
                <a:latin typeface="Arial" panose="020B0604020202020204"/>
              </a:rPr>
              <a:t>const </a:t>
            </a:r>
            <a:r>
              <a:rPr lang="en-US" sz="950">
                <a:solidFill>
                  <a:srgbClr val="0101FA"/>
                </a:solidFill>
                <a:latin typeface="Arial" panose="020B0604020202020204"/>
              </a:rPr>
              <a:t>errorBoundary </a:t>
            </a:r>
            <a:r>
              <a:rPr lang="en-US" sz="950">
                <a:solidFill>
                  <a:srgbClr val="A61312"/>
                </a:solidFill>
                <a:latin typeface="Arial" panose="020B0604020202020204"/>
              </a:rPr>
              <a:t>= </a:t>
            </a:r>
            <a:r>
              <a:rPr lang="en-US" sz="950">
                <a:solidFill>
                  <a:srgbClr val="333333"/>
                </a:solidFill>
                <a:latin typeface="Arial" panose="020B0604020202020204"/>
              </a:rPr>
              <a:t>() </a:t>
            </a:r>
            <a:r>
              <a:rPr lang="en-US" sz="950">
                <a:solidFill>
                  <a:srgbClr val="A61312"/>
                </a:solidFill>
                <a:latin typeface="Arial" panose="020B0604020202020204"/>
              </a:rPr>
              <a:t>=&gt; </a:t>
            </a:r>
            <a:r>
              <a:rPr lang="en-US" sz="950">
                <a:latin typeface="Arial" panose="020B0604020202020204"/>
              </a:rPr>
              <a:t>&lt;div&gt;</a:t>
            </a:r>
            <a:r>
              <a:rPr lang="zh-TW" sz="850">
                <a:latin typeface="MingLiU"/>
                <a:ea typeface="MingLiU"/>
              </a:rPr>
              <a:t>发生错误时此处内容将会被渲染</a:t>
            </a:r>
            <a:r>
              <a:rPr lang="en-US" sz="950">
                <a:solidFill>
                  <a:srgbClr val="F35404"/>
                </a:solidFill>
                <a:latin typeface="Arial" panose="020B0604020202020204"/>
              </a:rPr>
              <a:t>&lt;/div&gt;</a:t>
            </a:r>
            <a:endParaRPr lang="en-US" sz="950">
              <a:solidFill>
                <a:srgbClr val="F35404"/>
              </a:solidFill>
              <a:latin typeface="Arial" panose="020B0604020202020204"/>
            </a:endParaRPr>
          </a:p>
          <a:p>
            <a:pPr indent="241300"/>
            <a:r>
              <a:rPr lang="zh-TW" sz="850">
                <a:solidFill>
                  <a:srgbClr val="A85601"/>
                </a:solidFill>
                <a:latin typeface="MingLiU"/>
                <a:ea typeface="MingLiU"/>
              </a:rPr>
              <a:t>//触篷皇学</a:t>
            </a:r>
            <a:r>
              <a:rPr lang="en-US" sz="950">
                <a:solidFill>
                  <a:srgbClr val="A85601"/>
                </a:solidFill>
                <a:latin typeface="Arial" panose="020B0604020202020204"/>
              </a:rPr>
              <a:t>React</a:t>
            </a:r>
            <a:r>
              <a:rPr lang="zh-TW" sz="850">
                <a:solidFill>
                  <a:srgbClr val="A85601"/>
                </a:solidFill>
                <a:latin typeface="MingLiU"/>
                <a:ea typeface="MingLiU"/>
              </a:rPr>
              <a:t>框架的懲.剪欝陸用，返回生命周唳,竅爺象</a:t>
            </a:r>
            <a:endParaRPr lang="zh-TW" sz="850">
              <a:solidFill>
                <a:srgbClr val="A85601"/>
              </a:solidFill>
              <a:latin typeface="MingLiU"/>
              <a:ea typeface="MingLiU"/>
            </a:endParaRPr>
          </a:p>
          <a:p>
            <a:pPr indent="241300" algn="just">
              <a:lnSpc>
                <a:spcPct val="121000"/>
              </a:lnSpc>
            </a:pPr>
            <a:r>
              <a:rPr lang="en-US" sz="950">
                <a:solidFill>
                  <a:srgbClr val="750087"/>
                </a:solidFill>
                <a:latin typeface="Arial" panose="020B0604020202020204"/>
              </a:rPr>
              <a:t>const </a:t>
            </a:r>
            <a:r>
              <a:rPr lang="en-US" sz="950">
                <a:solidFill>
                  <a:srgbClr val="0101FA"/>
                </a:solidFill>
                <a:latin typeface="Arial" panose="020B0604020202020204"/>
              </a:rPr>
              <a:t>lifecycles </a:t>
            </a:r>
            <a:r>
              <a:rPr lang="zh-TW" sz="950">
                <a:solidFill>
                  <a:srgbClr val="A61312"/>
                </a:solidFill>
                <a:latin typeface="Arial" panose="020B0604020202020204"/>
                <a:ea typeface="Arial" panose="020B0604020202020204"/>
              </a:rPr>
              <a:t>= </a:t>
            </a:r>
            <a:r>
              <a:rPr lang="en-US" sz="950">
                <a:latin typeface="Arial" panose="020B0604020202020204"/>
              </a:rPr>
              <a:t>singleSpaReact((</a:t>
            </a:r>
            <a:endParaRPr lang="en-US" sz="950">
              <a:latin typeface="Arial" panose="020B0604020202020204"/>
            </a:endParaRPr>
          </a:p>
          <a:p>
            <a:pPr indent="381000">
              <a:lnSpc>
                <a:spcPct val="121000"/>
              </a:lnSpc>
            </a:pPr>
            <a:r>
              <a:rPr lang="en-US" sz="950">
                <a:latin typeface="Arial" panose="020B0604020202020204"/>
              </a:rPr>
              <a:t>React,</a:t>
            </a:r>
            <a:endParaRPr lang="en-US" sz="950">
              <a:latin typeface="Arial" panose="020B0604020202020204"/>
            </a:endParaRPr>
          </a:p>
          <a:p>
            <a:pPr indent="381000">
              <a:lnSpc>
                <a:spcPct val="121000"/>
              </a:lnSpc>
            </a:pPr>
            <a:r>
              <a:rPr lang="en-US" sz="950">
                <a:latin typeface="Arial" panose="020B0604020202020204"/>
              </a:rPr>
              <a:t>ReactDOM,</a:t>
            </a:r>
            <a:endParaRPr lang="en-US" sz="950">
              <a:latin typeface="Arial" panose="020B0604020202020204"/>
            </a:endParaRPr>
          </a:p>
          <a:p>
            <a:pPr indent="381000">
              <a:lnSpc>
                <a:spcPct val="121000"/>
              </a:lnSpc>
            </a:pPr>
            <a:r>
              <a:rPr lang="en-US" sz="950">
                <a:latin typeface="Arial" panose="020B0604020202020204"/>
              </a:rPr>
              <a:t>rootcomponent,</a:t>
            </a:r>
            <a:endParaRPr lang="en-US" sz="950">
              <a:latin typeface="Arial" panose="020B0604020202020204"/>
            </a:endParaRPr>
          </a:p>
          <a:p>
            <a:pPr indent="381000">
              <a:lnSpc>
                <a:spcPct val="121000"/>
              </a:lnSpc>
            </a:pPr>
            <a:r>
              <a:rPr lang="en-US" sz="950">
                <a:latin typeface="Arial" panose="020B0604020202020204"/>
              </a:rPr>
              <a:t>domElementGetter,</a:t>
            </a:r>
            <a:endParaRPr lang="en-US" sz="950">
              <a:latin typeface="Arial" panose="020B0604020202020204"/>
            </a:endParaRPr>
          </a:p>
          <a:p>
            <a:pPr indent="381000">
              <a:lnSpc>
                <a:spcPct val="121000"/>
              </a:lnSpc>
            </a:pPr>
            <a:r>
              <a:rPr lang="en-US" sz="950">
                <a:latin typeface="Arial" panose="020B0604020202020204"/>
              </a:rPr>
              <a:t>errorBoundary</a:t>
            </a:r>
            <a:endParaRPr lang="en-US" sz="950">
              <a:latin typeface="Arial" panose="020B0604020202020204"/>
            </a:endParaRPr>
          </a:p>
          <a:p>
            <a:pPr indent="241300">
              <a:lnSpc>
                <a:spcPct val="121000"/>
              </a:lnSpc>
            </a:pPr>
            <a:r>
              <a:rPr lang="en-US" sz="950">
                <a:solidFill>
                  <a:srgbClr val="333333"/>
                </a:solidFill>
                <a:latin typeface="Arial" panose="020B0604020202020204"/>
              </a:rPr>
              <a:t>})</a:t>
            </a:r>
            <a:endParaRPr lang="en-US" sz="950">
              <a:solidFill>
                <a:srgbClr val="333333"/>
              </a:solidFill>
              <a:latin typeface="Arial" panose="020B0604020202020204"/>
            </a:endParaRPr>
          </a:p>
          <a:p>
            <a:pPr indent="241300"/>
            <a:r>
              <a:rPr lang="en-US" sz="850">
                <a:solidFill>
                  <a:srgbClr val="A85601"/>
                </a:solidFill>
                <a:latin typeface="MingLiU"/>
              </a:rPr>
              <a:t>//</a:t>
            </a:r>
            <a:r>
              <a:rPr lang="zh-TW" sz="850">
                <a:solidFill>
                  <a:srgbClr val="A85601"/>
                </a:solidFill>
                <a:latin typeface="MingLiU"/>
                <a:ea typeface="MingLiU"/>
              </a:rPr>
              <a:t>暴露必要的生命周期函数</a:t>
            </a:r>
            <a:endParaRPr lang="zh-TW" sz="850">
              <a:solidFill>
                <a:srgbClr val="A85601"/>
              </a:solidFill>
              <a:latin typeface="MingLiU"/>
              <a:ea typeface="MingLiU"/>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32581</Words>
  <Application>WPS 演示</Application>
  <PresentationFormat/>
  <Paragraphs>1458</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Wingdings</vt:lpstr>
      <vt:lpstr>微软雅黑</vt:lpstr>
      <vt:lpstr>Arial</vt:lpstr>
      <vt:lpstr>MingLiU</vt:lpstr>
      <vt:lpstr>Segoe Print</vt:lpstr>
      <vt:lpstr>Calibri</vt:lpstr>
      <vt:lpstr>Arial Unicode MS</vt:lpstr>
      <vt:lpstr>PMingLiU</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以后的以后独宠你</cp:lastModifiedBy>
  <cp:revision>44</cp:revision>
  <dcterms:created xsi:type="dcterms:W3CDTF">2022-04-05T17:16:00Z</dcterms:created>
  <dcterms:modified xsi:type="dcterms:W3CDTF">2022-04-17T12:52:43Z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C4D3FDC391434E30B9879DA3C7E04032</vt:lpwstr>
  </property>
  <property fmtid="{D5CDD505-2E9C-101B-9397-08002B2CF9AE}" pid="3" name="KSOProductBuildVer">
    <vt:lpwstr>2052-11.1.0.11365</vt:lpwstr>
  </property>
</Properties>
</file>