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326" r:id="rId5"/>
    <p:sldId id="258" r:id="rId6"/>
    <p:sldId id="327" r:id="rId7"/>
    <p:sldId id="317" r:id="rId8"/>
    <p:sldId id="295" r:id="rId9"/>
    <p:sldId id="278" r:id="rId10"/>
    <p:sldId id="329" r:id="rId11"/>
    <p:sldId id="296" r:id="rId12"/>
    <p:sldId id="290" r:id="rId13"/>
    <p:sldId id="332" r:id="rId14"/>
    <p:sldId id="333" r:id="rId15"/>
    <p:sldId id="330" r:id="rId16"/>
    <p:sldId id="331" r:id="rId17"/>
    <p:sldId id="328" r:id="rId18"/>
    <p:sldId id="298"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326"/>
            <p14:sldId id="258"/>
            <p14:sldId id="327"/>
            <p14:sldId id="317"/>
            <p14:sldId id="295"/>
            <p14:sldId id="278"/>
            <p14:sldId id="329"/>
            <p14:sldId id="296"/>
            <p14:sldId id="290"/>
            <p14:sldId id="332"/>
            <p14:sldId id="333"/>
            <p14:sldId id="330"/>
            <p14:sldId id="331"/>
            <p14:sldId id="328"/>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11/03/2021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a:p>
        </p:txBody>
      </p:sp>
    </p:spTree>
    <p:extLst>
      <p:ext uri="{BB962C8B-B14F-4D97-AF65-F5344CB8AC3E}">
        <p14:creationId xmlns:p14="http://schemas.microsoft.com/office/powerpoint/2010/main" val="275419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10</a:t>
            </a:fld>
            <a:endParaRPr lang="es-ES"/>
          </a:p>
        </p:txBody>
      </p:sp>
    </p:spTree>
    <p:extLst>
      <p:ext uri="{BB962C8B-B14F-4D97-AF65-F5344CB8AC3E}">
        <p14:creationId xmlns:p14="http://schemas.microsoft.com/office/powerpoint/2010/main" val="173004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87186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51845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a:p>
        </p:txBody>
      </p:sp>
    </p:spTree>
    <p:extLst>
      <p:ext uri="{BB962C8B-B14F-4D97-AF65-F5344CB8AC3E}">
        <p14:creationId xmlns:p14="http://schemas.microsoft.com/office/powerpoint/2010/main" val="2426071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11/03/2021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11/03/2021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11/03/2021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11/03/2021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github.com/Joss2008/Dominio-del-universo/blob/main/reporte_bingo.sql"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microsoft.com/office/2007/relationships/hdphoto" Target="../media/hdphoto5.wdp"/><Relationship Id="rId2" Type="http://schemas.openxmlformats.org/officeDocument/2006/relationships/slide" Target="slide2.xml"/><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s://github.com/Joss2008/Dominio-del-universo/blob/main/Creacion%20de%20tablas%20y%20incersiones.sql" TargetMode="External"/><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png"/><Relationship Id="rId14" Type="http://schemas.microsoft.com/office/2007/relationships/hdphoto" Target="../media/hdphoto6.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hyperlink" Target="https://drive.google.com/file/d/1D2JFhDclCUW2K34zr7vvwUcyNeA8K0lg/view?usp=sharing" TargetMode="External"/><Relationship Id="rId4" Type="http://schemas.microsoft.com/office/2007/relationships/hdphoto" Target="../media/hdphoto7.wdp"/></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oss2008/Dominio-del-universo/blob/main/Trigger.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ss2008/Dominio-del-universo/blob/main/Cursor.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2.xml"/><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p_almacenado.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0" y="835569"/>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DOMINIO DEL UNIVERSO: BINGO</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8" y="5380672"/>
            <a:ext cx="49003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Universidad Laica Eloy Alfaro de Manabí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Carrera Tecnología de la 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Gestión de Base de Datos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Estudiante: 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lumMod val="95000"/>
                    <a:lumOff val="5000"/>
                  </a:prstClr>
                </a:solidFill>
                <a:effectLst/>
                <a:uLnTx/>
                <a:uFillTx/>
                <a:latin typeface="Calibri" panose="020F0502020204030204"/>
                <a:ea typeface="+mn-ea"/>
                <a:cs typeface="Calibri"/>
              </a:rPr>
              <a:t>Fuente: </a:t>
            </a:r>
            <a:r>
              <a:rPr kumimoji="0" lang="es-ES" sz="1800" b="0" i="0" u="sng" strike="noStrike" kern="1200" cap="none" spc="0" normalizeH="0" baseline="0" noProof="0">
                <a:ln>
                  <a:noFill/>
                </a:ln>
                <a:solidFill>
                  <a:prstClr val="black">
                    <a:lumMod val="95000"/>
                    <a:lumOff val="5000"/>
                  </a:prstClr>
                </a:solidFill>
                <a:effectLst/>
                <a:uLnTx/>
                <a:uFillTx/>
                <a:latin typeface="Calibri" panose="020F0502020204030204"/>
                <a:ea typeface="+mn-lt"/>
                <a:cs typeface="Calibri" panose="020F0502020204030204"/>
              </a:rPr>
              <a:t>Propia</a:t>
            </a:r>
            <a:endParaRPr kumimoji="0" lang="es-ES" sz="1800" b="0" i="0" u="none" strike="noStrike" kern="1200" cap="none" spc="0" normalizeH="0" baseline="0" noProof="0">
              <a:ln>
                <a:noFill/>
              </a:ln>
              <a:solidFill>
                <a:prstClr val="black">
                  <a:lumMod val="95000"/>
                  <a:lumOff val="5000"/>
                </a:prstClr>
              </a:solidFill>
              <a:effectLst/>
              <a:uLnTx/>
              <a:uFillTx/>
              <a:latin typeface="Calibri" panose="020F0502020204030204"/>
              <a:ea typeface="+mn-ea"/>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28737" y="2120156"/>
            <a:ext cx="9968719"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57200" marR="0" lvl="0" indent="-457200"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Poner en practica los conocimientos obtenidos al realizar algunas consultas mediante bases de datos en este caso hacia un software de bingo</a:t>
            </a:r>
          </a:p>
          <a:p>
            <a:pPr marL="457200" marR="0" lvl="0" indent="-457200" algn="just" defTabSz="914400" rtl="0" eaLnBrk="1" fontAlgn="auto" latinLnBrk="0" hangingPunct="1">
              <a:lnSpc>
                <a:spcPct val="100000"/>
              </a:lnSpc>
              <a:spcBef>
                <a:spcPts val="0"/>
              </a:spcBef>
              <a:spcAft>
                <a:spcPts val="0"/>
              </a:spcAft>
              <a:buClrTx/>
              <a:buSzTx/>
              <a:buFontTx/>
              <a:buChar char="-"/>
              <a:tabLst/>
              <a:defRPr/>
            </a:pPr>
            <a:endPar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49263" marR="0" lvl="0" indent="-449263"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Realizar un trigger para poder mejorar la gestión de la           base de datos sin requerir que el usuario las ejecute.</a:t>
            </a: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
        <p:nvSpPr>
          <p:cNvPr id="10" name="CuadroTexto 9">
            <a:extLst>
              <a:ext uri="{FF2B5EF4-FFF2-40B4-BE49-F238E27FC236}">
                <a16:creationId xmlns:a16="http://schemas.microsoft.com/office/drawing/2014/main" id="{441159BC-642A-4606-AEC0-1E3DC53D48BA}"/>
              </a:ext>
            </a:extLst>
          </p:cNvPr>
          <p:cNvSpPr txBox="1"/>
          <p:nvPr/>
        </p:nvSpPr>
        <p:spPr>
          <a:xfrm>
            <a:off x="-181146" y="282417"/>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TEMA: TRIGGER</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uadroTexto 11">
            <a:extLst>
              <a:ext uri="{FF2B5EF4-FFF2-40B4-BE49-F238E27FC236}">
                <a16:creationId xmlns:a16="http://schemas.microsoft.com/office/drawing/2014/main" id="{BFABEB2C-D8CD-456C-8645-6485FA70F3AF}"/>
              </a:ext>
            </a:extLst>
          </p:cNvPr>
          <p:cNvSpPr txBox="1"/>
          <p:nvPr/>
        </p:nvSpPr>
        <p:spPr>
          <a:xfrm>
            <a:off x="907218" y="1760501"/>
            <a:ext cx="99687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600" b="0" i="0" u="sng" strike="noStrike" kern="1200" cap="none" spc="0" normalizeH="0" baseline="0" noProof="0" dirty="0">
                <a:ln>
                  <a:noFill/>
                </a:ln>
                <a:solidFill>
                  <a:srgbClr val="E7E6E6">
                    <a:lumMod val="25000"/>
                  </a:srgbClr>
                </a:solidFill>
                <a:effectLst/>
                <a:uLnTx/>
                <a:uFillTx/>
                <a:latin typeface="Cooper Black"/>
                <a:ea typeface="+mn-ea"/>
                <a:cs typeface="Aharoni"/>
              </a:rPr>
              <a:t>OBJETIVO:</a:t>
            </a:r>
            <a:endParaRPr kumimoji="0" lang="es-ES" sz="1800" b="0" i="0" u="sng"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279330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 usando base de datos</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3" name="CuadroTexto 12">
            <a:extLst>
              <a:ext uri="{FF2B5EF4-FFF2-40B4-BE49-F238E27FC236}">
                <a16:creationId xmlns:a16="http://schemas.microsoft.com/office/drawing/2014/main" id="{DB6D03EC-0C57-4105-830E-18B25D75E022}"/>
              </a:ext>
            </a:extLst>
          </p:cNvPr>
          <p:cNvSpPr txBox="1"/>
          <p:nvPr/>
        </p:nvSpPr>
        <p:spPr>
          <a:xfrm>
            <a:off x="3478490" y="3890914"/>
            <a:ext cx="5816339" cy="584775"/>
          </a:xfrm>
          <a:prstGeom prst="rect">
            <a:avLst/>
          </a:prstGeom>
          <a:noFill/>
        </p:spPr>
        <p:txBody>
          <a:bodyPr wrap="square">
            <a:spAutoFit/>
          </a:bodyPr>
          <a:lstStyle/>
          <a:p>
            <a:r>
              <a:rPr lang="es-EC" sz="3200" dirty="0">
                <a:ln w="0">
                  <a:solidFill>
                    <a:srgbClr val="00206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PENTAHO     (REPORT DESIGNER)</a:t>
            </a:r>
            <a:endParaRPr lang="en-US" sz="3200" dirty="0">
              <a:ln w="0">
                <a:solidFill>
                  <a:srgbClr val="00206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CuadroTexto 15">
            <a:extLst>
              <a:ext uri="{FF2B5EF4-FFF2-40B4-BE49-F238E27FC236}">
                <a16:creationId xmlns:a16="http://schemas.microsoft.com/office/drawing/2014/main" id="{95199F7D-9181-45AB-905E-26D9D0D47F39}"/>
              </a:ext>
            </a:extLst>
          </p:cNvPr>
          <p:cNvSpPr txBox="1"/>
          <p:nvPr/>
        </p:nvSpPr>
        <p:spPr>
          <a:xfrm>
            <a:off x="331515" y="1758117"/>
            <a:ext cx="11660957" cy="830997"/>
          </a:xfrm>
          <a:prstGeom prst="rect">
            <a:avLst/>
          </a:prstGeom>
          <a:noFill/>
        </p:spPr>
        <p:txBody>
          <a:bodyPr wrap="square">
            <a:spAutoFit/>
          </a:bodyPr>
          <a:lstStyle/>
          <a:p>
            <a:pPr marL="285750" indent="-285750">
              <a:buFont typeface="Arial" panose="020B0604020202020204" pitchFamily="34" charset="0"/>
              <a:buChar char="•"/>
            </a:pPr>
            <a:r>
              <a:rPr lang="es-EC" sz="2400" b="1" dirty="0"/>
              <a:t>Crear un reporte que muestre un administrador con la lista de los usuarios de los cuales este es encargado incluyendo los detalles de inscripción y el valor a pagar </a:t>
            </a:r>
          </a:p>
        </p:txBody>
      </p:sp>
    </p:spTree>
    <p:extLst>
      <p:ext uri="{BB962C8B-B14F-4D97-AF65-F5344CB8AC3E}">
        <p14:creationId xmlns:p14="http://schemas.microsoft.com/office/powerpoint/2010/main" val="193925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 usando base de datos</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10" name="Imagen 9">
            <a:extLst>
              <a:ext uri="{FF2B5EF4-FFF2-40B4-BE49-F238E27FC236}">
                <a16:creationId xmlns:a16="http://schemas.microsoft.com/office/drawing/2014/main" id="{EF9DBC66-59E9-4FE4-BB8B-1BC760458773}"/>
              </a:ext>
            </a:extLst>
          </p:cNvPr>
          <p:cNvPicPr>
            <a:picLocks noChangeAspect="1"/>
          </p:cNvPicPr>
          <p:nvPr/>
        </p:nvPicPr>
        <p:blipFill>
          <a:blip r:embed="rId4"/>
          <a:stretch>
            <a:fillRect/>
          </a:stretch>
        </p:blipFill>
        <p:spPr>
          <a:xfrm>
            <a:off x="556532" y="1687856"/>
            <a:ext cx="5792661" cy="4740760"/>
          </a:xfrm>
          <a:prstGeom prst="rect">
            <a:avLst/>
          </a:prstGeom>
        </p:spPr>
      </p:pic>
      <p:sp>
        <p:nvSpPr>
          <p:cNvPr id="13" name="CuadroTexto 12">
            <a:extLst>
              <a:ext uri="{FF2B5EF4-FFF2-40B4-BE49-F238E27FC236}">
                <a16:creationId xmlns:a16="http://schemas.microsoft.com/office/drawing/2014/main" id="{DB6D03EC-0C57-4105-830E-18B25D75E022}"/>
              </a:ext>
            </a:extLst>
          </p:cNvPr>
          <p:cNvSpPr txBox="1"/>
          <p:nvPr/>
        </p:nvSpPr>
        <p:spPr>
          <a:xfrm>
            <a:off x="2144597" y="1444864"/>
            <a:ext cx="6099142" cy="369332"/>
          </a:xfrm>
          <a:prstGeom prst="rect">
            <a:avLst/>
          </a:prstGeom>
          <a:noFill/>
        </p:spPr>
        <p:txBody>
          <a:bodyPr wrap="square">
            <a:spAutoFit/>
          </a:bodyPr>
          <a:lstStyle/>
          <a:p>
            <a:r>
              <a:rPr lang="es-EC" sz="1800" b="1" dirty="0"/>
              <a:t>PENTAHO     (REPORT DESIGNER)</a:t>
            </a:r>
            <a:endParaRPr lang="en-US" dirty="0"/>
          </a:p>
        </p:txBody>
      </p:sp>
      <p:pic>
        <p:nvPicPr>
          <p:cNvPr id="14" name="Imagen 13">
            <a:extLst>
              <a:ext uri="{FF2B5EF4-FFF2-40B4-BE49-F238E27FC236}">
                <a16:creationId xmlns:a16="http://schemas.microsoft.com/office/drawing/2014/main" id="{D50C5BB7-2BC4-44C3-994F-FC86B5ACE78D}"/>
              </a:ext>
            </a:extLst>
          </p:cNvPr>
          <p:cNvPicPr>
            <a:picLocks noChangeAspect="1"/>
          </p:cNvPicPr>
          <p:nvPr/>
        </p:nvPicPr>
        <p:blipFill>
          <a:blip r:embed="rId5"/>
          <a:stretch>
            <a:fillRect/>
          </a:stretch>
        </p:blipFill>
        <p:spPr>
          <a:xfrm>
            <a:off x="6377062" y="1648387"/>
            <a:ext cx="5653381" cy="4780229"/>
          </a:xfrm>
          <a:prstGeom prst="rect">
            <a:avLst/>
          </a:prstGeom>
        </p:spPr>
      </p:pic>
    </p:spTree>
    <p:extLst>
      <p:ext uri="{BB962C8B-B14F-4D97-AF65-F5344CB8AC3E}">
        <p14:creationId xmlns:p14="http://schemas.microsoft.com/office/powerpoint/2010/main" val="175307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737245"/>
            <a:ext cx="11210925" cy="744836"/>
          </a:xfrm>
        </p:spPr>
        <p:txBody>
          <a:bodyPr>
            <a:normAutofit/>
          </a:bodyPr>
          <a:lstStyle/>
          <a:p>
            <a:pPr algn="ctr"/>
            <a:r>
              <a:rPr lang="es-ES" sz="3200" dirty="0">
                <a:solidFill>
                  <a:schemeClr val="bg1"/>
                </a:solidFill>
                <a:ea typeface="+mj-lt"/>
                <a:cs typeface="+mj-lt"/>
              </a:rPr>
              <a:t>Reporte de la base de datos</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10" name="Imagen 9">
            <a:extLst>
              <a:ext uri="{FF2B5EF4-FFF2-40B4-BE49-F238E27FC236}">
                <a16:creationId xmlns:a16="http://schemas.microsoft.com/office/drawing/2014/main" id="{0545F42B-6DB6-4C11-9413-E6D32353875F}"/>
              </a:ext>
            </a:extLst>
          </p:cNvPr>
          <p:cNvPicPr>
            <a:picLocks noChangeAspect="1"/>
          </p:cNvPicPr>
          <p:nvPr/>
        </p:nvPicPr>
        <p:blipFill>
          <a:blip r:embed="rId4"/>
          <a:stretch>
            <a:fillRect/>
          </a:stretch>
        </p:blipFill>
        <p:spPr>
          <a:xfrm>
            <a:off x="2134475" y="1482081"/>
            <a:ext cx="8055038" cy="5303980"/>
          </a:xfrm>
          <a:prstGeom prst="rect">
            <a:avLst/>
          </a:prstGeom>
        </p:spPr>
      </p:pic>
      <p:sp>
        <p:nvSpPr>
          <p:cNvPr id="13" name="CuadroTexto 2">
            <a:extLst>
              <a:ext uri="{FF2B5EF4-FFF2-40B4-BE49-F238E27FC236}">
                <a16:creationId xmlns:a16="http://schemas.microsoft.com/office/drawing/2014/main" id="{921700EC-59A2-48C4-991E-DE7A712229A4}"/>
              </a:ext>
            </a:extLst>
          </p:cNvPr>
          <p:cNvSpPr txBox="1"/>
          <p:nvPr/>
        </p:nvSpPr>
        <p:spPr>
          <a:xfrm>
            <a:off x="10189513" y="6297443"/>
            <a:ext cx="1426865" cy="369332"/>
          </a:xfrm>
          <a:prstGeom prst="rect">
            <a:avLst/>
          </a:prstGeom>
          <a:noFill/>
        </p:spPr>
        <p:txBody>
          <a:bodyPr wrap="none" rtlCol="0">
            <a:spAutoFit/>
          </a:bodyPr>
          <a:lstStyle/>
          <a:p>
            <a:r>
              <a:rPr lang="es-ES" dirty="0"/>
              <a:t>Link: </a:t>
            </a:r>
            <a:r>
              <a:rPr lang="es-ES" dirty="0">
                <a:hlinkClick r:id="rId5"/>
              </a:rPr>
              <a:t>Reporte</a:t>
            </a:r>
            <a:endParaRPr lang="es-ES" dirty="0"/>
          </a:p>
        </p:txBody>
      </p:sp>
    </p:spTree>
    <p:extLst>
      <p:ext uri="{BB962C8B-B14F-4D97-AF65-F5344CB8AC3E}">
        <p14:creationId xmlns:p14="http://schemas.microsoft.com/office/powerpoint/2010/main" val="264939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 de la base de datos</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5" name="Imagen 4">
            <a:extLst>
              <a:ext uri="{FF2B5EF4-FFF2-40B4-BE49-F238E27FC236}">
                <a16:creationId xmlns:a16="http://schemas.microsoft.com/office/drawing/2014/main" id="{8A2BBC4B-00D3-4540-B726-84ACDD046EC4}"/>
              </a:ext>
            </a:extLst>
          </p:cNvPr>
          <p:cNvPicPr>
            <a:picLocks noChangeAspect="1"/>
          </p:cNvPicPr>
          <p:nvPr/>
        </p:nvPicPr>
        <p:blipFill>
          <a:blip r:embed="rId4"/>
          <a:stretch>
            <a:fillRect/>
          </a:stretch>
        </p:blipFill>
        <p:spPr>
          <a:xfrm>
            <a:off x="98728" y="1485981"/>
            <a:ext cx="7110473" cy="4872399"/>
          </a:xfrm>
          <a:prstGeom prst="rect">
            <a:avLst/>
          </a:prstGeom>
        </p:spPr>
      </p:pic>
      <p:pic>
        <p:nvPicPr>
          <p:cNvPr id="4" name="Imagen 3">
            <a:extLst>
              <a:ext uri="{FF2B5EF4-FFF2-40B4-BE49-F238E27FC236}">
                <a16:creationId xmlns:a16="http://schemas.microsoft.com/office/drawing/2014/main" id="{91FC6AA0-BC94-4DA5-A04D-982504262349}"/>
              </a:ext>
            </a:extLst>
          </p:cNvPr>
          <p:cNvPicPr>
            <a:picLocks noChangeAspect="1"/>
          </p:cNvPicPr>
          <p:nvPr/>
        </p:nvPicPr>
        <p:blipFill>
          <a:blip r:embed="rId5"/>
          <a:stretch>
            <a:fillRect/>
          </a:stretch>
        </p:blipFill>
        <p:spPr>
          <a:xfrm>
            <a:off x="6681300" y="1866507"/>
            <a:ext cx="5411972" cy="4213243"/>
          </a:xfrm>
          <a:prstGeom prst="rect">
            <a:avLst/>
          </a:prstGeom>
        </p:spPr>
      </p:pic>
    </p:spTree>
    <p:extLst>
      <p:ext uri="{BB962C8B-B14F-4D97-AF65-F5344CB8AC3E}">
        <p14:creationId xmlns:p14="http://schemas.microsoft.com/office/powerpoint/2010/main" val="6695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7" name="CuadroTexto 6">
            <a:extLst>
              <a:ext uri="{FF2B5EF4-FFF2-40B4-BE49-F238E27FC236}">
                <a16:creationId xmlns:a16="http://schemas.microsoft.com/office/drawing/2014/main" id="{CB5E6A34-0DEB-435A-8281-AB516E893304}"/>
              </a:ext>
            </a:extLst>
          </p:cNvPr>
          <p:cNvSpPr txBox="1"/>
          <p:nvPr/>
        </p:nvSpPr>
        <p:spPr>
          <a:xfrm>
            <a:off x="772998" y="2128549"/>
            <a:ext cx="10228082" cy="3416320"/>
          </a:xfrm>
          <a:prstGeom prst="rect">
            <a:avLst/>
          </a:prstGeom>
          <a:noFill/>
        </p:spPr>
        <p:txBody>
          <a:bodyPr wrap="square">
            <a:spAutoFit/>
          </a:bodyPr>
          <a:lstStyle/>
          <a:p>
            <a:pPr marL="285750" indent="-285750" algn="just">
              <a:buFont typeface="Arial" panose="020B0604020202020204" pitchFamily="34" charset="0"/>
              <a:buChar char="•"/>
            </a:pPr>
            <a:r>
              <a:rPr lang="es-EC" noProof="1">
                <a:latin typeface="Abadi" panose="020B0604020202020204" pitchFamily="34" charset="0"/>
              </a:rPr>
              <a:t>Un trigger    es    una    clase    especial    de    procedimiento almacenado que se ejecuta automáticamente cuando se produce un evento en el servidor de bases de dato.</a:t>
            </a:r>
          </a:p>
          <a:p>
            <a:pPr marL="285750" indent="-285750" algn="just">
              <a:buFont typeface="Arial" panose="020B0604020202020204" pitchFamily="34" charset="0"/>
              <a:buChar char="•"/>
            </a:pPr>
            <a:endParaRPr lang="es-EC" noProof="1">
              <a:latin typeface="Abadi" panose="020B0604020202020204" pitchFamily="34" charset="0"/>
            </a:endParaRPr>
          </a:p>
          <a:p>
            <a:pPr marL="285750" indent="-285750" algn="just">
              <a:buFont typeface="Arial" panose="020B0604020202020204" pitchFamily="34" charset="0"/>
              <a:buChar char="•"/>
            </a:pPr>
            <a:r>
              <a:rPr lang="es-EC" noProof="1">
                <a:latin typeface="Abadi" panose="020B0604020202020204" pitchFamily="34" charset="0"/>
              </a:rPr>
              <a:t>Los cursores son muy útiles sobre todo cuando no podemos tener todas las columnas que necesitamos en un solo SELECT.</a:t>
            </a:r>
          </a:p>
          <a:p>
            <a:pPr marL="285750" indent="-285750" algn="just">
              <a:buFont typeface="Arial" panose="020B0604020202020204" pitchFamily="34" charset="0"/>
              <a:buChar char="•"/>
            </a:pPr>
            <a:endParaRPr lang="es-EC" noProof="1">
              <a:latin typeface="Abadi" panose="020B0604020202020204" pitchFamily="34" charset="0"/>
            </a:endParaRPr>
          </a:p>
          <a:p>
            <a:pPr marL="285750" indent="-285750" algn="just">
              <a:buFont typeface="Arial" panose="020B0604020202020204" pitchFamily="34" charset="0"/>
              <a:buChar char="•"/>
            </a:pPr>
            <a:r>
              <a:rPr lang="es-EC" noProof="1">
                <a:latin typeface="Abadi" panose="020B0604020202020204" pitchFamily="34" charset="0"/>
              </a:rPr>
              <a:t>Los procedimientos almacenados en SQL son mucho más fáciles de crear y las funciones tienen una estructura más rígida y admiten menos cláusulas y funcionalidades. </a:t>
            </a:r>
          </a:p>
          <a:p>
            <a:pPr marL="285750" indent="-285750" algn="just">
              <a:buFont typeface="Arial" panose="020B0604020202020204" pitchFamily="34" charset="0"/>
              <a:buChar char="•"/>
            </a:pPr>
            <a:endParaRPr lang="es-EC" noProof="1">
              <a:latin typeface="Abadi" panose="020B0604020202020204" pitchFamily="34" charset="0"/>
            </a:endParaRPr>
          </a:p>
          <a:p>
            <a:pPr marL="285750" indent="-285750" algn="just">
              <a:buFont typeface="Arial" panose="020B0604020202020204" pitchFamily="34" charset="0"/>
              <a:buChar char="•"/>
            </a:pPr>
            <a:r>
              <a:rPr lang="es-EC" noProof="1">
                <a:latin typeface="Abadi" panose="020B0604020202020204" pitchFamily="34" charset="0"/>
              </a:rPr>
              <a:t>Pero, por otro lado, usted puede usar fácilmente los resultados de la función en T-SQL. Le mostramos cómo concatenar una función con una cadena. La manipulación de resultados de un procedimiento almacenado es más complej</a:t>
            </a:r>
          </a:p>
        </p:txBody>
      </p:sp>
    </p:spTree>
    <p:extLst>
      <p:ext uri="{BB962C8B-B14F-4D97-AF65-F5344CB8AC3E}">
        <p14:creationId xmlns:p14="http://schemas.microsoft.com/office/powerpoint/2010/main" val="360746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355625" y="310803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0464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Procedimiento Almacenado</a:t>
            </a: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Reporte </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083557" y="1685167"/>
            <a:ext cx="10156874" cy="1958485"/>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s-EC"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La cadena de Bingos online ha solicitado un sistema informático para Bingos el cual se ha nombrado “BINGOMAX" utilizado para la gestión de su negocio este modelo de datos debe contener lo siguiente:</a:t>
            </a: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s-EC"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La cadena cuenta con usuarios de los cuales se debe obtener el Código, los nombres, apellidos, cedula, dirección, fecha de nacimiento, fecha de inscripción y fecha de pago. También cuenta con un administrador del cual se debe conocer el nombre, celular, cedula y el usuario a el cual administra. A continuación, se muestran los primeros BINGOS realizados:</a:t>
            </a: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a 3">
            <a:extLst>
              <a:ext uri="{FF2B5EF4-FFF2-40B4-BE49-F238E27FC236}">
                <a16:creationId xmlns:a16="http://schemas.microsoft.com/office/drawing/2014/main" id="{60DBCCE8-D17F-475C-A27B-6FA95881E94E}"/>
              </a:ext>
            </a:extLst>
          </p:cNvPr>
          <p:cNvGraphicFramePr>
            <a:graphicFrameLocks noGrp="1"/>
          </p:cNvGraphicFramePr>
          <p:nvPr>
            <p:extLst>
              <p:ext uri="{D42A27DB-BD31-4B8C-83A1-F6EECF244321}">
                <p14:modId xmlns:p14="http://schemas.microsoft.com/office/powerpoint/2010/main" val="517259582"/>
              </p:ext>
            </p:extLst>
          </p:nvPr>
        </p:nvGraphicFramePr>
        <p:xfrm>
          <a:off x="1083557" y="4240417"/>
          <a:ext cx="10156874" cy="2146474"/>
        </p:xfrm>
        <a:graphic>
          <a:graphicData uri="http://schemas.openxmlformats.org/drawingml/2006/table">
            <a:tbl>
              <a:tblPr firstRow="1" firstCol="1" bandRow="1">
                <a:tableStyleId>{2A488322-F2BA-4B5B-9748-0D474271808F}</a:tableStyleId>
              </a:tblPr>
              <a:tblGrid>
                <a:gridCol w="1985864">
                  <a:extLst>
                    <a:ext uri="{9D8B030D-6E8A-4147-A177-3AD203B41FA5}">
                      <a16:colId xmlns:a16="http://schemas.microsoft.com/office/drawing/2014/main" val="2559892105"/>
                    </a:ext>
                  </a:extLst>
                </a:gridCol>
                <a:gridCol w="2648283">
                  <a:extLst>
                    <a:ext uri="{9D8B030D-6E8A-4147-A177-3AD203B41FA5}">
                      <a16:colId xmlns:a16="http://schemas.microsoft.com/office/drawing/2014/main" val="2987160232"/>
                    </a:ext>
                  </a:extLst>
                </a:gridCol>
                <a:gridCol w="2280216">
                  <a:extLst>
                    <a:ext uri="{9D8B030D-6E8A-4147-A177-3AD203B41FA5}">
                      <a16:colId xmlns:a16="http://schemas.microsoft.com/office/drawing/2014/main" val="273655475"/>
                    </a:ext>
                  </a:extLst>
                </a:gridCol>
                <a:gridCol w="3242511">
                  <a:extLst>
                    <a:ext uri="{9D8B030D-6E8A-4147-A177-3AD203B41FA5}">
                      <a16:colId xmlns:a16="http://schemas.microsoft.com/office/drawing/2014/main" val="2050287061"/>
                    </a:ext>
                  </a:extLst>
                </a:gridCol>
              </a:tblGrid>
              <a:tr h="300014">
                <a:tc>
                  <a:txBody>
                    <a:bodyPr/>
                    <a:lstStyle/>
                    <a:p>
                      <a:pPr algn="ctr">
                        <a:lnSpc>
                          <a:spcPct val="107000"/>
                        </a:lnSpc>
                        <a:spcAft>
                          <a:spcPts val="800"/>
                        </a:spcAft>
                      </a:pPr>
                      <a:r>
                        <a:rPr lang="es-EC" sz="1600" dirty="0">
                          <a:solidFill>
                            <a:srgbClr val="002060"/>
                          </a:solidFill>
                          <a:effectLst/>
                        </a:rPr>
                        <a:t>NUMERO DE BINGO</a:t>
                      </a:r>
                      <a:endParaRPr lang="es-EC"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tc>
                  <a:txBody>
                    <a:bodyPr/>
                    <a:lstStyle/>
                    <a:p>
                      <a:pPr algn="ctr">
                        <a:lnSpc>
                          <a:spcPct val="107000"/>
                        </a:lnSpc>
                        <a:spcAft>
                          <a:spcPts val="800"/>
                        </a:spcAft>
                      </a:pPr>
                      <a:r>
                        <a:rPr lang="es-EC" sz="1600">
                          <a:solidFill>
                            <a:srgbClr val="002060"/>
                          </a:solidFill>
                          <a:effectLst/>
                        </a:rPr>
                        <a:t>FECHA DEL BINGO </a:t>
                      </a:r>
                      <a:endParaRPr lang="es-EC" sz="14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tc>
                  <a:txBody>
                    <a:bodyPr/>
                    <a:lstStyle/>
                    <a:p>
                      <a:pPr algn="ctr">
                        <a:lnSpc>
                          <a:spcPct val="107000"/>
                        </a:lnSpc>
                        <a:spcAft>
                          <a:spcPts val="800"/>
                        </a:spcAft>
                      </a:pPr>
                      <a:r>
                        <a:rPr lang="es-EC" sz="1600" dirty="0">
                          <a:solidFill>
                            <a:srgbClr val="002060"/>
                          </a:solidFill>
                          <a:effectLst/>
                        </a:rPr>
                        <a:t>PERSONAS INSCRITAS</a:t>
                      </a:r>
                      <a:endParaRPr lang="es-EC"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tc>
                  <a:txBody>
                    <a:bodyPr/>
                    <a:lstStyle/>
                    <a:p>
                      <a:pPr algn="ctr">
                        <a:lnSpc>
                          <a:spcPct val="107000"/>
                        </a:lnSpc>
                        <a:spcAft>
                          <a:spcPts val="800"/>
                        </a:spcAft>
                      </a:pPr>
                      <a:r>
                        <a:rPr lang="es-EC" sz="1600" dirty="0">
                          <a:solidFill>
                            <a:srgbClr val="002060"/>
                          </a:solidFill>
                          <a:effectLst/>
                        </a:rPr>
                        <a:t>ADMINISTRADOR</a:t>
                      </a:r>
                      <a:endParaRPr lang="es-EC"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extLst>
                  <a:ext uri="{0D108BD9-81ED-4DB2-BD59-A6C34878D82A}">
                    <a16:rowId xmlns:a16="http://schemas.microsoft.com/office/drawing/2014/main" val="834372251"/>
                  </a:ext>
                </a:extLst>
              </a:tr>
              <a:tr h="263780">
                <a:tc>
                  <a:txBody>
                    <a:bodyPr/>
                    <a:lstStyle/>
                    <a:p>
                      <a:pPr algn="ctr">
                        <a:lnSpc>
                          <a:spcPct val="107000"/>
                        </a:lnSpc>
                        <a:spcAft>
                          <a:spcPts val="800"/>
                        </a:spcAft>
                      </a:pPr>
                      <a:r>
                        <a:rPr lang="es-EC" sz="1200">
                          <a:solidFill>
                            <a:srgbClr val="002060"/>
                          </a:solidFill>
                          <a:effectLst/>
                        </a:rPr>
                        <a:t>001</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10/07/2020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40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Stefany Pico Mendoza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558588732"/>
                  </a:ext>
                </a:extLst>
              </a:tr>
              <a:tr h="263780">
                <a:tc>
                  <a:txBody>
                    <a:bodyPr/>
                    <a:lstStyle/>
                    <a:p>
                      <a:pPr algn="ctr">
                        <a:lnSpc>
                          <a:spcPct val="107000"/>
                        </a:lnSpc>
                        <a:spcAft>
                          <a:spcPts val="800"/>
                        </a:spcAft>
                      </a:pPr>
                      <a:r>
                        <a:rPr lang="es-EC" sz="1200">
                          <a:solidFill>
                            <a:srgbClr val="002060"/>
                          </a:solidFill>
                          <a:effectLst/>
                        </a:rPr>
                        <a:t>002</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10/08/2020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35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Pedro Moreira Cevallos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3922350157"/>
                  </a:ext>
                </a:extLst>
              </a:tr>
              <a:tr h="263780">
                <a:tc>
                  <a:txBody>
                    <a:bodyPr/>
                    <a:lstStyle/>
                    <a:p>
                      <a:pPr algn="ctr">
                        <a:lnSpc>
                          <a:spcPct val="107000"/>
                        </a:lnSpc>
                        <a:spcAft>
                          <a:spcPts val="800"/>
                        </a:spcAft>
                      </a:pPr>
                      <a:r>
                        <a:rPr lang="es-EC" sz="1200">
                          <a:solidFill>
                            <a:srgbClr val="002060"/>
                          </a:solidFill>
                          <a:effectLst/>
                        </a:rPr>
                        <a:t>003</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10/09/2020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37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Tony Anchundia Murillo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43948603"/>
                  </a:ext>
                </a:extLst>
              </a:tr>
              <a:tr h="263780">
                <a:tc>
                  <a:txBody>
                    <a:bodyPr/>
                    <a:lstStyle/>
                    <a:p>
                      <a:pPr algn="ctr">
                        <a:lnSpc>
                          <a:spcPct val="107000"/>
                        </a:lnSpc>
                        <a:spcAft>
                          <a:spcPts val="800"/>
                        </a:spcAft>
                      </a:pPr>
                      <a:r>
                        <a:rPr lang="es-EC" sz="1200">
                          <a:solidFill>
                            <a:srgbClr val="002060"/>
                          </a:solidFill>
                          <a:effectLst/>
                        </a:rPr>
                        <a:t>004</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10/10/2020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50 personas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Lucia Delgado Mantuano </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2946682382"/>
                  </a:ext>
                </a:extLst>
              </a:tr>
              <a:tr h="263780">
                <a:tc>
                  <a:txBody>
                    <a:bodyPr/>
                    <a:lstStyle/>
                    <a:p>
                      <a:pPr algn="ctr">
                        <a:lnSpc>
                          <a:spcPct val="107000"/>
                        </a:lnSpc>
                        <a:spcAft>
                          <a:spcPts val="800"/>
                        </a:spcAft>
                      </a:pPr>
                      <a:r>
                        <a:rPr lang="es-EC" sz="1200">
                          <a:solidFill>
                            <a:srgbClr val="002060"/>
                          </a:solidFill>
                          <a:effectLst/>
                        </a:rPr>
                        <a:t>005</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10/11/2020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54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Jacqueline Alcívar Mendoza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911435985"/>
                  </a:ext>
                </a:extLst>
              </a:tr>
              <a:tr h="263780">
                <a:tc>
                  <a:txBody>
                    <a:bodyPr/>
                    <a:lstStyle/>
                    <a:p>
                      <a:pPr algn="ctr">
                        <a:lnSpc>
                          <a:spcPct val="107000"/>
                        </a:lnSpc>
                        <a:spcAft>
                          <a:spcPts val="800"/>
                        </a:spcAft>
                      </a:pPr>
                      <a:r>
                        <a:rPr lang="es-EC" sz="1200" dirty="0">
                          <a:solidFill>
                            <a:srgbClr val="002060"/>
                          </a:solidFill>
                          <a:effectLst/>
                        </a:rPr>
                        <a:t>006</a:t>
                      </a:r>
                      <a:endParaRPr lang="es-EC"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solidFill>
                            <a:sysClr val="windowText" lastClr="000000"/>
                          </a:solidFill>
                          <a:effectLst/>
                        </a:rPr>
                        <a:t>10/12/2020</a:t>
                      </a:r>
                      <a:endParaRPr lang="es-EC"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40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Eduardo Zambrano Cedeño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90943725"/>
                  </a:ext>
                </a:extLst>
              </a:tr>
              <a:tr h="263780">
                <a:tc>
                  <a:txBody>
                    <a:bodyPr/>
                    <a:lstStyle/>
                    <a:p>
                      <a:pPr algn="ctr">
                        <a:lnSpc>
                          <a:spcPct val="107000"/>
                        </a:lnSpc>
                        <a:spcAft>
                          <a:spcPts val="800"/>
                        </a:spcAft>
                      </a:pPr>
                      <a:r>
                        <a:rPr lang="es-EC" sz="1200" dirty="0">
                          <a:solidFill>
                            <a:srgbClr val="002060"/>
                          </a:solidFill>
                          <a:effectLst/>
                        </a:rPr>
                        <a:t>007</a:t>
                      </a:r>
                      <a:endParaRPr lang="es-EC"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10/01/2021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50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Yuletzi Álvarez Rodríguez</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687159397"/>
                  </a:ext>
                </a:extLst>
              </a:tr>
            </a:tbl>
          </a:graphicData>
        </a:graphic>
      </p:graphicFrame>
    </p:spTree>
    <p:extLst>
      <p:ext uri="{BB962C8B-B14F-4D97-AF65-F5344CB8AC3E}">
        <p14:creationId xmlns:p14="http://schemas.microsoft.com/office/powerpoint/2010/main" val="202541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94760"/>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1" name="Picture 10">
            <a:extLst>
              <a:ext uri="{FF2B5EF4-FFF2-40B4-BE49-F238E27FC236}">
                <a16:creationId xmlns:a16="http://schemas.microsoft.com/office/drawing/2014/main" id="{2285D5CE-113F-4ECA-B58E-A6F730538E6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393956" y="4806347"/>
            <a:ext cx="3302193" cy="1500997"/>
          </a:xfrm>
          <a:prstGeom prst="rect">
            <a:avLst/>
          </a:prstGeom>
        </p:spPr>
      </p:pic>
      <p:pic>
        <p:nvPicPr>
          <p:cNvPr id="13" name="Picture 12">
            <a:extLst>
              <a:ext uri="{FF2B5EF4-FFF2-40B4-BE49-F238E27FC236}">
                <a16:creationId xmlns:a16="http://schemas.microsoft.com/office/drawing/2014/main" id="{F00BB126-715E-455A-B809-9CA563F3239F}"/>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1" r="1923"/>
          <a:stretch/>
        </p:blipFill>
        <p:spPr>
          <a:xfrm>
            <a:off x="8077470" y="1796417"/>
            <a:ext cx="3500242" cy="2304402"/>
          </a:xfrm>
          <a:prstGeom prst="rect">
            <a:avLst/>
          </a:prstGeom>
        </p:spPr>
      </p:pic>
      <p:pic>
        <p:nvPicPr>
          <p:cNvPr id="15" name="Picture 14">
            <a:extLst>
              <a:ext uri="{FF2B5EF4-FFF2-40B4-BE49-F238E27FC236}">
                <a16:creationId xmlns:a16="http://schemas.microsoft.com/office/drawing/2014/main" id="{731A27AA-C967-4EC8-BF8E-70E1CB30E7DA}"/>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l="921" r="-1"/>
          <a:stretch/>
        </p:blipFill>
        <p:spPr>
          <a:xfrm>
            <a:off x="422031" y="1893144"/>
            <a:ext cx="3108960" cy="1866074"/>
          </a:xfrm>
          <a:prstGeom prst="rect">
            <a:avLst/>
          </a:prstGeom>
        </p:spPr>
      </p:pic>
      <p:pic>
        <p:nvPicPr>
          <p:cNvPr id="22" name="Picture 21">
            <a:extLst>
              <a:ext uri="{FF2B5EF4-FFF2-40B4-BE49-F238E27FC236}">
                <a16:creationId xmlns:a16="http://schemas.microsoft.com/office/drawing/2014/main" id="{0C1A1EED-A7D0-42B4-8A7E-9A46E8AEEAAE}"/>
              </a:ext>
            </a:extLst>
          </p:cNvPr>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Layer>
                </a14:imgProps>
              </a:ext>
            </a:extLst>
          </a:blip>
          <a:srcRect r="237"/>
          <a:stretch/>
        </p:blipFill>
        <p:spPr>
          <a:xfrm>
            <a:off x="4149208" y="1759851"/>
            <a:ext cx="3302193" cy="2398917"/>
          </a:xfrm>
          <a:prstGeom prst="rect">
            <a:avLst/>
          </a:prstGeom>
        </p:spPr>
      </p:pic>
      <p:pic>
        <p:nvPicPr>
          <p:cNvPr id="24" name="Picture 23">
            <a:extLst>
              <a:ext uri="{FF2B5EF4-FFF2-40B4-BE49-F238E27FC236}">
                <a16:creationId xmlns:a16="http://schemas.microsoft.com/office/drawing/2014/main" id="{F82139D7-2875-47C9-AB01-26B940F167D6}"/>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352807" y="4264060"/>
            <a:ext cx="3659829" cy="2135941"/>
          </a:xfrm>
          <a:prstGeom prst="rect">
            <a:avLst/>
          </a:prstGeom>
        </p:spPr>
      </p:pic>
      <p:pic>
        <p:nvPicPr>
          <p:cNvPr id="4" name="Picture 3">
            <a:extLst>
              <a:ext uri="{FF2B5EF4-FFF2-40B4-BE49-F238E27FC236}">
                <a16:creationId xmlns:a16="http://schemas.microsoft.com/office/drawing/2014/main" id="{70B3A8BF-725C-4A4A-89F7-05C7621EA5BA}"/>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8179366" y="4264060"/>
            <a:ext cx="3659829" cy="1914745"/>
          </a:xfrm>
          <a:prstGeom prst="rect">
            <a:avLst/>
          </a:prstGeom>
        </p:spPr>
      </p:pic>
      <p:sp>
        <p:nvSpPr>
          <p:cNvPr id="12" name="CuadroTexto 11">
            <a:extLst>
              <a:ext uri="{FF2B5EF4-FFF2-40B4-BE49-F238E27FC236}">
                <a16:creationId xmlns:a16="http://schemas.microsoft.com/office/drawing/2014/main" id="{C23E552D-839B-4942-8A2D-A9C87ADFDA86}"/>
              </a:ext>
            </a:extLst>
          </p:cNvPr>
          <p:cNvSpPr txBox="1"/>
          <p:nvPr/>
        </p:nvSpPr>
        <p:spPr>
          <a:xfrm>
            <a:off x="9575586" y="6316918"/>
            <a:ext cx="2453492" cy="369332"/>
          </a:xfrm>
          <a:prstGeom prst="rect">
            <a:avLst/>
          </a:prstGeom>
          <a:noFill/>
        </p:spPr>
        <p:txBody>
          <a:bodyPr wrap="none" rtlCol="0">
            <a:spAutoFit/>
          </a:bodyPr>
          <a:lstStyle/>
          <a:p>
            <a:r>
              <a:rPr lang="es-ES" dirty="0"/>
              <a:t>Link: </a:t>
            </a:r>
            <a:r>
              <a:rPr lang="es-MX" sz="1800" dirty="0">
                <a:cs typeface="Calibri"/>
                <a:hlinkClick r:id="rId15"/>
              </a:rPr>
              <a:t>Creación de tablas </a:t>
            </a:r>
            <a:endParaRPr lang="es-ES" dirty="0"/>
          </a:p>
        </p:txBody>
      </p:sp>
    </p:spTree>
    <p:extLst>
      <p:ext uri="{BB962C8B-B14F-4D97-AF65-F5344CB8AC3E}">
        <p14:creationId xmlns:p14="http://schemas.microsoft.com/office/powerpoint/2010/main" val="420299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Picture 3">
            <a:extLst>
              <a:ext uri="{FF2B5EF4-FFF2-40B4-BE49-F238E27FC236}">
                <a16:creationId xmlns:a16="http://schemas.microsoft.com/office/drawing/2014/main" id="{CB37A6B1-C310-4C3F-A307-8123B40D8FF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44088" y="1396588"/>
            <a:ext cx="11740995" cy="5567895"/>
          </a:xfrm>
          <a:prstGeom prst="rect">
            <a:avLst/>
          </a:prstGeom>
        </p:spPr>
      </p:pic>
      <p:sp>
        <p:nvSpPr>
          <p:cNvPr id="8" name="CuadroTexto 7">
            <a:extLst>
              <a:ext uri="{FF2B5EF4-FFF2-40B4-BE49-F238E27FC236}">
                <a16:creationId xmlns:a16="http://schemas.microsoft.com/office/drawing/2014/main" id="{E487F2DD-A4A0-422A-B95D-73CD4F9DFE37}"/>
              </a:ext>
            </a:extLst>
          </p:cNvPr>
          <p:cNvSpPr txBox="1"/>
          <p:nvPr/>
        </p:nvSpPr>
        <p:spPr>
          <a:xfrm>
            <a:off x="9759657" y="6214533"/>
            <a:ext cx="2288255" cy="369332"/>
          </a:xfrm>
          <a:prstGeom prst="rect">
            <a:avLst/>
          </a:prstGeom>
          <a:noFill/>
        </p:spPr>
        <p:txBody>
          <a:bodyPr wrap="none" rtlCol="0">
            <a:spAutoFit/>
          </a:bodyPr>
          <a:lstStyle/>
          <a:p>
            <a:r>
              <a:rPr lang="es-ES" dirty="0"/>
              <a:t>Link: </a:t>
            </a:r>
            <a:r>
              <a:rPr lang="es-ES" dirty="0">
                <a:hlinkClick r:id="rId5"/>
              </a:rPr>
              <a:t>Modelo de Datos</a:t>
            </a:r>
            <a:endParaRPr lang="es-ES" dirty="0"/>
          </a:p>
        </p:txBody>
      </p:sp>
    </p:spTree>
    <p:extLst>
      <p:ext uri="{BB962C8B-B14F-4D97-AF65-F5344CB8AC3E}">
        <p14:creationId xmlns:p14="http://schemas.microsoft.com/office/powerpoint/2010/main" val="378219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E649893B-2CA8-4CC6-9165-D8BCB96594B5}"/>
              </a:ext>
            </a:extLst>
          </p:cNvPr>
          <p:cNvSpPr txBox="1"/>
          <p:nvPr/>
        </p:nvSpPr>
        <p:spPr>
          <a:xfrm>
            <a:off x="9962085" y="6319359"/>
            <a:ext cx="1321516" cy="369332"/>
          </a:xfrm>
          <a:prstGeom prst="rect">
            <a:avLst/>
          </a:prstGeom>
          <a:noFill/>
        </p:spPr>
        <p:txBody>
          <a:bodyPr wrap="none" rtlCol="0">
            <a:spAutoFit/>
          </a:bodyPr>
          <a:lstStyle/>
          <a:p>
            <a:r>
              <a:rPr lang="es-ES" dirty="0"/>
              <a:t>Link: </a:t>
            </a:r>
            <a:r>
              <a:rPr lang="es-MX" sz="1800" dirty="0">
                <a:cs typeface="Calibri"/>
                <a:hlinkClick r:id="rId3"/>
              </a:rPr>
              <a:t>Trigger</a:t>
            </a:r>
            <a:endParaRPr lang="es-ES" dirty="0"/>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461665"/>
          </a:xfrm>
          <a:prstGeom prst="rect">
            <a:avLst/>
          </a:prstGeom>
          <a:noFill/>
        </p:spPr>
        <p:txBody>
          <a:bodyPr wrap="square">
            <a:spAutoFit/>
          </a:bodyPr>
          <a:lstStyle/>
          <a:p>
            <a:pPr marL="285750" indent="-285750">
              <a:buFont typeface="Arial" panose="020B0604020202020204" pitchFamily="34" charset="0"/>
              <a:buChar char="•"/>
            </a:pPr>
            <a:r>
              <a:rPr lang="es-EC" sz="2400" b="1" dirty="0"/>
              <a:t>Realizar un trigger que impida que un cliente con pagos pendientes se inscriba nuevamente </a:t>
            </a:r>
          </a:p>
        </p:txBody>
      </p:sp>
      <p:pic>
        <p:nvPicPr>
          <p:cNvPr id="11" name="Imagen 10">
            <a:extLst>
              <a:ext uri="{FF2B5EF4-FFF2-40B4-BE49-F238E27FC236}">
                <a16:creationId xmlns:a16="http://schemas.microsoft.com/office/drawing/2014/main" id="{5B2E3C92-C7B4-46A8-A8FD-B9B2BE01B4ED}"/>
              </a:ext>
            </a:extLst>
          </p:cNvPr>
          <p:cNvPicPr>
            <a:picLocks noChangeAspect="1"/>
          </p:cNvPicPr>
          <p:nvPr/>
        </p:nvPicPr>
        <p:blipFill>
          <a:blip r:embed="rId4"/>
          <a:stretch>
            <a:fillRect/>
          </a:stretch>
        </p:blipFill>
        <p:spPr>
          <a:xfrm>
            <a:off x="490537" y="2112926"/>
            <a:ext cx="10809917" cy="4093321"/>
          </a:xfrm>
          <a:prstGeom prst="rect">
            <a:avLst/>
          </a:prstGeom>
        </p:spPr>
      </p:pic>
    </p:spTree>
    <p:extLst>
      <p:ext uri="{BB962C8B-B14F-4D97-AF65-F5344CB8AC3E}">
        <p14:creationId xmlns:p14="http://schemas.microsoft.com/office/powerpoint/2010/main" val="98297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461665"/>
          </a:xfrm>
          <a:prstGeom prst="rect">
            <a:avLst/>
          </a:prstGeom>
          <a:noFill/>
        </p:spPr>
        <p:txBody>
          <a:bodyPr wrap="square">
            <a:spAutoFit/>
          </a:bodyPr>
          <a:lstStyle/>
          <a:p>
            <a:pPr marL="285750" indent="-285750">
              <a:buFont typeface="Arial" panose="020B0604020202020204" pitchFamily="34" charset="0"/>
              <a:buChar char="•"/>
            </a:pPr>
            <a:r>
              <a:rPr lang="es-EC" sz="2400" b="1" dirty="0"/>
              <a:t>Realizar un trigger que impida que un cliente con pagos pendientes se inscriba nuevamente </a:t>
            </a:r>
          </a:p>
        </p:txBody>
      </p:sp>
      <p:pic>
        <p:nvPicPr>
          <p:cNvPr id="5" name="Imagen 4">
            <a:extLst>
              <a:ext uri="{FF2B5EF4-FFF2-40B4-BE49-F238E27FC236}">
                <a16:creationId xmlns:a16="http://schemas.microsoft.com/office/drawing/2014/main" id="{D2FD6B1C-CB1D-4938-980A-83A0B6878B98}"/>
              </a:ext>
            </a:extLst>
          </p:cNvPr>
          <p:cNvPicPr>
            <a:picLocks noChangeAspect="1"/>
          </p:cNvPicPr>
          <p:nvPr/>
        </p:nvPicPr>
        <p:blipFill>
          <a:blip r:embed="rId3"/>
          <a:stretch>
            <a:fillRect/>
          </a:stretch>
        </p:blipFill>
        <p:spPr>
          <a:xfrm>
            <a:off x="1442226" y="2202556"/>
            <a:ext cx="5693537" cy="1107856"/>
          </a:xfrm>
          <a:prstGeom prst="rect">
            <a:avLst/>
          </a:prstGeom>
        </p:spPr>
      </p:pic>
      <p:pic>
        <p:nvPicPr>
          <p:cNvPr id="9" name="Imagen 8">
            <a:extLst>
              <a:ext uri="{FF2B5EF4-FFF2-40B4-BE49-F238E27FC236}">
                <a16:creationId xmlns:a16="http://schemas.microsoft.com/office/drawing/2014/main" id="{2705470C-DDA8-4285-A51F-A5758D9842D0}"/>
              </a:ext>
            </a:extLst>
          </p:cNvPr>
          <p:cNvPicPr>
            <a:picLocks noChangeAspect="1"/>
          </p:cNvPicPr>
          <p:nvPr/>
        </p:nvPicPr>
        <p:blipFill>
          <a:blip r:embed="rId4"/>
          <a:stretch>
            <a:fillRect/>
          </a:stretch>
        </p:blipFill>
        <p:spPr>
          <a:xfrm>
            <a:off x="325646" y="3494983"/>
            <a:ext cx="8853933" cy="613356"/>
          </a:xfrm>
          <a:prstGeom prst="rect">
            <a:avLst/>
          </a:prstGeom>
        </p:spPr>
      </p:pic>
      <p:pic>
        <p:nvPicPr>
          <p:cNvPr id="12" name="Imagen 11">
            <a:extLst>
              <a:ext uri="{FF2B5EF4-FFF2-40B4-BE49-F238E27FC236}">
                <a16:creationId xmlns:a16="http://schemas.microsoft.com/office/drawing/2014/main" id="{F9E6CD85-2502-41DA-B6F9-FDCB174BF160}"/>
              </a:ext>
            </a:extLst>
          </p:cNvPr>
          <p:cNvPicPr>
            <a:picLocks noChangeAspect="1"/>
          </p:cNvPicPr>
          <p:nvPr/>
        </p:nvPicPr>
        <p:blipFill>
          <a:blip r:embed="rId5"/>
          <a:stretch>
            <a:fillRect/>
          </a:stretch>
        </p:blipFill>
        <p:spPr>
          <a:xfrm>
            <a:off x="1682070" y="4485205"/>
            <a:ext cx="6721038" cy="2018820"/>
          </a:xfrm>
          <a:prstGeom prst="rect">
            <a:avLst/>
          </a:prstGeom>
        </p:spPr>
      </p:pic>
      <p:pic>
        <p:nvPicPr>
          <p:cNvPr id="14" name="Imagen 13">
            <a:extLst>
              <a:ext uri="{FF2B5EF4-FFF2-40B4-BE49-F238E27FC236}">
                <a16:creationId xmlns:a16="http://schemas.microsoft.com/office/drawing/2014/main" id="{2BECA6B0-CC95-4A2F-B373-6EA249EA00C3}"/>
              </a:ext>
            </a:extLst>
          </p:cNvPr>
          <p:cNvPicPr>
            <a:picLocks noChangeAspect="1"/>
          </p:cNvPicPr>
          <p:nvPr/>
        </p:nvPicPr>
        <p:blipFill rotWithShape="1">
          <a:blip r:embed="rId6"/>
          <a:srcRect r="14689"/>
          <a:stretch/>
        </p:blipFill>
        <p:spPr>
          <a:xfrm>
            <a:off x="9344471" y="2121212"/>
            <a:ext cx="2847530" cy="3793576"/>
          </a:xfrm>
          <a:prstGeom prst="rect">
            <a:avLst/>
          </a:prstGeom>
        </p:spPr>
      </p:pic>
    </p:spTree>
    <p:extLst>
      <p:ext uri="{BB962C8B-B14F-4D97-AF65-F5344CB8AC3E}">
        <p14:creationId xmlns:p14="http://schemas.microsoft.com/office/powerpoint/2010/main" val="56558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2">
            <a:extLst>
              <a:ext uri="{FF2B5EF4-FFF2-40B4-BE49-F238E27FC236}">
                <a16:creationId xmlns:a16="http://schemas.microsoft.com/office/drawing/2014/main" id="{B7E429B1-50D5-4160-81BC-3986F1B0FC99}"/>
              </a:ext>
            </a:extLst>
          </p:cNvPr>
          <p:cNvSpPr txBox="1"/>
          <p:nvPr/>
        </p:nvSpPr>
        <p:spPr>
          <a:xfrm>
            <a:off x="9962085" y="6319359"/>
            <a:ext cx="1342868" cy="369332"/>
          </a:xfrm>
          <a:prstGeom prst="rect">
            <a:avLst/>
          </a:prstGeom>
          <a:noFill/>
        </p:spPr>
        <p:txBody>
          <a:bodyPr wrap="none" rtlCol="0">
            <a:spAutoFit/>
          </a:bodyPr>
          <a:lstStyle/>
          <a:p>
            <a:r>
              <a:rPr lang="es-ES" dirty="0"/>
              <a:t>Link: </a:t>
            </a:r>
            <a:r>
              <a:rPr lang="es-ES" dirty="0">
                <a:hlinkClick r:id="rId3"/>
              </a:rPr>
              <a:t>Cursor </a:t>
            </a:r>
            <a:endParaRPr lang="es-ES" dirty="0"/>
          </a:p>
        </p:txBody>
      </p:sp>
      <p:sp>
        <p:nvSpPr>
          <p:cNvPr id="6" name="CuadroTexto 5">
            <a:extLst>
              <a:ext uri="{FF2B5EF4-FFF2-40B4-BE49-F238E27FC236}">
                <a16:creationId xmlns:a16="http://schemas.microsoft.com/office/drawing/2014/main" id="{EC063569-BC6F-4BB3-9594-228A7CB32400}"/>
              </a:ext>
            </a:extLst>
          </p:cNvPr>
          <p:cNvSpPr txBox="1"/>
          <p:nvPr/>
        </p:nvSpPr>
        <p:spPr>
          <a:xfrm>
            <a:off x="44840" y="1523925"/>
            <a:ext cx="12147160" cy="830997"/>
          </a:xfrm>
          <a:prstGeom prst="rect">
            <a:avLst/>
          </a:prstGeom>
          <a:noFill/>
        </p:spPr>
        <p:txBody>
          <a:bodyPr wrap="square">
            <a:spAutoFit/>
          </a:bodyPr>
          <a:lstStyle/>
          <a:p>
            <a:pPr marL="285750" indent="-285750">
              <a:buFont typeface="Arial" panose="020B0604020202020204" pitchFamily="34" charset="0"/>
              <a:buChar char="•"/>
            </a:pPr>
            <a:r>
              <a:rPr lang="es-EC" sz="2400" b="1" dirty="0"/>
              <a:t>Un cursor que muestre el numero de la inscripción el nombre del administrador </a:t>
            </a:r>
            <a:r>
              <a:rPr lang="es-EC" sz="2400" b="1" dirty="0" err="1"/>
              <a:t>desiGnado</a:t>
            </a:r>
            <a:r>
              <a:rPr lang="es-EC" sz="2400" b="1" dirty="0"/>
              <a:t>  y el cliente.</a:t>
            </a:r>
          </a:p>
        </p:txBody>
      </p:sp>
      <p:pic>
        <p:nvPicPr>
          <p:cNvPr id="4" name="Imagen 3">
            <a:extLst>
              <a:ext uri="{FF2B5EF4-FFF2-40B4-BE49-F238E27FC236}">
                <a16:creationId xmlns:a16="http://schemas.microsoft.com/office/drawing/2014/main" id="{716133E0-470E-4F6A-A557-36C31E03B416}"/>
              </a:ext>
            </a:extLst>
          </p:cNvPr>
          <p:cNvPicPr>
            <a:picLocks noChangeAspect="1"/>
          </p:cNvPicPr>
          <p:nvPr/>
        </p:nvPicPr>
        <p:blipFill rotWithShape="1">
          <a:blip r:embed="rId4"/>
          <a:srcRect t="10185"/>
          <a:stretch/>
        </p:blipFill>
        <p:spPr>
          <a:xfrm>
            <a:off x="230967" y="2311999"/>
            <a:ext cx="6979302" cy="4354106"/>
          </a:xfrm>
          <a:prstGeom prst="rect">
            <a:avLst/>
          </a:prstGeom>
        </p:spPr>
      </p:pic>
      <p:pic>
        <p:nvPicPr>
          <p:cNvPr id="9" name="Imagen 8">
            <a:extLst>
              <a:ext uri="{FF2B5EF4-FFF2-40B4-BE49-F238E27FC236}">
                <a16:creationId xmlns:a16="http://schemas.microsoft.com/office/drawing/2014/main" id="{068E0BFB-7D70-431F-8A06-3444EF26C2AE}"/>
              </a:ext>
            </a:extLst>
          </p:cNvPr>
          <p:cNvPicPr>
            <a:picLocks noChangeAspect="1"/>
          </p:cNvPicPr>
          <p:nvPr/>
        </p:nvPicPr>
        <p:blipFill>
          <a:blip r:embed="rId5"/>
          <a:stretch>
            <a:fillRect/>
          </a:stretch>
        </p:blipFill>
        <p:spPr>
          <a:xfrm>
            <a:off x="6736171" y="2490544"/>
            <a:ext cx="4965291" cy="3211441"/>
          </a:xfrm>
          <a:prstGeom prst="rect">
            <a:avLst/>
          </a:prstGeom>
        </p:spPr>
      </p:pic>
    </p:spTree>
    <p:extLst>
      <p:ext uri="{BB962C8B-B14F-4D97-AF65-F5344CB8AC3E}">
        <p14:creationId xmlns:p14="http://schemas.microsoft.com/office/powerpoint/2010/main" val="248944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CE4EC33-6BF5-4615-958D-48EF27D59AB1}"/>
              </a:ext>
            </a:extLst>
          </p:cNvPr>
          <p:cNvSpPr txBox="1"/>
          <p:nvPr/>
        </p:nvSpPr>
        <p:spPr>
          <a:xfrm>
            <a:off x="8702911" y="6306870"/>
            <a:ext cx="3273588" cy="369332"/>
          </a:xfrm>
          <a:prstGeom prst="rect">
            <a:avLst/>
          </a:prstGeom>
          <a:noFill/>
        </p:spPr>
        <p:txBody>
          <a:bodyPr wrap="none" rtlCol="0">
            <a:spAutoFit/>
          </a:bodyPr>
          <a:lstStyle/>
          <a:p>
            <a:r>
              <a:rPr lang="es-ES" dirty="0"/>
              <a:t>Link: </a:t>
            </a:r>
            <a:r>
              <a:rPr lang="es-ES" dirty="0">
                <a:hlinkClick r:id="rId4" action="ppaction://hlinkfile"/>
              </a:rPr>
              <a:t>Procedimiento Almacenado</a:t>
            </a:r>
            <a:endParaRPr lang="es-ES" dirty="0"/>
          </a:p>
        </p:txBody>
      </p:sp>
      <p:pic>
        <p:nvPicPr>
          <p:cNvPr id="4" name="Imagen 3">
            <a:extLst>
              <a:ext uri="{FF2B5EF4-FFF2-40B4-BE49-F238E27FC236}">
                <a16:creationId xmlns:a16="http://schemas.microsoft.com/office/drawing/2014/main" id="{C7C831B3-0F1C-4C2C-940A-38E4B8732CD3}"/>
              </a:ext>
            </a:extLst>
          </p:cNvPr>
          <p:cNvPicPr>
            <a:picLocks noChangeAspect="1"/>
          </p:cNvPicPr>
          <p:nvPr/>
        </p:nvPicPr>
        <p:blipFill rotWithShape="1">
          <a:blip r:embed="rId5"/>
          <a:srcRect t="27914" b="14768"/>
          <a:stretch/>
        </p:blipFill>
        <p:spPr>
          <a:xfrm>
            <a:off x="340635" y="2626631"/>
            <a:ext cx="8998237" cy="2389262"/>
          </a:xfrm>
          <a:prstGeom prst="rect">
            <a:avLst/>
          </a:prstGeom>
        </p:spPr>
      </p:pic>
      <p:pic>
        <p:nvPicPr>
          <p:cNvPr id="6" name="Imagen 5">
            <a:extLst>
              <a:ext uri="{FF2B5EF4-FFF2-40B4-BE49-F238E27FC236}">
                <a16:creationId xmlns:a16="http://schemas.microsoft.com/office/drawing/2014/main" id="{6E847CD9-BBB3-4C19-B5A7-4CBF78366ED9}"/>
              </a:ext>
            </a:extLst>
          </p:cNvPr>
          <p:cNvPicPr>
            <a:picLocks noChangeAspect="1"/>
          </p:cNvPicPr>
          <p:nvPr/>
        </p:nvPicPr>
        <p:blipFill>
          <a:blip r:embed="rId6"/>
          <a:stretch>
            <a:fillRect/>
          </a:stretch>
        </p:blipFill>
        <p:spPr>
          <a:xfrm>
            <a:off x="395616" y="5601485"/>
            <a:ext cx="4585444" cy="537357"/>
          </a:xfrm>
          <a:prstGeom prst="rect">
            <a:avLst/>
          </a:prstGeom>
        </p:spPr>
      </p:pic>
      <p:pic>
        <p:nvPicPr>
          <p:cNvPr id="10" name="Imagen 9">
            <a:extLst>
              <a:ext uri="{FF2B5EF4-FFF2-40B4-BE49-F238E27FC236}">
                <a16:creationId xmlns:a16="http://schemas.microsoft.com/office/drawing/2014/main" id="{06E79F58-3DA0-4FD4-924C-B47CB4E3AEFC}"/>
              </a:ext>
            </a:extLst>
          </p:cNvPr>
          <p:cNvPicPr>
            <a:picLocks noChangeAspect="1"/>
          </p:cNvPicPr>
          <p:nvPr/>
        </p:nvPicPr>
        <p:blipFill>
          <a:blip r:embed="rId7"/>
          <a:stretch>
            <a:fillRect/>
          </a:stretch>
        </p:blipFill>
        <p:spPr>
          <a:xfrm>
            <a:off x="4981060" y="5116545"/>
            <a:ext cx="6995439" cy="921645"/>
          </a:xfrm>
          <a:prstGeom prst="rect">
            <a:avLst/>
          </a:prstGeom>
        </p:spPr>
      </p:pic>
      <p:pic>
        <p:nvPicPr>
          <p:cNvPr id="12" name="Imagen 11">
            <a:extLst>
              <a:ext uri="{FF2B5EF4-FFF2-40B4-BE49-F238E27FC236}">
                <a16:creationId xmlns:a16="http://schemas.microsoft.com/office/drawing/2014/main" id="{03013489-4119-42AD-A35B-1BC389F4BE06}"/>
              </a:ext>
            </a:extLst>
          </p:cNvPr>
          <p:cNvPicPr>
            <a:picLocks noChangeAspect="1"/>
          </p:cNvPicPr>
          <p:nvPr/>
        </p:nvPicPr>
        <p:blipFill rotWithShape="1">
          <a:blip r:embed="rId8"/>
          <a:srcRect l="10713" r="14942"/>
          <a:stretch/>
        </p:blipFill>
        <p:spPr>
          <a:xfrm>
            <a:off x="9301139" y="2786765"/>
            <a:ext cx="2853128" cy="1425846"/>
          </a:xfrm>
          <a:prstGeom prst="rect">
            <a:avLst/>
          </a:prstGeom>
        </p:spPr>
      </p:pic>
      <p:sp>
        <p:nvSpPr>
          <p:cNvPr id="14" name="CuadroTexto 13">
            <a:extLst>
              <a:ext uri="{FF2B5EF4-FFF2-40B4-BE49-F238E27FC236}">
                <a16:creationId xmlns:a16="http://schemas.microsoft.com/office/drawing/2014/main" id="{CEB96A6B-E8AB-457F-B010-14B100D40688}"/>
              </a:ext>
            </a:extLst>
          </p:cNvPr>
          <p:cNvSpPr txBox="1"/>
          <p:nvPr/>
        </p:nvSpPr>
        <p:spPr>
          <a:xfrm>
            <a:off x="44840" y="1523925"/>
            <a:ext cx="12147160" cy="830997"/>
          </a:xfrm>
          <a:prstGeom prst="rect">
            <a:avLst/>
          </a:prstGeom>
          <a:noFill/>
        </p:spPr>
        <p:txBody>
          <a:bodyPr wrap="square">
            <a:spAutoFit/>
          </a:bodyPr>
          <a:lstStyle/>
          <a:p>
            <a:pPr marL="285750" indent="-285750">
              <a:buFont typeface="Arial" panose="020B0604020202020204" pitchFamily="34" charset="0"/>
              <a:buChar char="•"/>
            </a:pPr>
            <a:r>
              <a:rPr lang="es-EC" sz="2400" b="1" dirty="0"/>
              <a:t>Un procedimiento almacenado que permita eliminar los ganadores correspondientes a un bingo determinado</a:t>
            </a:r>
          </a:p>
        </p:txBody>
      </p:sp>
    </p:spTree>
    <p:extLst>
      <p:ext uri="{BB962C8B-B14F-4D97-AF65-F5344CB8AC3E}">
        <p14:creationId xmlns:p14="http://schemas.microsoft.com/office/powerpoint/2010/main" val="19087076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customXml/itemProps2.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D05DC5-BC54-4026-9912-1590CDF307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2230</TotalTime>
  <Words>564</Words>
  <Application>Microsoft Office PowerPoint</Application>
  <PresentationFormat>Panorámica</PresentationFormat>
  <Paragraphs>108</Paragraphs>
  <Slides>15</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Abadi</vt:lpstr>
      <vt:lpstr>Aharoni</vt:lpstr>
      <vt:lpstr>Arial</vt:lpstr>
      <vt:lpstr>Book Antiqua</vt:lpstr>
      <vt:lpstr>Calibri</vt:lpstr>
      <vt:lpstr>Calibri Light</vt:lpstr>
      <vt:lpstr>Cooper Black</vt:lpstr>
      <vt:lpstr>Times New Roman</vt:lpstr>
      <vt:lpstr>Tema de Office</vt:lpstr>
      <vt:lpstr>Presentación de PowerPoint</vt:lpstr>
      <vt:lpstr>Índice</vt:lpstr>
      <vt:lpstr>  Universo del Discurso</vt:lpstr>
      <vt:lpstr>  Entidades</vt:lpstr>
      <vt:lpstr>  Modelo Lógico/Relacional </vt:lpstr>
      <vt:lpstr>  Trigger </vt:lpstr>
      <vt:lpstr>  Trigger </vt:lpstr>
      <vt:lpstr>  Cursor</vt:lpstr>
      <vt:lpstr>  Procedimiento almacenado</vt:lpstr>
      <vt:lpstr>Reporte usando base de datos</vt:lpstr>
      <vt:lpstr>Reporte usando base de datos</vt:lpstr>
      <vt:lpstr>Reporte de la base de datos</vt:lpstr>
      <vt:lpstr>Reporte de la base de datos</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ALEJANDRO JAVIER MENDOZA ALCIVAR</cp:lastModifiedBy>
  <cp:revision>39</cp:revision>
  <dcterms:created xsi:type="dcterms:W3CDTF">2020-11-19T19:50:27Z</dcterms:created>
  <dcterms:modified xsi:type="dcterms:W3CDTF">2021-03-12T01:44:31Z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