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326" r:id="rId5"/>
    <p:sldId id="258" r:id="rId6"/>
    <p:sldId id="327" r:id="rId7"/>
    <p:sldId id="295" r:id="rId8"/>
    <p:sldId id="290" r:id="rId9"/>
    <p:sldId id="335" r:id="rId10"/>
    <p:sldId id="374" r:id="rId11"/>
    <p:sldId id="336" r:id="rId12"/>
    <p:sldId id="375" r:id="rId13"/>
    <p:sldId id="376" r:id="rId14"/>
    <p:sldId id="378" r:id="rId15"/>
    <p:sldId id="380" r:id="rId16"/>
    <p:sldId id="381" r:id="rId17"/>
    <p:sldId id="382" r:id="rId18"/>
    <p:sldId id="383" r:id="rId19"/>
    <p:sldId id="341" r:id="rId20"/>
    <p:sldId id="373" r:id="rId21"/>
    <p:sldId id="298" r:id="rId2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DDC688F-0288-4899-8493-49856B5EA606}">
          <p14:sldIdLst>
            <p14:sldId id="326"/>
            <p14:sldId id="258"/>
            <p14:sldId id="327"/>
            <p14:sldId id="295"/>
            <p14:sldId id="290"/>
            <p14:sldId id="335"/>
            <p14:sldId id="374"/>
            <p14:sldId id="336"/>
            <p14:sldId id="375"/>
            <p14:sldId id="376"/>
            <p14:sldId id="378"/>
            <p14:sldId id="380"/>
            <p14:sldId id="381"/>
            <p14:sldId id="382"/>
            <p14:sldId id="383"/>
            <p14:sldId id="341"/>
            <p14:sldId id="373"/>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9B7F3F-1D34-481E-AB31-9B86B950158B}" v="83" dt="2020-12-04T23:35:27.81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35012-C341-4AEE-A5B6-5DBC1823FC4B}" type="datetimeFigureOut">
              <a:rPr lang="es-ES"/>
              <a:t>27/08/2021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91538-C8E5-4C75-AD33-C6CE73CBF08B}" type="slidenum">
              <a:rPr lang="es-ES"/>
              <a:t>‹Nº›</a:t>
            </a:fld>
            <a:endParaRPr lang="es-ES"/>
          </a:p>
        </p:txBody>
      </p:sp>
    </p:spTree>
    <p:extLst>
      <p:ext uri="{BB962C8B-B14F-4D97-AF65-F5344CB8AC3E}">
        <p14:creationId xmlns:p14="http://schemas.microsoft.com/office/powerpoint/2010/main" val="261738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5</a:t>
            </a:fld>
            <a:endParaRPr lang="es-ES"/>
          </a:p>
        </p:txBody>
      </p:sp>
    </p:spTree>
    <p:extLst>
      <p:ext uri="{BB962C8B-B14F-4D97-AF65-F5344CB8AC3E}">
        <p14:creationId xmlns:p14="http://schemas.microsoft.com/office/powerpoint/2010/main" val="2999353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14</a:t>
            </a:fld>
            <a:endParaRPr lang="es-ES"/>
          </a:p>
        </p:txBody>
      </p:sp>
    </p:spTree>
    <p:extLst>
      <p:ext uri="{BB962C8B-B14F-4D97-AF65-F5344CB8AC3E}">
        <p14:creationId xmlns:p14="http://schemas.microsoft.com/office/powerpoint/2010/main" val="3754442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15</a:t>
            </a:fld>
            <a:endParaRPr lang="es-ES"/>
          </a:p>
        </p:txBody>
      </p:sp>
    </p:spTree>
    <p:extLst>
      <p:ext uri="{BB962C8B-B14F-4D97-AF65-F5344CB8AC3E}">
        <p14:creationId xmlns:p14="http://schemas.microsoft.com/office/powerpoint/2010/main" val="2471983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16</a:t>
            </a:fld>
            <a:endParaRPr lang="es-ES"/>
          </a:p>
        </p:txBody>
      </p:sp>
    </p:spTree>
    <p:extLst>
      <p:ext uri="{BB962C8B-B14F-4D97-AF65-F5344CB8AC3E}">
        <p14:creationId xmlns:p14="http://schemas.microsoft.com/office/powerpoint/2010/main" val="207911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17</a:t>
            </a:fld>
            <a:endParaRPr lang="es-ES"/>
          </a:p>
        </p:txBody>
      </p:sp>
    </p:spTree>
    <p:extLst>
      <p:ext uri="{BB962C8B-B14F-4D97-AF65-F5344CB8AC3E}">
        <p14:creationId xmlns:p14="http://schemas.microsoft.com/office/powerpoint/2010/main" val="268764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6</a:t>
            </a:fld>
            <a:endParaRPr lang="es-ES"/>
          </a:p>
        </p:txBody>
      </p:sp>
    </p:spTree>
    <p:extLst>
      <p:ext uri="{BB962C8B-B14F-4D97-AF65-F5344CB8AC3E}">
        <p14:creationId xmlns:p14="http://schemas.microsoft.com/office/powerpoint/2010/main" val="2908944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7</a:t>
            </a:fld>
            <a:endParaRPr lang="es-ES"/>
          </a:p>
        </p:txBody>
      </p:sp>
    </p:spTree>
    <p:extLst>
      <p:ext uri="{BB962C8B-B14F-4D97-AF65-F5344CB8AC3E}">
        <p14:creationId xmlns:p14="http://schemas.microsoft.com/office/powerpoint/2010/main" val="4062938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8</a:t>
            </a:fld>
            <a:endParaRPr lang="es-ES"/>
          </a:p>
        </p:txBody>
      </p:sp>
    </p:spTree>
    <p:extLst>
      <p:ext uri="{BB962C8B-B14F-4D97-AF65-F5344CB8AC3E}">
        <p14:creationId xmlns:p14="http://schemas.microsoft.com/office/powerpoint/2010/main" val="2916259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9</a:t>
            </a:fld>
            <a:endParaRPr lang="es-ES"/>
          </a:p>
        </p:txBody>
      </p:sp>
    </p:spTree>
    <p:extLst>
      <p:ext uri="{BB962C8B-B14F-4D97-AF65-F5344CB8AC3E}">
        <p14:creationId xmlns:p14="http://schemas.microsoft.com/office/powerpoint/2010/main" val="2496496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10</a:t>
            </a:fld>
            <a:endParaRPr lang="es-ES"/>
          </a:p>
        </p:txBody>
      </p:sp>
    </p:spTree>
    <p:extLst>
      <p:ext uri="{BB962C8B-B14F-4D97-AF65-F5344CB8AC3E}">
        <p14:creationId xmlns:p14="http://schemas.microsoft.com/office/powerpoint/2010/main" val="2116560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11</a:t>
            </a:fld>
            <a:endParaRPr lang="es-ES"/>
          </a:p>
        </p:txBody>
      </p:sp>
    </p:spTree>
    <p:extLst>
      <p:ext uri="{BB962C8B-B14F-4D97-AF65-F5344CB8AC3E}">
        <p14:creationId xmlns:p14="http://schemas.microsoft.com/office/powerpoint/2010/main" val="2823108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12</a:t>
            </a:fld>
            <a:endParaRPr lang="es-ES"/>
          </a:p>
        </p:txBody>
      </p:sp>
    </p:spTree>
    <p:extLst>
      <p:ext uri="{BB962C8B-B14F-4D97-AF65-F5344CB8AC3E}">
        <p14:creationId xmlns:p14="http://schemas.microsoft.com/office/powerpoint/2010/main" val="1365608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13</a:t>
            </a:fld>
            <a:endParaRPr lang="es-ES"/>
          </a:p>
        </p:txBody>
      </p:sp>
    </p:spTree>
    <p:extLst>
      <p:ext uri="{BB962C8B-B14F-4D97-AF65-F5344CB8AC3E}">
        <p14:creationId xmlns:p14="http://schemas.microsoft.com/office/powerpoint/2010/main" val="1959650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27/08/2021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27/08/2021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27/08/2021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27/08/2021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27/08/2021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27/08/2021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27/08/2021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27/08/2021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27/08/2021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27/08/2021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27/08/2021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27/08/2021</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microsoft.com/office/2007/relationships/hdphoto" Target="../media/hdphoto6.wdp"/><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microsoft.com/office/2007/relationships/hdphoto" Target="../media/hdphoto7.wdp"/><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microsoft.com/office/2007/relationships/hdphoto" Target="../media/hdphoto8.wdp"/><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microsoft.com/office/2007/relationships/hdphoto" Target="../media/hdphoto9.wdp"/><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microsoft.com/office/2007/relationships/hdphoto" Target="../media/hdphoto10.wdp"/><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slide" Target="slide4.xml"/><Relationship Id="rId7" Type="http://schemas.openxmlformats.org/officeDocument/2006/relationships/slide" Target="slide5.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16.xml"/><Relationship Id="rId5" Type="http://schemas.openxmlformats.org/officeDocument/2006/relationships/slide" Target="slide10.xml"/><Relationship Id="rId4" Type="http://schemas.openxmlformats.org/officeDocument/2006/relationships/slide" Target="slide7.xml"/><Relationship Id="rId9" Type="http://schemas.openxmlformats.org/officeDocument/2006/relationships/slide" Target="slide17.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drive.google.com/file/d/1D2JFhDclCUW2K34zr7vvwUcyNeA8K0lg/view?usp=sharing" TargetMode="External"/><Relationship Id="rId2" Type="http://schemas.openxmlformats.org/officeDocument/2006/relationships/slide" Target="slide2.xml"/><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microsoft.com/office/2007/relationships/hdphoto" Target="../media/hdphoto2.wdp"/><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microsoft.com/office/2007/relationships/hdphoto" Target="../media/hdphoto3.wdp"/><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microsoft.com/office/2007/relationships/hdphoto" Target="../media/hdphoto4.wdp"/><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microsoft.com/office/2007/relationships/hdphoto" Target="../media/hdphoto5.wdp"/><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0CCDFE1-D500-436B-9F87-C06385D7EDFE}"/>
              </a:ext>
            </a:extLst>
          </p:cNvPr>
          <p:cNvSpPr txBox="1"/>
          <p:nvPr/>
        </p:nvSpPr>
        <p:spPr>
          <a:xfrm>
            <a:off x="-1055076" y="656370"/>
            <a:ext cx="1122255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3200" b="0" i="0" u="none" strike="noStrike" kern="1200" cap="none" spc="0" normalizeH="0" baseline="0" noProof="0" dirty="0">
                <a:ln>
                  <a:noFill/>
                </a:ln>
                <a:solidFill>
                  <a:prstClr val="black"/>
                </a:solidFill>
                <a:effectLst/>
                <a:uLnTx/>
                <a:uFillTx/>
                <a:latin typeface="Aharoni"/>
                <a:ea typeface="+mn-ea"/>
                <a:cs typeface="Aharoni"/>
              </a:rPr>
              <a:t>		DOMINIO DEL UNIVERSO:  GIMNASIO</a:t>
            </a:r>
            <a:endParaRPr kumimoji="0" lang="es-E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CuadroTexto 5">
            <a:extLst>
              <a:ext uri="{FF2B5EF4-FFF2-40B4-BE49-F238E27FC236}">
                <a16:creationId xmlns:a16="http://schemas.microsoft.com/office/drawing/2014/main" id="{8BA8465E-0F28-4E28-83C0-F769920DE515}"/>
              </a:ext>
            </a:extLst>
          </p:cNvPr>
          <p:cNvSpPr txBox="1"/>
          <p:nvPr/>
        </p:nvSpPr>
        <p:spPr>
          <a:xfrm>
            <a:off x="234316" y="5044364"/>
            <a:ext cx="544903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black"/>
                </a:solidFill>
                <a:effectLst/>
                <a:uLnTx/>
                <a:uFillTx/>
                <a:latin typeface="Book Antiqua"/>
                <a:ea typeface="+mn-ea"/>
                <a:cs typeface="+mn-cs"/>
              </a:rPr>
              <a:t>Universidad Laica Eloy Alfaro de Manabí</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black"/>
                </a:solidFill>
                <a:effectLst/>
                <a:uLnTx/>
                <a:uFillTx/>
                <a:latin typeface="Book Antiqua"/>
                <a:ea typeface="+mn-ea"/>
                <a:cs typeface="+mn-cs"/>
              </a:rPr>
              <a:t>Carrera Tecnología de la Información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black"/>
                </a:solidFill>
                <a:effectLst/>
                <a:uLnTx/>
                <a:uFillTx/>
                <a:latin typeface="Book Antiqua"/>
                <a:ea typeface="+mn-ea"/>
                <a:cs typeface="+mn-cs"/>
              </a:rPr>
              <a:t>Gestión de Base de Datos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black"/>
                </a:solidFill>
                <a:effectLst/>
                <a:uLnTx/>
                <a:uFillTx/>
                <a:latin typeface="Book Antiqua"/>
                <a:ea typeface="+mn-ea"/>
                <a:cs typeface="+mn-cs"/>
              </a:rPr>
              <a:t>Estudiante: Mendoza Alcívar Alejandro Javier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black"/>
                </a:solidFill>
                <a:effectLst/>
                <a:uLnTx/>
                <a:uFillTx/>
                <a:latin typeface="Book Antiqua"/>
                <a:ea typeface="+mn-ea"/>
                <a:cs typeface="+mn-cs"/>
              </a:rPr>
              <a:t>Curso: 5”A”</a:t>
            </a:r>
          </a:p>
        </p:txBody>
      </p:sp>
      <p:sp>
        <p:nvSpPr>
          <p:cNvPr id="7" name="Rectángulo: esquinas redondeadas 6">
            <a:extLst>
              <a:ext uri="{FF2B5EF4-FFF2-40B4-BE49-F238E27FC236}">
                <a16:creationId xmlns:a16="http://schemas.microsoft.com/office/drawing/2014/main" id="{FAEBF03B-056E-443A-A32E-3106EEC5D727}"/>
              </a:ext>
            </a:extLst>
          </p:cNvPr>
          <p:cNvSpPr/>
          <p:nvPr/>
        </p:nvSpPr>
        <p:spPr>
          <a:xfrm>
            <a:off x="5891578" y="6184654"/>
            <a:ext cx="6301153" cy="674077"/>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black">
                    <a:lumMod val="95000"/>
                    <a:lumOff val="5000"/>
                  </a:prstClr>
                </a:solidFill>
                <a:effectLst/>
                <a:uLnTx/>
                <a:uFillTx/>
                <a:latin typeface="Calibri" panose="020F0502020204030204"/>
                <a:ea typeface="+mn-ea"/>
                <a:cs typeface="Calibri"/>
              </a:rPr>
              <a:t>Fuente: </a:t>
            </a:r>
            <a:r>
              <a:rPr kumimoji="0" lang="es-ES" sz="1800" b="0" i="0" u="sng" strike="noStrike" kern="1200" cap="none" spc="0" normalizeH="0" baseline="0" noProof="0" dirty="0">
                <a:ln>
                  <a:noFill/>
                </a:ln>
                <a:solidFill>
                  <a:prstClr val="black">
                    <a:lumMod val="95000"/>
                    <a:lumOff val="5000"/>
                  </a:prstClr>
                </a:solidFill>
                <a:effectLst/>
                <a:uLnTx/>
                <a:uFillTx/>
                <a:latin typeface="Calibri" panose="020F0502020204030204"/>
                <a:ea typeface="+mn-lt"/>
                <a:cs typeface="Calibri" panose="020F0502020204030204"/>
              </a:rPr>
              <a:t>Propia</a:t>
            </a:r>
            <a:endParaRPr kumimoji="0" lang="es-ES" sz="1800" b="0" i="0" u="none" strike="noStrike" kern="1200" cap="none" spc="0" normalizeH="0" baseline="0" noProof="0" dirty="0">
              <a:ln>
                <a:noFill/>
              </a:ln>
              <a:solidFill>
                <a:prstClr val="black">
                  <a:lumMod val="95000"/>
                  <a:lumOff val="5000"/>
                </a:prstClr>
              </a:solidFill>
              <a:effectLst/>
              <a:uLnTx/>
              <a:uFillTx/>
              <a:latin typeface="Calibri" panose="020F0502020204030204"/>
              <a:ea typeface="+mn-ea"/>
              <a:cs typeface="Calibri"/>
            </a:endParaRPr>
          </a:p>
        </p:txBody>
      </p:sp>
      <p:sp>
        <p:nvSpPr>
          <p:cNvPr id="2" name="CuadroTexto 1">
            <a:extLst>
              <a:ext uri="{FF2B5EF4-FFF2-40B4-BE49-F238E27FC236}">
                <a16:creationId xmlns:a16="http://schemas.microsoft.com/office/drawing/2014/main" id="{354612C6-2A7F-4A22-BD3F-2DB6AC4B0276}"/>
              </a:ext>
            </a:extLst>
          </p:cNvPr>
          <p:cNvSpPr txBox="1"/>
          <p:nvPr/>
        </p:nvSpPr>
        <p:spPr>
          <a:xfrm>
            <a:off x="1528737" y="2235178"/>
            <a:ext cx="9968719"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2600" b="0" i="0" u="none" strike="noStrike" kern="1200" cap="none" spc="0" normalizeH="0" baseline="0" noProof="0" dirty="0">
              <a:ln>
                <a:noFill/>
              </a:ln>
              <a:solidFill>
                <a:srgbClr val="E7E6E6">
                  <a:lumMod val="25000"/>
                </a:srgbClr>
              </a:solidFill>
              <a:effectLst/>
              <a:uLnTx/>
              <a:uFillTx/>
              <a:latin typeface="Cooper Black"/>
              <a:ea typeface="+mn-ea"/>
              <a:cs typeface="Aharoni"/>
            </a:endParaRPr>
          </a:p>
          <a:p>
            <a:pPr marL="457200" marR="0" lvl="0" indent="-457200" algn="just" defTabSz="914400" rtl="0" eaLnBrk="1" fontAlgn="auto" latinLnBrk="0" hangingPunct="1">
              <a:lnSpc>
                <a:spcPct val="100000"/>
              </a:lnSpc>
              <a:spcBef>
                <a:spcPts val="0"/>
              </a:spcBef>
              <a:spcAft>
                <a:spcPts val="0"/>
              </a:spcAft>
              <a:buClrTx/>
              <a:buSzTx/>
              <a:buFontTx/>
              <a:buChar char="-"/>
              <a:tabLst/>
              <a:defRPr/>
            </a:pPr>
            <a:r>
              <a:rPr kumimoji="0" lang="es-EC" sz="2600" b="0" i="0" u="none" strike="noStrike" kern="1200" cap="none" spc="0" normalizeH="0" baseline="0" noProof="0" dirty="0">
                <a:ln>
                  <a:noFill/>
                </a:ln>
                <a:solidFill>
                  <a:srgbClr val="E7E6E6">
                    <a:lumMod val="25000"/>
                  </a:srgbClr>
                </a:solidFill>
                <a:effectLst/>
                <a:uLnTx/>
                <a:uFillTx/>
                <a:latin typeface="Cooper Black"/>
                <a:ea typeface="+mn-ea"/>
                <a:cs typeface="Aharoni"/>
              </a:rPr>
              <a:t>Realizar un modelo de datos de un gimnasio donde se guarde la información dentro </a:t>
            </a:r>
            <a:r>
              <a:rPr lang="es-EC" sz="2600" dirty="0">
                <a:solidFill>
                  <a:srgbClr val="E7E6E6">
                    <a:lumMod val="25000"/>
                  </a:srgbClr>
                </a:solidFill>
                <a:latin typeface="Cooper Black"/>
                <a:cs typeface="Aharoni"/>
              </a:rPr>
              <a:t>de una </a:t>
            </a:r>
            <a:r>
              <a:rPr kumimoji="0" lang="es-EC" sz="2600" b="0" i="0" u="none" strike="noStrike" kern="1200" cap="none" spc="0" normalizeH="0" baseline="0" noProof="0" dirty="0">
                <a:ln>
                  <a:noFill/>
                </a:ln>
                <a:solidFill>
                  <a:srgbClr val="E7E6E6">
                    <a:lumMod val="25000"/>
                  </a:srgbClr>
                </a:solidFill>
                <a:effectLst/>
                <a:uLnTx/>
                <a:uFillTx/>
                <a:latin typeface="Cooper Black"/>
                <a:ea typeface="+mn-ea"/>
                <a:cs typeface="Aharoni"/>
              </a:rPr>
              <a:t>base de datos utilizando creaciones, inserciones y las respectivas consultas.</a:t>
            </a:r>
            <a:endParaRPr kumimoji="0" lang="es-ES" sz="1800" b="0" i="0" u="none" strike="noStrike" kern="1200" cap="none" spc="0" normalizeH="0" baseline="0" noProof="0" dirty="0">
              <a:ln>
                <a:noFill/>
              </a:ln>
              <a:solidFill>
                <a:srgbClr val="E7E6E6">
                  <a:lumMod val="25000"/>
                </a:srgbClr>
              </a:solidFill>
              <a:effectLst/>
              <a:uLnTx/>
              <a:uFillTx/>
              <a:latin typeface="Calibri" panose="020F0502020204030204"/>
              <a:ea typeface="+mn-ea"/>
              <a:cs typeface="Calibri"/>
            </a:endParaRPr>
          </a:p>
        </p:txBody>
      </p:sp>
      <p:sp>
        <p:nvSpPr>
          <p:cNvPr id="12" name="CuadroTexto 11">
            <a:extLst>
              <a:ext uri="{FF2B5EF4-FFF2-40B4-BE49-F238E27FC236}">
                <a16:creationId xmlns:a16="http://schemas.microsoft.com/office/drawing/2014/main" id="{BFABEB2C-D8CD-456C-8645-6485FA70F3AF}"/>
              </a:ext>
            </a:extLst>
          </p:cNvPr>
          <p:cNvSpPr txBox="1"/>
          <p:nvPr/>
        </p:nvSpPr>
        <p:spPr>
          <a:xfrm>
            <a:off x="907218" y="1760501"/>
            <a:ext cx="996871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600" b="0" i="0" u="sng" strike="noStrike" kern="1200" cap="none" spc="0" normalizeH="0" baseline="0" noProof="0" dirty="0">
                <a:ln>
                  <a:noFill/>
                </a:ln>
                <a:solidFill>
                  <a:srgbClr val="E7E6E6">
                    <a:lumMod val="25000"/>
                  </a:srgbClr>
                </a:solidFill>
                <a:effectLst/>
                <a:uLnTx/>
                <a:uFillTx/>
                <a:latin typeface="Cooper Black"/>
                <a:ea typeface="+mn-ea"/>
                <a:cs typeface="Aharoni"/>
              </a:rPr>
              <a:t>OBJETIVO:</a:t>
            </a:r>
            <a:endParaRPr kumimoji="0" lang="es-ES" sz="1800" b="0" i="0" u="sng" strike="noStrike" kern="1200" cap="none" spc="0" normalizeH="0" baseline="0" noProof="0" dirty="0">
              <a:ln>
                <a:noFill/>
              </a:ln>
              <a:solidFill>
                <a:srgbClr val="E7E6E6">
                  <a:lumMod val="25000"/>
                </a:srgbClr>
              </a:solidFill>
              <a:effectLst/>
              <a:uLnTx/>
              <a:uFillTx/>
              <a:latin typeface="Calibri" panose="020F0502020204030204"/>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E7E6E6">
                  <a:lumMod val="25000"/>
                </a:srgbClr>
              </a:solidFill>
              <a:effectLst/>
              <a:uLnTx/>
              <a:uFillTx/>
              <a:latin typeface="Calibri" panose="020F0502020204030204"/>
              <a:ea typeface="+mn-ea"/>
              <a:cs typeface="Calibri"/>
            </a:endParaRPr>
          </a:p>
        </p:txBody>
      </p:sp>
    </p:spTree>
    <p:extLst>
      <p:ext uri="{BB962C8B-B14F-4D97-AF65-F5344CB8AC3E}">
        <p14:creationId xmlns:p14="http://schemas.microsoft.com/office/powerpoint/2010/main" val="2793300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CURSOR </a:t>
            </a:r>
            <a:endParaRPr lang="es-ES" dirty="0">
              <a:solidFill>
                <a:schemeClr val="bg1"/>
              </a:solidFill>
            </a:endParaRPr>
          </a:p>
        </p:txBody>
      </p:sp>
      <p:sp>
        <p:nvSpPr>
          <p:cNvPr id="7" name="Rectángulo 6">
            <a:hlinkClick r:id="rId3"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14" name="CuadroTexto 13">
            <a:extLst>
              <a:ext uri="{FF2B5EF4-FFF2-40B4-BE49-F238E27FC236}">
                <a16:creationId xmlns:a16="http://schemas.microsoft.com/office/drawing/2014/main" id="{CEB96A6B-E8AB-457F-B010-14B100D40688}"/>
              </a:ext>
            </a:extLst>
          </p:cNvPr>
          <p:cNvSpPr txBox="1"/>
          <p:nvPr/>
        </p:nvSpPr>
        <p:spPr>
          <a:xfrm>
            <a:off x="264605" y="1485187"/>
            <a:ext cx="11195246" cy="1015663"/>
          </a:xfrm>
          <a:prstGeom prst="rect">
            <a:avLst/>
          </a:prstGeom>
          <a:noFill/>
        </p:spPr>
        <p:txBody>
          <a:bodyPr wrap="square">
            <a:spAutoFit/>
          </a:bodyPr>
          <a:lstStyle/>
          <a:p>
            <a:pPr algn="just"/>
            <a:r>
              <a:rPr lang="es-MX" sz="2000" b="1" dirty="0"/>
              <a:t>2. Un cursor el cual se defina por cada cliente el nombre, el apellido, el número de entrenadores por los cuales ha sido atendido la fecha en la que ingreso la primera vez y la última fecha en la que estuvo. </a:t>
            </a:r>
          </a:p>
          <a:p>
            <a:pPr algn="just"/>
            <a:endParaRPr lang="es-MX" sz="2000" b="1" dirty="0"/>
          </a:p>
        </p:txBody>
      </p:sp>
      <p:sp>
        <p:nvSpPr>
          <p:cNvPr id="3" name="Rectangle 3">
            <a:extLst>
              <a:ext uri="{FF2B5EF4-FFF2-40B4-BE49-F238E27FC236}">
                <a16:creationId xmlns:a16="http://schemas.microsoft.com/office/drawing/2014/main" id="{2D0D0F83-EA54-4970-B1B2-0D342B5DCD06}"/>
              </a:ext>
            </a:extLst>
          </p:cNvPr>
          <p:cNvSpPr>
            <a:spLocks noChangeArrowheads="1"/>
          </p:cNvSpPr>
          <p:nvPr/>
        </p:nvSpPr>
        <p:spPr bwMode="auto">
          <a:xfrm>
            <a:off x="6441305" y="3526795"/>
            <a:ext cx="29046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793271D4-083D-427E-BE9A-1B223B0D36CC}"/>
              </a:ext>
            </a:extLst>
          </p:cNvPr>
          <p:cNvSpPr>
            <a:spLocks noChangeArrowheads="1"/>
          </p:cNvSpPr>
          <p:nvPr/>
        </p:nvSpPr>
        <p:spPr bwMode="auto">
          <a:xfrm>
            <a:off x="6494171" y="4082237"/>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s-EC"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s-MX" altLang="es-MX" sz="1100" b="0" i="0" u="none" strike="noStrike" cap="none" normalizeH="0" baseline="0" dirty="0">
              <a:ln>
                <a:noFill/>
              </a:ln>
              <a:solidFill>
                <a:schemeClr val="tx1"/>
              </a:solidFill>
              <a:effectLst/>
            </a:endParaRPr>
          </a:p>
        </p:txBody>
      </p:sp>
      <p:pic>
        <p:nvPicPr>
          <p:cNvPr id="6" name="Imagen 5" descr="Interfaz de usuario gráfica, Texto&#10;&#10;Descripción generada automáticamente">
            <a:extLst>
              <a:ext uri="{FF2B5EF4-FFF2-40B4-BE49-F238E27FC236}">
                <a16:creationId xmlns:a16="http://schemas.microsoft.com/office/drawing/2014/main" id="{C9D95AA2-F9BD-4D7C-8B83-4F013D6B411A}"/>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contrast="-20000"/>
                    </a14:imgEffect>
                  </a14:imgLayer>
                </a14:imgProps>
              </a:ext>
            </a:extLst>
          </a:blip>
          <a:stretch>
            <a:fillRect/>
          </a:stretch>
        </p:blipFill>
        <p:spPr>
          <a:xfrm>
            <a:off x="2876099" y="2360173"/>
            <a:ext cx="6439799" cy="4305901"/>
          </a:xfrm>
          <a:prstGeom prst="rect">
            <a:avLst/>
          </a:prstGeom>
        </p:spPr>
      </p:pic>
    </p:spTree>
    <p:extLst>
      <p:ext uri="{BB962C8B-B14F-4D97-AF65-F5344CB8AC3E}">
        <p14:creationId xmlns:p14="http://schemas.microsoft.com/office/powerpoint/2010/main" val="3757404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PROCEDIMIENTO ALMACENADO </a:t>
            </a:r>
            <a:endParaRPr lang="es-ES" dirty="0">
              <a:solidFill>
                <a:schemeClr val="bg1"/>
              </a:solidFill>
            </a:endParaRPr>
          </a:p>
        </p:txBody>
      </p:sp>
      <p:sp>
        <p:nvSpPr>
          <p:cNvPr id="7" name="Rectángulo 6">
            <a:hlinkClick r:id="rId3"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14" name="CuadroTexto 13">
            <a:extLst>
              <a:ext uri="{FF2B5EF4-FFF2-40B4-BE49-F238E27FC236}">
                <a16:creationId xmlns:a16="http://schemas.microsoft.com/office/drawing/2014/main" id="{CEB96A6B-E8AB-457F-B010-14B100D40688}"/>
              </a:ext>
            </a:extLst>
          </p:cNvPr>
          <p:cNvSpPr txBox="1"/>
          <p:nvPr/>
        </p:nvSpPr>
        <p:spPr>
          <a:xfrm>
            <a:off x="264605" y="1485187"/>
            <a:ext cx="11195246" cy="707886"/>
          </a:xfrm>
          <a:prstGeom prst="rect">
            <a:avLst/>
          </a:prstGeom>
          <a:noFill/>
        </p:spPr>
        <p:txBody>
          <a:bodyPr wrap="square">
            <a:spAutoFit/>
          </a:bodyPr>
          <a:lstStyle/>
          <a:p>
            <a:pPr algn="just"/>
            <a:r>
              <a:rPr lang="es-MX" sz="2000" b="1" dirty="0"/>
              <a:t>3. Un procedimiento almacenado que reciba un parámetro de entrada el cual es el entrenador y con ello muestre el total de las rutinas que ha realizado.</a:t>
            </a:r>
          </a:p>
        </p:txBody>
      </p:sp>
      <p:sp>
        <p:nvSpPr>
          <p:cNvPr id="3" name="Rectangle 3">
            <a:extLst>
              <a:ext uri="{FF2B5EF4-FFF2-40B4-BE49-F238E27FC236}">
                <a16:creationId xmlns:a16="http://schemas.microsoft.com/office/drawing/2014/main" id="{2D0D0F83-EA54-4970-B1B2-0D342B5DCD06}"/>
              </a:ext>
            </a:extLst>
          </p:cNvPr>
          <p:cNvSpPr>
            <a:spLocks noChangeArrowheads="1"/>
          </p:cNvSpPr>
          <p:nvPr/>
        </p:nvSpPr>
        <p:spPr bwMode="auto">
          <a:xfrm>
            <a:off x="6441305" y="3526795"/>
            <a:ext cx="29046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793271D4-083D-427E-BE9A-1B223B0D36CC}"/>
              </a:ext>
            </a:extLst>
          </p:cNvPr>
          <p:cNvSpPr>
            <a:spLocks noChangeArrowheads="1"/>
          </p:cNvSpPr>
          <p:nvPr/>
        </p:nvSpPr>
        <p:spPr bwMode="auto">
          <a:xfrm>
            <a:off x="6494171" y="4082237"/>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s-EC"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s-MX" altLang="es-MX" sz="1100" b="0" i="0" u="none" strike="noStrike" cap="none" normalizeH="0" baseline="0" dirty="0">
              <a:ln>
                <a:noFill/>
              </a:ln>
              <a:solidFill>
                <a:schemeClr val="tx1"/>
              </a:solidFill>
              <a:effectLst/>
            </a:endParaRPr>
          </a:p>
        </p:txBody>
      </p:sp>
      <p:pic>
        <p:nvPicPr>
          <p:cNvPr id="8" name="Imagen 7" descr="Interfaz de usuario gráfica, Texto, Aplicación&#10;&#10;Descripción generada automáticamente">
            <a:extLst>
              <a:ext uri="{FF2B5EF4-FFF2-40B4-BE49-F238E27FC236}">
                <a16:creationId xmlns:a16="http://schemas.microsoft.com/office/drawing/2014/main" id="{5762F1D4-106C-4BDC-9056-A6BFEDC53900}"/>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contrast="-20000"/>
                    </a14:imgEffect>
                  </a14:imgLayer>
                </a14:imgProps>
              </a:ext>
            </a:extLst>
          </a:blip>
          <a:stretch>
            <a:fillRect/>
          </a:stretch>
        </p:blipFill>
        <p:spPr>
          <a:xfrm>
            <a:off x="490537" y="2554784"/>
            <a:ext cx="11461178" cy="3651464"/>
          </a:xfrm>
          <a:prstGeom prst="rect">
            <a:avLst/>
          </a:prstGeom>
        </p:spPr>
      </p:pic>
    </p:spTree>
    <p:extLst>
      <p:ext uri="{BB962C8B-B14F-4D97-AF65-F5344CB8AC3E}">
        <p14:creationId xmlns:p14="http://schemas.microsoft.com/office/powerpoint/2010/main" val="1997910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PROCEDIMIENTO ALMACENADO </a:t>
            </a:r>
            <a:endParaRPr lang="es-ES" dirty="0">
              <a:solidFill>
                <a:schemeClr val="bg1"/>
              </a:solidFill>
            </a:endParaRPr>
          </a:p>
        </p:txBody>
      </p:sp>
      <p:sp>
        <p:nvSpPr>
          <p:cNvPr id="7" name="Rectángulo 6">
            <a:hlinkClick r:id="rId3"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14" name="CuadroTexto 13">
            <a:extLst>
              <a:ext uri="{FF2B5EF4-FFF2-40B4-BE49-F238E27FC236}">
                <a16:creationId xmlns:a16="http://schemas.microsoft.com/office/drawing/2014/main" id="{CEB96A6B-E8AB-457F-B010-14B100D40688}"/>
              </a:ext>
            </a:extLst>
          </p:cNvPr>
          <p:cNvSpPr txBox="1"/>
          <p:nvPr/>
        </p:nvSpPr>
        <p:spPr>
          <a:xfrm>
            <a:off x="264605" y="1747351"/>
            <a:ext cx="11195246" cy="707886"/>
          </a:xfrm>
          <a:prstGeom prst="rect">
            <a:avLst/>
          </a:prstGeom>
          <a:noFill/>
        </p:spPr>
        <p:txBody>
          <a:bodyPr wrap="square">
            <a:spAutoFit/>
          </a:bodyPr>
          <a:lstStyle/>
          <a:p>
            <a:pPr algn="just"/>
            <a:r>
              <a:rPr lang="es-MX" sz="2000" b="1" dirty="0"/>
              <a:t>3. Un procedimiento almacenado que reciba un parámetro de entrada el cual es el entrenador y con ello muestre el total de las rutinas que ha realizado.</a:t>
            </a:r>
          </a:p>
        </p:txBody>
      </p:sp>
      <p:sp>
        <p:nvSpPr>
          <p:cNvPr id="3" name="Rectangle 3">
            <a:extLst>
              <a:ext uri="{FF2B5EF4-FFF2-40B4-BE49-F238E27FC236}">
                <a16:creationId xmlns:a16="http://schemas.microsoft.com/office/drawing/2014/main" id="{2D0D0F83-EA54-4970-B1B2-0D342B5DCD06}"/>
              </a:ext>
            </a:extLst>
          </p:cNvPr>
          <p:cNvSpPr>
            <a:spLocks noChangeArrowheads="1"/>
          </p:cNvSpPr>
          <p:nvPr/>
        </p:nvSpPr>
        <p:spPr bwMode="auto">
          <a:xfrm>
            <a:off x="6441305" y="3526795"/>
            <a:ext cx="29046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793271D4-083D-427E-BE9A-1B223B0D36CC}"/>
              </a:ext>
            </a:extLst>
          </p:cNvPr>
          <p:cNvSpPr>
            <a:spLocks noChangeArrowheads="1"/>
          </p:cNvSpPr>
          <p:nvPr/>
        </p:nvSpPr>
        <p:spPr bwMode="auto">
          <a:xfrm>
            <a:off x="6494171" y="4082237"/>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s-EC"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s-MX" altLang="es-MX" sz="1100" b="0" i="0" u="none" strike="noStrike" cap="none" normalizeH="0" baseline="0" dirty="0">
              <a:ln>
                <a:noFill/>
              </a:ln>
              <a:solidFill>
                <a:schemeClr val="tx1"/>
              </a:solidFill>
              <a:effectLst/>
            </a:endParaRPr>
          </a:p>
        </p:txBody>
      </p:sp>
      <p:pic>
        <p:nvPicPr>
          <p:cNvPr id="10" name="Imagen 9" descr="Interfaz de usuario gráfica, Texto, Aplicación, Chat o mensaje de texto&#10;&#10;Descripción generada automáticamente">
            <a:extLst>
              <a:ext uri="{FF2B5EF4-FFF2-40B4-BE49-F238E27FC236}">
                <a16:creationId xmlns:a16="http://schemas.microsoft.com/office/drawing/2014/main" id="{CD161107-EA86-4104-B78B-4E5A5052F0BB}"/>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contrast="-20000"/>
                    </a14:imgEffect>
                  </a14:imgLayer>
                </a14:imgProps>
              </a:ext>
            </a:extLst>
          </a:blip>
          <a:stretch>
            <a:fillRect/>
          </a:stretch>
        </p:blipFill>
        <p:spPr>
          <a:xfrm>
            <a:off x="1767546" y="2652185"/>
            <a:ext cx="8403395" cy="2860103"/>
          </a:xfrm>
          <a:prstGeom prst="rect">
            <a:avLst/>
          </a:prstGeom>
        </p:spPr>
      </p:pic>
    </p:spTree>
    <p:extLst>
      <p:ext uri="{BB962C8B-B14F-4D97-AF65-F5344CB8AC3E}">
        <p14:creationId xmlns:p14="http://schemas.microsoft.com/office/powerpoint/2010/main" val="1518461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CONSULTA PARA EL REPORTE </a:t>
            </a:r>
            <a:endParaRPr lang="es-ES" dirty="0">
              <a:solidFill>
                <a:schemeClr val="bg1"/>
              </a:solidFill>
            </a:endParaRPr>
          </a:p>
        </p:txBody>
      </p:sp>
      <p:sp>
        <p:nvSpPr>
          <p:cNvPr id="7" name="Rectángulo 6">
            <a:hlinkClick r:id="rId3"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14" name="CuadroTexto 13">
            <a:extLst>
              <a:ext uri="{FF2B5EF4-FFF2-40B4-BE49-F238E27FC236}">
                <a16:creationId xmlns:a16="http://schemas.microsoft.com/office/drawing/2014/main" id="{CEB96A6B-E8AB-457F-B010-14B100D40688}"/>
              </a:ext>
            </a:extLst>
          </p:cNvPr>
          <p:cNvSpPr txBox="1"/>
          <p:nvPr/>
        </p:nvSpPr>
        <p:spPr>
          <a:xfrm>
            <a:off x="264605" y="1747351"/>
            <a:ext cx="11195246" cy="707886"/>
          </a:xfrm>
          <a:prstGeom prst="rect">
            <a:avLst/>
          </a:prstGeom>
          <a:noFill/>
        </p:spPr>
        <p:txBody>
          <a:bodyPr wrap="square">
            <a:spAutoFit/>
          </a:bodyPr>
          <a:lstStyle/>
          <a:p>
            <a:pPr algn="just"/>
            <a:r>
              <a:rPr lang="es-MX" sz="2000" b="1" dirty="0"/>
              <a:t>4. Realizar un ireport en el cual se muestre un diagrama en barras donde por cada mes muestre cuánto dinero a ingresado por los clientes. </a:t>
            </a:r>
          </a:p>
        </p:txBody>
      </p:sp>
      <p:sp>
        <p:nvSpPr>
          <p:cNvPr id="3" name="Rectangle 3">
            <a:extLst>
              <a:ext uri="{FF2B5EF4-FFF2-40B4-BE49-F238E27FC236}">
                <a16:creationId xmlns:a16="http://schemas.microsoft.com/office/drawing/2014/main" id="{2D0D0F83-EA54-4970-B1B2-0D342B5DCD06}"/>
              </a:ext>
            </a:extLst>
          </p:cNvPr>
          <p:cNvSpPr>
            <a:spLocks noChangeArrowheads="1"/>
          </p:cNvSpPr>
          <p:nvPr/>
        </p:nvSpPr>
        <p:spPr bwMode="auto">
          <a:xfrm>
            <a:off x="6441305" y="3526795"/>
            <a:ext cx="29046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793271D4-083D-427E-BE9A-1B223B0D36CC}"/>
              </a:ext>
            </a:extLst>
          </p:cNvPr>
          <p:cNvSpPr>
            <a:spLocks noChangeArrowheads="1"/>
          </p:cNvSpPr>
          <p:nvPr/>
        </p:nvSpPr>
        <p:spPr bwMode="auto">
          <a:xfrm>
            <a:off x="6494171" y="4082237"/>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s-EC"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s-MX" altLang="es-MX" sz="1100" b="0" i="0" u="none" strike="noStrike" cap="none" normalizeH="0" baseline="0" dirty="0">
              <a:ln>
                <a:noFill/>
              </a:ln>
              <a:solidFill>
                <a:schemeClr val="tx1"/>
              </a:solidFill>
              <a:effectLst/>
            </a:endParaRPr>
          </a:p>
        </p:txBody>
      </p:sp>
      <p:pic>
        <p:nvPicPr>
          <p:cNvPr id="6" name="Imagen 5" descr="Texto&#10;&#10;Descripción generada automáticamente">
            <a:extLst>
              <a:ext uri="{FF2B5EF4-FFF2-40B4-BE49-F238E27FC236}">
                <a16:creationId xmlns:a16="http://schemas.microsoft.com/office/drawing/2014/main" id="{BBF80531-FA15-459E-9BC6-E18F397785F2}"/>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contrast="-20000"/>
                    </a14:imgEffect>
                  </a14:imgLayer>
                </a14:imgProps>
              </a:ext>
            </a:extLst>
          </a:blip>
          <a:stretch>
            <a:fillRect/>
          </a:stretch>
        </p:blipFill>
        <p:spPr>
          <a:xfrm>
            <a:off x="264605" y="2617898"/>
            <a:ext cx="11791407" cy="3618907"/>
          </a:xfrm>
          <a:prstGeom prst="rect">
            <a:avLst/>
          </a:prstGeom>
        </p:spPr>
      </p:pic>
    </p:spTree>
    <p:extLst>
      <p:ext uri="{BB962C8B-B14F-4D97-AF65-F5344CB8AC3E}">
        <p14:creationId xmlns:p14="http://schemas.microsoft.com/office/powerpoint/2010/main" val="1424907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CONSULTA PARA EL REPORTE </a:t>
            </a:r>
            <a:endParaRPr lang="es-ES" dirty="0">
              <a:solidFill>
                <a:schemeClr val="bg1"/>
              </a:solidFill>
            </a:endParaRPr>
          </a:p>
        </p:txBody>
      </p:sp>
      <p:sp>
        <p:nvSpPr>
          <p:cNvPr id="7" name="Rectángulo 6">
            <a:hlinkClick r:id="rId3"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14" name="CuadroTexto 13">
            <a:extLst>
              <a:ext uri="{FF2B5EF4-FFF2-40B4-BE49-F238E27FC236}">
                <a16:creationId xmlns:a16="http://schemas.microsoft.com/office/drawing/2014/main" id="{CEB96A6B-E8AB-457F-B010-14B100D40688}"/>
              </a:ext>
            </a:extLst>
          </p:cNvPr>
          <p:cNvSpPr txBox="1"/>
          <p:nvPr/>
        </p:nvSpPr>
        <p:spPr>
          <a:xfrm>
            <a:off x="264605" y="1747351"/>
            <a:ext cx="11195246" cy="707886"/>
          </a:xfrm>
          <a:prstGeom prst="rect">
            <a:avLst/>
          </a:prstGeom>
          <a:noFill/>
        </p:spPr>
        <p:txBody>
          <a:bodyPr wrap="square">
            <a:spAutoFit/>
          </a:bodyPr>
          <a:lstStyle/>
          <a:p>
            <a:pPr algn="just"/>
            <a:r>
              <a:rPr lang="es-MX" sz="2000" b="1" dirty="0"/>
              <a:t>4. Realizar un ireport en el cual se muestre un diagrama en barras donde por cada mes muestre cuánto dinero a ingresado por los clientes. </a:t>
            </a:r>
          </a:p>
        </p:txBody>
      </p:sp>
      <p:sp>
        <p:nvSpPr>
          <p:cNvPr id="3" name="Rectangle 3">
            <a:extLst>
              <a:ext uri="{FF2B5EF4-FFF2-40B4-BE49-F238E27FC236}">
                <a16:creationId xmlns:a16="http://schemas.microsoft.com/office/drawing/2014/main" id="{2D0D0F83-EA54-4970-B1B2-0D342B5DCD06}"/>
              </a:ext>
            </a:extLst>
          </p:cNvPr>
          <p:cNvSpPr>
            <a:spLocks noChangeArrowheads="1"/>
          </p:cNvSpPr>
          <p:nvPr/>
        </p:nvSpPr>
        <p:spPr bwMode="auto">
          <a:xfrm>
            <a:off x="6441305" y="3526795"/>
            <a:ext cx="29046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793271D4-083D-427E-BE9A-1B223B0D36CC}"/>
              </a:ext>
            </a:extLst>
          </p:cNvPr>
          <p:cNvSpPr>
            <a:spLocks noChangeArrowheads="1"/>
          </p:cNvSpPr>
          <p:nvPr/>
        </p:nvSpPr>
        <p:spPr bwMode="auto">
          <a:xfrm>
            <a:off x="6494171" y="4082237"/>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s-EC"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s-MX" altLang="es-MX" sz="1100" b="0" i="0" u="none" strike="noStrike" cap="none" normalizeH="0" baseline="0" dirty="0">
              <a:ln>
                <a:noFill/>
              </a:ln>
              <a:solidFill>
                <a:schemeClr val="tx1"/>
              </a:solidFill>
              <a:effectLst/>
            </a:endParaRPr>
          </a:p>
        </p:txBody>
      </p:sp>
      <p:pic>
        <p:nvPicPr>
          <p:cNvPr id="8" name="Imagen 7" descr="Interfaz de usuario gráfica&#10;&#10;Descripción generada automáticamente">
            <a:extLst>
              <a:ext uri="{FF2B5EF4-FFF2-40B4-BE49-F238E27FC236}">
                <a16:creationId xmlns:a16="http://schemas.microsoft.com/office/drawing/2014/main" id="{2FD4E422-D674-4E4B-AFFC-F4BCC37C8282}"/>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contrast="-20000"/>
                    </a14:imgEffect>
                  </a14:imgLayer>
                </a14:imgProps>
              </a:ext>
            </a:extLst>
          </a:blip>
          <a:stretch>
            <a:fillRect/>
          </a:stretch>
        </p:blipFill>
        <p:spPr>
          <a:xfrm>
            <a:off x="2324938" y="2518715"/>
            <a:ext cx="6537708" cy="3768097"/>
          </a:xfrm>
          <a:prstGeom prst="rect">
            <a:avLst/>
          </a:prstGeom>
        </p:spPr>
      </p:pic>
    </p:spTree>
    <p:extLst>
      <p:ext uri="{BB962C8B-B14F-4D97-AF65-F5344CB8AC3E}">
        <p14:creationId xmlns:p14="http://schemas.microsoft.com/office/powerpoint/2010/main" val="2836644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REPORTE </a:t>
            </a:r>
            <a:endParaRPr lang="es-ES" dirty="0">
              <a:solidFill>
                <a:schemeClr val="bg1"/>
              </a:solidFill>
            </a:endParaRPr>
          </a:p>
        </p:txBody>
      </p:sp>
      <p:sp>
        <p:nvSpPr>
          <p:cNvPr id="7" name="Rectángulo 6">
            <a:hlinkClick r:id="rId3"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14" name="CuadroTexto 13">
            <a:extLst>
              <a:ext uri="{FF2B5EF4-FFF2-40B4-BE49-F238E27FC236}">
                <a16:creationId xmlns:a16="http://schemas.microsoft.com/office/drawing/2014/main" id="{CEB96A6B-E8AB-457F-B010-14B100D40688}"/>
              </a:ext>
            </a:extLst>
          </p:cNvPr>
          <p:cNvSpPr txBox="1"/>
          <p:nvPr/>
        </p:nvSpPr>
        <p:spPr>
          <a:xfrm>
            <a:off x="264605" y="1747351"/>
            <a:ext cx="11195246" cy="707886"/>
          </a:xfrm>
          <a:prstGeom prst="rect">
            <a:avLst/>
          </a:prstGeom>
          <a:noFill/>
        </p:spPr>
        <p:txBody>
          <a:bodyPr wrap="square">
            <a:spAutoFit/>
          </a:bodyPr>
          <a:lstStyle/>
          <a:p>
            <a:pPr algn="just"/>
            <a:r>
              <a:rPr lang="es-MX" sz="2000" b="1" dirty="0"/>
              <a:t>4. Realizar un ireport en el cual se muestre un diagrama en barras donde por cada mes muestre cuánto dinero a ingresado por los clientes. </a:t>
            </a:r>
          </a:p>
        </p:txBody>
      </p:sp>
      <p:sp>
        <p:nvSpPr>
          <p:cNvPr id="3" name="Rectangle 3">
            <a:extLst>
              <a:ext uri="{FF2B5EF4-FFF2-40B4-BE49-F238E27FC236}">
                <a16:creationId xmlns:a16="http://schemas.microsoft.com/office/drawing/2014/main" id="{2D0D0F83-EA54-4970-B1B2-0D342B5DCD06}"/>
              </a:ext>
            </a:extLst>
          </p:cNvPr>
          <p:cNvSpPr>
            <a:spLocks noChangeArrowheads="1"/>
          </p:cNvSpPr>
          <p:nvPr/>
        </p:nvSpPr>
        <p:spPr bwMode="auto">
          <a:xfrm>
            <a:off x="6441305" y="3526795"/>
            <a:ext cx="29046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793271D4-083D-427E-BE9A-1B223B0D36CC}"/>
              </a:ext>
            </a:extLst>
          </p:cNvPr>
          <p:cNvSpPr>
            <a:spLocks noChangeArrowheads="1"/>
          </p:cNvSpPr>
          <p:nvPr/>
        </p:nvSpPr>
        <p:spPr bwMode="auto">
          <a:xfrm>
            <a:off x="6494171" y="4082237"/>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s-EC"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s-MX" altLang="es-MX" sz="11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93154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Link de GitHub </a:t>
            </a:r>
            <a:endParaRPr lang="es-ES" dirty="0">
              <a:solidFill>
                <a:schemeClr val="bg1"/>
              </a:solidFill>
            </a:endParaRPr>
          </a:p>
        </p:txBody>
      </p:sp>
      <p:sp>
        <p:nvSpPr>
          <p:cNvPr id="7" name="Rectángulo 6">
            <a:hlinkClick r:id="rId3"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4" name="Rectangle 4">
            <a:extLst>
              <a:ext uri="{FF2B5EF4-FFF2-40B4-BE49-F238E27FC236}">
                <a16:creationId xmlns:a16="http://schemas.microsoft.com/office/drawing/2014/main" id="{793271D4-083D-427E-BE9A-1B223B0D36CC}"/>
              </a:ext>
            </a:extLst>
          </p:cNvPr>
          <p:cNvSpPr>
            <a:spLocks noChangeArrowheads="1"/>
          </p:cNvSpPr>
          <p:nvPr/>
        </p:nvSpPr>
        <p:spPr bwMode="auto">
          <a:xfrm>
            <a:off x="6494171" y="4082237"/>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s-EC"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s-MX" altLang="es-MX" sz="1100" b="0" i="0" u="none" strike="noStrike" cap="none" normalizeH="0" baseline="0" dirty="0">
              <a:ln>
                <a:noFill/>
              </a:ln>
              <a:solidFill>
                <a:schemeClr val="tx1"/>
              </a:solidFill>
              <a:effectLst/>
            </a:endParaRPr>
          </a:p>
        </p:txBody>
      </p:sp>
      <p:sp>
        <p:nvSpPr>
          <p:cNvPr id="11" name="CuadroTexto 10">
            <a:extLst>
              <a:ext uri="{FF2B5EF4-FFF2-40B4-BE49-F238E27FC236}">
                <a16:creationId xmlns:a16="http://schemas.microsoft.com/office/drawing/2014/main" id="{EF178DBE-D31E-419E-8083-3096F28B21A3}"/>
              </a:ext>
            </a:extLst>
          </p:cNvPr>
          <p:cNvSpPr txBox="1"/>
          <p:nvPr/>
        </p:nvSpPr>
        <p:spPr>
          <a:xfrm>
            <a:off x="490537" y="2687382"/>
            <a:ext cx="11195246" cy="461665"/>
          </a:xfrm>
          <a:prstGeom prst="rect">
            <a:avLst/>
          </a:prstGeom>
          <a:noFill/>
        </p:spPr>
        <p:txBody>
          <a:bodyPr wrap="square">
            <a:spAutoFit/>
          </a:bodyPr>
          <a:lstStyle/>
          <a:p>
            <a:pPr algn="ctr"/>
            <a:r>
              <a:rPr lang="es-MX" sz="2400" b="1" u="sng" dirty="0"/>
              <a:t>Link repositorio:</a:t>
            </a:r>
          </a:p>
        </p:txBody>
      </p:sp>
      <p:sp>
        <p:nvSpPr>
          <p:cNvPr id="8" name="CuadroTexto 7">
            <a:extLst>
              <a:ext uri="{FF2B5EF4-FFF2-40B4-BE49-F238E27FC236}">
                <a16:creationId xmlns:a16="http://schemas.microsoft.com/office/drawing/2014/main" id="{A1B989F8-A4AF-4400-B3E9-BCF90E4A55A5}"/>
              </a:ext>
            </a:extLst>
          </p:cNvPr>
          <p:cNvSpPr txBox="1"/>
          <p:nvPr/>
        </p:nvSpPr>
        <p:spPr>
          <a:xfrm>
            <a:off x="490537" y="3836015"/>
            <a:ext cx="11195246" cy="461665"/>
          </a:xfrm>
          <a:prstGeom prst="rect">
            <a:avLst/>
          </a:prstGeom>
          <a:noFill/>
        </p:spPr>
        <p:txBody>
          <a:bodyPr wrap="square">
            <a:spAutoFit/>
          </a:bodyPr>
          <a:lstStyle/>
          <a:p>
            <a:pPr algn="ctr"/>
            <a:r>
              <a:rPr lang="es-MX" sz="2400" dirty="0"/>
              <a:t>Link repositorio:</a:t>
            </a:r>
          </a:p>
        </p:txBody>
      </p:sp>
    </p:spTree>
    <p:extLst>
      <p:ext uri="{BB962C8B-B14F-4D97-AF65-F5344CB8AC3E}">
        <p14:creationId xmlns:p14="http://schemas.microsoft.com/office/powerpoint/2010/main" val="3426985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643467"/>
            <a:ext cx="11210925" cy="744836"/>
          </a:xfrm>
        </p:spPr>
        <p:txBody>
          <a:bodyPr>
            <a:normAutofit/>
          </a:bodyPr>
          <a:lstStyle/>
          <a:p>
            <a:pPr algn="ctr"/>
            <a:r>
              <a:rPr lang="es-MX" sz="3200" dirty="0">
                <a:solidFill>
                  <a:schemeClr val="bg1"/>
                </a:solidFill>
                <a:ea typeface="+mj-lt"/>
                <a:cs typeface="+mj-lt"/>
              </a:rPr>
              <a:t>Conclusiones</a:t>
            </a:r>
            <a:endParaRPr lang="es-ES" dirty="0">
              <a:solidFill>
                <a:schemeClr val="bg1"/>
              </a:solidFill>
            </a:endParaRPr>
          </a:p>
        </p:txBody>
      </p:sp>
      <p:sp>
        <p:nvSpPr>
          <p:cNvPr id="7" name="Rectángulo 6">
            <a:hlinkClick r:id="rId3"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4" name="Rectangle 4">
            <a:extLst>
              <a:ext uri="{FF2B5EF4-FFF2-40B4-BE49-F238E27FC236}">
                <a16:creationId xmlns:a16="http://schemas.microsoft.com/office/drawing/2014/main" id="{793271D4-083D-427E-BE9A-1B223B0D36CC}"/>
              </a:ext>
            </a:extLst>
          </p:cNvPr>
          <p:cNvSpPr>
            <a:spLocks noChangeArrowheads="1"/>
          </p:cNvSpPr>
          <p:nvPr/>
        </p:nvSpPr>
        <p:spPr bwMode="auto">
          <a:xfrm>
            <a:off x="6494171" y="4082237"/>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s-EC"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s-MX" altLang="es-MX" sz="1100" b="0" i="0" u="none" strike="noStrike" cap="none" normalizeH="0" baseline="0" dirty="0">
              <a:ln>
                <a:noFill/>
              </a:ln>
              <a:solidFill>
                <a:schemeClr val="tx1"/>
              </a:solidFill>
              <a:effectLst/>
            </a:endParaRPr>
          </a:p>
        </p:txBody>
      </p:sp>
      <p:sp>
        <p:nvSpPr>
          <p:cNvPr id="11" name="CuadroTexto 10">
            <a:extLst>
              <a:ext uri="{FF2B5EF4-FFF2-40B4-BE49-F238E27FC236}">
                <a16:creationId xmlns:a16="http://schemas.microsoft.com/office/drawing/2014/main" id="{EF178DBE-D31E-419E-8083-3096F28B21A3}"/>
              </a:ext>
            </a:extLst>
          </p:cNvPr>
          <p:cNvSpPr txBox="1"/>
          <p:nvPr/>
        </p:nvSpPr>
        <p:spPr>
          <a:xfrm>
            <a:off x="490537" y="1820079"/>
            <a:ext cx="11195246" cy="461665"/>
          </a:xfrm>
          <a:prstGeom prst="rect">
            <a:avLst/>
          </a:prstGeom>
          <a:noFill/>
        </p:spPr>
        <p:txBody>
          <a:bodyPr wrap="square">
            <a:spAutoFit/>
          </a:bodyPr>
          <a:lstStyle/>
          <a:p>
            <a:pPr marL="342900" indent="-342900" algn="just">
              <a:buFont typeface="Wingdings" panose="05000000000000000000" pitchFamily="2" charset="2"/>
              <a:buChar char="q"/>
            </a:pPr>
            <a:r>
              <a:rPr lang="es-MX" sz="2400" dirty="0"/>
              <a:t>CVVBB</a:t>
            </a:r>
          </a:p>
        </p:txBody>
      </p:sp>
    </p:spTree>
    <p:extLst>
      <p:ext uri="{BB962C8B-B14F-4D97-AF65-F5344CB8AC3E}">
        <p14:creationId xmlns:p14="http://schemas.microsoft.com/office/powerpoint/2010/main" val="2478903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355625" y="3108038"/>
            <a:ext cx="11210925" cy="1797023"/>
          </a:xfrm>
        </p:spPr>
        <p:txBody>
          <a:bodyPr>
            <a:normAutofit/>
          </a:bodyPr>
          <a:lstStyle/>
          <a:p>
            <a:pPr algn="ctr"/>
            <a:r>
              <a:rPr lang="es-ES" sz="6000" dirty="0">
                <a:ea typeface="+mj-lt"/>
                <a:cs typeface="+mj-lt"/>
              </a:rPr>
              <a:t>Gracias </a:t>
            </a:r>
            <a:endParaRPr lang="es-ES" sz="8000" dirty="0"/>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Tree>
    <p:extLst>
      <p:ext uri="{BB962C8B-B14F-4D97-AF65-F5344CB8AC3E}">
        <p14:creationId xmlns:p14="http://schemas.microsoft.com/office/powerpoint/2010/main" val="3046450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18F46BE-AE68-4871-A0E0-164EAE8C7643}"/>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s-EC" sz="3200" b="1" kern="1200" dirty="0">
                <a:solidFill>
                  <a:srgbClr val="262626"/>
                </a:solidFill>
                <a:latin typeface="+mj-lt"/>
                <a:ea typeface="+mj-ea"/>
                <a:cs typeface="+mj-cs"/>
              </a:rPr>
              <a:t>Índice</a:t>
            </a:r>
            <a:endParaRPr lang="es-EC" sz="3200" kern="1200" dirty="0">
              <a:solidFill>
                <a:srgbClr val="262626"/>
              </a:solidFill>
              <a:latin typeface="+mj-lt"/>
              <a:ea typeface="+mj-ea"/>
              <a:cs typeface="+mj-cs"/>
            </a:endParaRPr>
          </a:p>
        </p:txBody>
      </p:sp>
      <p:sp>
        <p:nvSpPr>
          <p:cNvPr id="3" name="CuadroTexto 2">
            <a:extLst>
              <a:ext uri="{FF2B5EF4-FFF2-40B4-BE49-F238E27FC236}">
                <a16:creationId xmlns:a16="http://schemas.microsoft.com/office/drawing/2014/main" id="{9D28A475-0C82-4684-8B0A-14852855ED58}"/>
              </a:ext>
            </a:extLst>
          </p:cNvPr>
          <p:cNvSpPr txBox="1"/>
          <p:nvPr/>
        </p:nvSpPr>
        <p:spPr>
          <a:xfrm>
            <a:off x="5566225" y="201624"/>
            <a:ext cx="6310216" cy="625083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114300" lvl="0">
              <a:lnSpc>
                <a:spcPct val="90000"/>
              </a:lnSpc>
              <a:spcAft>
                <a:spcPts val="600"/>
              </a:spcAft>
              <a:defRPr/>
            </a:pP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2" action="ppaction://hlinksldjump"/>
              </a:rPr>
              <a:t>Universo del Discurso</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3" action="ppaction://hlinksldjump"/>
              </a:rPr>
              <a:t>Entidades</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3" action="ppaction://hlinksldjump"/>
              </a:rPr>
              <a:t>Modelo Lógico/Relacional</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4" action="ppaction://hlinksldjump"/>
              </a:rPr>
              <a:t>Creación de tablas</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5" action="ppaction://hlinksldjump"/>
              </a:rPr>
              <a:t>Alter table “Constraints”</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6" action="ppaction://hlinksldjump"/>
              </a:rPr>
              <a:t>Inserciones</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7" action="ppaction://hlinksldjump"/>
              </a:rPr>
              <a:t>Consultas</a:t>
            </a:r>
            <a:endParaRPr lang="es-MX" sz="2400" dirty="0">
              <a:cs typeface="Calibri"/>
              <a:hlinkClick r:id="rId5" action="ppaction://hlinksldjump"/>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8" action="ppaction://hlinksldjump"/>
              </a:rPr>
              <a:t>Consulta 1</a:t>
            </a:r>
            <a:endParaRPr lang="es-MX" sz="2400" dirty="0">
              <a:cs typeface="Calibri"/>
            </a:endParaRPr>
          </a:p>
          <a:p>
            <a:pPr marL="342900" indent="-228600">
              <a:lnSpc>
                <a:spcPct val="90000"/>
              </a:lnSpc>
              <a:spcAft>
                <a:spcPts val="600"/>
              </a:spcAft>
              <a:buFont typeface="Arial" panose="020B0604020202020204" pitchFamily="34" charset="0"/>
              <a:buChar char="•"/>
              <a:defRPr/>
            </a:pPr>
            <a:r>
              <a:rPr lang="es-MX" sz="2400" dirty="0">
                <a:cs typeface="Calibri"/>
                <a:hlinkClick r:id="" action="ppaction://noaction"/>
              </a:rPr>
              <a:t>Consulta 2</a:t>
            </a:r>
            <a:endParaRPr lang="es-MX" sz="2400" dirty="0">
              <a:cs typeface="Calibri"/>
            </a:endParaRPr>
          </a:p>
          <a:p>
            <a:pPr marL="342900" indent="-228600">
              <a:lnSpc>
                <a:spcPct val="90000"/>
              </a:lnSpc>
              <a:spcAft>
                <a:spcPts val="600"/>
              </a:spcAft>
              <a:buFont typeface="Arial" panose="020B0604020202020204" pitchFamily="34" charset="0"/>
              <a:buChar char="•"/>
              <a:defRPr/>
            </a:pPr>
            <a:r>
              <a:rPr lang="es-MX" sz="2400" dirty="0">
                <a:cs typeface="Calibri"/>
                <a:hlinkClick r:id="" action="ppaction://noaction"/>
              </a:rPr>
              <a:t>Consulta 3</a:t>
            </a:r>
            <a:endParaRPr lang="es-MX" sz="2400" dirty="0">
              <a:cs typeface="Calibri"/>
            </a:endParaRPr>
          </a:p>
          <a:p>
            <a:pPr marL="342900" indent="-228600">
              <a:lnSpc>
                <a:spcPct val="90000"/>
              </a:lnSpc>
              <a:spcAft>
                <a:spcPts val="600"/>
              </a:spcAft>
              <a:buFont typeface="Arial" panose="020B0604020202020204" pitchFamily="34" charset="0"/>
              <a:buChar char="•"/>
              <a:defRPr/>
            </a:pPr>
            <a:r>
              <a:rPr lang="es-MX" sz="2400" dirty="0">
                <a:cs typeface="Calibri"/>
                <a:hlinkClick r:id="" action="ppaction://noaction"/>
              </a:rPr>
              <a:t>Consulta 4</a:t>
            </a:r>
            <a:endParaRPr lang="es-MX" sz="2400" dirty="0">
              <a:cs typeface="Calibri"/>
            </a:endParaRPr>
          </a:p>
          <a:p>
            <a:pPr marL="342900" indent="-228600">
              <a:lnSpc>
                <a:spcPct val="90000"/>
              </a:lnSpc>
              <a:spcAft>
                <a:spcPts val="600"/>
              </a:spcAft>
              <a:buFont typeface="Arial" panose="020B0604020202020204" pitchFamily="34" charset="0"/>
              <a:buChar char="•"/>
              <a:defRPr/>
            </a:pPr>
            <a:r>
              <a:rPr lang="es-MX" sz="2400" dirty="0">
                <a:cs typeface="Calibri"/>
                <a:hlinkClick r:id="rId6" action="ppaction://hlinksldjump"/>
              </a:rPr>
              <a:t>Link a </a:t>
            </a:r>
            <a:r>
              <a:rPr lang="es-MX" sz="2400" dirty="0" err="1">
                <a:cs typeface="Calibri"/>
                <a:hlinkClick r:id="rId6" action="ppaction://hlinksldjump"/>
              </a:rPr>
              <a:t>gith-hub</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9" action="ppaction://hlinksldjump"/>
              </a:rPr>
              <a:t>Conclusiones</a:t>
            </a: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ES" sz="2400" dirty="0">
              <a:cs typeface="Calibri"/>
            </a:endParaRPr>
          </a:p>
          <a:p>
            <a:pPr marL="114300" marR="0" lvl="0" algn="l" defTabSz="914400" rtl="0" eaLnBrk="1" fontAlgn="auto" latinLnBrk="0" hangingPunct="1">
              <a:lnSpc>
                <a:spcPct val="90000"/>
              </a:lnSpc>
              <a:spcBef>
                <a:spcPts val="0"/>
              </a:spcBef>
              <a:spcAft>
                <a:spcPts val="600"/>
              </a:spcAft>
              <a:buClrTx/>
              <a:buSzTx/>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p:txBody>
      </p:sp>
    </p:spTree>
    <p:extLst>
      <p:ext uri="{BB962C8B-B14F-4D97-AF65-F5344CB8AC3E}">
        <p14:creationId xmlns:p14="http://schemas.microsoft.com/office/powerpoint/2010/main" val="189191381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1" y="47110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Universo del Discurso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Índice</a:t>
            </a:r>
          </a:p>
        </p:txBody>
      </p:sp>
      <p:sp>
        <p:nvSpPr>
          <p:cNvPr id="3" name="CuadroTexto 2">
            <a:extLst>
              <a:ext uri="{FF2B5EF4-FFF2-40B4-BE49-F238E27FC236}">
                <a16:creationId xmlns:a16="http://schemas.microsoft.com/office/drawing/2014/main" id="{ED09AF04-4AF9-4066-8E85-F3F75696568E}"/>
              </a:ext>
            </a:extLst>
          </p:cNvPr>
          <p:cNvSpPr txBox="1"/>
          <p:nvPr/>
        </p:nvSpPr>
        <p:spPr>
          <a:xfrm>
            <a:off x="225083" y="1685167"/>
            <a:ext cx="11788726" cy="5128776"/>
          </a:xfrm>
          <a:prstGeom prst="rect">
            <a:avLst/>
          </a:prstGeom>
          <a:noFill/>
        </p:spPr>
        <p:txBody>
          <a:bodyPr wrap="square" rtlCol="0">
            <a:spAutoFit/>
          </a:bodyPr>
          <a:lstStyle/>
          <a:p>
            <a:pPr algn="just">
              <a:lnSpc>
                <a:spcPct val="107000"/>
              </a:lnSpc>
              <a:spcAft>
                <a:spcPts val="800"/>
              </a:spcAft>
            </a:pPr>
            <a:r>
              <a:rPr lang="es-MX" sz="1800" dirty="0">
                <a:effectLst/>
                <a:latin typeface="Calibri" panose="020F0502020204030204" pitchFamily="34" charset="0"/>
                <a:ea typeface="Calibri" panose="020F0502020204030204" pitchFamily="34" charset="0"/>
                <a:cs typeface="Times New Roman" panose="02020603050405020304" pitchFamily="18" charset="0"/>
              </a:rPr>
              <a:t>Un gimnasio llamado GYM4K ha solicitado un sistema informático el cual será utilizado para la gestión de su respectivo negocio. </a:t>
            </a:r>
          </a:p>
          <a:p>
            <a:pPr algn="just">
              <a:lnSpc>
                <a:spcPct val="107000"/>
              </a:lnSpc>
              <a:spcAft>
                <a:spcPts val="800"/>
              </a:spcAft>
            </a:pPr>
            <a:r>
              <a:rPr lang="es-MX" sz="1800" dirty="0">
                <a:effectLst/>
                <a:latin typeface="Calibri" panose="020F0502020204030204" pitchFamily="34" charset="0"/>
                <a:ea typeface="Calibri" panose="020F0502020204030204" pitchFamily="34" charset="0"/>
                <a:cs typeface="Times New Roman" panose="02020603050405020304" pitchFamily="18" charset="0"/>
              </a:rPr>
              <a:t>Esta instalación necesita tener un mejor control, por lo tanto, requiere un modelo de datos en el cual se incluya respectivas informaciones de empleados tomando en cuenta que cada uno tiene diferentes cargos (gerente, secretaria y entrenador)  datos personales como: nombres y apellidos, cedula, correo electrónico y celular. Si el empleado es un entrenador se debe agregar la hora y el día que esta disponible. También información de los clientes de los cuales se debe obtener: nombre, cedula, fecha de nacimiento, correo electrónico, teléfono celular, teléfono en caso de emergencia y el tipo </a:t>
            </a:r>
            <a:r>
              <a:rPr lang="es-MX" sz="1800">
                <a:effectLst/>
                <a:latin typeface="Calibri" panose="020F0502020204030204" pitchFamily="34" charset="0"/>
                <a:ea typeface="Calibri" panose="020F0502020204030204" pitchFamily="34" charset="0"/>
                <a:cs typeface="Times New Roman" panose="02020603050405020304" pitchFamily="18" charset="0"/>
              </a:rPr>
              <a:t>de sangre. </a:t>
            </a:r>
            <a:r>
              <a:rPr lang="es-MX" sz="1800" dirty="0">
                <a:effectLst/>
                <a:latin typeface="Calibri" panose="020F0502020204030204" pitchFamily="34" charset="0"/>
                <a:ea typeface="Calibri" panose="020F0502020204030204" pitchFamily="34" charset="0"/>
                <a:cs typeface="Times New Roman" panose="02020603050405020304" pitchFamily="18" charset="0"/>
              </a:rPr>
              <a:t>El gimnasio también debe guardar los datos de las maquinas como la fecha de compra, el nombre, para que ejercicio es usada, por ende, la fecha de los mantenimientos que se le ha dado incluyendo la empresa. EL gimnasio tiene</a:t>
            </a:r>
            <a:r>
              <a:rPr lang="es-MX" dirty="0">
                <a:latin typeface="Calibri" panose="020F0502020204030204" pitchFamily="34" charset="0"/>
                <a:ea typeface="Calibri" panose="020F0502020204030204" pitchFamily="34" charset="0"/>
                <a:cs typeface="Times New Roman" panose="02020603050405020304" pitchFamily="18" charset="0"/>
              </a:rPr>
              <a:t> la información de cada uno de los planes guardados con su nombre, un detalle y el costo de cada uno. </a:t>
            </a:r>
          </a:p>
          <a:p>
            <a:pPr algn="just">
              <a:lnSpc>
                <a:spcPct val="107000"/>
              </a:lnSpc>
              <a:spcAft>
                <a:spcPts val="800"/>
              </a:spcAft>
            </a:pPr>
            <a:r>
              <a:rPr lang="es-MX" sz="1800" dirty="0">
                <a:effectLst/>
                <a:latin typeface="Calibri" panose="020F0502020204030204" pitchFamily="34" charset="0"/>
                <a:ea typeface="Calibri" panose="020F0502020204030204" pitchFamily="34" charset="0"/>
                <a:cs typeface="Times New Roman" panose="02020603050405020304" pitchFamily="18" charset="0"/>
              </a:rPr>
              <a:t>Los entrenadores pueden establecer una rutina de acuerdo a el tipo de cliente  (principiante, Intermedio y avanzado) con la fecha en la que se estableció. Pueden ingresar personas con el pago diario para esto se necesita la fecha en la que ingresa y en la que sale. En esta parte el cliente puede seleccionar si desea sesión individual o grupal (maquina, bailoterapia).</a:t>
            </a:r>
          </a:p>
          <a:p>
            <a:pPr algn="just">
              <a:lnSpc>
                <a:spcPct val="107000"/>
              </a:lnSpc>
              <a:spcAft>
                <a:spcPts val="800"/>
              </a:spcAft>
            </a:pPr>
            <a:r>
              <a:rPr kumimoji="0" lang="es-MX"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El sistema debe incluir un plan de facturación mensual para los clientes que utilizan los planes mensuales o para los clientes que llegan diariamente y pagan por el servicio diario o incluso por algo que se venda como algunas bebidas, playeras o incluso utilizar el spa, la sauna entre otros. </a:t>
            </a:r>
            <a:endParaRPr kumimoji="0" lang="es-EC"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5416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Modelo Lógico/Relacional</a:t>
            </a:r>
            <a:br>
              <a:rPr lang="es-MX" sz="3200" dirty="0">
                <a:solidFill>
                  <a:schemeClr val="bg1"/>
                </a:solidFill>
                <a:ea typeface="+mj-lt"/>
                <a:cs typeface="+mj-lt"/>
              </a:rPr>
            </a:b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8" name="CuadroTexto 7">
            <a:extLst>
              <a:ext uri="{FF2B5EF4-FFF2-40B4-BE49-F238E27FC236}">
                <a16:creationId xmlns:a16="http://schemas.microsoft.com/office/drawing/2014/main" id="{E487F2DD-A4A0-422A-B95D-73CD4F9DFE37}"/>
              </a:ext>
            </a:extLst>
          </p:cNvPr>
          <p:cNvSpPr txBox="1"/>
          <p:nvPr/>
        </p:nvSpPr>
        <p:spPr>
          <a:xfrm>
            <a:off x="9759657" y="6214533"/>
            <a:ext cx="2288255" cy="369332"/>
          </a:xfrm>
          <a:prstGeom prst="rect">
            <a:avLst/>
          </a:prstGeom>
          <a:noFill/>
        </p:spPr>
        <p:txBody>
          <a:bodyPr wrap="none" rtlCol="0">
            <a:spAutoFit/>
          </a:bodyPr>
          <a:lstStyle/>
          <a:p>
            <a:r>
              <a:rPr lang="es-ES" dirty="0"/>
              <a:t>Link: </a:t>
            </a:r>
            <a:r>
              <a:rPr lang="es-ES" dirty="0">
                <a:hlinkClick r:id="rId3"/>
              </a:rPr>
              <a:t>Modelo de Datos</a:t>
            </a:r>
            <a:endParaRPr lang="es-ES" dirty="0"/>
          </a:p>
        </p:txBody>
      </p:sp>
      <p:pic>
        <p:nvPicPr>
          <p:cNvPr id="9" name="Imagen 8">
            <a:extLst>
              <a:ext uri="{FF2B5EF4-FFF2-40B4-BE49-F238E27FC236}">
                <a16:creationId xmlns:a16="http://schemas.microsoft.com/office/drawing/2014/main" id="{75BF00FC-EF29-41CA-BBA5-BF7DDFF0BD4A}"/>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contrast="-20000"/>
                    </a14:imgEffect>
                  </a14:imgLayer>
                </a14:imgProps>
              </a:ext>
            </a:extLst>
          </a:blip>
          <a:stretch>
            <a:fillRect/>
          </a:stretch>
        </p:blipFill>
        <p:spPr>
          <a:xfrm>
            <a:off x="0" y="19050"/>
            <a:ext cx="12192000" cy="6819900"/>
          </a:xfrm>
          <a:prstGeom prst="rect">
            <a:avLst/>
          </a:prstGeom>
        </p:spPr>
      </p:pic>
    </p:spTree>
    <p:extLst>
      <p:ext uri="{BB962C8B-B14F-4D97-AF65-F5344CB8AC3E}">
        <p14:creationId xmlns:p14="http://schemas.microsoft.com/office/powerpoint/2010/main" val="3782192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CONSULTAS </a:t>
            </a:r>
            <a:endParaRPr lang="es-ES" dirty="0">
              <a:solidFill>
                <a:schemeClr val="bg1"/>
              </a:solidFill>
            </a:endParaRPr>
          </a:p>
        </p:txBody>
      </p:sp>
      <p:sp>
        <p:nvSpPr>
          <p:cNvPr id="7" name="Rectángulo 6">
            <a:hlinkClick r:id="rId3"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14" name="CuadroTexto 13">
            <a:extLst>
              <a:ext uri="{FF2B5EF4-FFF2-40B4-BE49-F238E27FC236}">
                <a16:creationId xmlns:a16="http://schemas.microsoft.com/office/drawing/2014/main" id="{CEB96A6B-E8AB-457F-B010-14B100D40688}"/>
              </a:ext>
            </a:extLst>
          </p:cNvPr>
          <p:cNvSpPr txBox="1"/>
          <p:nvPr/>
        </p:nvSpPr>
        <p:spPr>
          <a:xfrm>
            <a:off x="506216" y="2189411"/>
            <a:ext cx="11195246" cy="4093428"/>
          </a:xfrm>
          <a:prstGeom prst="rect">
            <a:avLst/>
          </a:prstGeom>
          <a:noFill/>
        </p:spPr>
        <p:txBody>
          <a:bodyPr wrap="square">
            <a:spAutoFit/>
          </a:bodyPr>
          <a:lstStyle/>
          <a:p>
            <a:pPr marL="457200" indent="-457200" algn="just">
              <a:buAutoNum type="arabicPeriod"/>
            </a:pPr>
            <a:r>
              <a:rPr lang="es-MX" sz="2000" b="1" dirty="0"/>
              <a:t>Trigger que impida utilizar una maquina que no haya tenido mas de 3 mantenimientos</a:t>
            </a:r>
          </a:p>
          <a:p>
            <a:pPr algn="just"/>
            <a:endParaRPr lang="es-MX" sz="2000" b="1" dirty="0"/>
          </a:p>
          <a:p>
            <a:pPr marL="457200" indent="-457200" algn="just">
              <a:buAutoNum type="arabicPeriod" startAt="2"/>
            </a:pPr>
            <a:r>
              <a:rPr lang="es-MX" sz="2000" b="1" dirty="0"/>
              <a:t>Un cursor el cual se defina por cada cliente el nombre, el apellido, el número de entrenadores por los cuales ha sido atendido la fecha en la que </a:t>
            </a:r>
            <a:r>
              <a:rPr lang="es-MX" sz="2000" b="1" dirty="0" err="1"/>
              <a:t>que</a:t>
            </a:r>
            <a:r>
              <a:rPr lang="es-MX" sz="2000" b="1" dirty="0"/>
              <a:t> ingreso la primera vez y la última fecha en la que estuvo. </a:t>
            </a:r>
          </a:p>
          <a:p>
            <a:pPr marL="457200" indent="-457200" algn="just">
              <a:buAutoNum type="arabicPeriod" startAt="3"/>
            </a:pPr>
            <a:endParaRPr lang="es-MX" sz="2000" b="1" dirty="0"/>
          </a:p>
          <a:p>
            <a:pPr marL="457200" indent="-457200" algn="just">
              <a:buAutoNum type="arabicPeriod" startAt="3"/>
            </a:pPr>
            <a:r>
              <a:rPr lang="es-MX" sz="2000" b="1" dirty="0"/>
              <a:t>Cada cliente realiza compras en una cantidad de tiempo muestre el cliente, con el subtotal y el total de cada uno. En este debe incluir el tipo de plan, el producto comprado y la cantidad </a:t>
            </a:r>
          </a:p>
          <a:p>
            <a:pPr algn="just"/>
            <a:endParaRPr lang="es-MX" sz="2000" b="1" dirty="0"/>
          </a:p>
          <a:p>
            <a:pPr marL="457200" indent="-457200" algn="just">
              <a:buAutoNum type="arabicPeriod" startAt="4"/>
            </a:pPr>
            <a:r>
              <a:rPr lang="es-MX" sz="2000" b="1" dirty="0"/>
              <a:t>Mostrar el nombre completo del cada uno de los entrenadores con el total de clientes atendidos dentro de el año 2021</a:t>
            </a:r>
          </a:p>
          <a:p>
            <a:pPr algn="just"/>
            <a:endParaRPr lang="es-MX" sz="2000" b="1" dirty="0"/>
          </a:p>
          <a:p>
            <a:pPr algn="just"/>
            <a:endParaRPr lang="es-EC" sz="2000" b="1" dirty="0"/>
          </a:p>
        </p:txBody>
      </p:sp>
      <p:sp>
        <p:nvSpPr>
          <p:cNvPr id="3" name="Rectangle 3">
            <a:extLst>
              <a:ext uri="{FF2B5EF4-FFF2-40B4-BE49-F238E27FC236}">
                <a16:creationId xmlns:a16="http://schemas.microsoft.com/office/drawing/2014/main" id="{2D0D0F83-EA54-4970-B1B2-0D342B5DCD06}"/>
              </a:ext>
            </a:extLst>
          </p:cNvPr>
          <p:cNvSpPr>
            <a:spLocks noChangeArrowheads="1"/>
          </p:cNvSpPr>
          <p:nvPr/>
        </p:nvSpPr>
        <p:spPr bwMode="auto">
          <a:xfrm>
            <a:off x="6441305" y="3526795"/>
            <a:ext cx="29046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793271D4-083D-427E-BE9A-1B223B0D36CC}"/>
              </a:ext>
            </a:extLst>
          </p:cNvPr>
          <p:cNvSpPr>
            <a:spLocks noChangeArrowheads="1"/>
          </p:cNvSpPr>
          <p:nvPr/>
        </p:nvSpPr>
        <p:spPr bwMode="auto">
          <a:xfrm>
            <a:off x="6494171" y="4082237"/>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s-EC"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s-MX" altLang="es-MX" sz="11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908707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TRIGGER</a:t>
            </a:r>
            <a:endParaRPr lang="es-ES" dirty="0">
              <a:solidFill>
                <a:schemeClr val="bg1"/>
              </a:solidFill>
            </a:endParaRPr>
          </a:p>
        </p:txBody>
      </p:sp>
      <p:sp>
        <p:nvSpPr>
          <p:cNvPr id="7" name="Rectángulo 6">
            <a:hlinkClick r:id="rId3"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14" name="CuadroTexto 13">
            <a:extLst>
              <a:ext uri="{FF2B5EF4-FFF2-40B4-BE49-F238E27FC236}">
                <a16:creationId xmlns:a16="http://schemas.microsoft.com/office/drawing/2014/main" id="{CEB96A6B-E8AB-457F-B010-14B100D40688}"/>
              </a:ext>
            </a:extLst>
          </p:cNvPr>
          <p:cNvSpPr txBox="1"/>
          <p:nvPr/>
        </p:nvSpPr>
        <p:spPr>
          <a:xfrm>
            <a:off x="363079" y="1619020"/>
            <a:ext cx="11195246" cy="400110"/>
          </a:xfrm>
          <a:prstGeom prst="rect">
            <a:avLst/>
          </a:prstGeom>
          <a:noFill/>
        </p:spPr>
        <p:txBody>
          <a:bodyPr wrap="square">
            <a:spAutoFit/>
          </a:bodyPr>
          <a:lstStyle/>
          <a:p>
            <a:pPr algn="just"/>
            <a:r>
              <a:rPr lang="es-MX" sz="2000" b="1" dirty="0"/>
              <a:t>1. Trigger que impida utilizar una maquina que no haya tenido mas de 3 mantenimientos</a:t>
            </a:r>
          </a:p>
        </p:txBody>
      </p:sp>
      <p:sp>
        <p:nvSpPr>
          <p:cNvPr id="3" name="Rectangle 3">
            <a:extLst>
              <a:ext uri="{FF2B5EF4-FFF2-40B4-BE49-F238E27FC236}">
                <a16:creationId xmlns:a16="http://schemas.microsoft.com/office/drawing/2014/main" id="{2D0D0F83-EA54-4970-B1B2-0D342B5DCD06}"/>
              </a:ext>
            </a:extLst>
          </p:cNvPr>
          <p:cNvSpPr>
            <a:spLocks noChangeArrowheads="1"/>
          </p:cNvSpPr>
          <p:nvPr/>
        </p:nvSpPr>
        <p:spPr bwMode="auto">
          <a:xfrm>
            <a:off x="6441305" y="3526795"/>
            <a:ext cx="29046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793271D4-083D-427E-BE9A-1B223B0D36CC}"/>
              </a:ext>
            </a:extLst>
          </p:cNvPr>
          <p:cNvSpPr>
            <a:spLocks noChangeArrowheads="1"/>
          </p:cNvSpPr>
          <p:nvPr/>
        </p:nvSpPr>
        <p:spPr bwMode="auto">
          <a:xfrm>
            <a:off x="6494171" y="4082237"/>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s-EC"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s-MX" altLang="es-MX" sz="1100" b="0" i="0" u="none" strike="noStrike" cap="none" normalizeH="0" baseline="0" dirty="0">
              <a:ln>
                <a:noFill/>
              </a:ln>
              <a:solidFill>
                <a:schemeClr val="tx1"/>
              </a:solidFill>
              <a:effectLst/>
            </a:endParaRPr>
          </a:p>
        </p:txBody>
      </p:sp>
      <p:pic>
        <p:nvPicPr>
          <p:cNvPr id="10" name="Imagen 9" descr="Interfaz de usuario gráfica, Texto, Aplicación&#10;&#10;Descripción generada automáticamente">
            <a:extLst>
              <a:ext uri="{FF2B5EF4-FFF2-40B4-BE49-F238E27FC236}">
                <a16:creationId xmlns:a16="http://schemas.microsoft.com/office/drawing/2014/main" id="{D98E5938-E0CB-4110-B732-B0C5B0C12D73}"/>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contrast="-20000"/>
                    </a14:imgEffect>
                  </a14:imgLayer>
                </a14:imgProps>
              </a:ext>
            </a:extLst>
          </a:blip>
          <a:stretch>
            <a:fillRect/>
          </a:stretch>
        </p:blipFill>
        <p:spPr>
          <a:xfrm>
            <a:off x="668793" y="2119677"/>
            <a:ext cx="9938248" cy="4291804"/>
          </a:xfrm>
          <a:prstGeom prst="rect">
            <a:avLst/>
          </a:prstGeom>
        </p:spPr>
      </p:pic>
    </p:spTree>
    <p:extLst>
      <p:ext uri="{BB962C8B-B14F-4D97-AF65-F5344CB8AC3E}">
        <p14:creationId xmlns:p14="http://schemas.microsoft.com/office/powerpoint/2010/main" val="52108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TRIGGER</a:t>
            </a:r>
            <a:endParaRPr lang="es-ES" dirty="0">
              <a:solidFill>
                <a:schemeClr val="bg1"/>
              </a:solidFill>
            </a:endParaRPr>
          </a:p>
        </p:txBody>
      </p:sp>
      <p:sp>
        <p:nvSpPr>
          <p:cNvPr id="7" name="Rectángulo 6">
            <a:hlinkClick r:id="rId3"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14" name="CuadroTexto 13">
            <a:extLst>
              <a:ext uri="{FF2B5EF4-FFF2-40B4-BE49-F238E27FC236}">
                <a16:creationId xmlns:a16="http://schemas.microsoft.com/office/drawing/2014/main" id="{CEB96A6B-E8AB-457F-B010-14B100D40688}"/>
              </a:ext>
            </a:extLst>
          </p:cNvPr>
          <p:cNvSpPr txBox="1"/>
          <p:nvPr/>
        </p:nvSpPr>
        <p:spPr>
          <a:xfrm>
            <a:off x="363079" y="1619020"/>
            <a:ext cx="11195246" cy="400110"/>
          </a:xfrm>
          <a:prstGeom prst="rect">
            <a:avLst/>
          </a:prstGeom>
          <a:noFill/>
        </p:spPr>
        <p:txBody>
          <a:bodyPr wrap="square">
            <a:spAutoFit/>
          </a:bodyPr>
          <a:lstStyle/>
          <a:p>
            <a:pPr algn="just"/>
            <a:r>
              <a:rPr lang="es-MX" sz="2000" b="1" dirty="0"/>
              <a:t>1. Trigger que impida utilizar una maquina que no haya tenido mas de 3 mantenimientos</a:t>
            </a:r>
          </a:p>
        </p:txBody>
      </p:sp>
      <p:sp>
        <p:nvSpPr>
          <p:cNvPr id="3" name="Rectangle 3">
            <a:extLst>
              <a:ext uri="{FF2B5EF4-FFF2-40B4-BE49-F238E27FC236}">
                <a16:creationId xmlns:a16="http://schemas.microsoft.com/office/drawing/2014/main" id="{2D0D0F83-EA54-4970-B1B2-0D342B5DCD06}"/>
              </a:ext>
            </a:extLst>
          </p:cNvPr>
          <p:cNvSpPr>
            <a:spLocks noChangeArrowheads="1"/>
          </p:cNvSpPr>
          <p:nvPr/>
        </p:nvSpPr>
        <p:spPr bwMode="auto">
          <a:xfrm>
            <a:off x="6441305" y="3526795"/>
            <a:ext cx="29046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793271D4-083D-427E-BE9A-1B223B0D36CC}"/>
              </a:ext>
            </a:extLst>
          </p:cNvPr>
          <p:cNvSpPr>
            <a:spLocks noChangeArrowheads="1"/>
          </p:cNvSpPr>
          <p:nvPr/>
        </p:nvSpPr>
        <p:spPr bwMode="auto">
          <a:xfrm>
            <a:off x="6494171" y="4082237"/>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s-EC"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s-MX" altLang="es-MX" sz="1100" b="0" i="0" u="none" strike="noStrike" cap="none" normalizeH="0" baseline="0" dirty="0">
              <a:ln>
                <a:noFill/>
              </a:ln>
              <a:solidFill>
                <a:schemeClr val="tx1"/>
              </a:solidFill>
              <a:effectLst/>
            </a:endParaRPr>
          </a:p>
        </p:txBody>
      </p:sp>
      <p:pic>
        <p:nvPicPr>
          <p:cNvPr id="10" name="Imagen 9" descr="Interfaz de usuario gráfica, Texto, Aplicación, Correo electrónico&#10;&#10;Descripción generada automáticamente">
            <a:extLst>
              <a:ext uri="{FF2B5EF4-FFF2-40B4-BE49-F238E27FC236}">
                <a16:creationId xmlns:a16="http://schemas.microsoft.com/office/drawing/2014/main" id="{B86657AF-6539-497E-9111-F86EF2F848E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contrast="-20000"/>
                    </a14:imgEffect>
                  </a14:imgLayer>
                </a14:imgProps>
              </a:ext>
            </a:extLst>
          </a:blip>
          <a:stretch>
            <a:fillRect/>
          </a:stretch>
        </p:blipFill>
        <p:spPr>
          <a:xfrm>
            <a:off x="748658" y="2285808"/>
            <a:ext cx="9849006" cy="3622623"/>
          </a:xfrm>
          <a:prstGeom prst="rect">
            <a:avLst/>
          </a:prstGeom>
        </p:spPr>
      </p:pic>
    </p:spTree>
    <p:extLst>
      <p:ext uri="{BB962C8B-B14F-4D97-AF65-F5344CB8AC3E}">
        <p14:creationId xmlns:p14="http://schemas.microsoft.com/office/powerpoint/2010/main" val="53803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CURSOR </a:t>
            </a:r>
            <a:endParaRPr lang="es-ES" dirty="0">
              <a:solidFill>
                <a:schemeClr val="bg1"/>
              </a:solidFill>
            </a:endParaRPr>
          </a:p>
        </p:txBody>
      </p:sp>
      <p:sp>
        <p:nvSpPr>
          <p:cNvPr id="7" name="Rectángulo 6">
            <a:hlinkClick r:id="rId3"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14" name="CuadroTexto 13">
            <a:extLst>
              <a:ext uri="{FF2B5EF4-FFF2-40B4-BE49-F238E27FC236}">
                <a16:creationId xmlns:a16="http://schemas.microsoft.com/office/drawing/2014/main" id="{CEB96A6B-E8AB-457F-B010-14B100D40688}"/>
              </a:ext>
            </a:extLst>
          </p:cNvPr>
          <p:cNvSpPr txBox="1"/>
          <p:nvPr/>
        </p:nvSpPr>
        <p:spPr>
          <a:xfrm>
            <a:off x="264605" y="1485187"/>
            <a:ext cx="11195246" cy="1015663"/>
          </a:xfrm>
          <a:prstGeom prst="rect">
            <a:avLst/>
          </a:prstGeom>
          <a:noFill/>
        </p:spPr>
        <p:txBody>
          <a:bodyPr wrap="square">
            <a:spAutoFit/>
          </a:bodyPr>
          <a:lstStyle/>
          <a:p>
            <a:pPr algn="just"/>
            <a:r>
              <a:rPr lang="es-MX" sz="2000" b="1" dirty="0"/>
              <a:t>2. Un cursor el cual se defina por cada cliente el nombre, el apellido, el número de entrenadores por los cuales ha sido atendido la fecha en la que ingreso la primera vez y la última fecha en la que estuvo. </a:t>
            </a:r>
          </a:p>
          <a:p>
            <a:pPr algn="just"/>
            <a:endParaRPr lang="es-MX" sz="2000" b="1" dirty="0"/>
          </a:p>
        </p:txBody>
      </p:sp>
      <p:sp>
        <p:nvSpPr>
          <p:cNvPr id="3" name="Rectangle 3">
            <a:extLst>
              <a:ext uri="{FF2B5EF4-FFF2-40B4-BE49-F238E27FC236}">
                <a16:creationId xmlns:a16="http://schemas.microsoft.com/office/drawing/2014/main" id="{2D0D0F83-EA54-4970-B1B2-0D342B5DCD06}"/>
              </a:ext>
            </a:extLst>
          </p:cNvPr>
          <p:cNvSpPr>
            <a:spLocks noChangeArrowheads="1"/>
          </p:cNvSpPr>
          <p:nvPr/>
        </p:nvSpPr>
        <p:spPr bwMode="auto">
          <a:xfrm>
            <a:off x="6441305" y="3526795"/>
            <a:ext cx="29046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793271D4-083D-427E-BE9A-1B223B0D36CC}"/>
              </a:ext>
            </a:extLst>
          </p:cNvPr>
          <p:cNvSpPr>
            <a:spLocks noChangeArrowheads="1"/>
          </p:cNvSpPr>
          <p:nvPr/>
        </p:nvSpPr>
        <p:spPr bwMode="auto">
          <a:xfrm>
            <a:off x="6494171" y="4082237"/>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s-EC"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s-MX" altLang="es-MX" sz="1100" b="0" i="0" u="none" strike="noStrike" cap="none" normalizeH="0" baseline="0" dirty="0">
              <a:ln>
                <a:noFill/>
              </a:ln>
              <a:solidFill>
                <a:schemeClr val="tx1"/>
              </a:solidFill>
              <a:effectLst/>
            </a:endParaRPr>
          </a:p>
        </p:txBody>
      </p:sp>
      <p:pic>
        <p:nvPicPr>
          <p:cNvPr id="6" name="Imagen 5" descr="Texto&#10;&#10;Descripción generada automáticamente">
            <a:extLst>
              <a:ext uri="{FF2B5EF4-FFF2-40B4-BE49-F238E27FC236}">
                <a16:creationId xmlns:a16="http://schemas.microsoft.com/office/drawing/2014/main" id="{D8F3966E-0305-4ADD-BCFD-28BBAE5020B0}"/>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contrast="-20000"/>
                    </a14:imgEffect>
                  </a14:imgLayer>
                </a14:imgProps>
              </a:ext>
            </a:extLst>
          </a:blip>
          <a:stretch>
            <a:fillRect/>
          </a:stretch>
        </p:blipFill>
        <p:spPr>
          <a:xfrm>
            <a:off x="1334846" y="2262397"/>
            <a:ext cx="9522305" cy="4501454"/>
          </a:xfrm>
          <a:prstGeom prst="rect">
            <a:avLst/>
          </a:prstGeom>
        </p:spPr>
      </p:pic>
    </p:spTree>
    <p:extLst>
      <p:ext uri="{BB962C8B-B14F-4D97-AF65-F5344CB8AC3E}">
        <p14:creationId xmlns:p14="http://schemas.microsoft.com/office/powerpoint/2010/main" val="3648801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CURSOR </a:t>
            </a:r>
            <a:endParaRPr lang="es-ES" dirty="0">
              <a:solidFill>
                <a:schemeClr val="bg1"/>
              </a:solidFill>
            </a:endParaRPr>
          </a:p>
        </p:txBody>
      </p:sp>
      <p:sp>
        <p:nvSpPr>
          <p:cNvPr id="7" name="Rectángulo 6">
            <a:hlinkClick r:id="rId3"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14" name="CuadroTexto 13">
            <a:extLst>
              <a:ext uri="{FF2B5EF4-FFF2-40B4-BE49-F238E27FC236}">
                <a16:creationId xmlns:a16="http://schemas.microsoft.com/office/drawing/2014/main" id="{CEB96A6B-E8AB-457F-B010-14B100D40688}"/>
              </a:ext>
            </a:extLst>
          </p:cNvPr>
          <p:cNvSpPr txBox="1"/>
          <p:nvPr/>
        </p:nvSpPr>
        <p:spPr>
          <a:xfrm>
            <a:off x="264605" y="1485187"/>
            <a:ext cx="11195246" cy="1015663"/>
          </a:xfrm>
          <a:prstGeom prst="rect">
            <a:avLst/>
          </a:prstGeom>
          <a:noFill/>
        </p:spPr>
        <p:txBody>
          <a:bodyPr wrap="square">
            <a:spAutoFit/>
          </a:bodyPr>
          <a:lstStyle/>
          <a:p>
            <a:pPr algn="just"/>
            <a:r>
              <a:rPr lang="es-MX" sz="2000" b="1" dirty="0"/>
              <a:t>2. Un cursor el cual se defina por cada cliente el nombre, el apellido, el número de entrenadores por los cuales ha sido atendido la fecha en la que ingreso la primera vez y la última fecha en la que estuvo. </a:t>
            </a:r>
          </a:p>
          <a:p>
            <a:pPr algn="just"/>
            <a:endParaRPr lang="es-MX" sz="2000" b="1" dirty="0"/>
          </a:p>
        </p:txBody>
      </p:sp>
      <p:sp>
        <p:nvSpPr>
          <p:cNvPr id="3" name="Rectangle 3">
            <a:extLst>
              <a:ext uri="{FF2B5EF4-FFF2-40B4-BE49-F238E27FC236}">
                <a16:creationId xmlns:a16="http://schemas.microsoft.com/office/drawing/2014/main" id="{2D0D0F83-EA54-4970-B1B2-0D342B5DCD06}"/>
              </a:ext>
            </a:extLst>
          </p:cNvPr>
          <p:cNvSpPr>
            <a:spLocks noChangeArrowheads="1"/>
          </p:cNvSpPr>
          <p:nvPr/>
        </p:nvSpPr>
        <p:spPr bwMode="auto">
          <a:xfrm>
            <a:off x="6441305" y="3526795"/>
            <a:ext cx="29046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MX"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793271D4-083D-427E-BE9A-1B223B0D36CC}"/>
              </a:ext>
            </a:extLst>
          </p:cNvPr>
          <p:cNvSpPr>
            <a:spLocks noChangeArrowheads="1"/>
          </p:cNvSpPr>
          <p:nvPr/>
        </p:nvSpPr>
        <p:spPr bwMode="auto">
          <a:xfrm>
            <a:off x="6494171" y="4082237"/>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s-EC" altLang="es-MX"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s-MX" altLang="es-MX" sz="1100" b="0" i="0" u="none" strike="noStrike" cap="none" normalizeH="0" baseline="0" dirty="0">
              <a:ln>
                <a:noFill/>
              </a:ln>
              <a:solidFill>
                <a:schemeClr val="tx1"/>
              </a:solidFill>
              <a:effectLst/>
            </a:endParaRPr>
          </a:p>
        </p:txBody>
      </p:sp>
      <p:pic>
        <p:nvPicPr>
          <p:cNvPr id="8" name="Imagen 7" descr="Interfaz de usuario gráfica, Texto&#10;&#10;Descripción generada automáticamente con confianza media">
            <a:extLst>
              <a:ext uri="{FF2B5EF4-FFF2-40B4-BE49-F238E27FC236}">
                <a16:creationId xmlns:a16="http://schemas.microsoft.com/office/drawing/2014/main" id="{C98CB833-1A10-4A17-A778-B86122C9FE46}"/>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25000"/>
                    </a14:imgEffect>
                    <a14:imgEffect>
                      <a14:brightnessContrast contrast="-20000"/>
                    </a14:imgEffect>
                  </a14:imgLayer>
                </a14:imgProps>
              </a:ext>
            </a:extLst>
          </a:blip>
          <a:srcRect t="1012"/>
          <a:stretch/>
        </p:blipFill>
        <p:spPr>
          <a:xfrm>
            <a:off x="970962" y="2369611"/>
            <a:ext cx="10488889" cy="4287025"/>
          </a:xfrm>
          <a:prstGeom prst="rect">
            <a:avLst/>
          </a:prstGeom>
        </p:spPr>
      </p:pic>
    </p:spTree>
    <p:extLst>
      <p:ext uri="{BB962C8B-B14F-4D97-AF65-F5344CB8AC3E}">
        <p14:creationId xmlns:p14="http://schemas.microsoft.com/office/powerpoint/2010/main" val="60178107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852060C4F94BC640B21444581D735877" ma:contentTypeVersion="12" ma:contentTypeDescription="Crear nuevo documento." ma:contentTypeScope="" ma:versionID="fc4c673801be8919be8deaa944b31733">
  <xsd:schema xmlns:xsd="http://www.w3.org/2001/XMLSchema" xmlns:xs="http://www.w3.org/2001/XMLSchema" xmlns:p="http://schemas.microsoft.com/office/2006/metadata/properties" xmlns:ns3="de9a6fca-6e6a-41cd-8b43-cdb618963d1f" xmlns:ns4="447c43b3-0996-4fba-9d2a-45e9b1716726" targetNamespace="http://schemas.microsoft.com/office/2006/metadata/properties" ma:root="true" ma:fieldsID="d2c64dab4ca571c0853062faff1592df" ns3:_="" ns4:_="">
    <xsd:import namespace="de9a6fca-6e6a-41cd-8b43-cdb618963d1f"/>
    <xsd:import namespace="447c43b3-0996-4fba-9d2a-45e9b171672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9a6fca-6e6a-41cd-8b43-cdb618963d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47c43b3-0996-4fba-9d2a-45e9b1716726"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D05DC5-BC54-4026-9912-1590CDF307F8}">
  <ds:schemaRefs>
    <ds:schemaRef ds:uri="http://schemas.microsoft.com/sharepoint/v3/contenttype/forms"/>
  </ds:schemaRefs>
</ds:datastoreItem>
</file>

<file path=customXml/itemProps2.xml><?xml version="1.0" encoding="utf-8"?>
<ds:datastoreItem xmlns:ds="http://schemas.openxmlformats.org/officeDocument/2006/customXml" ds:itemID="{5441136F-CDBD-4815-9A4E-F26E08537572}">
  <ds:schemaRefs>
    <ds:schemaRef ds:uri="http://www.w3.org/XML/1998/namespace"/>
    <ds:schemaRef ds:uri="http://schemas.microsoft.com/office/2006/documentManagement/types"/>
    <ds:schemaRef ds:uri="http://purl.org/dc/dcmitype/"/>
    <ds:schemaRef ds:uri="http://purl.org/dc/terms/"/>
    <ds:schemaRef ds:uri="http://schemas.openxmlformats.org/package/2006/metadata/core-properties"/>
    <ds:schemaRef ds:uri="http://schemas.microsoft.com/office/2006/metadata/properties"/>
    <ds:schemaRef ds:uri="447c43b3-0996-4fba-9d2a-45e9b1716726"/>
    <ds:schemaRef ds:uri="http://purl.org/dc/elements/1.1/"/>
    <ds:schemaRef ds:uri="http://schemas.microsoft.com/office/infopath/2007/PartnerControls"/>
    <ds:schemaRef ds:uri="de9a6fca-6e6a-41cd-8b43-cdb618963d1f"/>
  </ds:schemaRefs>
</ds:datastoreItem>
</file>

<file path=customXml/itemProps3.xml><?xml version="1.0" encoding="utf-8"?>
<ds:datastoreItem xmlns:ds="http://schemas.openxmlformats.org/officeDocument/2006/customXml" ds:itemID="{98D19079-7F65-4D9B-87F9-CAB5BCE618BA}">
  <ds:schemaRefs>
    <ds:schemaRef ds:uri="447c43b3-0996-4fba-9d2a-45e9b1716726"/>
    <ds:schemaRef ds:uri="de9a6fca-6e6a-41cd-8b43-cdb618963d1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2992</TotalTime>
  <Words>970</Words>
  <Application>Microsoft Office PowerPoint</Application>
  <PresentationFormat>Panorámica</PresentationFormat>
  <Paragraphs>120</Paragraphs>
  <Slides>18</Slides>
  <Notes>13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18</vt:i4>
      </vt:variant>
    </vt:vector>
  </HeadingPairs>
  <TitlesOfParts>
    <vt:vector size="26" baseType="lpstr">
      <vt:lpstr>Aharoni</vt:lpstr>
      <vt:lpstr>Arial</vt:lpstr>
      <vt:lpstr>Book Antiqua</vt:lpstr>
      <vt:lpstr>Calibri</vt:lpstr>
      <vt:lpstr>Calibri Light</vt:lpstr>
      <vt:lpstr>Cooper Black</vt:lpstr>
      <vt:lpstr>Wingdings</vt:lpstr>
      <vt:lpstr>Tema de Office</vt:lpstr>
      <vt:lpstr>Presentación de PowerPoint</vt:lpstr>
      <vt:lpstr>Índice</vt:lpstr>
      <vt:lpstr>  Universo del Discurso</vt:lpstr>
      <vt:lpstr>  Modelo Lógico/Relacional </vt:lpstr>
      <vt:lpstr>  CONSULTAS </vt:lpstr>
      <vt:lpstr>  TRIGGER</vt:lpstr>
      <vt:lpstr>  TRIGGER</vt:lpstr>
      <vt:lpstr>  CURSOR </vt:lpstr>
      <vt:lpstr>  CURSOR </vt:lpstr>
      <vt:lpstr>  CURSOR </vt:lpstr>
      <vt:lpstr>  PROCEDIMIENTO ALMACENADO </vt:lpstr>
      <vt:lpstr>  PROCEDIMIENTO ALMACENADO </vt:lpstr>
      <vt:lpstr>  CONSULTA PARA EL REPORTE </vt:lpstr>
      <vt:lpstr>  CONSULTA PARA EL REPORTE </vt:lpstr>
      <vt:lpstr>  REPORTE </vt:lpstr>
      <vt:lpstr>  Link de GitHub </vt:lpstr>
      <vt:lpstr>Conclusiones</vt:lpstr>
      <vt:lpstr>Gracias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GEMBERTH JOSUE DELGADO DELGADO</dc:creator>
  <cp:lastModifiedBy>JOSSELYN STEFANY MACIAS PICO</cp:lastModifiedBy>
  <cp:revision>50</cp:revision>
  <dcterms:created xsi:type="dcterms:W3CDTF">2020-11-19T19:50:27Z</dcterms:created>
  <dcterms:modified xsi:type="dcterms:W3CDTF">2021-08-27T23:13:02Z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0x010100852060C4F94BC640B21444581D735877</vt:lpwstr>
  </property>
</Properties>
</file>