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03" r:id="rId4"/>
    <p:sldId id="282" r:id="rId5"/>
    <p:sldId id="280" r:id="rId6"/>
    <p:sldId id="281" r:id="rId7"/>
    <p:sldId id="283" r:id="rId8"/>
    <p:sldId id="279" r:id="rId9"/>
    <p:sldId id="292" r:id="rId10"/>
    <p:sldId id="293" r:id="rId11"/>
    <p:sldId id="284" r:id="rId12"/>
    <p:sldId id="294" r:id="rId13"/>
    <p:sldId id="285" r:id="rId14"/>
    <p:sldId id="295" r:id="rId15"/>
    <p:sldId id="301" r:id="rId16"/>
    <p:sldId id="302" r:id="rId17"/>
    <p:sldId id="304" r:id="rId18"/>
    <p:sldId id="286" r:id="rId19"/>
    <p:sldId id="310" r:id="rId20"/>
    <p:sldId id="311" r:id="rId21"/>
    <p:sldId id="287" r:id="rId22"/>
    <p:sldId id="309" r:id="rId23"/>
    <p:sldId id="288" r:id="rId24"/>
    <p:sldId id="307" r:id="rId25"/>
    <p:sldId id="308" r:id="rId26"/>
    <p:sldId id="297" r:id="rId27"/>
    <p:sldId id="306" r:id="rId28"/>
    <p:sldId id="305" r:id="rId29"/>
    <p:sldId id="290" r:id="rId30"/>
    <p:sldId id="291"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5" autoAdjust="0"/>
    <p:restoredTop sz="94679"/>
  </p:normalViewPr>
  <p:slideViewPr>
    <p:cSldViewPr snapToGrid="0">
      <p:cViewPr varScale="1">
        <p:scale>
          <a:sx n="66" d="100"/>
          <a:sy n="66" d="100"/>
        </p:scale>
        <p:origin x="66"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25/08/2021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25/08/2021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25/08/2021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25/08/2021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25/08/2021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25/08/2021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25/08/2021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25/08/2021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21.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8.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oseSoledispa/Debate-Kinder-"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380496" y="433835"/>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 un Kínder</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José Germain Soledispa Vélez</a:t>
            </a:r>
          </a:p>
          <a:p>
            <a:r>
              <a:rPr lang="es-ES" b="1" dirty="0">
                <a:latin typeface="Book Antiqua"/>
              </a:rPr>
              <a:t>Materia: Gestión de bases de datos  </a:t>
            </a:r>
          </a:p>
          <a:p>
            <a:r>
              <a:rPr lang="es-ES" b="1" dirty="0">
                <a:latin typeface="Book Antiqua"/>
              </a:rPr>
              <a:t>Curso: 5 A</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de un kínder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1B722367-673A-41A6-BDF1-1BB72933160B}"/>
              </a:ext>
            </a:extLst>
          </p:cNvPr>
          <p:cNvPicPr>
            <a:picLocks noChangeAspect="1"/>
          </p:cNvPicPr>
          <p:nvPr/>
        </p:nvPicPr>
        <p:blipFill>
          <a:blip r:embed="rId3"/>
          <a:stretch>
            <a:fillRect/>
          </a:stretch>
        </p:blipFill>
        <p:spPr>
          <a:xfrm>
            <a:off x="0" y="1518468"/>
            <a:ext cx="6284589" cy="2816798"/>
          </a:xfrm>
          <a:prstGeom prst="rect">
            <a:avLst/>
          </a:prstGeom>
        </p:spPr>
      </p:pic>
      <p:pic>
        <p:nvPicPr>
          <p:cNvPr id="7" name="Imagen 6">
            <a:extLst>
              <a:ext uri="{FF2B5EF4-FFF2-40B4-BE49-F238E27FC236}">
                <a16:creationId xmlns:a16="http://schemas.microsoft.com/office/drawing/2014/main" id="{72EE6D75-CAC3-44F4-8902-6CE43148473E}"/>
              </a:ext>
            </a:extLst>
          </p:cNvPr>
          <p:cNvPicPr>
            <a:picLocks noChangeAspect="1"/>
          </p:cNvPicPr>
          <p:nvPr/>
        </p:nvPicPr>
        <p:blipFill>
          <a:blip r:embed="rId4"/>
          <a:stretch>
            <a:fillRect/>
          </a:stretch>
        </p:blipFill>
        <p:spPr>
          <a:xfrm>
            <a:off x="6132918" y="3417349"/>
            <a:ext cx="6059082" cy="3258869"/>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B27D2376-8306-4E7D-B8DD-597A4906C47D}"/>
              </a:ext>
            </a:extLst>
          </p:cNvPr>
          <p:cNvPicPr>
            <a:picLocks noChangeAspect="1"/>
          </p:cNvPicPr>
          <p:nvPr/>
        </p:nvPicPr>
        <p:blipFill>
          <a:blip r:embed="rId3"/>
          <a:stretch>
            <a:fillRect/>
          </a:stretch>
        </p:blipFill>
        <p:spPr>
          <a:xfrm>
            <a:off x="2017661" y="1761099"/>
            <a:ext cx="8288666" cy="4302076"/>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AC16620-105A-48DE-9C31-1277CC713110}"/>
              </a:ext>
            </a:extLst>
          </p:cNvPr>
          <p:cNvPicPr>
            <a:picLocks noChangeAspect="1"/>
          </p:cNvPicPr>
          <p:nvPr/>
        </p:nvPicPr>
        <p:blipFill>
          <a:blip r:embed="rId3"/>
          <a:stretch>
            <a:fillRect/>
          </a:stretch>
        </p:blipFill>
        <p:spPr>
          <a:xfrm>
            <a:off x="1915250" y="1575968"/>
            <a:ext cx="8688939" cy="4993643"/>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7D5C4BFB-2AC6-4973-A5DD-9CC9ABD6F2A4}"/>
              </a:ext>
            </a:extLst>
          </p:cNvPr>
          <p:cNvPicPr>
            <a:picLocks noChangeAspect="1"/>
          </p:cNvPicPr>
          <p:nvPr/>
        </p:nvPicPr>
        <p:blipFill>
          <a:blip r:embed="rId3"/>
          <a:stretch>
            <a:fillRect/>
          </a:stretch>
        </p:blipFill>
        <p:spPr>
          <a:xfrm>
            <a:off x="1173918" y="1505902"/>
            <a:ext cx="8898550" cy="5100368"/>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E32E84DD-2A5C-445F-B11C-843A4B54C8BD}"/>
              </a:ext>
            </a:extLst>
          </p:cNvPr>
          <p:cNvPicPr>
            <a:picLocks noChangeAspect="1"/>
          </p:cNvPicPr>
          <p:nvPr/>
        </p:nvPicPr>
        <p:blipFill>
          <a:blip r:embed="rId3"/>
          <a:stretch>
            <a:fillRect/>
          </a:stretch>
        </p:blipFill>
        <p:spPr>
          <a:xfrm>
            <a:off x="853586" y="1456996"/>
            <a:ext cx="9584642" cy="5401004"/>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4B991831-DBD8-4406-A060-91C8F5D7223F}"/>
              </a:ext>
            </a:extLst>
          </p:cNvPr>
          <p:cNvPicPr>
            <a:picLocks noChangeAspect="1"/>
          </p:cNvPicPr>
          <p:nvPr/>
        </p:nvPicPr>
        <p:blipFill>
          <a:blip r:embed="rId3"/>
          <a:stretch>
            <a:fillRect/>
          </a:stretch>
        </p:blipFill>
        <p:spPr>
          <a:xfrm>
            <a:off x="640079" y="1407157"/>
            <a:ext cx="10417128" cy="5450843"/>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31AB4BD2-EE6A-4BBC-A94C-7AA39AE8730D}"/>
              </a:ext>
            </a:extLst>
          </p:cNvPr>
          <p:cNvPicPr>
            <a:picLocks noChangeAspect="1"/>
          </p:cNvPicPr>
          <p:nvPr/>
        </p:nvPicPr>
        <p:blipFill>
          <a:blip r:embed="rId3"/>
          <a:stretch>
            <a:fillRect/>
          </a:stretch>
        </p:blipFill>
        <p:spPr>
          <a:xfrm>
            <a:off x="946712" y="1407157"/>
            <a:ext cx="10034210" cy="5226400"/>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C3A0B0F-8633-4B3D-BA40-4C2A9EA7F40D}"/>
              </a:ext>
            </a:extLst>
          </p:cNvPr>
          <p:cNvPicPr>
            <a:picLocks noChangeAspect="1"/>
          </p:cNvPicPr>
          <p:nvPr/>
        </p:nvPicPr>
        <p:blipFill>
          <a:blip r:embed="rId3"/>
          <a:stretch>
            <a:fillRect/>
          </a:stretch>
        </p:blipFill>
        <p:spPr>
          <a:xfrm>
            <a:off x="731517" y="1578584"/>
            <a:ext cx="10728965" cy="4906622"/>
          </a:xfrm>
          <a:prstGeom prst="rect">
            <a:avLst/>
          </a:prstGeom>
        </p:spPr>
      </p:pic>
    </p:spTree>
    <p:extLst>
      <p:ext uri="{BB962C8B-B14F-4D97-AF65-F5344CB8AC3E}">
        <p14:creationId xmlns:p14="http://schemas.microsoft.com/office/powerpoint/2010/main" val="184618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734368"/>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369332"/>
          </a:xfrm>
          <a:prstGeom prst="rect">
            <a:avLst/>
          </a:prstGeom>
          <a:noFill/>
        </p:spPr>
        <p:txBody>
          <a:bodyPr wrap="square" rtlCol="0">
            <a:spAutoFit/>
          </a:bodyPr>
          <a:lstStyle/>
          <a:p>
            <a:pPr marL="285750" indent="-285750">
              <a:buFont typeface="Arial" panose="020B0604020202020204" pitchFamily="34" charset="0"/>
              <a:buChar char="•"/>
            </a:pPr>
            <a:r>
              <a:rPr lang="es-MX" b="0" i="0" dirty="0">
                <a:solidFill>
                  <a:srgbClr val="000000"/>
                </a:solidFill>
                <a:effectLst/>
                <a:latin typeface="Times New Roman" panose="02020603050405020304" pitchFamily="18" charset="0"/>
              </a:rPr>
              <a:t>Trigger que impida matricular a un infante en el mismo programa varias veces </a:t>
            </a:r>
          </a:p>
        </p:txBody>
      </p:sp>
      <p:pic>
        <p:nvPicPr>
          <p:cNvPr id="7" name="Imagen 6" descr="Interfaz de usuario gráfica, Texto, Aplicación&#10;&#10;Descripción generada automáticamente">
            <a:extLst>
              <a:ext uri="{FF2B5EF4-FFF2-40B4-BE49-F238E27FC236}">
                <a16:creationId xmlns:a16="http://schemas.microsoft.com/office/drawing/2014/main" id="{4E4474EC-DF8B-43E5-BCBC-B7BBA1973A9C}"/>
              </a:ext>
            </a:extLst>
          </p:cNvPr>
          <p:cNvPicPr>
            <a:picLocks noChangeAspect="1"/>
          </p:cNvPicPr>
          <p:nvPr/>
        </p:nvPicPr>
        <p:blipFill>
          <a:blip r:embed="rId3"/>
          <a:stretch>
            <a:fillRect/>
          </a:stretch>
        </p:blipFill>
        <p:spPr>
          <a:xfrm>
            <a:off x="2111124" y="1992630"/>
            <a:ext cx="7609651" cy="4428281"/>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734368"/>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369332"/>
          </a:xfrm>
          <a:prstGeom prst="rect">
            <a:avLst/>
          </a:prstGeom>
          <a:noFill/>
        </p:spPr>
        <p:txBody>
          <a:bodyPr wrap="square" rtlCol="0">
            <a:spAutoFit/>
          </a:bodyPr>
          <a:lstStyle/>
          <a:p>
            <a:pPr marL="285750" indent="-285750">
              <a:buFont typeface="Arial" panose="020B0604020202020204" pitchFamily="34" charset="0"/>
              <a:buChar char="•"/>
            </a:pPr>
            <a:r>
              <a:rPr lang="es-MX" b="0" i="0" dirty="0">
                <a:solidFill>
                  <a:srgbClr val="000000"/>
                </a:solidFill>
                <a:effectLst/>
                <a:latin typeface="Times New Roman" panose="02020603050405020304" pitchFamily="18" charset="0"/>
              </a:rPr>
              <a:t>Trigger que impida matricular a un infante en el mismo programa varias veces </a:t>
            </a:r>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8FB605F1-F4CD-4AB5-9FBC-C9D1599DA62B}"/>
              </a:ext>
            </a:extLst>
          </p:cNvPr>
          <p:cNvPicPr>
            <a:picLocks noChangeAspect="1"/>
          </p:cNvPicPr>
          <p:nvPr/>
        </p:nvPicPr>
        <p:blipFill>
          <a:blip r:embed="rId3"/>
          <a:stretch>
            <a:fillRect/>
          </a:stretch>
        </p:blipFill>
        <p:spPr>
          <a:xfrm>
            <a:off x="1028053" y="2309539"/>
            <a:ext cx="9699650" cy="3306699"/>
          </a:xfrm>
          <a:prstGeom prst="rect">
            <a:avLst/>
          </a:prstGeom>
        </p:spPr>
      </p:pic>
    </p:spTree>
    <p:extLst>
      <p:ext uri="{BB962C8B-B14F-4D97-AF65-F5344CB8AC3E}">
        <p14:creationId xmlns:p14="http://schemas.microsoft.com/office/powerpoint/2010/main" val="405513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Modelo físico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Creación de las entidades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Crear las 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Consulta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4"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5"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734368"/>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369332"/>
          </a:xfrm>
          <a:prstGeom prst="rect">
            <a:avLst/>
          </a:prstGeom>
          <a:noFill/>
        </p:spPr>
        <p:txBody>
          <a:bodyPr wrap="square" rtlCol="0">
            <a:spAutoFit/>
          </a:bodyPr>
          <a:lstStyle/>
          <a:p>
            <a:pPr marL="285750" indent="-285750">
              <a:buFont typeface="Arial" panose="020B0604020202020204" pitchFamily="34" charset="0"/>
              <a:buChar char="•"/>
            </a:pPr>
            <a:r>
              <a:rPr lang="es-MX" b="0" i="0" dirty="0">
                <a:solidFill>
                  <a:srgbClr val="000000"/>
                </a:solidFill>
                <a:effectLst/>
                <a:latin typeface="Times New Roman" panose="02020603050405020304" pitchFamily="18" charset="0"/>
              </a:rPr>
              <a:t>Trigger que impida matricular a un infante en el mismo programa varias veces </a:t>
            </a:r>
          </a:p>
        </p:txBody>
      </p:sp>
      <p:pic>
        <p:nvPicPr>
          <p:cNvPr id="4" name="Imagen 3" descr="Interfaz de usuario gráfica, Texto&#10;&#10;Descripción generada automáticamente">
            <a:extLst>
              <a:ext uri="{FF2B5EF4-FFF2-40B4-BE49-F238E27FC236}">
                <a16:creationId xmlns:a16="http://schemas.microsoft.com/office/drawing/2014/main" id="{B793F613-7F27-4CEF-8E28-0FDBABA25613}"/>
              </a:ext>
            </a:extLst>
          </p:cNvPr>
          <p:cNvPicPr>
            <a:picLocks noChangeAspect="1"/>
          </p:cNvPicPr>
          <p:nvPr/>
        </p:nvPicPr>
        <p:blipFill>
          <a:blip r:embed="rId3"/>
          <a:stretch>
            <a:fillRect/>
          </a:stretch>
        </p:blipFill>
        <p:spPr>
          <a:xfrm>
            <a:off x="836307" y="2189374"/>
            <a:ext cx="5478809" cy="1116534"/>
          </a:xfrm>
          <a:prstGeom prst="rect">
            <a:avLst/>
          </a:prstGeom>
        </p:spPr>
      </p:pic>
      <p:pic>
        <p:nvPicPr>
          <p:cNvPr id="9" name="Imagen 8">
            <a:extLst>
              <a:ext uri="{FF2B5EF4-FFF2-40B4-BE49-F238E27FC236}">
                <a16:creationId xmlns:a16="http://schemas.microsoft.com/office/drawing/2014/main" id="{5B889173-AFAD-42F7-998F-970642B128BF}"/>
              </a:ext>
            </a:extLst>
          </p:cNvPr>
          <p:cNvPicPr>
            <a:picLocks noChangeAspect="1"/>
          </p:cNvPicPr>
          <p:nvPr/>
        </p:nvPicPr>
        <p:blipFill>
          <a:blip r:embed="rId4"/>
          <a:stretch>
            <a:fillRect/>
          </a:stretch>
        </p:blipFill>
        <p:spPr>
          <a:xfrm>
            <a:off x="496587" y="3429000"/>
            <a:ext cx="11089833" cy="546180"/>
          </a:xfrm>
          <a:prstGeom prst="rect">
            <a:avLst/>
          </a:prstGeom>
        </p:spPr>
      </p:pic>
      <p:pic>
        <p:nvPicPr>
          <p:cNvPr id="11" name="Imagen 10" descr="Interfaz de usuario gráfica, Texto, Aplicación, Sitio web&#10;&#10;Descripción generada automáticamente">
            <a:extLst>
              <a:ext uri="{FF2B5EF4-FFF2-40B4-BE49-F238E27FC236}">
                <a16:creationId xmlns:a16="http://schemas.microsoft.com/office/drawing/2014/main" id="{18142B66-E27B-4737-A2D0-B38DC9D25F29}"/>
              </a:ext>
            </a:extLst>
          </p:cNvPr>
          <p:cNvPicPr>
            <a:picLocks noChangeAspect="1"/>
          </p:cNvPicPr>
          <p:nvPr/>
        </p:nvPicPr>
        <p:blipFill>
          <a:blip r:embed="rId5"/>
          <a:stretch>
            <a:fillRect/>
          </a:stretch>
        </p:blipFill>
        <p:spPr>
          <a:xfrm>
            <a:off x="1050635" y="4491690"/>
            <a:ext cx="9513511" cy="1385325"/>
          </a:xfrm>
          <a:prstGeom prst="rect">
            <a:avLst/>
          </a:prstGeom>
        </p:spPr>
      </p:pic>
    </p:spTree>
    <p:extLst>
      <p:ext uri="{BB962C8B-B14F-4D97-AF65-F5344CB8AC3E}">
        <p14:creationId xmlns:p14="http://schemas.microsoft.com/office/powerpoint/2010/main" val="27414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rPr>
              <a:t>CURSOR</a:t>
            </a: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11042169" cy="369332"/>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rgbClr val="000000"/>
                </a:solidFill>
                <a:latin typeface="Times New Roman" panose="02020603050405020304" pitchFamily="18" charset="0"/>
              </a:rPr>
              <a:t>C</a:t>
            </a:r>
            <a:r>
              <a:rPr lang="es-MX" b="0" i="0" dirty="0">
                <a:solidFill>
                  <a:srgbClr val="000000"/>
                </a:solidFill>
                <a:effectLst/>
                <a:latin typeface="Times New Roman" panose="02020603050405020304" pitchFamily="18" charset="0"/>
              </a:rPr>
              <a:t>ursor que muestre la cantidad de niños y la cantidad de niñas inscritos en cada fecha del programa</a:t>
            </a:r>
          </a:p>
        </p:txBody>
      </p:sp>
      <p:pic>
        <p:nvPicPr>
          <p:cNvPr id="7" name="Imagen 6" descr="Texto&#10;&#10;Descripción generada automáticamente">
            <a:extLst>
              <a:ext uri="{FF2B5EF4-FFF2-40B4-BE49-F238E27FC236}">
                <a16:creationId xmlns:a16="http://schemas.microsoft.com/office/drawing/2014/main" id="{AD092E9E-3764-4FE5-99E4-EE26E23950CE}"/>
              </a:ext>
            </a:extLst>
          </p:cNvPr>
          <p:cNvPicPr>
            <a:picLocks noChangeAspect="1"/>
          </p:cNvPicPr>
          <p:nvPr/>
        </p:nvPicPr>
        <p:blipFill>
          <a:blip r:embed="rId3"/>
          <a:stretch>
            <a:fillRect/>
          </a:stretch>
        </p:blipFill>
        <p:spPr>
          <a:xfrm>
            <a:off x="947590" y="2150353"/>
            <a:ext cx="10493189" cy="4064180"/>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rPr>
              <a:t>CURSOR</a:t>
            </a: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11042169" cy="369332"/>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rgbClr val="000000"/>
                </a:solidFill>
                <a:latin typeface="Times New Roman" panose="02020603050405020304" pitchFamily="18" charset="0"/>
              </a:rPr>
              <a:t>C</a:t>
            </a:r>
            <a:r>
              <a:rPr lang="es-MX" b="0" i="0" dirty="0">
                <a:solidFill>
                  <a:srgbClr val="000000"/>
                </a:solidFill>
                <a:effectLst/>
                <a:latin typeface="Times New Roman" panose="02020603050405020304" pitchFamily="18" charset="0"/>
              </a:rPr>
              <a:t>ursor que muestre la cantidad de niños y la cantidad de niñas inscritos en cada fecha del programa</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59777666-D543-4DC2-873D-B8DD0A177030}"/>
              </a:ext>
            </a:extLst>
          </p:cNvPr>
          <p:cNvPicPr>
            <a:picLocks noChangeAspect="1"/>
          </p:cNvPicPr>
          <p:nvPr/>
        </p:nvPicPr>
        <p:blipFill>
          <a:blip r:embed="rId3"/>
          <a:stretch>
            <a:fillRect/>
          </a:stretch>
        </p:blipFill>
        <p:spPr>
          <a:xfrm>
            <a:off x="662151" y="2083531"/>
            <a:ext cx="6373031" cy="3700470"/>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FA6FE5E4-792F-4907-BDC9-154C42FEBEF5}"/>
              </a:ext>
            </a:extLst>
          </p:cNvPr>
          <p:cNvPicPr>
            <a:picLocks noChangeAspect="1"/>
          </p:cNvPicPr>
          <p:nvPr/>
        </p:nvPicPr>
        <p:blipFill>
          <a:blip r:embed="rId4"/>
          <a:stretch>
            <a:fillRect/>
          </a:stretch>
        </p:blipFill>
        <p:spPr>
          <a:xfrm>
            <a:off x="6668087" y="2156150"/>
            <a:ext cx="5190978" cy="3627851"/>
          </a:xfrm>
          <a:prstGeom prst="rect">
            <a:avLst/>
          </a:prstGeom>
        </p:spPr>
      </p:pic>
    </p:spTree>
    <p:extLst>
      <p:ext uri="{BB962C8B-B14F-4D97-AF65-F5344CB8AC3E}">
        <p14:creationId xmlns:p14="http://schemas.microsoft.com/office/powerpoint/2010/main" val="1265235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369332"/>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rgbClr val="000000"/>
                </a:solidFill>
                <a:latin typeface="Times New Roman" panose="02020603050405020304" pitchFamily="18" charset="0"/>
              </a:rPr>
              <a:t>Procedimiento almacenado que retorne todas las actividades que tiene un programa que se le ingrese</a:t>
            </a:r>
            <a:endParaRPr lang="es-ES" dirty="0"/>
          </a:p>
        </p:txBody>
      </p:sp>
      <p:pic>
        <p:nvPicPr>
          <p:cNvPr id="6" name="Imagen 5" descr="Texto&#10;&#10;Descripción generada automáticamente">
            <a:extLst>
              <a:ext uri="{FF2B5EF4-FFF2-40B4-BE49-F238E27FC236}">
                <a16:creationId xmlns:a16="http://schemas.microsoft.com/office/drawing/2014/main" id="{288759F6-CE27-4955-A9F2-DF6345D314BF}"/>
              </a:ext>
            </a:extLst>
          </p:cNvPr>
          <p:cNvPicPr>
            <a:picLocks noChangeAspect="1"/>
          </p:cNvPicPr>
          <p:nvPr/>
        </p:nvPicPr>
        <p:blipFill>
          <a:blip r:embed="rId3"/>
          <a:stretch>
            <a:fillRect/>
          </a:stretch>
        </p:blipFill>
        <p:spPr>
          <a:xfrm>
            <a:off x="2311627" y="2139539"/>
            <a:ext cx="7001185" cy="4386432"/>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369332"/>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rgbClr val="000000"/>
                </a:solidFill>
                <a:latin typeface="Times New Roman" panose="02020603050405020304" pitchFamily="18" charset="0"/>
              </a:rPr>
              <a:t>Procedimiento almacenado que retorne todas las actividades que tiene un programa que se le ingrese</a:t>
            </a:r>
            <a:endParaRPr lang="es-ES" dirty="0"/>
          </a:p>
        </p:txBody>
      </p:sp>
      <p:pic>
        <p:nvPicPr>
          <p:cNvPr id="7" name="Imagen 6" descr="Texto&#10;&#10;Descripción generada automáticamente">
            <a:extLst>
              <a:ext uri="{FF2B5EF4-FFF2-40B4-BE49-F238E27FC236}">
                <a16:creationId xmlns:a16="http://schemas.microsoft.com/office/drawing/2014/main" id="{6403E428-539A-4231-A032-CE24BDC59FAD}"/>
              </a:ext>
            </a:extLst>
          </p:cNvPr>
          <p:cNvPicPr>
            <a:picLocks noChangeAspect="1"/>
          </p:cNvPicPr>
          <p:nvPr/>
        </p:nvPicPr>
        <p:blipFill>
          <a:blip r:embed="rId3"/>
          <a:stretch>
            <a:fillRect/>
          </a:stretch>
        </p:blipFill>
        <p:spPr>
          <a:xfrm>
            <a:off x="3094892" y="2139539"/>
            <a:ext cx="6693203" cy="4319010"/>
          </a:xfrm>
          <a:prstGeom prst="rect">
            <a:avLst/>
          </a:prstGeom>
        </p:spPr>
      </p:pic>
    </p:spTree>
    <p:extLst>
      <p:ext uri="{BB962C8B-B14F-4D97-AF65-F5344CB8AC3E}">
        <p14:creationId xmlns:p14="http://schemas.microsoft.com/office/powerpoint/2010/main" val="458004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369332"/>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rgbClr val="000000"/>
                </a:solidFill>
                <a:latin typeface="Times New Roman" panose="02020603050405020304" pitchFamily="18" charset="0"/>
              </a:rPr>
              <a:t>Procedimiento almacenado que retorne todas las actividades que tiene un programa que se le ingrese</a:t>
            </a:r>
            <a:endParaRPr lang="es-ES" dirty="0"/>
          </a:p>
        </p:txBody>
      </p:sp>
      <p:pic>
        <p:nvPicPr>
          <p:cNvPr id="6" name="Imagen 5" descr="Interfaz de usuario gráfica, Texto, Aplicación&#10;&#10;Descripción generada automáticamente">
            <a:extLst>
              <a:ext uri="{FF2B5EF4-FFF2-40B4-BE49-F238E27FC236}">
                <a16:creationId xmlns:a16="http://schemas.microsoft.com/office/drawing/2014/main" id="{E4F63830-D92B-4B65-BCAC-121EA78A2253}"/>
              </a:ext>
            </a:extLst>
          </p:cNvPr>
          <p:cNvPicPr>
            <a:picLocks noChangeAspect="1"/>
          </p:cNvPicPr>
          <p:nvPr/>
        </p:nvPicPr>
        <p:blipFill>
          <a:blip r:embed="rId3"/>
          <a:stretch>
            <a:fillRect/>
          </a:stretch>
        </p:blipFill>
        <p:spPr>
          <a:xfrm>
            <a:off x="614028" y="2882754"/>
            <a:ext cx="10963944" cy="2719548"/>
          </a:xfrm>
          <a:prstGeom prst="rect">
            <a:avLst/>
          </a:prstGeom>
        </p:spPr>
      </p:pic>
    </p:spTree>
    <p:extLst>
      <p:ext uri="{BB962C8B-B14F-4D97-AF65-F5344CB8AC3E}">
        <p14:creationId xmlns:p14="http://schemas.microsoft.com/office/powerpoint/2010/main" val="32244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6" name="Imagen 15" descr="Interfaz de usuario gráfica, Texto, Aplicación&#10;&#10;Descripción generada automáticamente">
            <a:extLst>
              <a:ext uri="{FF2B5EF4-FFF2-40B4-BE49-F238E27FC236}">
                <a16:creationId xmlns:a16="http://schemas.microsoft.com/office/drawing/2014/main" id="{4B95B085-FF54-46D1-88D4-B85F0DE94B0A}"/>
              </a:ext>
            </a:extLst>
          </p:cNvPr>
          <p:cNvPicPr>
            <a:picLocks noChangeAspect="1"/>
          </p:cNvPicPr>
          <p:nvPr/>
        </p:nvPicPr>
        <p:blipFill>
          <a:blip r:embed="rId3"/>
          <a:stretch>
            <a:fillRect/>
          </a:stretch>
        </p:blipFill>
        <p:spPr>
          <a:xfrm>
            <a:off x="512844" y="2266133"/>
            <a:ext cx="6999304" cy="2657673"/>
          </a:xfrm>
          <a:prstGeom prst="rect">
            <a:avLst/>
          </a:prstGeom>
        </p:spPr>
      </p:pic>
      <p:pic>
        <p:nvPicPr>
          <p:cNvPr id="18" name="Imagen 17" descr="Interfaz de usuario gráfica, Aplicación&#10;&#10;Descripción generada automáticamente">
            <a:extLst>
              <a:ext uri="{FF2B5EF4-FFF2-40B4-BE49-F238E27FC236}">
                <a16:creationId xmlns:a16="http://schemas.microsoft.com/office/drawing/2014/main" id="{1CACD9BC-BF04-43E9-ADA5-28AFBB79AA6B}"/>
              </a:ext>
            </a:extLst>
          </p:cNvPr>
          <p:cNvPicPr>
            <a:picLocks noChangeAspect="1"/>
          </p:cNvPicPr>
          <p:nvPr/>
        </p:nvPicPr>
        <p:blipFill>
          <a:blip r:embed="rId4"/>
          <a:stretch>
            <a:fillRect/>
          </a:stretch>
        </p:blipFill>
        <p:spPr>
          <a:xfrm>
            <a:off x="6817984" y="4171728"/>
            <a:ext cx="4861172" cy="2528298"/>
          </a:xfrm>
          <a:prstGeom prst="rect">
            <a:avLst/>
          </a:prstGeom>
        </p:spPr>
      </p:pic>
      <p:sp>
        <p:nvSpPr>
          <p:cNvPr id="19" name="CuadroTexto 18">
            <a:extLst>
              <a:ext uri="{FF2B5EF4-FFF2-40B4-BE49-F238E27FC236}">
                <a16:creationId xmlns:a16="http://schemas.microsoft.com/office/drawing/2014/main" id="{34BE6C07-FA68-4AB0-972C-8D85C62D1AA3}"/>
              </a:ext>
            </a:extLst>
          </p:cNvPr>
          <p:cNvSpPr txBox="1"/>
          <p:nvPr/>
        </p:nvSpPr>
        <p:spPr>
          <a:xfrm>
            <a:off x="662151" y="1579255"/>
            <a:ext cx="9900102" cy="646331"/>
          </a:xfrm>
          <a:prstGeom prst="rect">
            <a:avLst/>
          </a:prstGeom>
          <a:noFill/>
        </p:spPr>
        <p:txBody>
          <a:bodyPr wrap="square" rtlCol="0">
            <a:spAutoFit/>
          </a:bodyPr>
          <a:lstStyle/>
          <a:p>
            <a:pPr marL="285750" indent="-285750">
              <a:buFont typeface="Arial" panose="020B0604020202020204" pitchFamily="34" charset="0"/>
              <a:buChar char="•"/>
            </a:pPr>
            <a:r>
              <a:rPr lang="es-MX" b="0" i="0" dirty="0">
                <a:solidFill>
                  <a:srgbClr val="000000"/>
                </a:solidFill>
                <a:effectLst/>
                <a:latin typeface="Times New Roman" panose="02020603050405020304" pitchFamily="18" charset="0"/>
              </a:rPr>
              <a:t>Realizar un reporte que muestre en un grafico de torta la cantidad de actividades en un programa para un año lectivo determinado.</a:t>
            </a:r>
            <a:endParaRPr lang="es-ES" dirty="0"/>
          </a:p>
        </p:txBody>
      </p:sp>
    </p:spTree>
    <p:extLst>
      <p:ext uri="{BB962C8B-B14F-4D97-AF65-F5344CB8AC3E}">
        <p14:creationId xmlns:p14="http://schemas.microsoft.com/office/powerpoint/2010/main" val="1879984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4" name="Imagen 13" descr="Interfaz de usuario gráfica, Texto, Aplicación&#10;&#10;Descripción generada automáticamente">
            <a:extLst>
              <a:ext uri="{FF2B5EF4-FFF2-40B4-BE49-F238E27FC236}">
                <a16:creationId xmlns:a16="http://schemas.microsoft.com/office/drawing/2014/main" id="{ED57DA72-BDCB-4AB0-847F-338650813EBB}"/>
              </a:ext>
            </a:extLst>
          </p:cNvPr>
          <p:cNvPicPr>
            <a:picLocks noChangeAspect="1"/>
          </p:cNvPicPr>
          <p:nvPr/>
        </p:nvPicPr>
        <p:blipFill>
          <a:blip r:embed="rId3"/>
          <a:stretch>
            <a:fillRect/>
          </a:stretch>
        </p:blipFill>
        <p:spPr>
          <a:xfrm>
            <a:off x="479741" y="1806318"/>
            <a:ext cx="10846995" cy="4707023"/>
          </a:xfrm>
          <a:prstGeom prst="rect">
            <a:avLst/>
          </a:prstGeom>
        </p:spPr>
      </p:pic>
      <p:pic>
        <p:nvPicPr>
          <p:cNvPr id="12" name="Imagen 11" descr="Interfaz de usuario gráfica, Texto, Aplicación&#10;&#10;Descripción generada automáticamente">
            <a:extLst>
              <a:ext uri="{FF2B5EF4-FFF2-40B4-BE49-F238E27FC236}">
                <a16:creationId xmlns:a16="http://schemas.microsoft.com/office/drawing/2014/main" id="{8C11EB5F-CE2E-4ABE-B277-CCD01F64084A}"/>
              </a:ext>
            </a:extLst>
          </p:cNvPr>
          <p:cNvPicPr>
            <a:picLocks noChangeAspect="1"/>
          </p:cNvPicPr>
          <p:nvPr/>
        </p:nvPicPr>
        <p:blipFill rotWithShape="1">
          <a:blip r:embed="rId4"/>
          <a:srcRect b="33970"/>
          <a:stretch/>
        </p:blipFill>
        <p:spPr>
          <a:xfrm>
            <a:off x="9131493" y="1460165"/>
            <a:ext cx="2819794" cy="1968835"/>
          </a:xfrm>
          <a:prstGeom prst="rect">
            <a:avLst/>
          </a:prstGeom>
        </p:spPr>
      </p:pic>
    </p:spTree>
    <p:extLst>
      <p:ext uri="{BB962C8B-B14F-4D97-AF65-F5344CB8AC3E}">
        <p14:creationId xmlns:p14="http://schemas.microsoft.com/office/powerpoint/2010/main" val="2750114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Gráfico, Tabla, Excel, Gráfico circular&#10;&#10;Descripción generada automáticamente">
            <a:extLst>
              <a:ext uri="{FF2B5EF4-FFF2-40B4-BE49-F238E27FC236}">
                <a16:creationId xmlns:a16="http://schemas.microsoft.com/office/drawing/2014/main" id="{56D51531-87D7-43E8-A2FA-5B66369BF406}"/>
              </a:ext>
            </a:extLst>
          </p:cNvPr>
          <p:cNvPicPr>
            <a:picLocks noChangeAspect="1"/>
          </p:cNvPicPr>
          <p:nvPr/>
        </p:nvPicPr>
        <p:blipFill>
          <a:blip r:embed="rId3"/>
          <a:stretch>
            <a:fillRect/>
          </a:stretch>
        </p:blipFill>
        <p:spPr>
          <a:xfrm>
            <a:off x="829093" y="1599466"/>
            <a:ext cx="5553850" cy="5258534"/>
          </a:xfrm>
          <a:prstGeom prst="rect">
            <a:avLst/>
          </a:prstGeom>
        </p:spPr>
      </p:pic>
      <p:pic>
        <p:nvPicPr>
          <p:cNvPr id="8" name="Imagen 7" descr="Gráfico, Gráfico circular&#10;&#10;Descripción generada automáticamente">
            <a:extLst>
              <a:ext uri="{FF2B5EF4-FFF2-40B4-BE49-F238E27FC236}">
                <a16:creationId xmlns:a16="http://schemas.microsoft.com/office/drawing/2014/main" id="{7412BDED-DA4F-49B4-B721-BBCF703354AE}"/>
              </a:ext>
            </a:extLst>
          </p:cNvPr>
          <p:cNvPicPr>
            <a:picLocks noChangeAspect="1"/>
          </p:cNvPicPr>
          <p:nvPr/>
        </p:nvPicPr>
        <p:blipFill>
          <a:blip r:embed="rId4"/>
          <a:stretch>
            <a:fillRect/>
          </a:stretch>
        </p:blipFill>
        <p:spPr>
          <a:xfrm>
            <a:off x="6837901" y="1388303"/>
            <a:ext cx="4525006" cy="5039428"/>
          </a:xfrm>
          <a:prstGeom prst="rect">
            <a:avLst/>
          </a:prstGeom>
        </p:spPr>
      </p:pic>
    </p:spTree>
    <p:extLst>
      <p:ext uri="{BB962C8B-B14F-4D97-AF65-F5344CB8AC3E}">
        <p14:creationId xmlns:p14="http://schemas.microsoft.com/office/powerpoint/2010/main" val="3497807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3050628" y="3093043"/>
            <a:ext cx="6101254"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a:t>
            </a:r>
          </a:p>
          <a:p>
            <a:pPr>
              <a:lnSpc>
                <a:spcPct val="107000"/>
              </a:lnSpc>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https://github.com/JoseSoledispa/Debate-Kinder-</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38543" y="1483834"/>
            <a:ext cx="11514913" cy="4524315"/>
          </a:xfrm>
          <a:prstGeom prst="rect">
            <a:avLst/>
          </a:prstGeom>
          <a:noFill/>
        </p:spPr>
        <p:txBody>
          <a:bodyPr wrap="square" rtlCol="0">
            <a:spAutoFit/>
          </a:bodyPr>
          <a:lstStyle/>
          <a:p>
            <a:r>
              <a:rPr lang="es-MX" b="0" i="0" dirty="0">
                <a:solidFill>
                  <a:srgbClr val="000000"/>
                </a:solidFill>
                <a:effectLst/>
                <a:latin typeface="Times New Roman" panose="02020603050405020304" pitchFamily="18" charset="0"/>
              </a:rPr>
              <a:t>El </a:t>
            </a:r>
            <a:r>
              <a:rPr lang="es-MX" b="0" i="0" dirty="0" err="1">
                <a:solidFill>
                  <a:srgbClr val="000000"/>
                </a:solidFill>
                <a:effectLst/>
                <a:latin typeface="Times New Roman" panose="02020603050405020304" pitchFamily="18" charset="0"/>
              </a:rPr>
              <a:t>kinder</a:t>
            </a:r>
            <a:r>
              <a:rPr lang="es-MX" b="0" i="0" dirty="0">
                <a:solidFill>
                  <a:srgbClr val="000000"/>
                </a:solidFill>
                <a:effectLst/>
                <a:latin typeface="Times New Roman" panose="02020603050405020304" pitchFamily="18" charset="0"/>
              </a:rPr>
              <a:t> “Amaia Moreira” desea un sistema para la gestión de sus actividades, desarrollar un modelo de datos que cumpla lo siguiente, agregue campos o tablas según su análisis lo requiera siempre y cuando justifique su criterio. Se debe almacenar información de los niños: C.I., nombres, apellidos, género, nacionalidad; se debe almacenar datos de los padres de forma obligatoria y puede haber información de tutores quienes han asumido por algún motivo la tutela de los niños: C.I., nombres, apellidos, genero, nacionalidad, dirección y teléfono de hogar y domicilio</a:t>
            </a:r>
            <a:r>
              <a:rPr lang="es-MX" dirty="0">
                <a:solidFill>
                  <a:srgbClr val="000000"/>
                </a:solidFill>
                <a:latin typeface="Times New Roman" panose="02020603050405020304" pitchFamily="18" charset="0"/>
              </a:rPr>
              <a:t>.</a:t>
            </a:r>
          </a:p>
          <a:p>
            <a:r>
              <a:rPr lang="es-MX" b="0" i="0" dirty="0">
                <a:solidFill>
                  <a:srgbClr val="000000"/>
                </a:solidFill>
                <a:effectLst/>
                <a:latin typeface="Times New Roman" panose="02020603050405020304" pitchFamily="18" charset="0"/>
              </a:rPr>
              <a:t>El kínder cuenta con programas para la estimulación del desarrollo intelectual, emocional y motriz del niño, existe un conjunto de profesionales que la institución contrata de los cuales es relevante almacenar además de la información necesaria y el número de certificado profesional emitido por la </a:t>
            </a:r>
            <a:r>
              <a:rPr lang="es-MX" b="0" i="0" dirty="0" err="1">
                <a:solidFill>
                  <a:srgbClr val="000000"/>
                </a:solidFill>
                <a:effectLst/>
                <a:latin typeface="Times New Roman" panose="02020603050405020304" pitchFamily="18" charset="0"/>
              </a:rPr>
              <a:t>senescyt</a:t>
            </a:r>
            <a:r>
              <a:rPr lang="es-MX" b="0" i="0" dirty="0">
                <a:solidFill>
                  <a:srgbClr val="000000"/>
                </a:solidFill>
                <a:effectLst/>
                <a:latin typeface="Times New Roman" panose="02020603050405020304" pitchFamily="18" charset="0"/>
              </a:rPr>
              <a:t>.</a:t>
            </a:r>
          </a:p>
          <a:p>
            <a:r>
              <a:rPr lang="es-MX" b="0" i="0" dirty="0">
                <a:solidFill>
                  <a:srgbClr val="000000"/>
                </a:solidFill>
                <a:effectLst/>
                <a:latin typeface="Times New Roman" panose="02020603050405020304" pitchFamily="18" charset="0"/>
              </a:rPr>
              <a:t>Los infantes son inscritos a estas actividades en la cual obtienen un rendimiento de: regular, bueno o excelente y las observaciones del caso. </a:t>
            </a:r>
          </a:p>
          <a:p>
            <a:r>
              <a:rPr lang="es-MX" b="0" i="0" dirty="0">
                <a:solidFill>
                  <a:srgbClr val="000000"/>
                </a:solidFill>
                <a:effectLst/>
                <a:latin typeface="Times New Roman" panose="02020603050405020304" pitchFamily="18" charset="0"/>
              </a:rPr>
              <a:t>El kínder solo acepta infantes para los programas entre los 3 y 4 años de edad.</a:t>
            </a:r>
          </a:p>
          <a:p>
            <a:r>
              <a:rPr lang="es-MX" b="0" i="0" dirty="0">
                <a:solidFill>
                  <a:srgbClr val="000000"/>
                </a:solidFill>
                <a:effectLst/>
                <a:latin typeface="Times New Roman" panose="02020603050405020304" pitchFamily="18" charset="0"/>
              </a:rPr>
              <a:t>Su modelo de datos debe lograr lo anterior y además poder realizar las siguientes consultas: </a:t>
            </a:r>
          </a:p>
          <a:p>
            <a:pPr marL="285750" indent="-285750">
              <a:buFont typeface="Arial" panose="020B0604020202020204" pitchFamily="34" charset="0"/>
              <a:buChar char="•"/>
            </a:pPr>
            <a:r>
              <a:rPr lang="es-MX" b="0" i="0" dirty="0">
                <a:solidFill>
                  <a:srgbClr val="000000"/>
                </a:solidFill>
                <a:effectLst/>
                <a:latin typeface="Times New Roman" panose="02020603050405020304" pitchFamily="18" charset="0"/>
              </a:rPr>
              <a:t>¿Qué estudiantes no tienen a su madre de forma activa en su vida? ¿Qué estudiantes no tienen a su padre de forma activa en su vida?</a:t>
            </a:r>
          </a:p>
          <a:p>
            <a:pPr marL="285750" indent="-285750">
              <a:buFont typeface="Arial" panose="020B0604020202020204" pitchFamily="34" charset="0"/>
              <a:buChar char="•"/>
            </a:pPr>
            <a:r>
              <a:rPr lang="es-MX" b="0" i="0" dirty="0">
                <a:solidFill>
                  <a:srgbClr val="000000"/>
                </a:solidFill>
                <a:effectLst/>
                <a:latin typeface="Times New Roman" panose="02020603050405020304" pitchFamily="18" charset="0"/>
              </a:rPr>
              <a:t>Cantidad de calificaciones regulares, buenas y excelentes en cada actividad por cada infante. </a:t>
            </a:r>
          </a:p>
          <a:p>
            <a:pPr marL="285750" indent="-285750">
              <a:buFont typeface="Arial" panose="020B0604020202020204" pitchFamily="34" charset="0"/>
              <a:buChar char="•"/>
            </a:pPr>
            <a:r>
              <a:rPr lang="es-MX" b="0" i="0" dirty="0">
                <a:solidFill>
                  <a:srgbClr val="000000"/>
                </a:solidFill>
                <a:effectLst/>
                <a:latin typeface="Times New Roman" panose="02020603050405020304" pitchFamily="18" charset="0"/>
              </a:rPr>
              <a:t>Cantidad de profesores hombres y mujeres que tiene cada programa.</a:t>
            </a:r>
            <a:endParaRPr lang="es-ES" dirty="0"/>
          </a:p>
        </p:txBody>
      </p:sp>
    </p:spTree>
    <p:extLst>
      <p:ext uri="{BB962C8B-B14F-4D97-AF65-F5344CB8AC3E}">
        <p14:creationId xmlns:p14="http://schemas.microsoft.com/office/powerpoint/2010/main" val="351775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55238" y="1997839"/>
            <a:ext cx="8878956" cy="3416320"/>
          </a:xfrm>
          <a:prstGeom prst="rect">
            <a:avLst/>
          </a:prstGeom>
          <a:noFill/>
        </p:spPr>
        <p:txBody>
          <a:bodyPr wrap="square" rtlCol="0">
            <a:spAutoFit/>
          </a:bodyPr>
          <a:lstStyle/>
          <a:p>
            <a:pPr marL="285750" indent="-285750">
              <a:buFont typeface="Arial" panose="020B0604020202020204" pitchFamily="34" charset="0"/>
              <a:buChar char="•"/>
            </a:pPr>
            <a:r>
              <a:rPr lang="es-EC" dirty="0"/>
              <a:t>En el de este proyecto se tomo en cuenta el programa PostgreSQL, la cual es una herramienta que nos ayuda con nuestra base de datos, ya que posee muy buena velocidad de búsqueda  al momento de realizar una consulta.</a:t>
            </a:r>
          </a:p>
          <a:p>
            <a:endParaRPr lang="es-EC" dirty="0"/>
          </a:p>
          <a:p>
            <a:pPr marL="285750" indent="-285750">
              <a:buFont typeface="Arial" panose="020B0604020202020204" pitchFamily="34" charset="0"/>
              <a:buChar char="•"/>
            </a:pPr>
            <a:r>
              <a:rPr lang="es-EC" dirty="0"/>
              <a:t>En ejecución de consultas nos permite tener un buen detallado del mismo ya que solo se centra en que nos salgan datos solicitados y así obviamos datos redundantes y con errores.</a:t>
            </a:r>
          </a:p>
          <a:p>
            <a:endParaRPr lang="es-EC" dirty="0"/>
          </a:p>
          <a:p>
            <a:pPr marL="285750" indent="-285750">
              <a:buFont typeface="Arial" panose="020B0604020202020204" pitchFamily="34" charset="0"/>
              <a:buChar char="•"/>
            </a:pPr>
            <a:r>
              <a:rPr lang="es-EC" dirty="0"/>
              <a:t>Al realizar estos tipos de consultas debemos investigar y saber comandos para que se nos haga una ejecución mas fácil como agrupar y ordenar los cuales se realizan con un </a:t>
            </a:r>
            <a:r>
              <a:rPr lang="es-EC" dirty="0" err="1"/>
              <a:t>group</a:t>
            </a:r>
            <a:r>
              <a:rPr lang="es-EC" dirty="0"/>
              <a:t> </a:t>
            </a:r>
            <a:r>
              <a:rPr lang="es-EC" dirty="0" err="1"/>
              <a:t>by</a:t>
            </a:r>
            <a:r>
              <a:rPr lang="es-EC" dirty="0"/>
              <a:t> u orden </a:t>
            </a:r>
            <a:r>
              <a:rPr lang="es-EC" dirty="0" err="1"/>
              <a:t>by</a:t>
            </a:r>
            <a:r>
              <a:rPr lang="es-EC" dirty="0"/>
              <a:t>, y nos facilita mucho ya que al momento realizar la consulta nos detalla con mas exactitud lo ejecutado.</a:t>
            </a:r>
          </a:p>
        </p:txBody>
      </p:sp>
    </p:spTree>
    <p:extLst>
      <p:ext uri="{BB962C8B-B14F-4D97-AF65-F5344CB8AC3E}">
        <p14:creationId xmlns:p14="http://schemas.microsoft.com/office/powerpoint/2010/main" val="36710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9" name="Imagen 8">
            <a:extLst>
              <a:ext uri="{FF2B5EF4-FFF2-40B4-BE49-F238E27FC236}">
                <a16:creationId xmlns:a16="http://schemas.microsoft.com/office/drawing/2014/main" id="{658F4344-8816-445D-9721-7BDF3642EB46}"/>
              </a:ext>
            </a:extLst>
          </p:cNvPr>
          <p:cNvPicPr>
            <a:picLocks noChangeAspect="1"/>
          </p:cNvPicPr>
          <p:nvPr/>
        </p:nvPicPr>
        <p:blipFill>
          <a:blip r:embed="rId3"/>
          <a:stretch>
            <a:fillRect/>
          </a:stretch>
        </p:blipFill>
        <p:spPr>
          <a:xfrm>
            <a:off x="1050460" y="1513449"/>
            <a:ext cx="10963275" cy="5181600"/>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047DF963-1F8A-4E3F-AF10-B1EEC92767AC}"/>
              </a:ext>
            </a:extLst>
          </p:cNvPr>
          <p:cNvPicPr/>
          <p:nvPr/>
        </p:nvPicPr>
        <p:blipFill>
          <a:blip r:embed="rId3"/>
          <a:stretch>
            <a:fillRect/>
          </a:stretch>
        </p:blipFill>
        <p:spPr>
          <a:xfrm>
            <a:off x="209109" y="1415442"/>
            <a:ext cx="11382669" cy="544255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5D0EF2AD-7E92-4516-84CD-1F0810512BCE}"/>
              </a:ext>
            </a:extLst>
          </p:cNvPr>
          <p:cNvPicPr/>
          <p:nvPr/>
        </p:nvPicPr>
        <p:blipFill>
          <a:blip r:embed="rId3"/>
          <a:stretch>
            <a:fillRect/>
          </a:stretch>
        </p:blipFill>
        <p:spPr>
          <a:xfrm>
            <a:off x="95501" y="1568668"/>
            <a:ext cx="12000998" cy="5127554"/>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A134C604-882A-4030-9793-B964A346A34B}"/>
              </a:ext>
            </a:extLst>
          </p:cNvPr>
          <p:cNvPicPr/>
          <p:nvPr/>
        </p:nvPicPr>
        <p:blipFill>
          <a:blip r:embed="rId3"/>
          <a:stretch>
            <a:fillRect/>
          </a:stretch>
        </p:blipFill>
        <p:spPr>
          <a:xfrm>
            <a:off x="1286376" y="1396588"/>
            <a:ext cx="9441327" cy="5298882"/>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8755A99E-CB22-4069-8B16-42697C1C1F33}"/>
              </a:ext>
            </a:extLst>
          </p:cNvPr>
          <p:cNvPicPr>
            <a:picLocks noChangeAspect="1"/>
          </p:cNvPicPr>
          <p:nvPr/>
        </p:nvPicPr>
        <p:blipFill>
          <a:blip r:embed="rId4"/>
          <a:stretch>
            <a:fillRect/>
          </a:stretch>
        </p:blipFill>
        <p:spPr>
          <a:xfrm>
            <a:off x="556532" y="1865384"/>
            <a:ext cx="4829175" cy="4305300"/>
          </a:xfrm>
          <a:prstGeom prst="rect">
            <a:avLst/>
          </a:prstGeom>
        </p:spPr>
      </p:pic>
      <p:pic>
        <p:nvPicPr>
          <p:cNvPr id="9" name="Imagen 8">
            <a:extLst>
              <a:ext uri="{FF2B5EF4-FFF2-40B4-BE49-F238E27FC236}">
                <a16:creationId xmlns:a16="http://schemas.microsoft.com/office/drawing/2014/main" id="{1B525C90-2EE7-4C1D-8577-04A47D2E9D25}"/>
              </a:ext>
            </a:extLst>
          </p:cNvPr>
          <p:cNvPicPr>
            <a:picLocks noChangeAspect="1"/>
          </p:cNvPicPr>
          <p:nvPr/>
        </p:nvPicPr>
        <p:blipFill>
          <a:blip r:embed="rId5"/>
          <a:stretch>
            <a:fillRect/>
          </a:stretch>
        </p:blipFill>
        <p:spPr>
          <a:xfrm>
            <a:off x="6708540" y="1747984"/>
            <a:ext cx="4667250" cy="3952875"/>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pic>
        <p:nvPicPr>
          <p:cNvPr id="5" name="Imagen 4">
            <a:extLst>
              <a:ext uri="{FF2B5EF4-FFF2-40B4-BE49-F238E27FC236}">
                <a16:creationId xmlns:a16="http://schemas.microsoft.com/office/drawing/2014/main" id="{A93831FF-CD31-4A98-9C2B-DA047FC9B396}"/>
              </a:ext>
            </a:extLst>
          </p:cNvPr>
          <p:cNvPicPr>
            <a:picLocks noChangeAspect="1"/>
          </p:cNvPicPr>
          <p:nvPr/>
        </p:nvPicPr>
        <p:blipFill>
          <a:blip r:embed="rId3"/>
          <a:stretch>
            <a:fillRect/>
          </a:stretch>
        </p:blipFill>
        <p:spPr>
          <a:xfrm>
            <a:off x="151521" y="1571624"/>
            <a:ext cx="5584964" cy="4899513"/>
          </a:xfrm>
          <a:prstGeom prst="rect">
            <a:avLst/>
          </a:prstGeom>
        </p:spPr>
      </p:pic>
      <p:pic>
        <p:nvPicPr>
          <p:cNvPr id="9" name="Imagen 8">
            <a:extLst>
              <a:ext uri="{FF2B5EF4-FFF2-40B4-BE49-F238E27FC236}">
                <a16:creationId xmlns:a16="http://schemas.microsoft.com/office/drawing/2014/main" id="{A8169366-49C4-4291-AC5E-CB0108FBFC71}"/>
              </a:ext>
            </a:extLst>
          </p:cNvPr>
          <p:cNvPicPr>
            <a:picLocks noChangeAspect="1"/>
          </p:cNvPicPr>
          <p:nvPr/>
        </p:nvPicPr>
        <p:blipFill>
          <a:blip r:embed="rId4"/>
          <a:stretch>
            <a:fillRect/>
          </a:stretch>
        </p:blipFill>
        <p:spPr>
          <a:xfrm>
            <a:off x="5969391" y="1571623"/>
            <a:ext cx="5941455" cy="4899513"/>
          </a:xfrm>
          <a:prstGeom prst="rect">
            <a:avLst/>
          </a:prstGeom>
        </p:spPr>
      </p:pic>
    </p:spTree>
    <p:extLst>
      <p:ext uri="{BB962C8B-B14F-4D97-AF65-F5344CB8AC3E}">
        <p14:creationId xmlns:p14="http://schemas.microsoft.com/office/powerpoint/2010/main" val="24315990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TotalTime>
  <Words>758</Words>
  <Application>Microsoft Office PowerPoint</Application>
  <PresentationFormat>Panorámica</PresentationFormat>
  <Paragraphs>112</Paragraphs>
  <Slides>30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Aharoni</vt:lpstr>
      <vt:lpstr>Arial</vt:lpstr>
      <vt:lpstr>Book Antiqua</vt:lpstr>
      <vt:lpstr>Calibri</vt:lpstr>
      <vt:lpstr>Calibri Light</vt:lpstr>
      <vt:lpstr>Cooper Black</vt:lpstr>
      <vt:lpstr>Times New Roman</vt:lpstr>
      <vt:lpstr>Tema de Office</vt:lpstr>
      <vt:lpstr>Presentación de PowerPoint</vt:lpstr>
      <vt:lpstr>Índice</vt:lpstr>
      <vt:lpstr>Universo del discurso</vt:lpstr>
      <vt:lpstr>Entidades</vt:lpstr>
      <vt:lpstr>MODELO CONCEPTUAL</vt:lpstr>
      <vt:lpstr>MODELO LOGICO</vt:lpstr>
      <vt:lpstr>MODELO FISICO</vt:lpstr>
      <vt:lpstr>CREACION DE LAS ENTIDADES EN POSTGRESQL</vt:lpstr>
      <vt:lpstr>Presentación de PowerPoint</vt:lpstr>
      <vt:lpstr>Presentación de PowerPoint</vt:lpstr>
      <vt:lpstr>CREAR LAS LLAVES FORANEAS</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Germain Soledispa Vélez</dc:creator>
  <cp:lastModifiedBy>JOSSELYN STEFANY MACIAS PICO</cp:lastModifiedBy>
  <cp:revision>267</cp:revision>
  <dcterms:created xsi:type="dcterms:W3CDTF">2012-07-30T22:48:03Z</dcterms:created>
  <dcterms:modified xsi:type="dcterms:W3CDTF">2021-08-25T15:20:40Z</dcterms:modified>
</cp:coreProperties>
</file>