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03" r:id="rId4"/>
    <p:sldId id="280" r:id="rId5"/>
    <p:sldId id="281" r:id="rId6"/>
    <p:sldId id="283" r:id="rId7"/>
    <p:sldId id="286" r:id="rId8"/>
    <p:sldId id="287" r:id="rId9"/>
    <p:sldId id="304" r:id="rId10"/>
    <p:sldId id="288" r:id="rId11"/>
    <p:sldId id="305" r:id="rId12"/>
    <p:sldId id="307" r:id="rId13"/>
    <p:sldId id="316" r:id="rId14"/>
    <p:sldId id="306" r:id="rId15"/>
    <p:sldId id="309" r:id="rId16"/>
    <p:sldId id="310" r:id="rId17"/>
    <p:sldId id="311" r:id="rId18"/>
    <p:sldId id="312" r:id="rId19"/>
    <p:sldId id="314" r:id="rId20"/>
    <p:sldId id="315" r:id="rId21"/>
    <p:sldId id="313" r:id="rId22"/>
    <p:sldId id="290" r:id="rId23"/>
    <p:sldId id="291"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0" autoAdjust="0"/>
    <p:restoredTop sz="94679"/>
  </p:normalViewPr>
  <p:slideViewPr>
    <p:cSldViewPr snapToGrid="0">
      <p:cViewPr varScale="1">
        <p:scale>
          <a:sx n="68" d="100"/>
          <a:sy n="68" d="100"/>
        </p:scale>
        <p:origin x="51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01/09/2021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01/09/2021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01/09/2021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01/09/2021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01/09/2021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01/09/2021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 Id="rId6" Type="http://schemas.microsoft.com/office/2007/relationships/hdphoto" Target="../media/hdphoto8.wdp"/><Relationship Id="rId5" Type="http://schemas.openxmlformats.org/officeDocument/2006/relationships/image" Target="../media/image14.png"/><Relationship Id="rId4" Type="http://schemas.microsoft.com/office/2007/relationships/hdphoto" Target="../media/hdphoto7.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23.xml"/><Relationship Id="rId5" Type="http://schemas.openxmlformats.org/officeDocument/2006/relationships/slide" Target="slide6.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LeixerSteevenLucasMero/Basedatos.git"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Aseguradora de salud</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Leixer Steeven Lucas Mero</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que se dan en una aseguradora de salud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Realizar un cursor que muestre el nombre del doctor el cliente al que atendió la cedula de aquel la fecha en la que fue atendido y el motivo</a:t>
            </a: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FDBA8B3E-6ED4-4BBD-A975-751CAD5B49E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662151" y="2288487"/>
            <a:ext cx="10409123" cy="4121163"/>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Realizar un cursor que muestre el nombre del doctor el cliente al que atendió la cedula de aquel la fecha en la que fue atendido y el motivo</a:t>
            </a: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2D4F7CFC-6D39-439E-BA4E-E288138D9D4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204845" y="2478833"/>
            <a:ext cx="9522858" cy="3672054"/>
          </a:xfrm>
          <a:prstGeom prst="rect">
            <a:avLst/>
          </a:prstGeom>
        </p:spPr>
      </p:pic>
    </p:spTree>
    <p:extLst>
      <p:ext uri="{BB962C8B-B14F-4D97-AF65-F5344CB8AC3E}">
        <p14:creationId xmlns:p14="http://schemas.microsoft.com/office/powerpoint/2010/main" val="144330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Realizar un cursor que muestre el nombre del doctor el cliente al que atendió la cedula de aquel la fecha en la que fue atendido y el motivo</a:t>
            </a: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8DE596EF-3FD3-4027-A2D4-9C8F1690365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417112" y="2415794"/>
            <a:ext cx="7048288" cy="4093335"/>
          </a:xfrm>
          <a:prstGeom prst="rect">
            <a:avLst/>
          </a:prstGeom>
        </p:spPr>
      </p:pic>
    </p:spTree>
    <p:extLst>
      <p:ext uri="{BB962C8B-B14F-4D97-AF65-F5344CB8AC3E}">
        <p14:creationId xmlns:p14="http://schemas.microsoft.com/office/powerpoint/2010/main" val="161447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Realizar un cursor que muestre el nombre del doctor el cliente al que atendió la cedula de aquel la fecha en la que fue atendido y el motivo</a:t>
            </a: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302A4D1E-4351-4BCD-A0CC-DA621F38A8F4}"/>
              </a:ext>
            </a:extLst>
          </p:cNvPr>
          <p:cNvPicPr>
            <a:picLocks noChangeAspect="1"/>
          </p:cNvPicPr>
          <p:nvPr/>
        </p:nvPicPr>
        <p:blipFill>
          <a:blip r:embed="rId3"/>
          <a:stretch>
            <a:fillRect/>
          </a:stretch>
        </p:blipFill>
        <p:spPr>
          <a:xfrm>
            <a:off x="3305908" y="2342591"/>
            <a:ext cx="7029308" cy="4320260"/>
          </a:xfrm>
          <a:prstGeom prst="rect">
            <a:avLst/>
          </a:prstGeom>
        </p:spPr>
      </p:pic>
    </p:spTree>
    <p:extLst>
      <p:ext uri="{BB962C8B-B14F-4D97-AF65-F5344CB8AC3E}">
        <p14:creationId xmlns:p14="http://schemas.microsoft.com/office/powerpoint/2010/main" val="147026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procedimiento almacenado que pueda eliminar todas las reservas que se han hecho por un motivo de cirugía en el día 10 de septiembre por que se cerraran los quirófanos.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395EE781-9507-44EC-8D4B-59D8F93DE5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247436" y="2415794"/>
            <a:ext cx="9655026" cy="4420985"/>
          </a:xfrm>
          <a:prstGeom prst="rect">
            <a:avLst/>
          </a:prstGeom>
        </p:spPr>
      </p:pic>
    </p:spTree>
    <p:extLst>
      <p:ext uri="{BB962C8B-B14F-4D97-AF65-F5344CB8AC3E}">
        <p14:creationId xmlns:p14="http://schemas.microsoft.com/office/powerpoint/2010/main" val="41269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procedimiento almacenado que pueda eliminar todas las reservas que se han hecho por un motivo de cirugía en el día 10 de septiembre por que se cerraran los quirófanos.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836427F1-2365-48C8-9EBC-144ED4F2509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rcRect t="13555"/>
          <a:stretch/>
        </p:blipFill>
        <p:spPr>
          <a:xfrm>
            <a:off x="1047961" y="2573844"/>
            <a:ext cx="10096078" cy="3577043"/>
          </a:xfrm>
          <a:prstGeom prst="rect">
            <a:avLst/>
          </a:prstGeom>
        </p:spPr>
      </p:pic>
    </p:spTree>
    <p:extLst>
      <p:ext uri="{BB962C8B-B14F-4D97-AF65-F5344CB8AC3E}">
        <p14:creationId xmlns:p14="http://schemas.microsoft.com/office/powerpoint/2010/main" val="148716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procedimiento almacenado que pueda eliminar todas las reservas que se han hecho por un motivo de cirugía en el día 10 de septiembre por que se cerraran los quirófanos.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F2588F10-74C4-44C6-985D-D3A3FDE6C5F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837519" y="2371011"/>
            <a:ext cx="6410407" cy="865861"/>
          </a:xfrm>
          <a:prstGeom prst="rect">
            <a:avLst/>
          </a:prstGeom>
        </p:spPr>
      </p:pic>
      <p:pic>
        <p:nvPicPr>
          <p:cNvPr id="10" name="Imagen 9">
            <a:extLst>
              <a:ext uri="{FF2B5EF4-FFF2-40B4-BE49-F238E27FC236}">
                <a16:creationId xmlns:a16="http://schemas.microsoft.com/office/drawing/2014/main" id="{22A240E7-9E2F-4D0A-ADD8-7279C8F2EC2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Lst>
          </a:blip>
          <a:stretch>
            <a:fillRect/>
          </a:stretch>
        </p:blipFill>
        <p:spPr>
          <a:xfrm>
            <a:off x="1842868" y="3319585"/>
            <a:ext cx="8983935" cy="2994645"/>
          </a:xfrm>
          <a:prstGeom prst="rect">
            <a:avLst/>
          </a:prstGeom>
        </p:spPr>
      </p:pic>
    </p:spTree>
    <p:extLst>
      <p:ext uri="{BB962C8B-B14F-4D97-AF65-F5344CB8AC3E}">
        <p14:creationId xmlns:p14="http://schemas.microsoft.com/office/powerpoint/2010/main" val="384557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es-E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reporte </a:t>
            </a: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 muestre en un gráfico de torta de las veces que han sido reservados los doctores según las especialidades de cada uno y la fecha.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EDFD3C34-EC44-4059-BDAE-35806B17A747}"/>
              </a:ext>
            </a:extLst>
          </p:cNvPr>
          <p:cNvPicPr>
            <a:picLocks noChangeAspect="1"/>
          </p:cNvPicPr>
          <p:nvPr/>
        </p:nvPicPr>
        <p:blipFill>
          <a:blip r:embed="rId3"/>
          <a:stretch>
            <a:fillRect/>
          </a:stretch>
        </p:blipFill>
        <p:spPr>
          <a:xfrm>
            <a:off x="2875773" y="2455797"/>
            <a:ext cx="6000940" cy="3851494"/>
          </a:xfrm>
          <a:prstGeom prst="rect">
            <a:avLst/>
          </a:prstGeom>
        </p:spPr>
      </p:pic>
    </p:spTree>
    <p:extLst>
      <p:ext uri="{BB962C8B-B14F-4D97-AF65-F5344CB8AC3E}">
        <p14:creationId xmlns:p14="http://schemas.microsoft.com/office/powerpoint/2010/main" val="87956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es-E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reporte </a:t>
            </a: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 muestre en un gráfico de torta de las veces que han sido reservados los doctores según las especialidades de cada uno y la fecha.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E1051790-CB01-4232-A0A8-9A4540BAC1D0}"/>
              </a:ext>
            </a:extLst>
          </p:cNvPr>
          <p:cNvPicPr>
            <a:picLocks noChangeAspect="1"/>
          </p:cNvPicPr>
          <p:nvPr/>
        </p:nvPicPr>
        <p:blipFill>
          <a:blip r:embed="rId3"/>
          <a:stretch>
            <a:fillRect/>
          </a:stretch>
        </p:blipFill>
        <p:spPr>
          <a:xfrm>
            <a:off x="1844385" y="2964180"/>
            <a:ext cx="8503230" cy="2101922"/>
          </a:xfrm>
          <a:prstGeom prst="rect">
            <a:avLst/>
          </a:prstGeom>
        </p:spPr>
      </p:pic>
    </p:spTree>
    <p:extLst>
      <p:ext uri="{BB962C8B-B14F-4D97-AF65-F5344CB8AC3E}">
        <p14:creationId xmlns:p14="http://schemas.microsoft.com/office/powerpoint/2010/main" val="62027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pic>
        <p:nvPicPr>
          <p:cNvPr id="11" name="Imagen 10">
            <a:extLst>
              <a:ext uri="{FF2B5EF4-FFF2-40B4-BE49-F238E27FC236}">
                <a16:creationId xmlns:a16="http://schemas.microsoft.com/office/drawing/2014/main" id="{55926445-7500-4878-B878-5C06D85C40BA}"/>
              </a:ext>
            </a:extLst>
          </p:cNvPr>
          <p:cNvPicPr>
            <a:picLocks noChangeAspect="1"/>
          </p:cNvPicPr>
          <p:nvPr/>
        </p:nvPicPr>
        <p:blipFill>
          <a:blip r:embed="rId3"/>
          <a:stretch>
            <a:fillRect/>
          </a:stretch>
        </p:blipFill>
        <p:spPr>
          <a:xfrm>
            <a:off x="533372" y="1713528"/>
            <a:ext cx="5562628" cy="4712574"/>
          </a:xfrm>
          <a:prstGeom prst="rect">
            <a:avLst/>
          </a:prstGeom>
        </p:spPr>
      </p:pic>
      <p:pic>
        <p:nvPicPr>
          <p:cNvPr id="13" name="Imagen 12">
            <a:extLst>
              <a:ext uri="{FF2B5EF4-FFF2-40B4-BE49-F238E27FC236}">
                <a16:creationId xmlns:a16="http://schemas.microsoft.com/office/drawing/2014/main" id="{00CCDFDA-909E-465B-A074-00FD5F14D619}"/>
              </a:ext>
            </a:extLst>
          </p:cNvPr>
          <p:cNvPicPr>
            <a:picLocks noChangeAspect="1"/>
          </p:cNvPicPr>
          <p:nvPr/>
        </p:nvPicPr>
        <p:blipFill>
          <a:blip r:embed="rId4"/>
          <a:stretch>
            <a:fillRect/>
          </a:stretch>
        </p:blipFill>
        <p:spPr>
          <a:xfrm>
            <a:off x="5921692" y="1713528"/>
            <a:ext cx="5917647" cy="4712574"/>
          </a:xfrm>
          <a:prstGeom prst="rect">
            <a:avLst/>
          </a:prstGeom>
        </p:spPr>
      </p:pic>
    </p:spTree>
    <p:extLst>
      <p:ext uri="{BB962C8B-B14F-4D97-AF65-F5344CB8AC3E}">
        <p14:creationId xmlns:p14="http://schemas.microsoft.com/office/powerpoint/2010/main" val="100890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Creación de las tablas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Crear las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709233"/>
          </a:xfrm>
          <a:prstGeom prst="rect">
            <a:avLst/>
          </a:prstGeom>
          <a:noFill/>
        </p:spPr>
        <p:txBody>
          <a:bodyPr wrap="square" rtlCol="0">
            <a:spAutoFit/>
          </a:bodyPr>
          <a:lstStyle/>
          <a:p>
            <a:pPr marL="342900" lvl="0" indent="-342900" algn="just">
              <a:lnSpc>
                <a:spcPct val="115000"/>
              </a:lnSpc>
              <a:spcAft>
                <a:spcPts val="800"/>
              </a:spcAft>
              <a:buFont typeface="Symbol" panose="05050102010706020507" pitchFamily="18" charset="2"/>
              <a:buChar char=""/>
            </a:pP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es-E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reporte </a:t>
            </a: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 muestre en un gráfico de torta de las veces que han sido reservados los doctores según las especialidades de cada uno y la fecha.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C149BED6-5879-4D0B-9659-14C69F7E684E}"/>
              </a:ext>
            </a:extLst>
          </p:cNvPr>
          <p:cNvPicPr>
            <a:picLocks noChangeAspect="1"/>
          </p:cNvPicPr>
          <p:nvPr/>
        </p:nvPicPr>
        <p:blipFill>
          <a:blip r:embed="rId3"/>
          <a:stretch>
            <a:fillRect/>
          </a:stretch>
        </p:blipFill>
        <p:spPr>
          <a:xfrm>
            <a:off x="1383731" y="2415794"/>
            <a:ext cx="4411473" cy="4185605"/>
          </a:xfrm>
          <a:prstGeom prst="rect">
            <a:avLst/>
          </a:prstGeom>
        </p:spPr>
      </p:pic>
      <p:pic>
        <p:nvPicPr>
          <p:cNvPr id="9" name="Imagen 8">
            <a:extLst>
              <a:ext uri="{FF2B5EF4-FFF2-40B4-BE49-F238E27FC236}">
                <a16:creationId xmlns:a16="http://schemas.microsoft.com/office/drawing/2014/main" id="{C343D6CE-D7A1-4A86-B6B5-2B80298F77C5}"/>
              </a:ext>
            </a:extLst>
          </p:cNvPr>
          <p:cNvPicPr>
            <a:picLocks noChangeAspect="1"/>
          </p:cNvPicPr>
          <p:nvPr/>
        </p:nvPicPr>
        <p:blipFill>
          <a:blip r:embed="rId4"/>
          <a:stretch>
            <a:fillRect/>
          </a:stretch>
        </p:blipFill>
        <p:spPr>
          <a:xfrm>
            <a:off x="6817734" y="2376255"/>
            <a:ext cx="3990535" cy="4224585"/>
          </a:xfrm>
          <a:prstGeom prst="rect">
            <a:avLst/>
          </a:prstGeom>
        </p:spPr>
      </p:pic>
    </p:spTree>
    <p:extLst>
      <p:ext uri="{BB962C8B-B14F-4D97-AF65-F5344CB8AC3E}">
        <p14:creationId xmlns:p14="http://schemas.microsoft.com/office/powerpoint/2010/main" val="357449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707113"/>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 ASEGURADORA</a:t>
            </a:r>
            <a:endParaRPr lang="es-ES" dirty="0">
              <a:solidFill>
                <a:schemeClr val="bg1"/>
              </a:solidFill>
            </a:endParaRPr>
          </a:p>
        </p:txBody>
      </p:sp>
      <p:pic>
        <p:nvPicPr>
          <p:cNvPr id="7" name="Imagen 6">
            <a:extLst>
              <a:ext uri="{FF2B5EF4-FFF2-40B4-BE49-F238E27FC236}">
                <a16:creationId xmlns:a16="http://schemas.microsoft.com/office/drawing/2014/main" id="{2F266102-154C-4BB6-A37D-F3BCB4F19D99}"/>
              </a:ext>
            </a:extLst>
          </p:cNvPr>
          <p:cNvPicPr>
            <a:picLocks noChangeAspect="1"/>
          </p:cNvPicPr>
          <p:nvPr/>
        </p:nvPicPr>
        <p:blipFill>
          <a:blip r:embed="rId3"/>
          <a:stretch>
            <a:fillRect/>
          </a:stretch>
        </p:blipFill>
        <p:spPr>
          <a:xfrm>
            <a:off x="3190659" y="1631852"/>
            <a:ext cx="6016689" cy="4846320"/>
          </a:xfrm>
          <a:prstGeom prst="rect">
            <a:avLst/>
          </a:prstGeom>
        </p:spPr>
      </p:pic>
    </p:spTree>
    <p:extLst>
      <p:ext uri="{BB962C8B-B14F-4D97-AF65-F5344CB8AC3E}">
        <p14:creationId xmlns:p14="http://schemas.microsoft.com/office/powerpoint/2010/main" val="112289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3050628" y="3093043"/>
            <a:ext cx="6101254" cy="1070871"/>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dirty="0">
                <a:latin typeface="Calibri" panose="020F0502020204030204" pitchFamily="34" charset="0"/>
                <a:ea typeface="Calibri" panose="020F0502020204030204" pitchFamily="34" charset="0"/>
                <a:cs typeface="Times New Roman" panose="02020603050405020304" pitchFamily="18" charset="0"/>
                <a:hlinkClick r:id="rId3"/>
              </a:rPr>
              <a:t>https://github.com/LeixerSteevenLucasMero/Basedatos.git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5" name="CuadroTexto 4">
            <a:extLst>
              <a:ext uri="{FF2B5EF4-FFF2-40B4-BE49-F238E27FC236}">
                <a16:creationId xmlns:a16="http://schemas.microsoft.com/office/drawing/2014/main" id="{7A95097A-6EDB-44CB-ABEF-922AE7DD4D44}"/>
              </a:ext>
            </a:extLst>
          </p:cNvPr>
          <p:cNvSpPr txBox="1"/>
          <p:nvPr/>
        </p:nvSpPr>
        <p:spPr>
          <a:xfrm>
            <a:off x="822960" y="1557037"/>
            <a:ext cx="9444446" cy="4079130"/>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s-ES" sz="2000" dirty="0">
                <a:latin typeface="Calibri" panose="020F0502020204030204" pitchFamily="34" charset="0"/>
                <a:ea typeface="Calibri" panose="020F0502020204030204" pitchFamily="34" charset="0"/>
                <a:cs typeface="Times New Roman" panose="02020603050405020304" pitchFamily="18" charset="0"/>
              </a:rPr>
              <a:t>La creación de las consultas fueron necesarias para la aseguradora de salud ya que les permite llevar un seguimiento de lo datos como por ejemplo el estado de reserva de la consulta 3 se pudo verificar que afiliado asistió a la cita medica</a:t>
            </a:r>
          </a:p>
          <a:p>
            <a:pPr marL="285750" indent="-285750">
              <a:lnSpc>
                <a:spcPct val="107000"/>
              </a:lnSpc>
              <a:spcAft>
                <a:spcPts val="800"/>
              </a:spcAft>
              <a:buFont typeface="Arial" panose="020B0604020202020204" pitchFamily="34" charset="0"/>
              <a:buChar char="•"/>
            </a:pPr>
            <a:r>
              <a:rPr lang="es-ES" sz="2000" dirty="0">
                <a:latin typeface="Calibri" panose="020F0502020204030204" pitchFamily="34" charset="0"/>
                <a:ea typeface="Calibri" panose="020F0502020204030204" pitchFamily="34" charset="0"/>
                <a:cs typeface="Times New Roman" panose="02020603050405020304" pitchFamily="18" charset="0"/>
              </a:rPr>
              <a:t>Se comprendió mucho la sentencia “</a:t>
            </a:r>
            <a:r>
              <a:rPr lang="es-ES" sz="2000" dirty="0" err="1">
                <a:latin typeface="Calibri" panose="020F0502020204030204" pitchFamily="34" charset="0"/>
                <a:ea typeface="Calibri" panose="020F0502020204030204" pitchFamily="34" charset="0"/>
                <a:cs typeface="Times New Roman" panose="02020603050405020304" pitchFamily="18" charset="0"/>
              </a:rPr>
              <a:t>count</a:t>
            </a:r>
            <a:r>
              <a:rPr lang="es-ES" sz="2000" dirty="0">
                <a:latin typeface="Calibri" panose="020F0502020204030204" pitchFamily="34" charset="0"/>
                <a:ea typeface="Calibri" panose="020F0502020204030204" pitchFamily="34" charset="0"/>
                <a:cs typeface="Times New Roman" panose="02020603050405020304" pitchFamily="18" charset="0"/>
              </a:rPr>
              <a:t>” en SQL, ya que esta permite agrupar la veces que se a repetido un dato y por medio de la sentencia </a:t>
            </a:r>
            <a:r>
              <a:rPr lang="es-ES" sz="2000" dirty="0" err="1">
                <a:latin typeface="Calibri" panose="020F0502020204030204" pitchFamily="34" charset="0"/>
                <a:ea typeface="Calibri" panose="020F0502020204030204" pitchFamily="34" charset="0"/>
                <a:cs typeface="Times New Roman" panose="02020603050405020304" pitchFamily="18" charset="0"/>
              </a:rPr>
              <a:t>group</a:t>
            </a:r>
            <a:r>
              <a:rPr lang="es-ES" sz="2000" dirty="0">
                <a:latin typeface="Calibri" panose="020F0502020204030204" pitchFamily="34" charset="0"/>
                <a:ea typeface="Calibri" panose="020F0502020204030204" pitchFamily="34" charset="0"/>
                <a:cs typeface="Times New Roman" panose="02020603050405020304" pitchFamily="18" charset="0"/>
              </a:rPr>
              <a:t> </a:t>
            </a:r>
            <a:r>
              <a:rPr lang="es-ES" sz="2000" dirty="0" err="1">
                <a:latin typeface="Calibri" panose="020F0502020204030204" pitchFamily="34" charset="0"/>
                <a:ea typeface="Calibri" panose="020F0502020204030204" pitchFamily="34" charset="0"/>
                <a:cs typeface="Times New Roman" panose="02020603050405020304" pitchFamily="18" charset="0"/>
              </a:rPr>
              <a:t>by</a:t>
            </a:r>
            <a:r>
              <a:rPr lang="es-ES" sz="2000" dirty="0">
                <a:latin typeface="Calibri" panose="020F0502020204030204" pitchFamily="34" charset="0"/>
                <a:ea typeface="Calibri" panose="020F0502020204030204" pitchFamily="34" charset="0"/>
                <a:cs typeface="Times New Roman" panose="02020603050405020304" pitchFamily="18" charset="0"/>
              </a:rPr>
              <a:t> se puede extraer esos datos y ver para que afiliado se le fue asignado</a:t>
            </a:r>
          </a:p>
          <a:p>
            <a:pPr marL="285750" indent="-285750">
              <a:lnSpc>
                <a:spcPct val="107000"/>
              </a:lnSpc>
              <a:spcAft>
                <a:spcPts val="800"/>
              </a:spcAft>
              <a:buFont typeface="Arial" panose="020B0604020202020204" pitchFamily="34" charset="0"/>
              <a:buChar char="•"/>
            </a:pPr>
            <a:r>
              <a:rPr lang="es-ES" sz="2000" dirty="0">
                <a:latin typeface="Calibri" panose="020F0502020204030204" pitchFamily="34" charset="0"/>
                <a:ea typeface="Calibri" panose="020F0502020204030204" pitchFamily="34" charset="0"/>
                <a:cs typeface="Times New Roman" panose="02020603050405020304" pitchFamily="18" charset="0"/>
              </a:rPr>
              <a:t>Se pudo finalizar el correcto análisis del modelo conceptual, lógico y físico de la base de datos de la aseguradora de salud</a:t>
            </a:r>
          </a:p>
          <a:p>
            <a:pPr marL="285750" indent="-285750">
              <a:lnSpc>
                <a:spcPct val="107000"/>
              </a:lnSpc>
              <a:spcAft>
                <a:spcPts val="800"/>
              </a:spcAft>
              <a:buFont typeface="Arial" panose="020B0604020202020204" pitchFamily="34" charset="0"/>
              <a:buChar char="•"/>
            </a:pPr>
            <a:r>
              <a:rPr lang="es-ES" sz="2000" dirty="0">
                <a:latin typeface="Calibri" panose="020F0502020204030204" pitchFamily="34" charset="0"/>
                <a:ea typeface="Calibri" panose="020F0502020204030204" pitchFamily="34" charset="0"/>
                <a:cs typeface="Times New Roman" panose="02020603050405020304" pitchFamily="18" charset="0"/>
              </a:rPr>
              <a:t>Se utilizo la herramienta </a:t>
            </a:r>
            <a:r>
              <a:rPr lang="es-ES" sz="2000" dirty="0" err="1">
                <a:latin typeface="Calibri" panose="020F0502020204030204" pitchFamily="34" charset="0"/>
                <a:ea typeface="Calibri" panose="020F0502020204030204" pitchFamily="34" charset="0"/>
                <a:cs typeface="Times New Roman" panose="02020603050405020304" pitchFamily="18" charset="0"/>
              </a:rPr>
              <a:t>PowerDesinger</a:t>
            </a:r>
            <a:r>
              <a:rPr lang="es-ES" sz="2000" dirty="0">
                <a:latin typeface="Calibri" panose="020F0502020204030204" pitchFamily="34" charset="0"/>
                <a:ea typeface="Calibri" panose="020F0502020204030204" pitchFamily="34" charset="0"/>
                <a:cs typeface="Times New Roman" panose="02020603050405020304" pitchFamily="18" charset="0"/>
              </a:rPr>
              <a:t> para la creación, gestión y el modelamiento de la base de datos. </a:t>
            </a: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09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773888"/>
          </a:xfrm>
          <a:prstGeom prst="rect">
            <a:avLst/>
          </a:prstGeom>
          <a:noFill/>
        </p:spPr>
        <p:txBody>
          <a:bodyPr wrap="square" rtlCol="0">
            <a:spAutoFit/>
          </a:bodyPr>
          <a:lstStyle/>
          <a:p>
            <a:pPr algn="just">
              <a:lnSpc>
                <a:spcPct val="115000"/>
              </a:lnSpc>
              <a:spcAft>
                <a:spcPts val="800"/>
              </a:spcAft>
            </a:pP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la base de datos se desea almacenar información de la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aseguradora </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tales como la id de la aseguradora, nombre, dirección, numero de contacto y correo electrónico. La aseguradora podrá tener diferentes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tipos de servicios</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 para esto se desea tener la id del servicio, el nombre del servicio, descripción del servicio y por último recargo por el servicio. Para las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casas de salud</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sean estas hospitales o clínicas se debe almacenar la información del código de registro, nombre, dirección, correo, numero de contacto, además se debe mostrar si dicha casa de salud tiene convenio con la aseguradora. Por parte de los usuarios sean estos las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personas afiliadas</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 deben almacenar su número de cedula, nombres, apellidos, dirección, fecha de nacimiento, correo electrónico, teléfono móvil o convencional (según el caso lo amerite), género, estado civil, fecha en la cual registro su afiliación. Para el registro y control del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personal medico</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 deben almacenar su numero de cedula, nombres, apellidos, fecha de nacimiento, genero, teléfono, dirección, especialidad, numero de habitación, y piso en el que se encuentra. Para el control de los afiliados que asistan a una revisión medica en cualquiera de las casas de salud (con convenio), se debe tener un registro tipo historial que contenga información como fecha que asistió, razón de revisión, observaciones…. Para cada uno de los afiliados que requiera asistencia médica se generará un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registro de reserva</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citas donde se indicará la fecha, doctor que lo atenderá, especialidad y casa de salud donde será atendido. Además, de campos tales como lo es </a:t>
            </a: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detalle de la cita</a:t>
            </a:r>
            <a:r>
              <a:rPr lang="es-E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que tendrá atributos como la id del detalle, descripción de la cita, observación de la cita y por último un atributo que nos digan cuando será la próxima cita</a:t>
            </a:r>
          </a:p>
          <a:p>
            <a:pPr algn="just">
              <a:lnSpc>
                <a:spcPct val="115000"/>
              </a:lnSpc>
              <a:spcAft>
                <a:spcPts val="800"/>
              </a:spcAft>
            </a:pPr>
            <a:r>
              <a:rPr lang="es-E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Consultas: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Cuales doctores fueron asignados para atender a un mismo afiliado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Cantidad de veces de reservaciones que cada afiliado a realizado.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s-E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Cantidad de citas atendidas por cada casa de salud afiliada.</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6A73826E-776F-4CEC-9AB1-B6564102BF45}"/>
              </a:ext>
            </a:extLst>
          </p:cNvPr>
          <p:cNvPicPr>
            <a:picLocks noChangeAspect="1"/>
          </p:cNvPicPr>
          <p:nvPr/>
        </p:nvPicPr>
        <p:blipFill>
          <a:blip r:embed="rId3"/>
          <a:stretch>
            <a:fillRect/>
          </a:stretch>
        </p:blipFill>
        <p:spPr>
          <a:xfrm>
            <a:off x="1053982" y="1429956"/>
            <a:ext cx="10223617"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BDE90C9E-820F-45FB-A67E-E567AE6A13A0}"/>
              </a:ext>
            </a:extLst>
          </p:cNvPr>
          <p:cNvPicPr>
            <a:picLocks noChangeAspect="1"/>
          </p:cNvPicPr>
          <p:nvPr/>
        </p:nvPicPr>
        <p:blipFill rotWithShape="1">
          <a:blip r:embed="rId3"/>
          <a:srcRect l="7500" t="13855" r="50000" b="7488"/>
          <a:stretch/>
        </p:blipFill>
        <p:spPr>
          <a:xfrm>
            <a:off x="1291772" y="1396588"/>
            <a:ext cx="10232572" cy="5279983"/>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219C0AA9-8739-4D56-9089-7B46813E8B1C}"/>
              </a:ext>
            </a:extLst>
          </p:cNvPr>
          <p:cNvPicPr>
            <a:picLocks noChangeAspect="1"/>
          </p:cNvPicPr>
          <p:nvPr/>
        </p:nvPicPr>
        <p:blipFill rotWithShape="1">
          <a:blip r:embed="rId3"/>
          <a:srcRect l="13214" t="13855" r="57619" b="9340"/>
          <a:stretch/>
        </p:blipFill>
        <p:spPr>
          <a:xfrm>
            <a:off x="2772228" y="1388303"/>
            <a:ext cx="6647543" cy="5056040"/>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CONSULTAS</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902943"/>
            <a:ext cx="10758704" cy="5138073"/>
          </a:xfrm>
          <a:prstGeom prst="rect">
            <a:avLst/>
          </a:prstGeom>
          <a:noFill/>
        </p:spPr>
        <p:txBody>
          <a:bodyPr wrap="square" rtlCol="0">
            <a:spAutoFit/>
          </a:bodyPr>
          <a:lstStyle/>
          <a:p>
            <a:pPr marL="342900" lvl="0" indent="-342900" algn="just">
              <a:lnSpc>
                <a:spcPct val="115000"/>
              </a:lnSpc>
              <a:spcAft>
                <a:spcPts val="800"/>
              </a:spcAft>
              <a:buAutoNum type="arabicPeriod"/>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trigger que impida reservar una cita en una hora que ya ha sido reservada ese mismo día para un área determinada</a:t>
            </a:r>
          </a:p>
          <a:p>
            <a:pPr marL="342900" lvl="0" indent="-342900" algn="just">
              <a:lnSpc>
                <a:spcPct val="115000"/>
              </a:lnSpc>
              <a:spcAft>
                <a:spcPts val="800"/>
              </a:spcAft>
              <a:buAutoNum type="arabicPeriod"/>
            </a:pPr>
            <a:endParaRPr lang="es-MX"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Tx/>
              <a:buAutoNum type="arabicPeriod"/>
            </a:pPr>
            <a:r>
              <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Realizar un cursor que muestre el nombre del doctor el cliente al que atendió la cedula de aquel la fecha en la que fue atendido y el motivo</a:t>
            </a: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15000"/>
              </a:lnSpc>
              <a:spcAft>
                <a:spcPts val="800"/>
              </a:spcAft>
              <a:buFontTx/>
              <a:buAutoNum type="arabicPeriod"/>
            </a:pPr>
            <a:endParaRPr lang="es-E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Tx/>
              <a:buAutoNum type="arabicPeriod"/>
            </a:pPr>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procedimiento almacenado que pueda eliminar todas las reservas que se han hecho por un motivo de cirugía en el día 20 de septiembre por que se cerraran los quirófanos.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Tx/>
              <a:buAutoNum type="arabicPeriod"/>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AutoNum type="arabicPeriod"/>
            </a:pPr>
            <a:endPar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AutoNum type="arabicPeriod"/>
            </a:pPr>
            <a:endParaRPr lang="es-MX"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AutoNum type="arabicPeriod"/>
            </a:pPr>
            <a:endParaRPr lang="es-MX"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AutoNum type="arabicPeriod"/>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00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rPr>
              <a:t>TRIGGER</a:t>
            </a: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1126575" cy="923330"/>
          </a:xfrm>
          <a:prstGeom prst="rect">
            <a:avLst/>
          </a:prstGeom>
          <a:noFill/>
        </p:spPr>
        <p:txBody>
          <a:bodyPr wrap="square" rtlCol="0">
            <a:spAutoFit/>
          </a:bodyPr>
          <a:lstStyle/>
          <a:p>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trigger que impida reservar una cita en una hora que ya ha sido reservada ese mismo día para un área determinada.</a:t>
            </a: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1" dirty="0"/>
          </a:p>
        </p:txBody>
      </p:sp>
      <p:pic>
        <p:nvPicPr>
          <p:cNvPr id="6" name="Imagen 5">
            <a:extLst>
              <a:ext uri="{FF2B5EF4-FFF2-40B4-BE49-F238E27FC236}">
                <a16:creationId xmlns:a16="http://schemas.microsoft.com/office/drawing/2014/main" id="{E4020193-1781-41DA-A712-4BE5239AB620}"/>
              </a:ext>
            </a:extLst>
          </p:cNvPr>
          <p:cNvPicPr>
            <a:picLocks noChangeAspect="1"/>
          </p:cNvPicPr>
          <p:nvPr/>
        </p:nvPicPr>
        <p:blipFill>
          <a:blip r:embed="rId3"/>
          <a:stretch>
            <a:fillRect/>
          </a:stretch>
        </p:blipFill>
        <p:spPr>
          <a:xfrm>
            <a:off x="1158490" y="2521022"/>
            <a:ext cx="10081596" cy="4158127"/>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rPr>
              <a:t>TRIGGER</a:t>
            </a: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1126575" cy="923330"/>
          </a:xfrm>
          <a:prstGeom prst="rect">
            <a:avLst/>
          </a:prstGeom>
          <a:noFill/>
        </p:spPr>
        <p:txBody>
          <a:bodyPr wrap="square" rtlCol="0">
            <a:spAutoFit/>
          </a:bodyPr>
          <a:lstStyle/>
          <a:p>
            <a:r>
              <a:rPr lang="es-E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trigger que impida reservar una cita en una hora que ya ha sido reservada ese mismo día para un área determinada.</a:t>
            </a: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1" dirty="0"/>
          </a:p>
        </p:txBody>
      </p:sp>
      <p:pic>
        <p:nvPicPr>
          <p:cNvPr id="9" name="Imagen 8" descr="Interfaz de usuario gráfica, Texto, Aplicación, Correo electrónico&#10;&#10;Descripción generada automáticamente">
            <a:extLst>
              <a:ext uri="{FF2B5EF4-FFF2-40B4-BE49-F238E27FC236}">
                <a16:creationId xmlns:a16="http://schemas.microsoft.com/office/drawing/2014/main" id="{D385DB98-0CDD-451C-AF2C-200532413529}"/>
              </a:ext>
            </a:extLst>
          </p:cNvPr>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827326" y="4043947"/>
            <a:ext cx="7900377" cy="2170586"/>
          </a:xfrm>
          <a:prstGeom prst="rect">
            <a:avLst/>
          </a:prstGeom>
        </p:spPr>
      </p:pic>
      <p:pic>
        <p:nvPicPr>
          <p:cNvPr id="6" name="Imagen 5">
            <a:extLst>
              <a:ext uri="{FF2B5EF4-FFF2-40B4-BE49-F238E27FC236}">
                <a16:creationId xmlns:a16="http://schemas.microsoft.com/office/drawing/2014/main" id="{DCF877D8-E352-406C-A40C-717D10106249}"/>
              </a:ext>
            </a:extLst>
          </p:cNvPr>
          <p:cNvPicPr>
            <a:picLocks noChangeAspect="1"/>
          </p:cNvPicPr>
          <p:nvPr/>
        </p:nvPicPr>
        <p:blipFill>
          <a:blip r:embed="rId5"/>
          <a:stretch>
            <a:fillRect/>
          </a:stretch>
        </p:blipFill>
        <p:spPr>
          <a:xfrm>
            <a:off x="1036792" y="2474581"/>
            <a:ext cx="7798586" cy="1183019"/>
          </a:xfrm>
          <a:prstGeom prst="rect">
            <a:avLst/>
          </a:prstGeom>
        </p:spPr>
      </p:pic>
    </p:spTree>
    <p:extLst>
      <p:ext uri="{BB962C8B-B14F-4D97-AF65-F5344CB8AC3E}">
        <p14:creationId xmlns:p14="http://schemas.microsoft.com/office/powerpoint/2010/main" val="27829278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6017</TotalTime>
  <Words>1087</Words>
  <Application>Microsoft Office PowerPoint</Application>
  <PresentationFormat>Panorámica</PresentationFormat>
  <Paragraphs>100</Paragraphs>
  <Slides>23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Aharoni</vt:lpstr>
      <vt:lpstr>Arial</vt:lpstr>
      <vt:lpstr>Book Antiqua</vt:lpstr>
      <vt:lpstr>Calibri</vt:lpstr>
      <vt:lpstr>Calibri Light</vt:lpstr>
      <vt:lpstr>Cooper Black</vt:lpstr>
      <vt:lpstr>Symbol</vt:lpstr>
      <vt:lpstr>Times New Roman</vt:lpstr>
      <vt:lpstr>Tema de Office</vt:lpstr>
      <vt:lpstr>Presentación de PowerPoint</vt:lpstr>
      <vt:lpstr>Índice</vt:lpstr>
      <vt:lpstr>Universo del discurso</vt:lpstr>
      <vt:lpstr>MODELO CONCEPTUAL</vt:lpstr>
      <vt:lpstr>MODELO LOGICO</vt:lpstr>
      <vt:lpstr>MODELO FISICO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JOSSELYN STEFANY MACIAS PICO</cp:lastModifiedBy>
  <cp:revision>265</cp:revision>
  <dcterms:created xsi:type="dcterms:W3CDTF">2012-07-30T22:48:03Z</dcterms:created>
  <dcterms:modified xsi:type="dcterms:W3CDTF">2021-09-02T03:22:30Z</dcterms:modified>
</cp:coreProperties>
</file>