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303" r:id="rId4"/>
    <p:sldId id="304" r:id="rId5"/>
    <p:sldId id="280" r:id="rId6"/>
    <p:sldId id="281" r:id="rId7"/>
    <p:sldId id="283" r:id="rId8"/>
    <p:sldId id="279" r:id="rId9"/>
    <p:sldId id="313" r:id="rId10"/>
    <p:sldId id="314" r:id="rId11"/>
    <p:sldId id="315" r:id="rId12"/>
    <p:sldId id="316" r:id="rId13"/>
    <p:sldId id="317" r:id="rId14"/>
    <p:sldId id="318" r:id="rId15"/>
    <p:sldId id="319" r:id="rId16"/>
    <p:sldId id="320" r:id="rId17"/>
    <p:sldId id="321" r:id="rId18"/>
    <p:sldId id="322" r:id="rId19"/>
    <p:sldId id="293" r:id="rId20"/>
    <p:sldId id="285" r:id="rId21"/>
    <p:sldId id="295" r:id="rId22"/>
    <p:sldId id="301" r:id="rId23"/>
    <p:sldId id="302" r:id="rId24"/>
    <p:sldId id="312" r:id="rId25"/>
    <p:sldId id="305" r:id="rId26"/>
    <p:sldId id="309" r:id="rId27"/>
    <p:sldId id="284" r:id="rId28"/>
    <p:sldId id="294" r:id="rId29"/>
    <p:sldId id="306" r:id="rId30"/>
    <p:sldId id="311" r:id="rId31"/>
    <p:sldId id="286" r:id="rId32"/>
    <p:sldId id="307" r:id="rId33"/>
    <p:sldId id="308" r:id="rId34"/>
    <p:sldId id="287" r:id="rId35"/>
    <p:sldId id="288" r:id="rId36"/>
    <p:sldId id="290" r:id="rId37"/>
    <p:sldId id="291" r:id="rId3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249" autoAdjust="0"/>
  </p:normalViewPr>
  <p:slideViewPr>
    <p:cSldViewPr snapToGrid="0">
      <p:cViewPr varScale="1">
        <p:scale>
          <a:sx n="68" d="100"/>
          <a:sy n="68" d="100"/>
        </p:scale>
        <p:origin x="768" y="60"/>
      </p:cViewPr>
      <p:guideLst/>
    </p:cSldViewPr>
  </p:slideViewPr>
  <p:outlineViewPr>
    <p:cViewPr>
      <p:scale>
        <a:sx n="33" d="100"/>
        <a:sy n="33" d="100"/>
      </p:scale>
      <p:origin x="0" y="-154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24/08/2021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8</a:t>
            </a:fld>
            <a:endParaRPr lang="es-ES"/>
          </a:p>
        </p:txBody>
      </p:sp>
    </p:spTree>
    <p:extLst>
      <p:ext uri="{BB962C8B-B14F-4D97-AF65-F5344CB8AC3E}">
        <p14:creationId xmlns:p14="http://schemas.microsoft.com/office/powerpoint/2010/main" val="3083066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17</a:t>
            </a:fld>
            <a:endParaRPr lang="es-ES"/>
          </a:p>
        </p:txBody>
      </p:sp>
    </p:spTree>
    <p:extLst>
      <p:ext uri="{BB962C8B-B14F-4D97-AF65-F5344CB8AC3E}">
        <p14:creationId xmlns:p14="http://schemas.microsoft.com/office/powerpoint/2010/main" val="584068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18</a:t>
            </a:fld>
            <a:endParaRPr lang="es-ES"/>
          </a:p>
        </p:txBody>
      </p:sp>
    </p:spTree>
    <p:extLst>
      <p:ext uri="{BB962C8B-B14F-4D97-AF65-F5344CB8AC3E}">
        <p14:creationId xmlns:p14="http://schemas.microsoft.com/office/powerpoint/2010/main" val="381764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9</a:t>
            </a:fld>
            <a:endParaRPr lang="es-ES"/>
          </a:p>
        </p:txBody>
      </p:sp>
    </p:spTree>
    <p:extLst>
      <p:ext uri="{BB962C8B-B14F-4D97-AF65-F5344CB8AC3E}">
        <p14:creationId xmlns:p14="http://schemas.microsoft.com/office/powerpoint/2010/main" val="3619178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10</a:t>
            </a:fld>
            <a:endParaRPr lang="es-ES"/>
          </a:p>
        </p:txBody>
      </p:sp>
    </p:spTree>
    <p:extLst>
      <p:ext uri="{BB962C8B-B14F-4D97-AF65-F5344CB8AC3E}">
        <p14:creationId xmlns:p14="http://schemas.microsoft.com/office/powerpoint/2010/main" val="287026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11</a:t>
            </a:fld>
            <a:endParaRPr lang="es-ES"/>
          </a:p>
        </p:txBody>
      </p:sp>
    </p:spTree>
    <p:extLst>
      <p:ext uri="{BB962C8B-B14F-4D97-AF65-F5344CB8AC3E}">
        <p14:creationId xmlns:p14="http://schemas.microsoft.com/office/powerpoint/2010/main" val="407730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12</a:t>
            </a:fld>
            <a:endParaRPr lang="es-ES"/>
          </a:p>
        </p:txBody>
      </p:sp>
    </p:spTree>
    <p:extLst>
      <p:ext uri="{BB962C8B-B14F-4D97-AF65-F5344CB8AC3E}">
        <p14:creationId xmlns:p14="http://schemas.microsoft.com/office/powerpoint/2010/main" val="332382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13</a:t>
            </a:fld>
            <a:endParaRPr lang="es-ES"/>
          </a:p>
        </p:txBody>
      </p:sp>
    </p:spTree>
    <p:extLst>
      <p:ext uri="{BB962C8B-B14F-4D97-AF65-F5344CB8AC3E}">
        <p14:creationId xmlns:p14="http://schemas.microsoft.com/office/powerpoint/2010/main" val="119376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14</a:t>
            </a:fld>
            <a:endParaRPr lang="es-ES"/>
          </a:p>
        </p:txBody>
      </p:sp>
    </p:spTree>
    <p:extLst>
      <p:ext uri="{BB962C8B-B14F-4D97-AF65-F5344CB8AC3E}">
        <p14:creationId xmlns:p14="http://schemas.microsoft.com/office/powerpoint/2010/main" val="3739402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15</a:t>
            </a:fld>
            <a:endParaRPr lang="es-ES"/>
          </a:p>
        </p:txBody>
      </p:sp>
    </p:spTree>
    <p:extLst>
      <p:ext uri="{BB962C8B-B14F-4D97-AF65-F5344CB8AC3E}">
        <p14:creationId xmlns:p14="http://schemas.microsoft.com/office/powerpoint/2010/main" val="254084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16</a:t>
            </a:fld>
            <a:endParaRPr lang="es-ES"/>
          </a:p>
        </p:txBody>
      </p:sp>
    </p:spTree>
    <p:extLst>
      <p:ext uri="{BB962C8B-B14F-4D97-AF65-F5344CB8AC3E}">
        <p14:creationId xmlns:p14="http://schemas.microsoft.com/office/powerpoint/2010/main" val="153298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24/08/2021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24/08/2021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24/08/2021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24/08/2021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24/08/2021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24/08/2021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24/08/2021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24/08/2021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24/08/2021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24/08/2021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24/08/2021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24/08/2021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33.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32.xml"/><Relationship Id="rId17" Type="http://schemas.openxmlformats.org/officeDocument/2006/relationships/slide" Target="slide37.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31.xml"/><Relationship Id="rId5" Type="http://schemas.openxmlformats.org/officeDocument/2006/relationships/slide" Target="slide5.xml"/><Relationship Id="rId15" Type="http://schemas.openxmlformats.org/officeDocument/2006/relationships/slide" Target="slide35.xml"/><Relationship Id="rId10" Type="http://schemas.openxmlformats.org/officeDocument/2006/relationships/slide" Target="slide27.xml"/><Relationship Id="rId4" Type="http://schemas.openxmlformats.org/officeDocument/2006/relationships/slide" Target="slide4.xml"/><Relationship Id="rId9" Type="http://schemas.openxmlformats.org/officeDocument/2006/relationships/slide" Target="slide20.xml"/><Relationship Id="rId14" Type="http://schemas.openxmlformats.org/officeDocument/2006/relationships/slide" Target="slide3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ayannabaque/Base-de-datos.git" TargetMode="Externa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de un colegio</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a:t>
            </a:r>
            <a:r>
              <a:rPr lang="es-ES" b="1" dirty="0" err="1">
                <a:latin typeface="Book Antiqua"/>
              </a:rPr>
              <a:t>Dayanna</a:t>
            </a:r>
            <a:r>
              <a:rPr lang="es-ES" b="1" dirty="0">
                <a:latin typeface="Book Antiqua"/>
              </a:rPr>
              <a:t> Baque López</a:t>
            </a: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30460" y="2909033"/>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los procesos de un colegio para desarrollar una estructura de base de datos de acuerdo a sus necesidades.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TRIGGER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Imagen que contiene Texto&#10;&#10;Descripción generada automáticamente">
            <a:extLst>
              <a:ext uri="{FF2B5EF4-FFF2-40B4-BE49-F238E27FC236}">
                <a16:creationId xmlns:a16="http://schemas.microsoft.com/office/drawing/2014/main" id="{B8C1B5C8-D387-4453-B6C2-5BB747DBB236}"/>
              </a:ext>
            </a:extLst>
          </p:cNvPr>
          <p:cNvPicPr>
            <a:picLocks noChangeAspect="1"/>
          </p:cNvPicPr>
          <p:nvPr/>
        </p:nvPicPr>
        <p:blipFill>
          <a:blip r:embed="rId4"/>
          <a:stretch>
            <a:fillRect/>
          </a:stretch>
        </p:blipFill>
        <p:spPr>
          <a:xfrm>
            <a:off x="556532" y="1388303"/>
            <a:ext cx="10240340" cy="1476838"/>
          </a:xfrm>
          <a:prstGeom prst="rect">
            <a:avLst/>
          </a:prstGeom>
        </p:spPr>
      </p:pic>
      <p:pic>
        <p:nvPicPr>
          <p:cNvPr id="9" name="Imagen 8" descr="Interfaz de usuario gráfica, Aplicación&#10;&#10;Descripción generada automáticamente">
            <a:extLst>
              <a:ext uri="{FF2B5EF4-FFF2-40B4-BE49-F238E27FC236}">
                <a16:creationId xmlns:a16="http://schemas.microsoft.com/office/drawing/2014/main" id="{630D3A93-CC43-4E58-81EA-A0137A926442}"/>
              </a:ext>
            </a:extLst>
          </p:cNvPr>
          <p:cNvPicPr>
            <a:picLocks noChangeAspect="1"/>
          </p:cNvPicPr>
          <p:nvPr/>
        </p:nvPicPr>
        <p:blipFill>
          <a:blip r:embed="rId5"/>
          <a:stretch>
            <a:fillRect/>
          </a:stretch>
        </p:blipFill>
        <p:spPr>
          <a:xfrm>
            <a:off x="2644726" y="3048488"/>
            <a:ext cx="8815125" cy="3512540"/>
          </a:xfrm>
          <a:prstGeom prst="rect">
            <a:avLst/>
          </a:prstGeom>
        </p:spPr>
      </p:pic>
    </p:spTree>
    <p:extLst>
      <p:ext uri="{BB962C8B-B14F-4D97-AF65-F5344CB8AC3E}">
        <p14:creationId xmlns:p14="http://schemas.microsoft.com/office/powerpoint/2010/main" val="57369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CURSOR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descr="Interfaz de usuario gráfica, Texto, Aplicación, Correo electrónico&#10;&#10;Descripción generada automáticamente">
            <a:extLst>
              <a:ext uri="{FF2B5EF4-FFF2-40B4-BE49-F238E27FC236}">
                <a16:creationId xmlns:a16="http://schemas.microsoft.com/office/drawing/2014/main" id="{E8F1D7E8-F10C-4D1C-AFDA-857542024C12}"/>
              </a:ext>
            </a:extLst>
          </p:cNvPr>
          <p:cNvPicPr>
            <a:picLocks noChangeAspect="1"/>
          </p:cNvPicPr>
          <p:nvPr/>
        </p:nvPicPr>
        <p:blipFill>
          <a:blip r:embed="rId4"/>
          <a:stretch>
            <a:fillRect/>
          </a:stretch>
        </p:blipFill>
        <p:spPr>
          <a:xfrm>
            <a:off x="1631853" y="1845820"/>
            <a:ext cx="8876714" cy="4739891"/>
          </a:xfrm>
          <a:prstGeom prst="rect">
            <a:avLst/>
          </a:prstGeom>
        </p:spPr>
      </p:pic>
      <p:sp>
        <p:nvSpPr>
          <p:cNvPr id="12" name="CuadroTexto 11">
            <a:extLst>
              <a:ext uri="{FF2B5EF4-FFF2-40B4-BE49-F238E27FC236}">
                <a16:creationId xmlns:a16="http://schemas.microsoft.com/office/drawing/2014/main" id="{BE99D004-4F20-420B-9756-19E988B9A952}"/>
              </a:ext>
            </a:extLst>
          </p:cNvPr>
          <p:cNvSpPr txBox="1"/>
          <p:nvPr/>
        </p:nvSpPr>
        <p:spPr>
          <a:xfrm>
            <a:off x="131989" y="1396588"/>
            <a:ext cx="11741143" cy="369332"/>
          </a:xfrm>
          <a:prstGeom prst="rect">
            <a:avLst/>
          </a:prstGeom>
          <a:noFill/>
        </p:spPr>
        <p:txBody>
          <a:bodyPr wrap="square">
            <a:spAutoFit/>
          </a:bodyPr>
          <a:lstStyle/>
          <a:p>
            <a:r>
              <a:rPr lang="es-MX" dirty="0"/>
              <a:t>CURSOR QUE MUESTRE EL NUMERO DE ESTUDIANTES QUE SE QUEDAN EN RECUPERACION CON CADA PROFESOR </a:t>
            </a:r>
          </a:p>
        </p:txBody>
      </p:sp>
    </p:spTree>
    <p:extLst>
      <p:ext uri="{BB962C8B-B14F-4D97-AF65-F5344CB8AC3E}">
        <p14:creationId xmlns:p14="http://schemas.microsoft.com/office/powerpoint/2010/main" val="352987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CURSOR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2" name="CuadroTexto 11">
            <a:extLst>
              <a:ext uri="{FF2B5EF4-FFF2-40B4-BE49-F238E27FC236}">
                <a16:creationId xmlns:a16="http://schemas.microsoft.com/office/drawing/2014/main" id="{BE99D004-4F20-420B-9756-19E988B9A952}"/>
              </a:ext>
            </a:extLst>
          </p:cNvPr>
          <p:cNvSpPr txBox="1"/>
          <p:nvPr/>
        </p:nvSpPr>
        <p:spPr>
          <a:xfrm>
            <a:off x="131989" y="1396588"/>
            <a:ext cx="11741143" cy="369332"/>
          </a:xfrm>
          <a:prstGeom prst="rect">
            <a:avLst/>
          </a:prstGeom>
          <a:noFill/>
        </p:spPr>
        <p:txBody>
          <a:bodyPr wrap="square">
            <a:spAutoFit/>
          </a:bodyPr>
          <a:lstStyle/>
          <a:p>
            <a:r>
              <a:rPr lang="es-MX" dirty="0"/>
              <a:t>CURSOR QUE MUESTRE EL NUMERO DE ESTUDIANTES QUE SE QUEDAN EN RECUPERACION CON CADA PROFESOR </a:t>
            </a:r>
          </a:p>
        </p:txBody>
      </p:sp>
      <p:pic>
        <p:nvPicPr>
          <p:cNvPr id="4" name="Imagen 3" descr="Interfaz de usuario gráfica&#10;&#10;Descripción generada automáticamente con confianza media">
            <a:extLst>
              <a:ext uri="{FF2B5EF4-FFF2-40B4-BE49-F238E27FC236}">
                <a16:creationId xmlns:a16="http://schemas.microsoft.com/office/drawing/2014/main" id="{E571E799-C4C5-41C6-A2BA-EC711462E436}"/>
              </a:ext>
            </a:extLst>
          </p:cNvPr>
          <p:cNvPicPr>
            <a:picLocks noChangeAspect="1"/>
          </p:cNvPicPr>
          <p:nvPr/>
        </p:nvPicPr>
        <p:blipFill>
          <a:blip r:embed="rId4"/>
          <a:stretch>
            <a:fillRect/>
          </a:stretch>
        </p:blipFill>
        <p:spPr>
          <a:xfrm>
            <a:off x="3908050" y="2021201"/>
            <a:ext cx="4616972" cy="4020521"/>
          </a:xfrm>
          <a:prstGeom prst="rect">
            <a:avLst/>
          </a:prstGeom>
        </p:spPr>
      </p:pic>
    </p:spTree>
    <p:extLst>
      <p:ext uri="{BB962C8B-B14F-4D97-AF65-F5344CB8AC3E}">
        <p14:creationId xmlns:p14="http://schemas.microsoft.com/office/powerpoint/2010/main" val="2248344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PROCEDIMIENTO ALMACENADO</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2" name="CuadroTexto 11">
            <a:extLst>
              <a:ext uri="{FF2B5EF4-FFF2-40B4-BE49-F238E27FC236}">
                <a16:creationId xmlns:a16="http://schemas.microsoft.com/office/drawing/2014/main" id="{BE99D004-4F20-420B-9756-19E988B9A952}"/>
              </a:ext>
            </a:extLst>
          </p:cNvPr>
          <p:cNvSpPr txBox="1"/>
          <p:nvPr/>
        </p:nvSpPr>
        <p:spPr>
          <a:xfrm>
            <a:off x="131989" y="1396588"/>
            <a:ext cx="11741143" cy="646331"/>
          </a:xfrm>
          <a:prstGeom prst="rect">
            <a:avLst/>
          </a:prstGeom>
          <a:noFill/>
        </p:spPr>
        <p:txBody>
          <a:bodyPr wrap="square">
            <a:spAutoFit/>
          </a:bodyPr>
          <a:lstStyle/>
          <a:p>
            <a:r>
              <a:rPr lang="es-MX" dirty="0"/>
              <a:t>Procedimiento almacenado que devuelva el nombre del representante de un estudiante que se le ingrese al llamar la </a:t>
            </a:r>
            <a:r>
              <a:rPr lang="es-MX" dirty="0" err="1"/>
              <a:t>funcion</a:t>
            </a:r>
            <a:r>
              <a:rPr lang="es-MX" dirty="0"/>
              <a:t> </a:t>
            </a: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B64AE7C0-7835-4F19-B3B9-7674C6AA3550}"/>
              </a:ext>
            </a:extLst>
          </p:cNvPr>
          <p:cNvPicPr>
            <a:picLocks noChangeAspect="1"/>
          </p:cNvPicPr>
          <p:nvPr/>
        </p:nvPicPr>
        <p:blipFill>
          <a:blip r:embed="rId4"/>
          <a:stretch>
            <a:fillRect/>
          </a:stretch>
        </p:blipFill>
        <p:spPr>
          <a:xfrm>
            <a:off x="510385" y="2264769"/>
            <a:ext cx="9909831" cy="4154290"/>
          </a:xfrm>
          <a:prstGeom prst="rect">
            <a:avLst/>
          </a:prstGeom>
        </p:spPr>
      </p:pic>
    </p:spTree>
    <p:extLst>
      <p:ext uri="{BB962C8B-B14F-4D97-AF65-F5344CB8AC3E}">
        <p14:creationId xmlns:p14="http://schemas.microsoft.com/office/powerpoint/2010/main" val="172803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PROCEDIMIENTO ALMACENADO</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0" name="Imagen 9">
            <a:extLst>
              <a:ext uri="{FF2B5EF4-FFF2-40B4-BE49-F238E27FC236}">
                <a16:creationId xmlns:a16="http://schemas.microsoft.com/office/drawing/2014/main" id="{02B2F456-56C7-4375-8504-8FED8A55D368}"/>
              </a:ext>
            </a:extLst>
          </p:cNvPr>
          <p:cNvPicPr>
            <a:picLocks noChangeAspect="1"/>
          </p:cNvPicPr>
          <p:nvPr/>
        </p:nvPicPr>
        <p:blipFill>
          <a:blip r:embed="rId4"/>
          <a:stretch>
            <a:fillRect/>
          </a:stretch>
        </p:blipFill>
        <p:spPr>
          <a:xfrm>
            <a:off x="2925641" y="2622704"/>
            <a:ext cx="4511917" cy="671988"/>
          </a:xfrm>
          <a:prstGeom prst="rect">
            <a:avLst/>
          </a:prstGeom>
        </p:spPr>
      </p:pic>
      <p:pic>
        <p:nvPicPr>
          <p:cNvPr id="11" name="Imagen 10" descr="Interfaz de usuario gráfica, Texto, Aplicación&#10;&#10;Descripción generada automáticamente">
            <a:extLst>
              <a:ext uri="{FF2B5EF4-FFF2-40B4-BE49-F238E27FC236}">
                <a16:creationId xmlns:a16="http://schemas.microsoft.com/office/drawing/2014/main" id="{17A19CEE-2C77-4856-A375-381567321AEF}"/>
              </a:ext>
            </a:extLst>
          </p:cNvPr>
          <p:cNvPicPr>
            <a:picLocks noChangeAspect="1"/>
          </p:cNvPicPr>
          <p:nvPr/>
        </p:nvPicPr>
        <p:blipFill>
          <a:blip r:embed="rId5"/>
          <a:stretch>
            <a:fillRect/>
          </a:stretch>
        </p:blipFill>
        <p:spPr>
          <a:xfrm>
            <a:off x="4778021" y="3563308"/>
            <a:ext cx="4277322" cy="1228896"/>
          </a:xfrm>
          <a:prstGeom prst="rect">
            <a:avLst/>
          </a:prstGeom>
        </p:spPr>
      </p:pic>
      <p:sp>
        <p:nvSpPr>
          <p:cNvPr id="13" name="CuadroTexto 12">
            <a:extLst>
              <a:ext uri="{FF2B5EF4-FFF2-40B4-BE49-F238E27FC236}">
                <a16:creationId xmlns:a16="http://schemas.microsoft.com/office/drawing/2014/main" id="{16703F28-FF6A-4A64-8993-45FE4EFA4BF8}"/>
              </a:ext>
            </a:extLst>
          </p:cNvPr>
          <p:cNvSpPr txBox="1"/>
          <p:nvPr/>
        </p:nvSpPr>
        <p:spPr>
          <a:xfrm>
            <a:off x="131989" y="1396588"/>
            <a:ext cx="11741143" cy="646331"/>
          </a:xfrm>
          <a:prstGeom prst="rect">
            <a:avLst/>
          </a:prstGeom>
          <a:noFill/>
        </p:spPr>
        <p:txBody>
          <a:bodyPr wrap="square">
            <a:spAutoFit/>
          </a:bodyPr>
          <a:lstStyle/>
          <a:p>
            <a:r>
              <a:rPr lang="es-MX" dirty="0"/>
              <a:t>Procedimiento almacenado que devuelva el nombre del representante de un estudiante que se le ingrese al llamar la </a:t>
            </a:r>
            <a:r>
              <a:rPr lang="es-MX" dirty="0" err="1"/>
              <a:t>funcion</a:t>
            </a:r>
            <a:r>
              <a:rPr lang="es-MX" dirty="0"/>
              <a:t> </a:t>
            </a:r>
          </a:p>
        </p:txBody>
      </p:sp>
    </p:spTree>
    <p:extLst>
      <p:ext uri="{BB962C8B-B14F-4D97-AF65-F5344CB8AC3E}">
        <p14:creationId xmlns:p14="http://schemas.microsoft.com/office/powerpoint/2010/main" val="1775378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descr="Interfaz de usuario gráfica, Texto, Aplicación&#10;&#10;Descripción generada automáticamente">
            <a:extLst>
              <a:ext uri="{FF2B5EF4-FFF2-40B4-BE49-F238E27FC236}">
                <a16:creationId xmlns:a16="http://schemas.microsoft.com/office/drawing/2014/main" id="{0D6DA218-72D9-4806-9613-3D66BD4C7B47}"/>
              </a:ext>
            </a:extLst>
          </p:cNvPr>
          <p:cNvPicPr>
            <a:picLocks noChangeAspect="1"/>
          </p:cNvPicPr>
          <p:nvPr/>
        </p:nvPicPr>
        <p:blipFill>
          <a:blip r:embed="rId4"/>
          <a:stretch>
            <a:fillRect/>
          </a:stretch>
        </p:blipFill>
        <p:spPr>
          <a:xfrm>
            <a:off x="531226" y="2733118"/>
            <a:ext cx="11129548" cy="2954214"/>
          </a:xfrm>
          <a:prstGeom prst="rect">
            <a:avLst/>
          </a:prstGeom>
        </p:spPr>
      </p:pic>
      <p:sp>
        <p:nvSpPr>
          <p:cNvPr id="12" name="CuadroTexto 11">
            <a:extLst>
              <a:ext uri="{FF2B5EF4-FFF2-40B4-BE49-F238E27FC236}">
                <a16:creationId xmlns:a16="http://schemas.microsoft.com/office/drawing/2014/main" id="{82A919B5-CC95-47C3-8436-5F10BB05B8E2}"/>
              </a:ext>
            </a:extLst>
          </p:cNvPr>
          <p:cNvSpPr txBox="1"/>
          <p:nvPr/>
        </p:nvSpPr>
        <p:spPr>
          <a:xfrm>
            <a:off x="180708" y="1876044"/>
            <a:ext cx="10749889" cy="369332"/>
          </a:xfrm>
          <a:prstGeom prst="rect">
            <a:avLst/>
          </a:prstGeom>
          <a:noFill/>
        </p:spPr>
        <p:txBody>
          <a:bodyPr wrap="square">
            <a:spAutoFit/>
          </a:bodyPr>
          <a:lstStyle/>
          <a:p>
            <a:r>
              <a:rPr lang="es-MX" dirty="0"/>
              <a:t>REPORTE QUE MUESTRE LA CANTIDAD DE ESTUDIANTES APROBADOS Y REPROBADOS POR PERIODO </a:t>
            </a:r>
          </a:p>
        </p:txBody>
      </p:sp>
    </p:spTree>
    <p:extLst>
      <p:ext uri="{BB962C8B-B14F-4D97-AF65-F5344CB8AC3E}">
        <p14:creationId xmlns:p14="http://schemas.microsoft.com/office/powerpoint/2010/main" val="328586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Interfaz de usuario gráfica, Aplicación, Tabla&#10;&#10;Descripción generada automáticamente">
            <a:extLst>
              <a:ext uri="{FF2B5EF4-FFF2-40B4-BE49-F238E27FC236}">
                <a16:creationId xmlns:a16="http://schemas.microsoft.com/office/drawing/2014/main" id="{D4986489-5D4C-4CA8-8945-3CC697F277CA}"/>
              </a:ext>
            </a:extLst>
          </p:cNvPr>
          <p:cNvPicPr>
            <a:picLocks noChangeAspect="1"/>
          </p:cNvPicPr>
          <p:nvPr/>
        </p:nvPicPr>
        <p:blipFill>
          <a:blip r:embed="rId4"/>
          <a:stretch>
            <a:fillRect/>
          </a:stretch>
        </p:blipFill>
        <p:spPr>
          <a:xfrm>
            <a:off x="926841" y="2733117"/>
            <a:ext cx="6343091" cy="2834473"/>
          </a:xfrm>
          <a:prstGeom prst="rect">
            <a:avLst/>
          </a:prstGeom>
        </p:spPr>
      </p:pic>
      <p:sp>
        <p:nvSpPr>
          <p:cNvPr id="8" name="CuadroTexto 7">
            <a:extLst>
              <a:ext uri="{FF2B5EF4-FFF2-40B4-BE49-F238E27FC236}">
                <a16:creationId xmlns:a16="http://schemas.microsoft.com/office/drawing/2014/main" id="{5794C32D-DCA9-402A-A63E-C98E121D6B5B}"/>
              </a:ext>
            </a:extLst>
          </p:cNvPr>
          <p:cNvSpPr txBox="1"/>
          <p:nvPr/>
        </p:nvSpPr>
        <p:spPr>
          <a:xfrm>
            <a:off x="180708" y="1876044"/>
            <a:ext cx="10749889" cy="369332"/>
          </a:xfrm>
          <a:prstGeom prst="rect">
            <a:avLst/>
          </a:prstGeom>
          <a:noFill/>
        </p:spPr>
        <p:txBody>
          <a:bodyPr wrap="square">
            <a:spAutoFit/>
          </a:bodyPr>
          <a:lstStyle/>
          <a:p>
            <a:r>
              <a:rPr lang="es-MX" dirty="0"/>
              <a:t>REPORTE QUE MUESTRE LA CANTIDAD DE ESTUDIANTES APROBADOS Y REPROBADOS POR PERIODO </a:t>
            </a:r>
          </a:p>
        </p:txBody>
      </p:sp>
      <p:pic>
        <p:nvPicPr>
          <p:cNvPr id="9" name="Imagen 8" descr="Interfaz de usuario gráfica, Texto, Aplicación&#10;&#10;Descripción generada automáticamente">
            <a:extLst>
              <a:ext uri="{FF2B5EF4-FFF2-40B4-BE49-F238E27FC236}">
                <a16:creationId xmlns:a16="http://schemas.microsoft.com/office/drawing/2014/main" id="{7844EC22-12D5-422D-867A-F89CE0B59485}"/>
              </a:ext>
            </a:extLst>
          </p:cNvPr>
          <p:cNvPicPr>
            <a:picLocks noChangeAspect="1"/>
          </p:cNvPicPr>
          <p:nvPr/>
        </p:nvPicPr>
        <p:blipFill>
          <a:blip r:embed="rId5"/>
          <a:stretch>
            <a:fillRect/>
          </a:stretch>
        </p:blipFill>
        <p:spPr>
          <a:xfrm>
            <a:off x="7904320" y="2603988"/>
            <a:ext cx="3360839" cy="3799208"/>
          </a:xfrm>
          <a:prstGeom prst="rect">
            <a:avLst/>
          </a:prstGeom>
        </p:spPr>
      </p:pic>
    </p:spTree>
    <p:extLst>
      <p:ext uri="{BB962C8B-B14F-4D97-AF65-F5344CB8AC3E}">
        <p14:creationId xmlns:p14="http://schemas.microsoft.com/office/powerpoint/2010/main" val="2797720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descr="Gráfico&#10;&#10;Descripción generada automáticamente con confianza media">
            <a:extLst>
              <a:ext uri="{FF2B5EF4-FFF2-40B4-BE49-F238E27FC236}">
                <a16:creationId xmlns:a16="http://schemas.microsoft.com/office/drawing/2014/main" id="{A18EB5ED-EF74-4DCC-B036-09108406DBCA}"/>
              </a:ext>
            </a:extLst>
          </p:cNvPr>
          <p:cNvPicPr>
            <a:picLocks noChangeAspect="1"/>
          </p:cNvPicPr>
          <p:nvPr/>
        </p:nvPicPr>
        <p:blipFill>
          <a:blip r:embed="rId4"/>
          <a:stretch>
            <a:fillRect/>
          </a:stretch>
        </p:blipFill>
        <p:spPr>
          <a:xfrm>
            <a:off x="614713" y="1664334"/>
            <a:ext cx="5481287" cy="4968582"/>
          </a:xfrm>
          <a:prstGeom prst="rect">
            <a:avLst/>
          </a:prstGeom>
        </p:spPr>
      </p:pic>
      <p:pic>
        <p:nvPicPr>
          <p:cNvPr id="11" name="Imagen 10" descr="Interfaz de usuario gráfica&#10;&#10;Descripción generada automáticamente">
            <a:extLst>
              <a:ext uri="{FF2B5EF4-FFF2-40B4-BE49-F238E27FC236}">
                <a16:creationId xmlns:a16="http://schemas.microsoft.com/office/drawing/2014/main" id="{E877BD4E-2CC7-4836-AC5C-75E16F32507A}"/>
              </a:ext>
            </a:extLst>
          </p:cNvPr>
          <p:cNvPicPr>
            <a:picLocks noChangeAspect="1"/>
          </p:cNvPicPr>
          <p:nvPr/>
        </p:nvPicPr>
        <p:blipFill>
          <a:blip r:embed="rId5"/>
          <a:stretch>
            <a:fillRect/>
          </a:stretch>
        </p:blipFill>
        <p:spPr>
          <a:xfrm>
            <a:off x="6365888" y="1571416"/>
            <a:ext cx="5401569" cy="5061500"/>
          </a:xfrm>
          <a:prstGeom prst="rect">
            <a:avLst/>
          </a:prstGeom>
        </p:spPr>
      </p:pic>
    </p:spTree>
    <p:extLst>
      <p:ext uri="{BB962C8B-B14F-4D97-AF65-F5344CB8AC3E}">
        <p14:creationId xmlns:p14="http://schemas.microsoft.com/office/powerpoint/2010/main" val="3062612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Gráfico, Gráfico de barras&#10;&#10;Descripción generada automáticamente">
            <a:extLst>
              <a:ext uri="{FF2B5EF4-FFF2-40B4-BE49-F238E27FC236}">
                <a16:creationId xmlns:a16="http://schemas.microsoft.com/office/drawing/2014/main" id="{B0135C8C-2BEF-4C86-A766-F009C8D3C731}"/>
              </a:ext>
            </a:extLst>
          </p:cNvPr>
          <p:cNvPicPr>
            <a:picLocks noChangeAspect="1"/>
          </p:cNvPicPr>
          <p:nvPr/>
        </p:nvPicPr>
        <p:blipFill>
          <a:blip r:embed="rId4"/>
          <a:stretch>
            <a:fillRect/>
          </a:stretch>
        </p:blipFill>
        <p:spPr>
          <a:xfrm>
            <a:off x="3305620" y="1511712"/>
            <a:ext cx="5580759" cy="5198277"/>
          </a:xfrm>
          <a:prstGeom prst="rect">
            <a:avLst/>
          </a:prstGeom>
        </p:spPr>
      </p:pic>
    </p:spTree>
    <p:extLst>
      <p:ext uri="{BB962C8B-B14F-4D97-AF65-F5344CB8AC3E}">
        <p14:creationId xmlns:p14="http://schemas.microsoft.com/office/powerpoint/2010/main" val="1701829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03B2E-64BB-4154-93B4-B7CF49471AC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8EC8B7D8-7F88-45D7-8DF0-024A9868880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9E8E6AEF-C32F-4050-B258-D3D2061707DF}"/>
              </a:ext>
            </a:extLst>
          </p:cNvPr>
          <p:cNvPicPr>
            <a:picLocks noChangeAspect="1"/>
          </p:cNvPicPr>
          <p:nvPr/>
        </p:nvPicPr>
        <p:blipFill>
          <a:blip r:embed="rId3"/>
          <a:stretch>
            <a:fillRect/>
          </a:stretch>
        </p:blipFill>
        <p:spPr>
          <a:xfrm>
            <a:off x="139224" y="2419431"/>
            <a:ext cx="6030986" cy="2933993"/>
          </a:xfrm>
          <a:prstGeom prst="rect">
            <a:avLst/>
          </a:prstGeom>
        </p:spPr>
      </p:pic>
      <p:pic>
        <p:nvPicPr>
          <p:cNvPr id="9" name="Imagen 8">
            <a:extLst>
              <a:ext uri="{FF2B5EF4-FFF2-40B4-BE49-F238E27FC236}">
                <a16:creationId xmlns:a16="http://schemas.microsoft.com/office/drawing/2014/main" id="{67F7722F-8497-4BCA-8E13-C4DB78B0E8AC}"/>
              </a:ext>
            </a:extLst>
          </p:cNvPr>
          <p:cNvPicPr>
            <a:picLocks noChangeAspect="1"/>
          </p:cNvPicPr>
          <p:nvPr/>
        </p:nvPicPr>
        <p:blipFill>
          <a:blip r:embed="rId4"/>
          <a:stretch>
            <a:fillRect/>
          </a:stretch>
        </p:blipFill>
        <p:spPr>
          <a:xfrm>
            <a:off x="6296819" y="2110640"/>
            <a:ext cx="5628334" cy="3671609"/>
          </a:xfrm>
          <a:prstGeom prst="rect">
            <a:avLst/>
          </a:prstGeom>
        </p:spPr>
      </p:pic>
    </p:spTree>
    <p:extLst>
      <p:ext uri="{BB962C8B-B14F-4D97-AF65-F5344CB8AC3E}">
        <p14:creationId xmlns:p14="http://schemas.microsoft.com/office/powerpoint/2010/main" val="289653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4" name="CuadroTexto 3">
            <a:hlinkClick r:id="rId2" action="ppaction://hlinksldjump"/>
            <a:extLst>
              <a:ext uri="{FF2B5EF4-FFF2-40B4-BE49-F238E27FC236}">
                <a16:creationId xmlns:a16="http://schemas.microsoft.com/office/drawing/2014/main" id="{48C058BF-F823-4839-9CDC-CF3546D796F3}"/>
              </a:ext>
            </a:extLst>
          </p:cNvPr>
          <p:cNvSpPr txBox="1"/>
          <p:nvPr/>
        </p:nvSpPr>
        <p:spPr>
          <a:xfrm>
            <a:off x="5493555" y="243512"/>
            <a:ext cx="6534322" cy="6001643"/>
          </a:xfrm>
          <a:prstGeom prst="rect">
            <a:avLst/>
          </a:prstGeom>
          <a:noFill/>
        </p:spPr>
        <p:txBody>
          <a:bodyPr wrap="square" rtlCol="0">
            <a:spAutoFit/>
          </a:bodyPr>
          <a:lstStyle/>
          <a:p>
            <a:r>
              <a:rPr lang="es-MX" sz="2400" dirty="0">
                <a:hlinkClick r:id="rId2" action="ppaction://hlinksldjump"/>
              </a:rPr>
              <a:t>Índice</a:t>
            </a:r>
            <a:endParaRPr lang="es-MX" sz="2400" dirty="0"/>
          </a:p>
          <a:p>
            <a:r>
              <a:rPr lang="es-MX" sz="2400" dirty="0">
                <a:hlinkClick r:id="rId3" action="ppaction://hlinksldjump"/>
              </a:rPr>
              <a:t>Universo del discurso</a:t>
            </a:r>
            <a:endParaRPr lang="es-MX" sz="2400" dirty="0"/>
          </a:p>
          <a:p>
            <a:r>
              <a:rPr lang="es-MX" sz="2400" dirty="0">
                <a:hlinkClick r:id="rId4" action="ppaction://hlinksldjump"/>
              </a:rPr>
              <a:t>Consultas a realizar</a:t>
            </a:r>
            <a:endParaRPr lang="es-MX" sz="2400" dirty="0"/>
          </a:p>
          <a:p>
            <a:r>
              <a:rPr lang="es-MX" sz="2400" dirty="0">
                <a:hlinkClick r:id="rId5" action="ppaction://hlinksldjump"/>
              </a:rPr>
              <a:t>Modelo Conceptual</a:t>
            </a:r>
            <a:endParaRPr lang="es-MX" sz="2400" dirty="0"/>
          </a:p>
          <a:p>
            <a:r>
              <a:rPr lang="es-MX" sz="2400" dirty="0">
                <a:hlinkClick r:id="rId6" action="ppaction://hlinksldjump"/>
              </a:rPr>
              <a:t>Modelo Lógico</a:t>
            </a:r>
            <a:endParaRPr lang="es-MX" sz="2400" dirty="0"/>
          </a:p>
          <a:p>
            <a:r>
              <a:rPr lang="es-MX" sz="2400" dirty="0">
                <a:hlinkClick r:id="rId7" action="ppaction://hlinksldjump"/>
              </a:rPr>
              <a:t>Modelo físico </a:t>
            </a:r>
            <a:endParaRPr lang="es-MX" sz="2400" dirty="0"/>
          </a:p>
          <a:p>
            <a:r>
              <a:rPr lang="es-MX" sz="2400" dirty="0">
                <a:hlinkClick r:id="rId8" action="ppaction://hlinksldjump"/>
              </a:rPr>
              <a:t>Creación de las entidades en </a:t>
            </a:r>
            <a:r>
              <a:rPr lang="es-MX" sz="2400" dirty="0" err="1">
                <a:hlinkClick r:id="rId8" action="ppaction://hlinksldjump"/>
              </a:rPr>
              <a:t>PostgresSQL</a:t>
            </a:r>
            <a:endParaRPr lang="es-MX" sz="2400" dirty="0"/>
          </a:p>
          <a:p>
            <a:r>
              <a:rPr lang="es-MX" sz="2400" dirty="0">
                <a:hlinkClick r:id="rId9" action="ppaction://hlinksldjump"/>
              </a:rPr>
              <a:t>Ingreso de datos</a:t>
            </a:r>
            <a:endParaRPr lang="es-MX" sz="2400" dirty="0"/>
          </a:p>
          <a:p>
            <a:r>
              <a:rPr lang="es-MX" sz="2400" dirty="0">
                <a:hlinkClick r:id="rId10" action="ppaction://hlinksldjump"/>
              </a:rPr>
              <a:t>Creación de las llaves foráneas </a:t>
            </a:r>
            <a:endParaRPr lang="es-MX" sz="2400" dirty="0"/>
          </a:p>
          <a:p>
            <a:r>
              <a:rPr lang="es-MX" sz="2400" dirty="0">
                <a:hlinkClick r:id="rId11" action="ppaction://hlinksldjump"/>
              </a:rPr>
              <a:t>Consulta 1</a:t>
            </a:r>
            <a:endParaRPr lang="es-MX" sz="2400" dirty="0"/>
          </a:p>
          <a:p>
            <a:r>
              <a:rPr lang="es-MX" sz="2400" dirty="0">
                <a:hlinkClick r:id="rId12" action="ppaction://hlinksldjump"/>
              </a:rPr>
              <a:t>Consulta 2</a:t>
            </a:r>
            <a:endParaRPr lang="es-MX" sz="2400" dirty="0"/>
          </a:p>
          <a:p>
            <a:r>
              <a:rPr lang="es-MX" sz="2400" dirty="0">
                <a:hlinkClick r:id="rId13" action="ppaction://hlinksldjump"/>
              </a:rPr>
              <a:t>Consulta 3</a:t>
            </a:r>
            <a:endParaRPr lang="es-MX" sz="2400" dirty="0"/>
          </a:p>
          <a:p>
            <a:r>
              <a:rPr lang="es-MX" sz="2400" dirty="0">
                <a:hlinkClick r:id="rId14" action="ppaction://hlinksldjump"/>
              </a:rPr>
              <a:t>Consulta 4</a:t>
            </a:r>
            <a:endParaRPr lang="es-MX" sz="2400" dirty="0"/>
          </a:p>
          <a:p>
            <a:r>
              <a:rPr lang="es-MX" sz="2400" dirty="0">
                <a:hlinkClick r:id="rId15" action="ppaction://hlinksldjump"/>
              </a:rPr>
              <a:t>Consulta 5</a:t>
            </a:r>
            <a:endParaRPr lang="es-MX" sz="2400" dirty="0"/>
          </a:p>
          <a:p>
            <a:r>
              <a:rPr lang="es-MX" sz="2400" dirty="0">
                <a:hlinkClick r:id="rId16" action="ppaction://hlinksldjump"/>
              </a:rPr>
              <a:t>Enlace a GitHub</a:t>
            </a:r>
            <a:endParaRPr lang="es-MX" sz="2400" dirty="0"/>
          </a:p>
          <a:p>
            <a:r>
              <a:rPr lang="es-MX" sz="2400" dirty="0">
                <a:hlinkClick r:id="rId17" action="ppaction://hlinksldjump"/>
              </a:rPr>
              <a:t>Conclusiones</a:t>
            </a:r>
            <a:endParaRPr lang="es-MX" sz="2400" dirty="0"/>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12B1F32E-B041-427B-B204-E837EDA0036E}"/>
              </a:ext>
            </a:extLst>
          </p:cNvPr>
          <p:cNvPicPr>
            <a:picLocks noChangeAspect="1"/>
          </p:cNvPicPr>
          <p:nvPr/>
        </p:nvPicPr>
        <p:blipFill>
          <a:blip r:embed="rId3"/>
          <a:stretch>
            <a:fillRect/>
          </a:stretch>
        </p:blipFill>
        <p:spPr>
          <a:xfrm>
            <a:off x="1483354" y="4093270"/>
            <a:ext cx="8504707" cy="2231173"/>
          </a:xfrm>
          <a:prstGeom prst="rect">
            <a:avLst/>
          </a:prstGeom>
        </p:spPr>
      </p:pic>
      <p:pic>
        <p:nvPicPr>
          <p:cNvPr id="8" name="Imagen 7">
            <a:extLst>
              <a:ext uri="{FF2B5EF4-FFF2-40B4-BE49-F238E27FC236}">
                <a16:creationId xmlns:a16="http://schemas.microsoft.com/office/drawing/2014/main" id="{C4BE2051-6693-4886-8403-80A59CC1BFDE}"/>
              </a:ext>
            </a:extLst>
          </p:cNvPr>
          <p:cNvPicPr>
            <a:picLocks noChangeAspect="1"/>
          </p:cNvPicPr>
          <p:nvPr/>
        </p:nvPicPr>
        <p:blipFill>
          <a:blip r:embed="rId4"/>
          <a:stretch>
            <a:fillRect/>
          </a:stretch>
        </p:blipFill>
        <p:spPr>
          <a:xfrm>
            <a:off x="1722164" y="1435274"/>
            <a:ext cx="8027085" cy="2405279"/>
          </a:xfrm>
          <a:prstGeom prst="rect">
            <a:avLst/>
          </a:prstGeom>
        </p:spPr>
      </p:pic>
    </p:spTree>
    <p:extLst>
      <p:ext uri="{BB962C8B-B14F-4D97-AF65-F5344CB8AC3E}">
        <p14:creationId xmlns:p14="http://schemas.microsoft.com/office/powerpoint/2010/main" val="97514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79AA8FE5-3427-46A4-B65D-9EE9BAF99A5C}"/>
              </a:ext>
            </a:extLst>
          </p:cNvPr>
          <p:cNvPicPr>
            <a:picLocks noChangeAspect="1"/>
          </p:cNvPicPr>
          <p:nvPr/>
        </p:nvPicPr>
        <p:blipFill>
          <a:blip r:embed="rId3"/>
          <a:stretch>
            <a:fillRect/>
          </a:stretch>
        </p:blipFill>
        <p:spPr>
          <a:xfrm>
            <a:off x="1828800" y="1492354"/>
            <a:ext cx="8088922" cy="2334947"/>
          </a:xfrm>
          <a:prstGeom prst="rect">
            <a:avLst/>
          </a:prstGeom>
        </p:spPr>
      </p:pic>
      <p:pic>
        <p:nvPicPr>
          <p:cNvPr id="9" name="Imagen 8">
            <a:extLst>
              <a:ext uri="{FF2B5EF4-FFF2-40B4-BE49-F238E27FC236}">
                <a16:creationId xmlns:a16="http://schemas.microsoft.com/office/drawing/2014/main" id="{64E34909-4D0F-46AB-9B9F-6AD3D3F9EAC4}"/>
              </a:ext>
            </a:extLst>
          </p:cNvPr>
          <p:cNvPicPr>
            <a:picLocks noChangeAspect="1"/>
          </p:cNvPicPr>
          <p:nvPr/>
        </p:nvPicPr>
        <p:blipFill>
          <a:blip r:embed="rId4"/>
          <a:stretch>
            <a:fillRect/>
          </a:stretch>
        </p:blipFill>
        <p:spPr>
          <a:xfrm>
            <a:off x="1564486" y="4056556"/>
            <a:ext cx="8617549" cy="2618179"/>
          </a:xfrm>
          <a:prstGeom prst="rect">
            <a:avLst/>
          </a:prstGeom>
        </p:spPr>
      </p:pic>
    </p:spTree>
    <p:extLst>
      <p:ext uri="{BB962C8B-B14F-4D97-AF65-F5344CB8AC3E}">
        <p14:creationId xmlns:p14="http://schemas.microsoft.com/office/powerpoint/2010/main" val="163430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AE293F2-20ED-46AD-9DD6-554CA45D3AF4}"/>
              </a:ext>
            </a:extLst>
          </p:cNvPr>
          <p:cNvPicPr>
            <a:picLocks noChangeAspect="1"/>
          </p:cNvPicPr>
          <p:nvPr/>
        </p:nvPicPr>
        <p:blipFill>
          <a:blip r:embed="rId3"/>
          <a:stretch>
            <a:fillRect/>
          </a:stretch>
        </p:blipFill>
        <p:spPr>
          <a:xfrm>
            <a:off x="348114" y="1582250"/>
            <a:ext cx="11843886" cy="2089418"/>
          </a:xfrm>
          <a:prstGeom prst="rect">
            <a:avLst/>
          </a:prstGeom>
        </p:spPr>
      </p:pic>
      <p:pic>
        <p:nvPicPr>
          <p:cNvPr id="9" name="Imagen 8">
            <a:extLst>
              <a:ext uri="{FF2B5EF4-FFF2-40B4-BE49-F238E27FC236}">
                <a16:creationId xmlns:a16="http://schemas.microsoft.com/office/drawing/2014/main" id="{C82974D8-B0B5-4620-84C1-4494B067325E}"/>
              </a:ext>
            </a:extLst>
          </p:cNvPr>
          <p:cNvPicPr>
            <a:picLocks noChangeAspect="1"/>
          </p:cNvPicPr>
          <p:nvPr/>
        </p:nvPicPr>
        <p:blipFill>
          <a:blip r:embed="rId4"/>
          <a:stretch>
            <a:fillRect/>
          </a:stretch>
        </p:blipFill>
        <p:spPr>
          <a:xfrm>
            <a:off x="1713250" y="3846761"/>
            <a:ext cx="9014453" cy="2323839"/>
          </a:xfrm>
          <a:prstGeom prst="rect">
            <a:avLst/>
          </a:prstGeom>
        </p:spPr>
      </p:pic>
    </p:spTree>
    <p:extLst>
      <p:ext uri="{BB962C8B-B14F-4D97-AF65-F5344CB8AC3E}">
        <p14:creationId xmlns:p14="http://schemas.microsoft.com/office/powerpoint/2010/main" val="4200802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9" name="Imagen 8">
            <a:extLst>
              <a:ext uri="{FF2B5EF4-FFF2-40B4-BE49-F238E27FC236}">
                <a16:creationId xmlns:a16="http://schemas.microsoft.com/office/drawing/2014/main" id="{74F1D00D-DE00-47C1-850C-D9D8B94D3C05}"/>
              </a:ext>
            </a:extLst>
          </p:cNvPr>
          <p:cNvPicPr>
            <a:picLocks noChangeAspect="1"/>
          </p:cNvPicPr>
          <p:nvPr/>
        </p:nvPicPr>
        <p:blipFill>
          <a:blip r:embed="rId3"/>
          <a:stretch>
            <a:fillRect/>
          </a:stretch>
        </p:blipFill>
        <p:spPr>
          <a:xfrm>
            <a:off x="91619" y="1506080"/>
            <a:ext cx="12008761" cy="1776372"/>
          </a:xfrm>
          <a:prstGeom prst="rect">
            <a:avLst/>
          </a:prstGeom>
        </p:spPr>
      </p:pic>
      <p:pic>
        <p:nvPicPr>
          <p:cNvPr id="11" name="Imagen 10">
            <a:extLst>
              <a:ext uri="{FF2B5EF4-FFF2-40B4-BE49-F238E27FC236}">
                <a16:creationId xmlns:a16="http://schemas.microsoft.com/office/drawing/2014/main" id="{48C00597-8581-46A2-A9FA-B7C6A6434C16}"/>
              </a:ext>
            </a:extLst>
          </p:cNvPr>
          <p:cNvPicPr>
            <a:picLocks noChangeAspect="1"/>
          </p:cNvPicPr>
          <p:nvPr/>
        </p:nvPicPr>
        <p:blipFill>
          <a:blip r:embed="rId4"/>
          <a:stretch>
            <a:fillRect/>
          </a:stretch>
        </p:blipFill>
        <p:spPr>
          <a:xfrm>
            <a:off x="2548890" y="3381375"/>
            <a:ext cx="6362700" cy="3476625"/>
          </a:xfrm>
          <a:prstGeom prst="rect">
            <a:avLst/>
          </a:prstGeom>
        </p:spPr>
      </p:pic>
    </p:spTree>
    <p:extLst>
      <p:ext uri="{BB962C8B-B14F-4D97-AF65-F5344CB8AC3E}">
        <p14:creationId xmlns:p14="http://schemas.microsoft.com/office/powerpoint/2010/main" val="3749931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B1AB6FA-D701-43C9-8DF6-A9EF6B13ECEF}"/>
              </a:ext>
            </a:extLst>
          </p:cNvPr>
          <p:cNvPicPr>
            <a:picLocks noChangeAspect="1"/>
          </p:cNvPicPr>
          <p:nvPr/>
        </p:nvPicPr>
        <p:blipFill>
          <a:blip r:embed="rId3"/>
          <a:stretch>
            <a:fillRect/>
          </a:stretch>
        </p:blipFill>
        <p:spPr>
          <a:xfrm>
            <a:off x="1574959" y="1871004"/>
            <a:ext cx="9448165" cy="4009162"/>
          </a:xfrm>
          <a:prstGeom prst="rect">
            <a:avLst/>
          </a:prstGeom>
        </p:spPr>
      </p:pic>
    </p:spTree>
    <p:extLst>
      <p:ext uri="{BB962C8B-B14F-4D97-AF65-F5344CB8AC3E}">
        <p14:creationId xmlns:p14="http://schemas.microsoft.com/office/powerpoint/2010/main" val="3649181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87C4555C-F2C1-4505-B01C-F90CFF92AC46}"/>
              </a:ext>
            </a:extLst>
          </p:cNvPr>
          <p:cNvPicPr>
            <a:picLocks noChangeAspect="1"/>
          </p:cNvPicPr>
          <p:nvPr/>
        </p:nvPicPr>
        <p:blipFill>
          <a:blip r:embed="rId3"/>
          <a:stretch>
            <a:fillRect/>
          </a:stretch>
        </p:blipFill>
        <p:spPr>
          <a:xfrm>
            <a:off x="345536" y="1642182"/>
            <a:ext cx="11124031" cy="4392857"/>
          </a:xfrm>
          <a:prstGeom prst="rect">
            <a:avLst/>
          </a:prstGeom>
        </p:spPr>
      </p:pic>
    </p:spTree>
    <p:extLst>
      <p:ext uri="{BB962C8B-B14F-4D97-AF65-F5344CB8AC3E}">
        <p14:creationId xmlns:p14="http://schemas.microsoft.com/office/powerpoint/2010/main" val="1315435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0195AB5-9BA7-496B-B618-6AD2E783114C}"/>
              </a:ext>
            </a:extLst>
          </p:cNvPr>
          <p:cNvPicPr>
            <a:picLocks noChangeAspect="1"/>
          </p:cNvPicPr>
          <p:nvPr/>
        </p:nvPicPr>
        <p:blipFill>
          <a:blip r:embed="rId3"/>
          <a:stretch>
            <a:fillRect/>
          </a:stretch>
        </p:blipFill>
        <p:spPr>
          <a:xfrm>
            <a:off x="340847" y="2480950"/>
            <a:ext cx="11851153" cy="2343517"/>
          </a:xfrm>
          <a:prstGeom prst="rect">
            <a:avLst/>
          </a:prstGeom>
        </p:spPr>
      </p:pic>
    </p:spTree>
    <p:extLst>
      <p:ext uri="{BB962C8B-B14F-4D97-AF65-F5344CB8AC3E}">
        <p14:creationId xmlns:p14="http://schemas.microsoft.com/office/powerpoint/2010/main" val="1081692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a:extLst>
              <a:ext uri="{FF2B5EF4-FFF2-40B4-BE49-F238E27FC236}">
                <a16:creationId xmlns:a16="http://schemas.microsoft.com/office/drawing/2014/main" id="{2F5E201F-8720-4E94-8201-20FF6B089B62}"/>
              </a:ext>
            </a:extLst>
          </p:cNvPr>
          <p:cNvPicPr>
            <a:picLocks noChangeAspect="1"/>
          </p:cNvPicPr>
          <p:nvPr/>
        </p:nvPicPr>
        <p:blipFill>
          <a:blip r:embed="rId3"/>
          <a:stretch>
            <a:fillRect/>
          </a:stretch>
        </p:blipFill>
        <p:spPr>
          <a:xfrm>
            <a:off x="2164775" y="1582615"/>
            <a:ext cx="7862449" cy="4680655"/>
          </a:xfrm>
          <a:prstGeom prst="rect">
            <a:avLst/>
          </a:prstGeom>
        </p:spPr>
      </p:pic>
    </p:spTree>
    <p:extLst>
      <p:ext uri="{BB962C8B-B14F-4D97-AF65-F5344CB8AC3E}">
        <p14:creationId xmlns:p14="http://schemas.microsoft.com/office/powerpoint/2010/main" val="2146332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D8A73EF9-4CCA-4C50-85DC-169D1951531E}"/>
              </a:ext>
            </a:extLst>
          </p:cNvPr>
          <p:cNvPicPr>
            <a:picLocks noChangeAspect="1"/>
          </p:cNvPicPr>
          <p:nvPr/>
        </p:nvPicPr>
        <p:blipFill>
          <a:blip r:embed="rId3"/>
          <a:stretch>
            <a:fillRect/>
          </a:stretch>
        </p:blipFill>
        <p:spPr>
          <a:xfrm>
            <a:off x="2194087" y="1680338"/>
            <a:ext cx="7803825" cy="4515341"/>
          </a:xfrm>
          <a:prstGeom prst="rect">
            <a:avLst/>
          </a:prstGeom>
        </p:spPr>
      </p:pic>
    </p:spTree>
    <p:extLst>
      <p:ext uri="{BB962C8B-B14F-4D97-AF65-F5344CB8AC3E}">
        <p14:creationId xmlns:p14="http://schemas.microsoft.com/office/powerpoint/2010/main" val="3466298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a:extLst>
              <a:ext uri="{FF2B5EF4-FFF2-40B4-BE49-F238E27FC236}">
                <a16:creationId xmlns:a16="http://schemas.microsoft.com/office/drawing/2014/main" id="{AE206244-75F9-4E4F-952F-2A6464D7BA69}"/>
              </a:ext>
            </a:extLst>
          </p:cNvPr>
          <p:cNvPicPr>
            <a:picLocks noChangeAspect="1"/>
          </p:cNvPicPr>
          <p:nvPr/>
        </p:nvPicPr>
        <p:blipFill>
          <a:blip r:embed="rId3"/>
          <a:stretch>
            <a:fillRect/>
          </a:stretch>
        </p:blipFill>
        <p:spPr>
          <a:xfrm>
            <a:off x="2056714" y="1618171"/>
            <a:ext cx="8078572" cy="4923305"/>
          </a:xfrm>
          <a:prstGeom prst="rect">
            <a:avLst/>
          </a:prstGeom>
        </p:spPr>
      </p:pic>
    </p:spTree>
    <p:extLst>
      <p:ext uri="{BB962C8B-B14F-4D97-AF65-F5344CB8AC3E}">
        <p14:creationId xmlns:p14="http://schemas.microsoft.com/office/powerpoint/2010/main" val="351976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299021" y="1649806"/>
            <a:ext cx="11210925" cy="4708981"/>
          </a:xfrm>
          <a:prstGeom prst="rect">
            <a:avLst/>
          </a:prstGeom>
          <a:noFill/>
        </p:spPr>
        <p:txBody>
          <a:bodyPr wrap="square" rtlCol="0">
            <a:spAutoFit/>
          </a:bodyPr>
          <a:lstStyle/>
          <a:p>
            <a:r>
              <a:rPr lang="es-MX" sz="2000" b="1" dirty="0">
                <a:effectLst>
                  <a:outerShdw blurRad="38100" dist="38100" dir="2700000" algn="tl">
                    <a:srgbClr val="000000">
                      <a:alpha val="43137"/>
                    </a:srgbClr>
                  </a:outerShdw>
                </a:effectLst>
              </a:rPr>
              <a:t>El colegio “Dante Moreira” </a:t>
            </a:r>
            <a:r>
              <a:rPr lang="es-MX" sz="2000" dirty="0"/>
              <a:t>Se debe almacenar información del estudiante: C.I, nombres, apellidos, género, fecha de nacimiento, dirección, teléfono; también datos de los padres del estudiante: C.I, nombres, apellidos, dirección domiciliaria, teléfono de domicilio, dirección de trabajo, teléfono de trabajo, y un campo que almacene la observación de si el padre o la madre esta presente de manera activa en la vida del estudiante, puede darse el caso de que en esa tabla este almacenada personas que no sean el papá y la mamá del alumno, sino alguien que se hizo cargo del alumno. La base de datos debe registrar los distintos períodos académicos de la institución con atributos relevantes como: fecha de inicio del periodo, fecha de fin del período, cantidad de estudiantes matriculados en ese período, cantidad de profesores trabajando en ese. En cada período se forma cursos desde octavo nivel de básica hasta tercer año de bachillerato, de esos cursos es relevante almacenar quien es el profesor tutor, ubicación física del curso en la institución, paralelo número de estudiantes matriculados en ese curso. En un curso se dictan asignaturas que las dan los profesores que estén registrados en la institución, establezca los atributos que considere necesario, tome en cuenta que un estudiante aprueba una asignatura si tiene entre dos parciales una suma mayor o igual a 17, si la nota es mayor a igual a 15 entonces entra en recuperación aprobando solamente si saca 10 puntos en evaluación. </a:t>
            </a:r>
            <a:endParaRPr lang="es-ES" sz="2000" dirty="0"/>
          </a:p>
        </p:txBody>
      </p:sp>
    </p:spTree>
    <p:extLst>
      <p:ext uri="{BB962C8B-B14F-4D97-AF65-F5344CB8AC3E}">
        <p14:creationId xmlns:p14="http://schemas.microsoft.com/office/powerpoint/2010/main" val="3517750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0502026C-C92B-44D0-9093-E0F17256158E}"/>
              </a:ext>
            </a:extLst>
          </p:cNvPr>
          <p:cNvPicPr>
            <a:picLocks noChangeAspect="1"/>
          </p:cNvPicPr>
          <p:nvPr/>
        </p:nvPicPr>
        <p:blipFill>
          <a:blip r:embed="rId3"/>
          <a:stretch>
            <a:fillRect/>
          </a:stretch>
        </p:blipFill>
        <p:spPr>
          <a:xfrm>
            <a:off x="1816784" y="2050624"/>
            <a:ext cx="8792868" cy="3793002"/>
          </a:xfrm>
          <a:prstGeom prst="rect">
            <a:avLst/>
          </a:prstGeom>
        </p:spPr>
      </p:pic>
    </p:spTree>
    <p:extLst>
      <p:ext uri="{BB962C8B-B14F-4D97-AF65-F5344CB8AC3E}">
        <p14:creationId xmlns:p14="http://schemas.microsoft.com/office/powerpoint/2010/main" val="543114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561931"/>
            <a:ext cx="10758704" cy="646331"/>
          </a:xfrm>
          <a:prstGeom prst="rect">
            <a:avLst/>
          </a:prstGeom>
          <a:noFill/>
        </p:spPr>
        <p:txBody>
          <a:bodyPr wrap="square" rtlCol="0">
            <a:spAutoFit/>
          </a:bodyPr>
          <a:lstStyle/>
          <a:p>
            <a:pPr marL="285750" indent="-285750">
              <a:buFont typeface="Wingdings" panose="05000000000000000000" pitchFamily="2" charset="2"/>
              <a:buChar char="v"/>
            </a:pPr>
            <a:r>
              <a:rPr lang="es-MX" dirty="0"/>
              <a:t>¿Qué estudiantes no tienen a su madre de forma presente en su vida?</a:t>
            </a:r>
          </a:p>
          <a:p>
            <a:endParaRPr lang="es-EC" dirty="0"/>
          </a:p>
        </p:txBody>
      </p:sp>
      <p:pic>
        <p:nvPicPr>
          <p:cNvPr id="4" name="Imagen 3">
            <a:extLst>
              <a:ext uri="{FF2B5EF4-FFF2-40B4-BE49-F238E27FC236}">
                <a16:creationId xmlns:a16="http://schemas.microsoft.com/office/drawing/2014/main" id="{A48B5953-C15E-4B28-9903-525F796E8A3F}"/>
              </a:ext>
            </a:extLst>
          </p:cNvPr>
          <p:cNvPicPr>
            <a:picLocks noChangeAspect="1"/>
          </p:cNvPicPr>
          <p:nvPr/>
        </p:nvPicPr>
        <p:blipFill>
          <a:blip r:embed="rId3"/>
          <a:stretch>
            <a:fillRect/>
          </a:stretch>
        </p:blipFill>
        <p:spPr>
          <a:xfrm>
            <a:off x="1146490" y="2208262"/>
            <a:ext cx="9899020" cy="4027790"/>
          </a:xfrm>
          <a:prstGeom prst="rect">
            <a:avLst/>
          </a:prstGeom>
        </p:spPr>
      </p:pic>
    </p:spTree>
    <p:extLst>
      <p:ext uri="{BB962C8B-B14F-4D97-AF65-F5344CB8AC3E}">
        <p14:creationId xmlns:p14="http://schemas.microsoft.com/office/powerpoint/2010/main" val="1678006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2</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561931"/>
            <a:ext cx="10758704" cy="369332"/>
          </a:xfrm>
          <a:prstGeom prst="rect">
            <a:avLst/>
          </a:prstGeom>
          <a:noFill/>
        </p:spPr>
        <p:txBody>
          <a:bodyPr wrap="square" rtlCol="0">
            <a:spAutoFit/>
          </a:bodyPr>
          <a:lstStyle/>
          <a:p>
            <a:pPr marL="285750" indent="-285750">
              <a:buFont typeface="Wingdings" panose="05000000000000000000" pitchFamily="2" charset="2"/>
              <a:buChar char="v"/>
            </a:pPr>
            <a:r>
              <a:rPr lang="es-MX" dirty="0"/>
              <a:t> ¿Qué estudiantes no tienen a su padre de forma presente en su vida?</a:t>
            </a:r>
            <a:endParaRPr lang="es-EC" dirty="0"/>
          </a:p>
        </p:txBody>
      </p:sp>
      <p:pic>
        <p:nvPicPr>
          <p:cNvPr id="3" name="Imagen 2">
            <a:extLst>
              <a:ext uri="{FF2B5EF4-FFF2-40B4-BE49-F238E27FC236}">
                <a16:creationId xmlns:a16="http://schemas.microsoft.com/office/drawing/2014/main" id="{359D36B7-6749-4E48-97D2-DCE5224E936B}"/>
              </a:ext>
            </a:extLst>
          </p:cNvPr>
          <p:cNvPicPr>
            <a:picLocks noChangeAspect="1"/>
          </p:cNvPicPr>
          <p:nvPr/>
        </p:nvPicPr>
        <p:blipFill>
          <a:blip r:embed="rId3"/>
          <a:stretch>
            <a:fillRect/>
          </a:stretch>
        </p:blipFill>
        <p:spPr>
          <a:xfrm>
            <a:off x="1091859" y="2104891"/>
            <a:ext cx="10232634" cy="4207327"/>
          </a:xfrm>
          <a:prstGeom prst="rect">
            <a:avLst/>
          </a:prstGeom>
        </p:spPr>
      </p:pic>
    </p:spTree>
    <p:extLst>
      <p:ext uri="{BB962C8B-B14F-4D97-AF65-F5344CB8AC3E}">
        <p14:creationId xmlns:p14="http://schemas.microsoft.com/office/powerpoint/2010/main" val="1146662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3</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561931"/>
            <a:ext cx="10758704" cy="369332"/>
          </a:xfrm>
          <a:prstGeom prst="rect">
            <a:avLst/>
          </a:prstGeom>
          <a:noFill/>
        </p:spPr>
        <p:txBody>
          <a:bodyPr wrap="square" rtlCol="0">
            <a:spAutoFit/>
          </a:bodyPr>
          <a:lstStyle/>
          <a:p>
            <a:pPr marL="285750" indent="-285750">
              <a:buFont typeface="Wingdings" panose="05000000000000000000" pitchFamily="2" charset="2"/>
              <a:buChar char="v"/>
            </a:pPr>
            <a:r>
              <a:rPr lang="es-MX" dirty="0"/>
              <a:t> ¿Lista de los estudiantes que no tienen a papá o a mamá de forma presente en su vida ?</a:t>
            </a:r>
            <a:endParaRPr lang="es-EC" dirty="0"/>
          </a:p>
        </p:txBody>
      </p:sp>
      <p:pic>
        <p:nvPicPr>
          <p:cNvPr id="4" name="Imagen 3">
            <a:extLst>
              <a:ext uri="{FF2B5EF4-FFF2-40B4-BE49-F238E27FC236}">
                <a16:creationId xmlns:a16="http://schemas.microsoft.com/office/drawing/2014/main" id="{2C36EC1F-8353-40EA-9683-0B1FEB6CCDAE}"/>
              </a:ext>
            </a:extLst>
          </p:cNvPr>
          <p:cNvPicPr>
            <a:picLocks noChangeAspect="1"/>
          </p:cNvPicPr>
          <p:nvPr/>
        </p:nvPicPr>
        <p:blipFill>
          <a:blip r:embed="rId3"/>
          <a:stretch>
            <a:fillRect/>
          </a:stretch>
        </p:blipFill>
        <p:spPr>
          <a:xfrm>
            <a:off x="1586828" y="1931263"/>
            <a:ext cx="9018344" cy="4630417"/>
          </a:xfrm>
          <a:prstGeom prst="rect">
            <a:avLst/>
          </a:prstGeom>
        </p:spPr>
      </p:pic>
    </p:spTree>
    <p:extLst>
      <p:ext uri="{BB962C8B-B14F-4D97-AF65-F5344CB8AC3E}">
        <p14:creationId xmlns:p14="http://schemas.microsoft.com/office/powerpoint/2010/main" val="2987333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sp>
        <p:nvSpPr>
          <p:cNvPr id="4" name="CuadroTexto 3">
            <a:extLst>
              <a:ext uri="{FF2B5EF4-FFF2-40B4-BE49-F238E27FC236}">
                <a16:creationId xmlns:a16="http://schemas.microsoft.com/office/drawing/2014/main" id="{1FAE871F-704F-44E9-90B5-CCDA1F39E2BD}"/>
              </a:ext>
            </a:extLst>
          </p:cNvPr>
          <p:cNvSpPr txBox="1"/>
          <p:nvPr/>
        </p:nvSpPr>
        <p:spPr>
          <a:xfrm>
            <a:off x="732489" y="1447564"/>
            <a:ext cx="10943695" cy="646331"/>
          </a:xfrm>
          <a:prstGeom prst="rect">
            <a:avLst/>
          </a:prstGeom>
          <a:noFill/>
        </p:spPr>
        <p:txBody>
          <a:bodyPr wrap="square" rtlCol="0">
            <a:spAutoFit/>
          </a:bodyPr>
          <a:lstStyle/>
          <a:p>
            <a:pPr marL="285750" indent="-285750">
              <a:buFont typeface="Wingdings" panose="05000000000000000000" pitchFamily="2" charset="2"/>
              <a:buChar char="v"/>
            </a:pPr>
            <a:r>
              <a:rPr lang="es-MX" dirty="0"/>
              <a:t>Mostrar datos del tutor de cada curso en cada período, por ejemplo: nombre del tutor, curso, período, cantidad de estudiantes de ese curso.</a:t>
            </a:r>
            <a:endParaRPr lang="es-ES" dirty="0"/>
          </a:p>
        </p:txBody>
      </p:sp>
      <p:pic>
        <p:nvPicPr>
          <p:cNvPr id="7" name="Imagen 6">
            <a:extLst>
              <a:ext uri="{FF2B5EF4-FFF2-40B4-BE49-F238E27FC236}">
                <a16:creationId xmlns:a16="http://schemas.microsoft.com/office/drawing/2014/main" id="{5D09EC09-78AD-4C48-B2BC-D4D880E7E040}"/>
              </a:ext>
            </a:extLst>
          </p:cNvPr>
          <p:cNvPicPr>
            <a:picLocks noChangeAspect="1"/>
          </p:cNvPicPr>
          <p:nvPr/>
        </p:nvPicPr>
        <p:blipFill>
          <a:blip r:embed="rId3"/>
          <a:stretch>
            <a:fillRect/>
          </a:stretch>
        </p:blipFill>
        <p:spPr>
          <a:xfrm>
            <a:off x="1728861" y="2093895"/>
            <a:ext cx="9280196" cy="4629150"/>
          </a:xfrm>
          <a:prstGeom prst="rect">
            <a:avLst/>
          </a:prstGeom>
        </p:spPr>
      </p:pic>
    </p:spTree>
    <p:extLst>
      <p:ext uri="{BB962C8B-B14F-4D97-AF65-F5344CB8AC3E}">
        <p14:creationId xmlns:p14="http://schemas.microsoft.com/office/powerpoint/2010/main" val="2673109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5</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408932" y="1451509"/>
            <a:ext cx="9900102" cy="369332"/>
          </a:xfrm>
          <a:prstGeom prst="rect">
            <a:avLst/>
          </a:prstGeom>
          <a:noFill/>
        </p:spPr>
        <p:txBody>
          <a:bodyPr wrap="square" rtlCol="0">
            <a:spAutoFit/>
          </a:bodyPr>
          <a:lstStyle/>
          <a:p>
            <a:pPr marL="285750" indent="-285750">
              <a:buFont typeface="Wingdings" panose="05000000000000000000" pitchFamily="2" charset="2"/>
              <a:buChar char="v"/>
            </a:pPr>
            <a:r>
              <a:rPr lang="es-MX" dirty="0"/>
              <a:t>Mostrar cantidad de estudiantes aprobados y reprobados por período</a:t>
            </a:r>
            <a:endParaRPr lang="es-ES" dirty="0"/>
          </a:p>
        </p:txBody>
      </p:sp>
      <p:pic>
        <p:nvPicPr>
          <p:cNvPr id="13" name="Imagen 12">
            <a:extLst>
              <a:ext uri="{FF2B5EF4-FFF2-40B4-BE49-F238E27FC236}">
                <a16:creationId xmlns:a16="http://schemas.microsoft.com/office/drawing/2014/main" id="{A719B287-DE9B-42E3-A70D-08E196C278E6}"/>
              </a:ext>
            </a:extLst>
          </p:cNvPr>
          <p:cNvPicPr>
            <a:picLocks noChangeAspect="1"/>
          </p:cNvPicPr>
          <p:nvPr/>
        </p:nvPicPr>
        <p:blipFill rotWithShape="1">
          <a:blip r:embed="rId3"/>
          <a:srcRect b="13661"/>
          <a:stretch/>
        </p:blipFill>
        <p:spPr>
          <a:xfrm>
            <a:off x="3185124" y="1884047"/>
            <a:ext cx="5621252" cy="4597288"/>
          </a:xfrm>
          <a:prstGeom prst="rect">
            <a:avLst/>
          </a:prstGeom>
        </p:spPr>
      </p:pic>
    </p:spTree>
    <p:extLst>
      <p:ext uri="{BB962C8B-B14F-4D97-AF65-F5344CB8AC3E}">
        <p14:creationId xmlns:p14="http://schemas.microsoft.com/office/powerpoint/2010/main" val="2144648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2264898" y="3041746"/>
            <a:ext cx="6881729" cy="774507"/>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hlinkClick r:id="rId3"/>
              </a:rPr>
              <a:t>https://github.com/dayannabaque/Base-de-datos.git</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1430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207927" y="1500461"/>
            <a:ext cx="9217426" cy="522476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MX" sz="1600" dirty="0"/>
              <a:t>Este tipo de elaboración de proyecto nos permite desarrollar conocimientos y generar practicas, habilidades en como resolver este tipos actividades.</a:t>
            </a:r>
          </a:p>
          <a:p>
            <a:pPr marL="285750" indent="-285750" algn="just">
              <a:lnSpc>
                <a:spcPct val="150000"/>
              </a:lnSpc>
              <a:buFont typeface="Arial" panose="020B0604020202020204" pitchFamily="34" charset="0"/>
              <a:buChar char="•"/>
            </a:pPr>
            <a:r>
              <a:rPr lang="es-MX" sz="1600" dirty="0"/>
              <a:t>Es muy importante saber que el principio de esta actividad es realizar un buen universo del discurso ya que es la base fundamental para el desarrollo de la estructura de la base de datos. La herramienta  </a:t>
            </a:r>
            <a:r>
              <a:rPr lang="es-MX" sz="1600" dirty="0" err="1"/>
              <a:t>powerdesigner</a:t>
            </a:r>
            <a:r>
              <a:rPr lang="es-MX" sz="1600" dirty="0"/>
              <a:t> nos permite realizar muchos procesos con una facilidad muy adecuada. Para realizar las consultas en este caso de la base de datos de un Colegio, se realizo consultas desde como  tener un listado de los estudiantes que no cuentan su papá o mamá de manera activa en su vidas. También , tener la información completa de un docente y mostrar la cantidad de estudiantes aprobados y reprobados según su período, se creo con los atributos correspondiente para realizar la búsqueda de los datos de la manera mas correcta.</a:t>
            </a:r>
          </a:p>
          <a:p>
            <a:pPr marL="285750" indent="-285750" algn="just">
              <a:lnSpc>
                <a:spcPct val="150000"/>
              </a:lnSpc>
              <a:buFont typeface="Arial" panose="020B0604020202020204" pitchFamily="34" charset="0"/>
              <a:buChar char="•"/>
            </a:pPr>
            <a:r>
              <a:rPr lang="es-MX" sz="1600" dirty="0"/>
              <a:t>Como por ultimo es fundamental conocer las funciones o sentencias SQL para realizar las consultas correspondientes y obtener los resultados requeridos.</a:t>
            </a:r>
          </a:p>
          <a:p>
            <a:pPr algn="just">
              <a:lnSpc>
                <a:spcPct val="150000"/>
              </a:lnSpc>
            </a:pPr>
            <a:endParaRPr lang="es-MX" sz="1600" dirty="0"/>
          </a:p>
          <a:p>
            <a:pPr marL="285750" indent="-285750" algn="just">
              <a:lnSpc>
                <a:spcPct val="150000"/>
              </a:lnSpc>
              <a:buFont typeface="Arial" panose="020B0604020202020204" pitchFamily="34" charset="0"/>
              <a:buChar char="•"/>
            </a:pPr>
            <a:endParaRPr lang="es-MX" sz="1600" dirty="0"/>
          </a:p>
        </p:txBody>
      </p:sp>
      <p:pic>
        <p:nvPicPr>
          <p:cNvPr id="1026" name="Picture 2" descr="Papeles sueltos: Las conclusiones y revisión de la introducción y objetvos">
            <a:extLst>
              <a:ext uri="{FF2B5EF4-FFF2-40B4-BE49-F238E27FC236}">
                <a16:creationId xmlns:a16="http://schemas.microsoft.com/office/drawing/2014/main" id="{AE421FFB-D3AD-4D89-A7E3-F0087EE9F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1964" y="2504436"/>
            <a:ext cx="2586854" cy="321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9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Consultas a realizar </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FD3D9786-70E4-47AD-B81A-29FCD1157CAF}"/>
              </a:ext>
            </a:extLst>
          </p:cNvPr>
          <p:cNvSpPr txBox="1"/>
          <p:nvPr/>
        </p:nvSpPr>
        <p:spPr>
          <a:xfrm>
            <a:off x="3348111" y="2012916"/>
            <a:ext cx="8721969" cy="4401205"/>
          </a:xfrm>
          <a:prstGeom prst="rect">
            <a:avLst/>
          </a:prstGeom>
          <a:noFill/>
        </p:spPr>
        <p:txBody>
          <a:bodyPr wrap="square" rtlCol="0">
            <a:spAutoFit/>
          </a:bodyPr>
          <a:lstStyle/>
          <a:p>
            <a:r>
              <a:rPr lang="es-MX" sz="2000" b="1" dirty="0"/>
              <a:t>Su modelo de datos debe lograr lo anterior y además poder realizar las siguientes consultas</a:t>
            </a:r>
            <a:r>
              <a:rPr lang="es-MX" sz="2000" dirty="0"/>
              <a:t>: </a:t>
            </a:r>
            <a:br>
              <a:rPr lang="es-MX" sz="2000" dirty="0"/>
            </a:br>
            <a:r>
              <a:rPr lang="es-MX" sz="2000" dirty="0"/>
              <a:t> </a:t>
            </a:r>
          </a:p>
          <a:p>
            <a:pPr marL="285750" indent="-285750">
              <a:buFont typeface="Wingdings" panose="05000000000000000000" pitchFamily="2" charset="2"/>
              <a:buChar char="q"/>
            </a:pPr>
            <a:r>
              <a:rPr lang="es-MX" sz="2000" dirty="0"/>
              <a:t>¿Qué estudiantes no tienen a su madre de forma presente en su vida?</a:t>
            </a:r>
            <a:br>
              <a:rPr lang="es-MX" sz="2000" dirty="0"/>
            </a:br>
            <a:endParaRPr lang="es-MX" sz="2000" dirty="0"/>
          </a:p>
          <a:p>
            <a:pPr marL="285750" indent="-285750">
              <a:buFont typeface="Wingdings" panose="05000000000000000000" pitchFamily="2" charset="2"/>
              <a:buChar char="q"/>
            </a:pPr>
            <a:r>
              <a:rPr lang="es-MX" sz="2000" dirty="0"/>
              <a:t> ¿Qué estudiantes no tienen a su padre de forma presente en su vida?</a:t>
            </a:r>
            <a:br>
              <a:rPr lang="es-MX" sz="2000" dirty="0"/>
            </a:br>
            <a:endParaRPr lang="es-MX" sz="2000" dirty="0"/>
          </a:p>
          <a:p>
            <a:pPr marL="285750" indent="-285750">
              <a:buFont typeface="Wingdings" panose="05000000000000000000" pitchFamily="2" charset="2"/>
              <a:buChar char="q"/>
            </a:pPr>
            <a:r>
              <a:rPr lang="es-MX" sz="2000" dirty="0"/>
              <a:t> ¿Lista de los estudiantes que no tienen a papá o a mamá de forma presente? </a:t>
            </a:r>
            <a:br>
              <a:rPr lang="es-MX" sz="2000" dirty="0"/>
            </a:br>
            <a:endParaRPr lang="es-MX" sz="2000" dirty="0"/>
          </a:p>
          <a:p>
            <a:pPr marL="285750" indent="-285750">
              <a:buFont typeface="Wingdings" panose="05000000000000000000" pitchFamily="2" charset="2"/>
              <a:buChar char="q"/>
            </a:pPr>
            <a:r>
              <a:rPr lang="es-MX" sz="2000" dirty="0"/>
              <a:t>Mostrar datos del tutor de cada curso en cada período, por ejemplo: nombre del tutor, curso, período, cantidad de estudiantes de ese curso.</a:t>
            </a:r>
            <a:br>
              <a:rPr lang="es-MX" sz="2000" dirty="0"/>
            </a:br>
            <a:endParaRPr lang="es-MX" sz="2000" dirty="0"/>
          </a:p>
          <a:p>
            <a:pPr marL="285750" indent="-285750">
              <a:buFont typeface="Wingdings" panose="05000000000000000000" pitchFamily="2" charset="2"/>
              <a:buChar char="q"/>
            </a:pPr>
            <a:r>
              <a:rPr lang="es-MX" sz="2000" dirty="0"/>
              <a:t>Mostrar cantidad de estudiantes aprobados y reprobados por período.</a:t>
            </a:r>
          </a:p>
          <a:p>
            <a:endParaRPr lang="es-ES" sz="2000" dirty="0"/>
          </a:p>
        </p:txBody>
      </p:sp>
      <p:pic>
        <p:nvPicPr>
          <p:cNvPr id="5" name="Imagen 4">
            <a:extLst>
              <a:ext uri="{FF2B5EF4-FFF2-40B4-BE49-F238E27FC236}">
                <a16:creationId xmlns:a16="http://schemas.microsoft.com/office/drawing/2014/main" id="{C192FA53-3075-4A20-9D23-5027BB756799}"/>
              </a:ext>
            </a:extLst>
          </p:cNvPr>
          <p:cNvPicPr>
            <a:picLocks noChangeAspect="1"/>
          </p:cNvPicPr>
          <p:nvPr/>
        </p:nvPicPr>
        <p:blipFill>
          <a:blip r:embed="rId3"/>
          <a:stretch>
            <a:fillRect/>
          </a:stretch>
        </p:blipFill>
        <p:spPr>
          <a:xfrm>
            <a:off x="306266" y="2520755"/>
            <a:ext cx="2857500" cy="2857500"/>
          </a:xfrm>
          <a:prstGeom prst="rect">
            <a:avLst/>
          </a:prstGeom>
        </p:spPr>
      </p:pic>
    </p:spTree>
    <p:extLst>
      <p:ext uri="{BB962C8B-B14F-4D97-AF65-F5344CB8AC3E}">
        <p14:creationId xmlns:p14="http://schemas.microsoft.com/office/powerpoint/2010/main" val="255795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CONCEPTUAL</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A16DE973-CE44-4375-B760-80A8F4F88021}"/>
              </a:ext>
            </a:extLst>
          </p:cNvPr>
          <p:cNvPicPr>
            <a:picLocks noChangeAspect="1"/>
          </p:cNvPicPr>
          <p:nvPr/>
        </p:nvPicPr>
        <p:blipFill rotWithShape="1">
          <a:blip r:embed="rId3"/>
          <a:srcRect t="211"/>
          <a:stretch/>
        </p:blipFill>
        <p:spPr>
          <a:xfrm>
            <a:off x="131989" y="1396587"/>
            <a:ext cx="11783346" cy="5243364"/>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32F10A0D-C73F-4C18-B9E2-A3B6022DF5CB}"/>
              </a:ext>
            </a:extLst>
          </p:cNvPr>
          <p:cNvPicPr>
            <a:picLocks noChangeAspect="1"/>
          </p:cNvPicPr>
          <p:nvPr/>
        </p:nvPicPr>
        <p:blipFill>
          <a:blip r:embed="rId3"/>
          <a:stretch>
            <a:fillRect/>
          </a:stretch>
        </p:blipFill>
        <p:spPr>
          <a:xfrm>
            <a:off x="0" y="1388302"/>
            <a:ext cx="12192000" cy="5181309"/>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FISICO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5BA35D2E-7201-4078-AE47-93A06BE22C46}"/>
              </a:ext>
            </a:extLst>
          </p:cNvPr>
          <p:cNvPicPr>
            <a:picLocks noChangeAspect="1"/>
          </p:cNvPicPr>
          <p:nvPr/>
        </p:nvPicPr>
        <p:blipFill rotWithShape="1">
          <a:blip r:embed="rId3"/>
          <a:srcRect/>
          <a:stretch/>
        </p:blipFill>
        <p:spPr>
          <a:xfrm>
            <a:off x="168194" y="1396588"/>
            <a:ext cx="11855612" cy="5223512"/>
          </a:xfrm>
          <a:prstGeom prst="rect">
            <a:avLst/>
          </a:prstGeom>
        </p:spPr>
      </p:pic>
    </p:spTree>
    <p:extLst>
      <p:ext uri="{BB962C8B-B14F-4D97-AF65-F5344CB8AC3E}">
        <p14:creationId xmlns:p14="http://schemas.microsoft.com/office/powerpoint/2010/main" val="91836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TRIGGER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B167C999-863F-4F26-A261-2947D787357D}"/>
              </a:ext>
            </a:extLst>
          </p:cNvPr>
          <p:cNvPicPr>
            <a:picLocks noChangeAspect="1"/>
          </p:cNvPicPr>
          <p:nvPr/>
        </p:nvPicPr>
        <p:blipFill>
          <a:blip r:embed="rId4"/>
          <a:stretch>
            <a:fillRect/>
          </a:stretch>
        </p:blipFill>
        <p:spPr>
          <a:xfrm>
            <a:off x="1020590" y="1801771"/>
            <a:ext cx="10488541" cy="3937847"/>
          </a:xfrm>
          <a:prstGeom prst="rect">
            <a:avLst/>
          </a:prstGeom>
        </p:spPr>
      </p:pic>
    </p:spTree>
    <p:extLst>
      <p:ext uri="{BB962C8B-B14F-4D97-AF65-F5344CB8AC3E}">
        <p14:creationId xmlns:p14="http://schemas.microsoft.com/office/powerpoint/2010/main" val="107843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TRIGGER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descr="Texto&#10;&#10;Descripción generada automáticamente">
            <a:extLst>
              <a:ext uri="{FF2B5EF4-FFF2-40B4-BE49-F238E27FC236}">
                <a16:creationId xmlns:a16="http://schemas.microsoft.com/office/drawing/2014/main" id="{874B1358-BDE9-4115-908F-C612B36AFEA0}"/>
              </a:ext>
            </a:extLst>
          </p:cNvPr>
          <p:cNvPicPr>
            <a:picLocks noChangeAspect="1"/>
          </p:cNvPicPr>
          <p:nvPr/>
        </p:nvPicPr>
        <p:blipFill>
          <a:blip r:embed="rId4"/>
          <a:stretch>
            <a:fillRect/>
          </a:stretch>
        </p:blipFill>
        <p:spPr>
          <a:xfrm>
            <a:off x="499580" y="1483219"/>
            <a:ext cx="5596420" cy="1541226"/>
          </a:xfrm>
          <a:prstGeom prst="rect">
            <a:avLst/>
          </a:prstGeom>
        </p:spPr>
      </p:pic>
      <p:pic>
        <p:nvPicPr>
          <p:cNvPr id="10" name="Imagen 9" descr="Tabla&#10;&#10;Descripción generada automáticamente">
            <a:extLst>
              <a:ext uri="{FF2B5EF4-FFF2-40B4-BE49-F238E27FC236}">
                <a16:creationId xmlns:a16="http://schemas.microsoft.com/office/drawing/2014/main" id="{DD86643E-74BE-4394-9DFE-D23C628A42F1}"/>
              </a:ext>
            </a:extLst>
          </p:cNvPr>
          <p:cNvPicPr>
            <a:picLocks noChangeAspect="1"/>
          </p:cNvPicPr>
          <p:nvPr/>
        </p:nvPicPr>
        <p:blipFill>
          <a:blip r:embed="rId5"/>
          <a:stretch>
            <a:fillRect/>
          </a:stretch>
        </p:blipFill>
        <p:spPr>
          <a:xfrm>
            <a:off x="3952787" y="3119362"/>
            <a:ext cx="7333379" cy="3186590"/>
          </a:xfrm>
          <a:prstGeom prst="rect">
            <a:avLst/>
          </a:prstGeom>
        </p:spPr>
      </p:pic>
    </p:spTree>
    <p:extLst>
      <p:ext uri="{BB962C8B-B14F-4D97-AF65-F5344CB8AC3E}">
        <p14:creationId xmlns:p14="http://schemas.microsoft.com/office/powerpoint/2010/main" val="28684299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4265</TotalTime>
  <Words>990</Words>
  <Application>Microsoft Office PowerPoint</Application>
  <PresentationFormat>Panorámica</PresentationFormat>
  <Paragraphs>132</Paragraphs>
  <Slides>37</Slides>
  <Notes>11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Aharoni</vt:lpstr>
      <vt:lpstr>Arial</vt:lpstr>
      <vt:lpstr>Book Antiqua</vt:lpstr>
      <vt:lpstr>Calibri</vt:lpstr>
      <vt:lpstr>Calibri Light</vt:lpstr>
      <vt:lpstr>Cooper Black</vt:lpstr>
      <vt:lpstr>Wingdings</vt:lpstr>
      <vt:lpstr>Tema de Office</vt:lpstr>
      <vt:lpstr>Presentación de PowerPoint</vt:lpstr>
      <vt:lpstr>Índice</vt:lpstr>
      <vt:lpstr>Universo del discurso</vt:lpstr>
      <vt:lpstr>Consultas a realizar </vt:lpstr>
      <vt:lpstr>MODELO CONCEPTUAL</vt:lpstr>
      <vt:lpstr>MODELO LOGICO</vt:lpstr>
      <vt:lpstr>MODELO FISICO</vt:lpstr>
      <vt:lpstr>TRIGGER</vt:lpstr>
      <vt:lpstr>TRIGGER</vt:lpstr>
      <vt:lpstr>TRIGGER</vt:lpstr>
      <vt:lpstr>CURSOR</vt:lpstr>
      <vt:lpstr>CURSOR</vt:lpstr>
      <vt:lpstr>PROCEDIMIENTO ALMACENADO</vt:lpstr>
      <vt:lpstr>PROCEDIMIENTO ALMACENADO</vt:lpstr>
      <vt:lpstr>REPORTE</vt:lpstr>
      <vt:lpstr>REPORTE</vt:lpstr>
      <vt:lpstr>REPORTE</vt:lpstr>
      <vt:lpstr>REPORTE</vt:lpstr>
      <vt:lpstr>Presentación de PowerPoint</vt:lpstr>
      <vt:lpstr>INGRESO DE DATOS</vt:lpstr>
      <vt:lpstr>Presentación de PowerPoint</vt:lpstr>
      <vt:lpstr>Presentación de PowerPoint</vt:lpstr>
      <vt:lpstr>Presentación de PowerPoint</vt:lpstr>
      <vt:lpstr>Presentación de PowerPoint</vt:lpstr>
      <vt:lpstr>Presentación de PowerPoint</vt:lpstr>
      <vt:lpstr>Presentación de PowerPoint</vt:lpstr>
      <vt:lpstr>CREAR LAS LLAVES FORANEAS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Dayanna Baque</dc:creator>
  <cp:lastModifiedBy>JOSSELYN STEFANY MACIAS PICO</cp:lastModifiedBy>
  <cp:revision>363</cp:revision>
  <dcterms:created xsi:type="dcterms:W3CDTF">2012-07-30T22:48:03Z</dcterms:created>
  <dcterms:modified xsi:type="dcterms:W3CDTF">2021-08-24T23:57:39Z</dcterms:modified>
</cp:coreProperties>
</file>